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76"/>
  </p:notesMasterIdLst>
  <p:sldIdLst>
    <p:sldId id="256" r:id="rId2"/>
    <p:sldId id="263" r:id="rId3"/>
    <p:sldId id="400" r:id="rId4"/>
    <p:sldId id="349" r:id="rId5"/>
    <p:sldId id="353" r:id="rId6"/>
    <p:sldId id="266" r:id="rId7"/>
    <p:sldId id="958" r:id="rId8"/>
    <p:sldId id="726" r:id="rId9"/>
    <p:sldId id="727" r:id="rId10"/>
    <p:sldId id="668" r:id="rId11"/>
    <p:sldId id="658" r:id="rId12"/>
    <p:sldId id="659" r:id="rId13"/>
    <p:sldId id="520" r:id="rId14"/>
    <p:sldId id="521" r:id="rId15"/>
    <p:sldId id="522" r:id="rId16"/>
    <p:sldId id="531" r:id="rId17"/>
    <p:sldId id="532" r:id="rId18"/>
    <p:sldId id="485" r:id="rId19"/>
    <p:sldId id="674" r:id="rId20"/>
    <p:sldId id="666" r:id="rId21"/>
    <p:sldId id="546" r:id="rId22"/>
    <p:sldId id="397" r:id="rId23"/>
    <p:sldId id="316" r:id="rId24"/>
    <p:sldId id="354" r:id="rId25"/>
    <p:sldId id="355" r:id="rId26"/>
    <p:sldId id="386" r:id="rId27"/>
    <p:sldId id="916" r:id="rId28"/>
    <p:sldId id="917" r:id="rId29"/>
    <p:sldId id="915" r:id="rId30"/>
    <p:sldId id="357" r:id="rId31"/>
    <p:sldId id="359" r:id="rId32"/>
    <p:sldId id="360" r:id="rId33"/>
    <p:sldId id="361" r:id="rId34"/>
    <p:sldId id="387" r:id="rId35"/>
    <p:sldId id="363" r:id="rId36"/>
    <p:sldId id="388" r:id="rId37"/>
    <p:sldId id="364" r:id="rId38"/>
    <p:sldId id="365" r:id="rId39"/>
    <p:sldId id="391" r:id="rId40"/>
    <p:sldId id="366" r:id="rId41"/>
    <p:sldId id="390" r:id="rId42"/>
    <p:sldId id="954" r:id="rId43"/>
    <p:sldId id="955" r:id="rId44"/>
    <p:sldId id="921" r:id="rId45"/>
    <p:sldId id="919" r:id="rId46"/>
    <p:sldId id="925" r:id="rId47"/>
    <p:sldId id="926" r:id="rId48"/>
    <p:sldId id="930" r:id="rId49"/>
    <p:sldId id="931" r:id="rId50"/>
    <p:sldId id="957" r:id="rId51"/>
    <p:sldId id="932" r:id="rId52"/>
    <p:sldId id="929" r:id="rId53"/>
    <p:sldId id="922" r:id="rId54"/>
    <p:sldId id="933" r:id="rId55"/>
    <p:sldId id="934" r:id="rId56"/>
    <p:sldId id="938" r:id="rId57"/>
    <p:sldId id="942" r:id="rId58"/>
    <p:sldId id="943" r:id="rId59"/>
    <p:sldId id="944" r:id="rId60"/>
    <p:sldId id="945" r:id="rId61"/>
    <p:sldId id="946" r:id="rId62"/>
    <p:sldId id="935" r:id="rId63"/>
    <p:sldId id="947" r:id="rId64"/>
    <p:sldId id="948" r:id="rId65"/>
    <p:sldId id="949" r:id="rId66"/>
    <p:sldId id="950" r:id="rId67"/>
    <p:sldId id="951" r:id="rId68"/>
    <p:sldId id="953" r:id="rId69"/>
    <p:sldId id="952" r:id="rId70"/>
    <p:sldId id="956" r:id="rId71"/>
    <p:sldId id="924" r:id="rId72"/>
    <p:sldId id="920" r:id="rId73"/>
    <p:sldId id="923" r:id="rId74"/>
    <p:sldId id="39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4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p:restoredTop sz="94728"/>
  </p:normalViewPr>
  <p:slideViewPr>
    <p:cSldViewPr snapToGrid="0" snapToObjects="1">
      <p:cViewPr varScale="1">
        <p:scale>
          <a:sx n="97" d="100"/>
          <a:sy n="97" d="100"/>
        </p:scale>
        <p:origin x="70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16/12/2021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3FF3FB5-C4E9-2042-AA10-0BF3681055AD}" type="slidenum">
              <a:rPr lang="de-DE" sz="1200"/>
              <a:pPr/>
              <a:t>24</a:t>
            </a:fld>
            <a:endParaRPr lang="de-DE"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86517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4CAE018-5A7A-5A41-A9D5-ADEBD3458452}" type="slidenum">
              <a:rPr lang="de-DE" sz="1200"/>
              <a:pPr/>
              <a:t>25</a:t>
            </a:fld>
            <a:endParaRPr lang="de-DE"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RM: I think there is only one belief state. Having more means a distribution over belief states. What should this be?</a:t>
            </a:r>
          </a:p>
          <a:p>
            <a:pPr eaLnBrk="1" hangingPunct="1"/>
            <a:r>
              <a:rPr lang="en-US" dirty="0">
                <a:ea typeface="ＭＳ Ｐゴシック" charset="0"/>
                <a:cs typeface="ＭＳ Ｐゴシック" charset="0"/>
              </a:rPr>
              <a:t>But this one belief state distribution is orthogonal to Utilities, these are the same for all belief states.</a:t>
            </a:r>
          </a:p>
        </p:txBody>
      </p:sp>
    </p:spTree>
    <p:extLst>
      <p:ext uri="{BB962C8B-B14F-4D97-AF65-F5344CB8AC3E}">
        <p14:creationId xmlns:p14="http://schemas.microsoft.com/office/powerpoint/2010/main" val="407992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26</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06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27</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6507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28</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Define belief MDP functions based on POMDP functions</a:t>
            </a:r>
          </a:p>
        </p:txBody>
      </p:sp>
    </p:spTree>
    <p:extLst>
      <p:ext uri="{BB962C8B-B14F-4D97-AF65-F5344CB8AC3E}">
        <p14:creationId xmlns:p14="http://schemas.microsoft.com/office/powerpoint/2010/main" val="938135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29</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Belief state continuous ➝ map from hyperplanes / intervals to actions</a:t>
            </a:r>
          </a:p>
        </p:txBody>
      </p:sp>
    </p:spTree>
    <p:extLst>
      <p:ext uri="{BB962C8B-B14F-4D97-AF65-F5344CB8AC3E}">
        <p14:creationId xmlns:p14="http://schemas.microsoft.com/office/powerpoint/2010/main" val="371621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188535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noTextEdit="1"/>
          </p:cNvSpPr>
          <p:nvPr>
            <p:ph type="sldImg"/>
          </p:nvPr>
        </p:nvSpPr>
        <p:spPr>
          <a:ln/>
        </p:spPr>
      </p:sp>
      <p:sp>
        <p:nvSpPr>
          <p:cNvPr id="119810" name="Notizenplatzhalt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1981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70A5D9F-2F58-3442-989C-6250F38A056A}" type="slidenum">
              <a:rPr lang="de-DE" sz="1200"/>
              <a:pPr/>
              <a:t>35</a:t>
            </a:fld>
            <a:endParaRPr lang="de-DE" sz="1200"/>
          </a:p>
        </p:txBody>
      </p:sp>
    </p:spTree>
    <p:extLst>
      <p:ext uri="{BB962C8B-B14F-4D97-AF65-F5344CB8AC3E}">
        <p14:creationId xmlns:p14="http://schemas.microsoft.com/office/powerpoint/2010/main" val="118029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33FE8BB-798E-5B46-97D9-52988B30899B}" type="slidenum">
              <a:rPr lang="de-DE" sz="1200"/>
              <a:pPr/>
              <a:t>40</a:t>
            </a:fld>
            <a:endParaRPr lang="de-DE" sz="1200"/>
          </a:p>
        </p:txBody>
      </p:sp>
      <p:sp>
        <p:nvSpPr>
          <p:cNvPr id="123906"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dirty="0">
                <a:ea typeface="ＭＳ Ｐゴシック" charset="0"/>
                <a:cs typeface="ＭＳ Ｐゴシック" charset="0"/>
              </a:rPr>
              <a:t>RM: Methods based on value and policy iteration focus on finding optimal policies.  For some POMDPs, the optimal policy has infinitely many regions , so the simple list-of-regions approach fails and more ingenious methods are needed. </a:t>
            </a:r>
          </a:p>
          <a:p>
            <a:pPr eaLnBrk="1" hangingPunct="1"/>
            <a:r>
              <a:rPr lang="en-US" altLang="zh-CN" dirty="0">
                <a:ea typeface="ＭＳ Ｐゴシック" charset="0"/>
                <a:cs typeface="ＭＳ Ｐゴシック" charset="0"/>
              </a:rPr>
              <a:t>The policy is a sequence which gives the mapping from all states to all corresponding actions. So the agents using these methods have to memorize all the possible states from the very beginning of solving the problem. If the problems are more complex with observations and with a few dozen states, the methods will not work or work inefficiently. That means maybe sometimes the agent update policy with some states they will hardly get into.</a:t>
            </a:r>
          </a:p>
          <a:p>
            <a:pPr eaLnBrk="1" hangingPunct="1"/>
            <a:r>
              <a:rPr lang="en-US" altLang="zh-CN" dirty="0">
                <a:ea typeface="ＭＳ Ｐゴシック" charset="0"/>
                <a:cs typeface="ＭＳ Ｐゴシック" charset="0"/>
              </a:rPr>
              <a:t>Method based on lookahead search which we will describe next is a different, approximate method for solving those complex POMDPs.</a:t>
            </a:r>
          </a:p>
        </p:txBody>
      </p:sp>
    </p:spTree>
    <p:extLst>
      <p:ext uri="{BB962C8B-B14F-4D97-AF65-F5344CB8AC3E}">
        <p14:creationId xmlns:p14="http://schemas.microsoft.com/office/powerpoint/2010/main" val="84966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WWU game theory?</a:t>
            </a:r>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a:p>
        </p:txBody>
      </p:sp>
    </p:spTree>
    <p:extLst>
      <p:ext uri="{BB962C8B-B14F-4D97-AF65-F5344CB8AC3E}">
        <p14:creationId xmlns:p14="http://schemas.microsoft.com/office/powerpoint/2010/main" val="207042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a:t>
            </a:fld>
            <a:endParaRPr lang="en-GB"/>
          </a:p>
        </p:txBody>
      </p:sp>
    </p:spTree>
    <p:extLst>
      <p:ext uri="{BB962C8B-B14F-4D97-AF65-F5344CB8AC3E}">
        <p14:creationId xmlns:p14="http://schemas.microsoft.com/office/powerpoint/2010/main" val="288396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66</a:t>
            </a:fld>
            <a:endParaRPr lang="en-GB"/>
          </a:p>
        </p:txBody>
      </p:sp>
    </p:spTree>
    <p:extLst>
      <p:ext uri="{BB962C8B-B14F-4D97-AF65-F5344CB8AC3E}">
        <p14:creationId xmlns:p14="http://schemas.microsoft.com/office/powerpoint/2010/main" val="2569362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71</a:t>
            </a:fld>
            <a:endParaRPr lang="en-GB"/>
          </a:p>
        </p:txBody>
      </p:sp>
    </p:spTree>
    <p:extLst>
      <p:ext uri="{BB962C8B-B14F-4D97-AF65-F5344CB8AC3E}">
        <p14:creationId xmlns:p14="http://schemas.microsoft.com/office/powerpoint/2010/main" val="422416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72</a:t>
            </a:fld>
            <a:endParaRPr lang="en-GB"/>
          </a:p>
        </p:txBody>
      </p:sp>
    </p:spTree>
    <p:extLst>
      <p:ext uri="{BB962C8B-B14F-4D97-AF65-F5344CB8AC3E}">
        <p14:creationId xmlns:p14="http://schemas.microsoft.com/office/powerpoint/2010/main" val="2529703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1AEC72A-0E2E-3B4C-80D8-B82E40ED2304}" type="slidenum">
              <a:rPr lang="de-DE" sz="1200"/>
              <a:pPr/>
              <a:t>4</a:t>
            </a:fld>
            <a:endParaRPr lang="de-DE"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3961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AI</a:t>
            </a:r>
          </a:p>
          <a:p>
            <a:r>
              <a:rPr lang="en-GB" dirty="0"/>
              <a:t>RL 1-2 hrs (one goalie, one shooter)</a:t>
            </a:r>
          </a:p>
          <a:p>
            <a:r>
              <a:rPr lang="en-GB" dirty="0"/>
              <a:t>two simulated robots</a:t>
            </a:r>
          </a:p>
        </p:txBody>
      </p:sp>
      <p:sp>
        <p:nvSpPr>
          <p:cNvPr id="4" name="Slide Number Placeholder 3"/>
          <p:cNvSpPr>
            <a:spLocks noGrp="1"/>
          </p:cNvSpPr>
          <p:nvPr>
            <p:ph type="sldNum" sz="quarter" idx="5"/>
          </p:nvPr>
        </p:nvSpPr>
        <p:spPr/>
        <p:txBody>
          <a:bodyPr/>
          <a:lstStyle/>
          <a:p>
            <a:fld id="{8F5BF81A-3E81-274B-90A2-0A51F25FFEBC}" type="slidenum">
              <a:rPr lang="en-GB" smtClean="0"/>
              <a:t>8</a:t>
            </a:fld>
            <a:endParaRPr lang="en-GB"/>
          </a:p>
        </p:txBody>
      </p:sp>
    </p:spTree>
    <p:extLst>
      <p:ext uri="{BB962C8B-B14F-4D97-AF65-F5344CB8AC3E}">
        <p14:creationId xmlns:p14="http://schemas.microsoft.com/office/powerpoint/2010/main" val="325901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blue robot as is</a:t>
            </a:r>
          </a:p>
          <a:p>
            <a:r>
              <a:rPr lang="en-GB" dirty="0"/>
              <a:t>Red robot continues to learn</a:t>
            </a:r>
          </a:p>
        </p:txBody>
      </p:sp>
      <p:sp>
        <p:nvSpPr>
          <p:cNvPr id="4" name="Slide Number Placeholder 3"/>
          <p:cNvSpPr>
            <a:spLocks noGrp="1"/>
          </p:cNvSpPr>
          <p:nvPr>
            <p:ph type="sldNum" sz="quarter" idx="5"/>
          </p:nvPr>
        </p:nvSpPr>
        <p:spPr/>
        <p:txBody>
          <a:bodyPr/>
          <a:lstStyle/>
          <a:p>
            <a:fld id="{8F5BF81A-3E81-274B-90A2-0A51F25FFEBC}" type="slidenum">
              <a:rPr lang="en-GB" smtClean="0"/>
              <a:t>9</a:t>
            </a:fld>
            <a:endParaRPr lang="en-GB"/>
          </a:p>
        </p:txBody>
      </p:sp>
    </p:spTree>
    <p:extLst>
      <p:ext uri="{BB962C8B-B14F-4D97-AF65-F5344CB8AC3E}">
        <p14:creationId xmlns:p14="http://schemas.microsoft.com/office/powerpoint/2010/main" val="323310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11</a:t>
            </a:fld>
            <a:endParaRPr lang="en-US"/>
          </a:p>
        </p:txBody>
      </p:sp>
    </p:spTree>
    <p:extLst>
      <p:ext uri="{BB962C8B-B14F-4D97-AF65-F5344CB8AC3E}">
        <p14:creationId xmlns:p14="http://schemas.microsoft.com/office/powerpoint/2010/main" val="189540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12</a:t>
            </a:fld>
            <a:endParaRPr lang="en-US"/>
          </a:p>
        </p:txBody>
      </p:sp>
    </p:spTree>
    <p:extLst>
      <p:ext uri="{BB962C8B-B14F-4D97-AF65-F5344CB8AC3E}">
        <p14:creationId xmlns:p14="http://schemas.microsoft.com/office/powerpoint/2010/main" val="140173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“Fetch some coffee” is NOT an instruction, it’s NOT a goal to be achieved.</a:t>
            </a:r>
          </a:p>
          <a:p>
            <a:r>
              <a:rPr lang="en-US" dirty="0" err="1"/>
              <a:t>Cf</a:t>
            </a:r>
            <a:r>
              <a:rPr lang="en-US" dirty="0"/>
              <a:t> house is burning down, coffee costs 21 euros, you’re in the desert, etc.</a:t>
            </a:r>
          </a:p>
        </p:txBody>
      </p:sp>
      <p:sp>
        <p:nvSpPr>
          <p:cNvPr id="4" name="Slide Number Placeholder 3"/>
          <p:cNvSpPr>
            <a:spLocks noGrp="1"/>
          </p:cNvSpPr>
          <p:nvPr>
            <p:ph type="sldNum" sz="quarter" idx="10"/>
          </p:nvPr>
        </p:nvSpPr>
        <p:spPr/>
        <p:txBody>
          <a:bodyPr/>
          <a:lstStyle/>
          <a:p>
            <a:fld id="{2E6939B6-718A-E04C-9CBF-1FE0695B4D7E}" type="slidenum">
              <a:rPr lang="en-US" smtClean="0"/>
              <a:t>17</a:t>
            </a:fld>
            <a:endParaRPr lang="en-US"/>
          </a:p>
        </p:txBody>
      </p:sp>
    </p:spTree>
    <p:extLst>
      <p:ext uri="{BB962C8B-B14F-4D97-AF65-F5344CB8AC3E}">
        <p14:creationId xmlns:p14="http://schemas.microsoft.com/office/powerpoint/2010/main" val="6043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03041F2-6F04-3B4B-9A45-1E4C3195DDCE}" type="slidenum">
              <a:rPr lang="de-DE" sz="1200"/>
              <a:pPr/>
              <a:t>23</a:t>
            </a:fld>
            <a:endParaRPr lang="de-DE"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66102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grpSp>
        <p:nvGrpSpPr>
          <p:cNvPr id="25" name="Türmchen"/>
          <p:cNvGrpSpPr>
            <a:grpSpLocks noChangeAspect="1"/>
          </p:cNvGrpSpPr>
          <p:nvPr/>
        </p:nvGrpSpPr>
        <p:grpSpPr bwMode="auto">
          <a:xfrm>
            <a:off x="5634992" y="1035714"/>
            <a:ext cx="3508375" cy="4606925"/>
            <a:chOff x="3550" y="652"/>
            <a:chExt cx="2210" cy="2902"/>
          </a:xfrm>
        </p:grpSpPr>
        <p:sp>
          <p:nvSpPr>
            <p:cNvPr id="27"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en-GB"/>
              <a:t>APA - Advanced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44532335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10" name="Datumsplatzhalter 9"/>
          <p:cNvSpPr>
            <a:spLocks noGrp="1"/>
          </p:cNvSpPr>
          <p:nvPr>
            <p:ph type="dt" sz="half" idx="10"/>
          </p:nvPr>
        </p:nvSpPr>
        <p:spPr/>
        <p:txBody>
          <a:bodyPr/>
          <a:lstStyle/>
          <a:p>
            <a:r>
              <a:rPr lang="en-GB"/>
              <a:t>APA - Advanced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87330941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10" name="Datumsplatzhalter 9"/>
          <p:cNvSpPr>
            <a:spLocks noGrp="1"/>
          </p:cNvSpPr>
          <p:nvPr>
            <p:ph type="dt" sz="half" idx="10"/>
          </p:nvPr>
        </p:nvSpPr>
        <p:spPr/>
        <p:txBody>
          <a:bodyPr/>
          <a:lstStyle/>
          <a:p>
            <a:r>
              <a:rPr lang="en-GB"/>
              <a:t>APA - Advanced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67714336"/>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3" name="Rectangle 2">
            <a:extLst>
              <a:ext uri="{FF2B5EF4-FFF2-40B4-BE49-F238E27FC236}">
                <a16:creationId xmlns:a16="http://schemas.microsoft.com/office/drawing/2014/main" id="{57466509-A870-724A-AA46-5A97852EB5DD}"/>
              </a:ext>
            </a:extLst>
          </p:cNvPr>
          <p:cNvSpPr/>
          <p:nvPr/>
        </p:nvSpPr>
        <p:spPr>
          <a:xfrm>
            <a:off x="201706" y="228600"/>
            <a:ext cx="1707776"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241075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866" y="1019190"/>
            <a:ext cx="4032000"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8775" y="2369580"/>
            <a:ext cx="4032000"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10" name="Datumsplatzhalter 9"/>
          <p:cNvSpPr>
            <a:spLocks noGrp="1"/>
          </p:cNvSpPr>
          <p:nvPr>
            <p:ph type="dt" sz="half" idx="10"/>
          </p:nvPr>
        </p:nvSpPr>
        <p:spPr>
          <a:xfrm>
            <a:off x="3600000" y="388800"/>
            <a:ext cx="5185225" cy="360000"/>
          </a:xfrm>
        </p:spPr>
        <p:txBody>
          <a:bodyPr/>
          <a:lstStyle/>
          <a:p>
            <a:r>
              <a:rPr lang="en-GB"/>
              <a:t>APA - Advanced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4" name="Bildplatzhalter 3"/>
          <p:cNvSpPr>
            <a:spLocks noGrp="1"/>
          </p:cNvSpPr>
          <p:nvPr>
            <p:ph type="pic" sz="quarter" idx="13" hasCustomPrompt="1"/>
          </p:nvPr>
        </p:nvSpPr>
        <p:spPr>
          <a:xfrm>
            <a:off x="4734865" y="1512000"/>
            <a:ext cx="4050360" cy="302868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4734865" y="4680000"/>
            <a:ext cx="4050510"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Tree>
    <p:extLst>
      <p:ext uri="{BB962C8B-B14F-4D97-AF65-F5344CB8AC3E}">
        <p14:creationId xmlns:p14="http://schemas.microsoft.com/office/powerpoint/2010/main" val="894445616"/>
      </p:ext>
    </p:extLst>
  </p:cSld>
  <p:clrMapOvr>
    <a:masterClrMapping/>
  </p:clrMapOvr>
  <p:extLst mod="1">
    <p:ext uri="{DCECCB84-F9BA-43D5-87BE-67443E8EF086}">
      <p15:sldGuideLst xmlns:p15="http://schemas.microsoft.com/office/powerpoint/2012/main">
        <p15:guide id="1" orient="horz" pos="3618">
          <p15:clr>
            <a:srgbClr val="FBAE40"/>
          </p15:clr>
        </p15:guide>
        <p15:guide id="2" orient="horz" pos="851">
          <p15:clr>
            <a:srgbClr val="FBAE40"/>
          </p15:clr>
        </p15:guide>
        <p15:guide id="3" orient="horz" pos="1781">
          <p15:clr>
            <a:srgbClr val="FBAE40"/>
          </p15:clr>
        </p15:guide>
        <p15:guide id="4" pos="226">
          <p15:clr>
            <a:srgbClr val="FBAE40"/>
          </p15:clr>
        </p15:guide>
        <p15:guide id="5"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78EEE25B-DF47-024F-9634-5072BC7A6FEB}"/>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
        <p:nvSpPr>
          <p:cNvPr id="6" name="Rectangle 5">
            <a:extLst>
              <a:ext uri="{FF2B5EF4-FFF2-40B4-BE49-F238E27FC236}">
                <a16:creationId xmlns:a16="http://schemas.microsoft.com/office/drawing/2014/main" id="{B11AC0CC-5D41-2444-A1CA-E7B137BF9D22}"/>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F3A75D-BBB3-BB4D-90CC-F76F3CBC8762}"/>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1082245-ED2B-7F4B-B6E1-F90944DA0225}"/>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375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en-GB"/>
              <a:t>APA - Advanced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541291932"/>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9144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Türmchen"/>
          <p:cNvGrpSpPr>
            <a:grpSpLocks noChangeAspect="1"/>
          </p:cNvGrpSpPr>
          <p:nvPr/>
        </p:nvGrpSpPr>
        <p:grpSpPr bwMode="auto">
          <a:xfrm>
            <a:off x="5634992" y="1035714"/>
            <a:ext cx="3508375"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en-GB"/>
              <a:t>APA - Advanced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4"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9" name="livng.knowledge">
            <a:extLst>
              <a:ext uri="{FF2B5EF4-FFF2-40B4-BE49-F238E27FC236}">
                <a16:creationId xmlns:a16="http://schemas.microsoft.com/office/drawing/2014/main" id="{DFCDD324-ECD0-4DD2-A590-42D54B87895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001107434"/>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en-GB"/>
              <a:t>APA - Advanced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E5AB3E35-27DE-492E-A910-735E3903DB91}"/>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FEE12B88-5240-401F-AC88-DCBEB879320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2337B845-7B43-47DF-8DED-FE568060AD2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BE8037E3-4E71-4008-8939-6737EEF6CA12}"/>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20285898"/>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en-GB"/>
              <a:t>APA - Advanced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1B3A33DA-6A2D-447B-9557-4E0F4541A942}"/>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59522A81-5A51-4D70-ADB5-456F23168FDA}"/>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6F4ABBD8-08FD-4A6C-AE5E-A43721BCA73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9BD91EDD-A970-4805-BB0D-27B2DEB4EA8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95727116"/>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0"/>
            <a:ext cx="9144000" cy="5669999"/>
          </a:xfrm>
          <a:prstGeom prst="rect">
            <a:avLst/>
          </a:prstGeom>
        </p:spPr>
      </p:pic>
      <p:sp>
        <p:nvSpPr>
          <p:cNvPr id="2" name="Titel 1"/>
          <p:cNvSpPr>
            <a:spLocks noGrp="1"/>
          </p:cNvSpPr>
          <p:nvPr>
            <p:ph type="ctrTitle" hasCustomPrompt="1"/>
          </p:nvPr>
        </p:nvSpPr>
        <p:spPr>
          <a:xfrm>
            <a:off x="3600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360000" y="3590925"/>
            <a:ext cx="20160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en-GB"/>
              <a:t>APA - Advanced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sp>
        <p:nvSpPr>
          <p:cNvPr id="26" name="Vertikaler Textplatzhalter 2"/>
          <p:cNvSpPr>
            <a:spLocks noGrp="1"/>
          </p:cNvSpPr>
          <p:nvPr>
            <p:ph type="body" orient="vert" idx="17"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grpSp>
        <p:nvGrpSpPr>
          <p:cNvPr id="42" name="Regieanweisungen"/>
          <p:cNvGrpSpPr/>
          <p:nvPr/>
        </p:nvGrpSpPr>
        <p:grpSpPr>
          <a:xfrm>
            <a:off x="-468000" y="-468000"/>
            <a:ext cx="10080000" cy="7776000"/>
            <a:chOff x="-468000" y="-468000"/>
            <a:chExt cx="10080000" cy="7776000"/>
          </a:xfrm>
        </p:grpSpPr>
        <p:cxnSp>
          <p:nvCxnSpPr>
            <p:cNvPr id="45" name="Linie"/>
            <p:cNvCxnSpPr/>
            <p:nvPr/>
          </p:nvCxnSpPr>
          <p:spPr>
            <a:xfrm>
              <a:off x="9252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nie"/>
            <p:cNvCxnSpPr/>
            <p:nvPr/>
          </p:nvCxnSpPr>
          <p:spPr>
            <a:xfrm>
              <a:off x="-468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nie"/>
            <p:cNvCxnSpPr/>
            <p:nvPr/>
          </p:nvCxnSpPr>
          <p:spPr>
            <a:xfrm>
              <a:off x="-468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9252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Vertikaler Textplatzhalter 2"/>
          <p:cNvSpPr>
            <a:spLocks noGrp="1"/>
          </p:cNvSpPr>
          <p:nvPr>
            <p:ph type="body" orient="vert" idx="13" hasCustomPrompt="1"/>
          </p:nvPr>
        </p:nvSpPr>
        <p:spPr>
          <a:xfrm>
            <a:off x="3576922" y="6028843"/>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7" name="livng.knowledge">
            <a:extLst>
              <a:ext uri="{FF2B5EF4-FFF2-40B4-BE49-F238E27FC236}">
                <a16:creationId xmlns:a16="http://schemas.microsoft.com/office/drawing/2014/main" id="{23110B59-3114-4EA9-8894-8405DFF17071}"/>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265876575"/>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262">
          <p15:clr>
            <a:srgbClr val="FBAE40"/>
          </p15:clr>
        </p15:guide>
        <p15:guide id="3" pos="226">
          <p15:clr>
            <a:srgbClr val="FBAE40"/>
          </p15:clr>
        </p15:guide>
        <p15:guide id="4" pos="5534">
          <p15:clr>
            <a:srgbClr val="FBAE40"/>
          </p15:clr>
        </p15:guide>
        <p15:guide id="5"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3" name="Inhaltsplatzhalter 2"/>
          <p:cNvSpPr>
            <a:spLocks noGrp="1"/>
          </p:cNvSpPr>
          <p:nvPr>
            <p:ph idx="1" hasCustomPrompt="1"/>
          </p:nvPr>
        </p:nvSpPr>
        <p:spPr>
          <a:xfrm>
            <a:off x="360000" y="1729945"/>
            <a:ext cx="8425225" cy="4584357"/>
          </a:xfrm>
        </p:spPr>
        <p:txBody>
          <a:bodyPr/>
          <a:lstStyle>
            <a:lvl1pPr>
              <a:lnSpc>
                <a:spcPct val="90000"/>
              </a:lnSpc>
              <a:defRPr/>
            </a:lvl1pPr>
            <a:lvl2pPr>
              <a:lnSpc>
                <a:spcPct val="90000"/>
              </a:lnSpc>
              <a:defRPr b="0"/>
            </a:lvl2pPr>
            <a:lvl3pPr>
              <a:lnSpc>
                <a:spcPct val="90000"/>
              </a:lnSpc>
              <a:defRPr b="0"/>
            </a:lvl3pPr>
            <a:lvl4pPr>
              <a:lnSpc>
                <a:spcPct val="90000"/>
              </a:lnSpc>
              <a:defRPr b="0"/>
            </a:lvl4pPr>
            <a:lvl5pPr>
              <a:lnSpc>
                <a:spcPct val="90000"/>
              </a:lnSpc>
              <a:defRPr b="0"/>
            </a:lvl5pPr>
            <a:lvl6pPr>
              <a:lnSpc>
                <a:spcPct val="90000"/>
              </a:lnSpc>
              <a:defRPr b="0"/>
            </a:lvl6pPr>
            <a:lvl7pPr>
              <a:lnSpc>
                <a:spcPct val="90000"/>
              </a:lnSpc>
              <a:defRPr b="0"/>
            </a:lvl7pPr>
            <a:lvl8pPr>
              <a:lnSpc>
                <a:spcPct val="90000"/>
              </a:lnSpc>
              <a:defRPr b="0"/>
            </a:lvl8pPr>
            <a:lvl9pPr>
              <a:lnSpc>
                <a:spcPct val="90000"/>
              </a:lnSpc>
              <a:defRPr b="0"/>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Datumsplatzhalter 9"/>
          <p:cNvSpPr>
            <a:spLocks noGrp="1"/>
          </p:cNvSpPr>
          <p:nvPr>
            <p:ph type="dt" sz="half" idx="10"/>
          </p:nvPr>
        </p:nvSpPr>
        <p:spPr/>
        <p:txBody>
          <a:bodyPr/>
          <a:lstStyle/>
          <a:p>
            <a:r>
              <a:rPr lang="en-GB"/>
              <a:t>APA - Advanced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421902180"/>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1717589"/>
            <a:ext cx="4089006"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1717589"/>
            <a:ext cx="4090619"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Datumsplatzhalter 9">
            <a:extLst>
              <a:ext uri="{FF2B5EF4-FFF2-40B4-BE49-F238E27FC236}">
                <a16:creationId xmlns:a16="http://schemas.microsoft.com/office/drawing/2014/main" id="{F9B8A9A1-495D-924F-A050-18999620E616}"/>
              </a:ext>
            </a:extLst>
          </p:cNvPr>
          <p:cNvSpPr>
            <a:spLocks noGrp="1"/>
          </p:cNvSpPr>
          <p:nvPr>
            <p:ph type="dt" sz="half" idx="10"/>
          </p:nvPr>
        </p:nvSpPr>
        <p:spPr>
          <a:xfrm>
            <a:off x="3600000" y="388799"/>
            <a:ext cx="5185225" cy="360000"/>
          </a:xfrm>
        </p:spPr>
        <p:txBody>
          <a:bodyPr/>
          <a:lstStyle/>
          <a:p>
            <a:r>
              <a:rPr lang="en-GB"/>
              <a:t>APA - Advanced Dec.</a:t>
            </a:r>
            <a:endParaRPr lang="de-DE" dirty="0"/>
          </a:p>
        </p:txBody>
      </p:sp>
    </p:spTree>
    <p:extLst>
      <p:ext uri="{BB962C8B-B14F-4D97-AF65-F5344CB8AC3E}">
        <p14:creationId xmlns:p14="http://schemas.microsoft.com/office/powerpoint/2010/main" val="237574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2684358"/>
            <a:ext cx="4089006"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2684358"/>
            <a:ext cx="4090619"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860446"/>
            <a:ext cx="409061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4693380" y="1864115"/>
            <a:ext cx="40906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Datumsplatzhalter 9">
            <a:extLst>
              <a:ext uri="{FF2B5EF4-FFF2-40B4-BE49-F238E27FC236}">
                <a16:creationId xmlns:a16="http://schemas.microsoft.com/office/drawing/2014/main" id="{54C8175A-DDAF-E942-86C3-35340AB30BA4}"/>
              </a:ext>
            </a:extLst>
          </p:cNvPr>
          <p:cNvSpPr>
            <a:spLocks noGrp="1"/>
          </p:cNvSpPr>
          <p:nvPr>
            <p:ph type="dt" sz="half" idx="10"/>
          </p:nvPr>
        </p:nvSpPr>
        <p:spPr>
          <a:xfrm>
            <a:off x="3600000" y="388799"/>
            <a:ext cx="5185225" cy="360000"/>
          </a:xfrm>
        </p:spPr>
        <p:txBody>
          <a:bodyPr/>
          <a:lstStyle/>
          <a:p>
            <a:r>
              <a:rPr lang="en-GB"/>
              <a:t>APA - Advanced Dec.</a:t>
            </a:r>
            <a:endParaRPr lang="de-DE" dirty="0"/>
          </a:p>
        </p:txBody>
      </p:sp>
    </p:spTree>
    <p:extLst>
      <p:ext uri="{BB962C8B-B14F-4D97-AF65-F5344CB8AC3E}">
        <p14:creationId xmlns:p14="http://schemas.microsoft.com/office/powerpoint/2010/main" val="258953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45" name="Regieanweisungen"/>
          <p:cNvGrpSpPr/>
          <p:nvPr/>
        </p:nvGrpSpPr>
        <p:grpSpPr>
          <a:xfrm>
            <a:off x="-468000" y="-468000"/>
            <a:ext cx="10080000" cy="7776000"/>
            <a:chOff x="-468000" y="-468000"/>
            <a:chExt cx="10080000" cy="7776000"/>
          </a:xfrm>
        </p:grpSpPr>
        <p:cxnSp>
          <p:nvCxnSpPr>
            <p:cNvPr id="17" name="Linie"/>
            <p:cNvCxnSpPr/>
            <p:nvPr/>
          </p:nvCxnSpPr>
          <p:spPr>
            <a:xfrm>
              <a:off x="925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Linie"/>
            <p:cNvCxnSpPr/>
            <p:nvPr/>
          </p:nvCxnSpPr>
          <p:spPr>
            <a:xfrm>
              <a:off x="925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Linie"/>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ie"/>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925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elplatzhalter 1"/>
          <p:cNvSpPr>
            <a:spLocks noGrp="1"/>
          </p:cNvSpPr>
          <p:nvPr>
            <p:ph type="title"/>
          </p:nvPr>
        </p:nvSpPr>
        <p:spPr>
          <a:xfrm>
            <a:off x="360000" y="1019190"/>
            <a:ext cx="8425225" cy="575329"/>
          </a:xfrm>
          <a:prstGeom prst="rect">
            <a:avLst/>
          </a:prstGeom>
        </p:spPr>
        <p:txBody>
          <a:bodyPr vert="horz" lIns="0" tIns="0" rIns="0" bIns="0" rtlCol="0" anchor="t" anchorCtr="0">
            <a:noAutofit/>
          </a:bodyPr>
          <a:lstStyle/>
          <a:p>
            <a:r>
              <a:rPr lang="de-DE" dirty="0"/>
              <a:t>Headline einfügen</a:t>
            </a:r>
          </a:p>
        </p:txBody>
      </p:sp>
      <p:sp>
        <p:nvSpPr>
          <p:cNvPr id="3" name="Textplatzhalter 2"/>
          <p:cNvSpPr>
            <a:spLocks noGrp="1"/>
          </p:cNvSpPr>
          <p:nvPr>
            <p:ph type="body" idx="1"/>
          </p:nvPr>
        </p:nvSpPr>
        <p:spPr>
          <a:xfrm>
            <a:off x="360000" y="1726851"/>
            <a:ext cx="8425225" cy="4561085"/>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3600000" y="388799"/>
            <a:ext cx="5185225"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APA - Advanced Dec.</a:t>
            </a:r>
            <a:endParaRPr lang="de-DE" dirty="0"/>
          </a:p>
        </p:txBody>
      </p:sp>
      <p:sp>
        <p:nvSpPr>
          <p:cNvPr id="5" name="Fußzeilenplatzhalter 4"/>
          <p:cNvSpPr>
            <a:spLocks noGrp="1"/>
          </p:cNvSpPr>
          <p:nvPr>
            <p:ph type="ftr" sz="quarter" idx="3"/>
          </p:nvPr>
        </p:nvSpPr>
        <p:spPr>
          <a:xfrm>
            <a:off x="360000" y="6455667"/>
            <a:ext cx="5184000"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endParaRPr lang="en-GB"/>
          </a:p>
        </p:txBody>
      </p:sp>
      <p:sp>
        <p:nvSpPr>
          <p:cNvPr id="6" name="Foliennummernplatzhalter 5"/>
          <p:cNvSpPr>
            <a:spLocks noGrp="1"/>
          </p:cNvSpPr>
          <p:nvPr>
            <p:ph type="sldNum" sz="quarter" idx="4"/>
          </p:nvPr>
        </p:nvSpPr>
        <p:spPr>
          <a:xfrm>
            <a:off x="8064000" y="645566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7C9959E-8E6B-B04C-9955-EA096F41CA7A}" type="slidenum">
              <a:rPr lang="en-GB" smtClean="0"/>
              <a:t>‹#›</a:t>
            </a:fld>
            <a:endParaRPr lang="en-GB"/>
          </a:p>
        </p:txBody>
      </p:sp>
      <p:sp>
        <p:nvSpPr>
          <p:cNvPr id="11" name="Logo"/>
          <p:cNvSpPr>
            <a:spLocks noChangeAspect="1" noEditPoints="1"/>
          </p:cNvSpPr>
          <p:nvPr/>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4" name="Linie"/>
          <p:cNvSpPr/>
          <p:nvPr/>
        </p:nvSpPr>
        <p:spPr>
          <a:xfrm>
            <a:off x="0" y="6420270"/>
            <a:ext cx="914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05283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177800" indent="-177800"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444500" indent="-185738"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2pPr>
      <a:lvl3pPr marL="7112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3pPr>
      <a:lvl4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10.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ml.informatik.tu-darmstadt.de/papers/waterloo2019talk.pdf"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www.ifis.uni-luebeck.de/~moeller/KI-Kolloquium/2020-01-13-Mohammadi.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tiff"/><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tiff"/><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34" Type="http://schemas.openxmlformats.org/officeDocument/2006/relationships/image" Target="../media/image71.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70.pn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2.png"/><Relationship Id="rId8"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570.png"/><Relationship Id="rId18" Type="http://schemas.openxmlformats.org/officeDocument/2006/relationships/image" Target="../media/image84.png"/><Relationship Id="rId3" Type="http://schemas.openxmlformats.org/officeDocument/2006/relationships/image" Target="../media/image24.png"/><Relationship Id="rId21" Type="http://schemas.openxmlformats.org/officeDocument/2006/relationships/image" Target="../media/image87.png"/><Relationship Id="rId7" Type="http://schemas.openxmlformats.org/officeDocument/2006/relationships/image" Target="../media/image76.png"/><Relationship Id="rId12" Type="http://schemas.openxmlformats.org/officeDocument/2006/relationships/image" Target="../media/image38.png"/><Relationship Id="rId17" Type="http://schemas.openxmlformats.org/officeDocument/2006/relationships/image" Target="../media/image83.png"/><Relationship Id="rId2" Type="http://schemas.openxmlformats.org/officeDocument/2006/relationships/notesSlide" Target="../notesSlides/notesSlide13.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8.png"/><Relationship Id="rId19"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49.png"/><Relationship Id="rId14" Type="http://schemas.openxmlformats.org/officeDocument/2006/relationships/image" Target="../media/image80.png"/><Relationship Id="rId22"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57.png"/><Relationship Id="rId18" Type="http://schemas.openxmlformats.org/officeDocument/2006/relationships/image" Target="../media/image84.png"/><Relationship Id="rId3" Type="http://schemas.openxmlformats.org/officeDocument/2006/relationships/image" Target="../media/image93.png"/><Relationship Id="rId21" Type="http://schemas.openxmlformats.org/officeDocument/2006/relationships/image" Target="../media/image87.png"/><Relationship Id="rId7" Type="http://schemas.openxmlformats.org/officeDocument/2006/relationships/image" Target="../media/image76.png"/><Relationship Id="rId12" Type="http://schemas.openxmlformats.org/officeDocument/2006/relationships/image" Target="../media/image38.png"/><Relationship Id="rId17" Type="http://schemas.openxmlformats.org/officeDocument/2006/relationships/image" Target="../media/image83.png"/><Relationship Id="rId2" Type="http://schemas.openxmlformats.org/officeDocument/2006/relationships/notesSlide" Target="../notesSlides/notesSlide15.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8.png"/><Relationship Id="rId19"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49.png"/><Relationship Id="rId14" Type="http://schemas.openxmlformats.org/officeDocument/2006/relationships/image" Target="../media/image80.png"/><Relationship Id="rId22"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50.png"/><Relationship Id="rId5" Type="http://schemas.openxmlformats.org/officeDocument/2006/relationships/image" Target="../media/image940.png"/><Relationship Id="rId4" Type="http://schemas.openxmlformats.org/officeDocument/2006/relationships/image" Target="../media/image30.tiff"/><Relationship Id="rId9" Type="http://schemas.openxmlformats.org/officeDocument/2006/relationships/image" Target="../media/image104.png"/></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rbr.cs.umass.edu/camato/decpomdp/overview.html" TargetMode="Externa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6.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0.png"/><Relationship Id="rId10" Type="http://schemas.openxmlformats.org/officeDocument/2006/relationships/image" Target="../media/image121.png"/><Relationship Id="rId4" Type="http://schemas.openxmlformats.org/officeDocument/2006/relationships/image" Target="../media/image1150.png"/><Relationship Id="rId9" Type="http://schemas.openxmlformats.org/officeDocument/2006/relationships/image" Target="../media/image120.png"/><Relationship Id="rId14"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arxiv.org/abs/2110.09152"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Advanced Decision Making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a:t>Tanya Braun</a:t>
            </a:r>
            <a:endParaRPr lang="en-GB" dirty="0"/>
          </a:p>
        </p:txBody>
      </p:sp>
      <p:sp>
        <p:nvSpPr>
          <p:cNvPr id="11" name="Date Placeholder 10">
            <a:extLst>
              <a:ext uri="{FF2B5EF4-FFF2-40B4-BE49-F238E27FC236}">
                <a16:creationId xmlns:a16="http://schemas.microsoft.com/office/drawing/2014/main" id="{23D8FC48-3F2B-CB40-90EA-C9A6B600D9B3}"/>
              </a:ext>
            </a:extLst>
          </p:cNvPr>
          <p:cNvSpPr>
            <a:spLocks noGrp="1"/>
          </p:cNvSpPr>
          <p:nvPr>
            <p:ph type="dt" sz="half" idx="14"/>
          </p:nvPr>
        </p:nvSpPr>
        <p:spPr/>
        <p:txBody>
          <a:bodyPr/>
          <a:lstStyle/>
          <a:p>
            <a:r>
              <a:rPr lang="en-GB"/>
              <a:t>APA - Advanced Dec.</a:t>
            </a:r>
            <a:endParaRPr lang="de-DE" dirty="0"/>
          </a:p>
        </p:txBody>
      </p:sp>
      <p:sp>
        <p:nvSpPr>
          <p:cNvPr id="12" name="Slide Number Placeholder 11">
            <a:extLst>
              <a:ext uri="{FF2B5EF4-FFF2-40B4-BE49-F238E27FC236}">
                <a16:creationId xmlns:a16="http://schemas.microsoft.com/office/drawing/2014/main" id="{055FFEEA-CE40-3846-851C-EACA45AD80BD}"/>
              </a:ext>
            </a:extLst>
          </p:cNvPr>
          <p:cNvSpPr>
            <a:spLocks noGrp="1"/>
          </p:cNvSpPr>
          <p:nvPr>
            <p:ph type="sldNum" sz="quarter" idx="16"/>
          </p:nvPr>
        </p:nvSpPr>
        <p:spPr/>
        <p:txBody>
          <a:bodyPr/>
          <a:lstStyle/>
          <a:p>
            <a:fld id="{67C9959E-8E6B-B04C-9955-EA096F41CA7A}" type="slidenum">
              <a:rPr lang="en-GB" smtClean="0"/>
              <a:t>1</a:t>
            </a:fld>
            <a:endParaRPr lang="en-GB"/>
          </a:p>
        </p:txBody>
      </p:sp>
      <p:grpSp>
        <p:nvGrpSpPr>
          <p:cNvPr id="7" name="Group 6">
            <a:extLst>
              <a:ext uri="{FF2B5EF4-FFF2-40B4-BE49-F238E27FC236}">
                <a16:creationId xmlns:a16="http://schemas.microsoft.com/office/drawing/2014/main" id="{94670DD1-3BFA-3842-A43A-B062DD8D7BAA}"/>
              </a:ext>
            </a:extLst>
          </p:cNvPr>
          <p:cNvGrpSpPr/>
          <p:nvPr/>
        </p:nvGrpSpPr>
        <p:grpSpPr>
          <a:xfrm>
            <a:off x="5313405" y="2865375"/>
            <a:ext cx="3657600" cy="2695275"/>
            <a:chOff x="4574247" y="2301923"/>
            <a:chExt cx="3627772" cy="2673295"/>
          </a:xfrm>
        </p:grpSpPr>
        <p:cxnSp>
          <p:nvCxnSpPr>
            <p:cNvPr id="8" name="Straight Connector 7">
              <a:extLst>
                <a:ext uri="{FF2B5EF4-FFF2-40B4-BE49-F238E27FC236}">
                  <a16:creationId xmlns:a16="http://schemas.microsoft.com/office/drawing/2014/main" id="{4B5C0524-B0D0-AD4D-89BE-DB1A8ED5BA07}"/>
                </a:ext>
              </a:extLst>
            </p:cNvPr>
            <p:cNvCxnSpPr>
              <a:cxnSpLocks/>
            </p:cNvCxnSpPr>
            <p:nvPr/>
          </p:nvCxnSpPr>
          <p:spPr>
            <a:xfrm>
              <a:off x="5325204" y="2441858"/>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EB3BF5-19DC-5441-8643-037D2C090296}"/>
                </a:ext>
              </a:extLst>
            </p:cNvPr>
            <p:cNvCxnSpPr>
              <a:cxnSpLocks/>
            </p:cNvCxnSpPr>
            <p:nvPr/>
          </p:nvCxnSpPr>
          <p:spPr>
            <a:xfrm flipH="1">
              <a:off x="5322019" y="4300474"/>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EFD725-153F-CA4B-8F8B-6957B0061126}"/>
                </a:ext>
              </a:extLst>
            </p:cNvPr>
            <p:cNvSpPr txBox="1"/>
            <p:nvPr/>
          </p:nvSpPr>
          <p:spPr>
            <a:xfrm>
              <a:off x="4992727" y="2301923"/>
              <a:ext cx="276038" cy="307777"/>
            </a:xfrm>
            <a:prstGeom prst="rect">
              <a:avLst/>
            </a:prstGeom>
            <a:noFill/>
          </p:spPr>
          <p:txBody>
            <a:bodyPr wrap="none" rtlCol="0">
              <a:spAutoFit/>
            </a:bodyPr>
            <a:lstStyle/>
            <a:p>
              <a:r>
                <a:rPr lang="en-GB" sz="1400" dirty="0"/>
                <a:t>3</a:t>
              </a:r>
            </a:p>
          </p:txBody>
        </p:sp>
        <p:sp>
          <p:nvSpPr>
            <p:cNvPr id="13" name="TextBox 12">
              <a:extLst>
                <a:ext uri="{FF2B5EF4-FFF2-40B4-BE49-F238E27FC236}">
                  <a16:creationId xmlns:a16="http://schemas.microsoft.com/office/drawing/2014/main" id="{65DFED5C-941B-4F4B-892F-42ACB73EB590}"/>
                </a:ext>
              </a:extLst>
            </p:cNvPr>
            <p:cNvSpPr txBox="1"/>
            <p:nvPr/>
          </p:nvSpPr>
          <p:spPr>
            <a:xfrm>
              <a:off x="4856473" y="2613329"/>
              <a:ext cx="412292" cy="307777"/>
            </a:xfrm>
            <a:prstGeom prst="rect">
              <a:avLst/>
            </a:prstGeom>
            <a:noFill/>
          </p:spPr>
          <p:txBody>
            <a:bodyPr wrap="none" rtlCol="0">
              <a:spAutoFit/>
            </a:bodyPr>
            <a:lstStyle/>
            <a:p>
              <a:r>
                <a:rPr lang="en-GB" sz="1400" dirty="0"/>
                <a:t>2.5</a:t>
              </a:r>
            </a:p>
          </p:txBody>
        </p:sp>
        <p:sp>
          <p:nvSpPr>
            <p:cNvPr id="14" name="TextBox 13">
              <a:extLst>
                <a:ext uri="{FF2B5EF4-FFF2-40B4-BE49-F238E27FC236}">
                  <a16:creationId xmlns:a16="http://schemas.microsoft.com/office/drawing/2014/main" id="{E879E5D7-0EBE-0740-A6AD-B1E9E6EAB47A}"/>
                </a:ext>
              </a:extLst>
            </p:cNvPr>
            <p:cNvSpPr txBox="1"/>
            <p:nvPr/>
          </p:nvSpPr>
          <p:spPr>
            <a:xfrm>
              <a:off x="4992727" y="2917476"/>
              <a:ext cx="276038" cy="307777"/>
            </a:xfrm>
            <a:prstGeom prst="rect">
              <a:avLst/>
            </a:prstGeom>
            <a:noFill/>
          </p:spPr>
          <p:txBody>
            <a:bodyPr wrap="none" rtlCol="0">
              <a:spAutoFit/>
            </a:bodyPr>
            <a:lstStyle/>
            <a:p>
              <a:r>
                <a:rPr lang="en-GB" sz="1400" dirty="0"/>
                <a:t>2</a:t>
              </a:r>
            </a:p>
          </p:txBody>
        </p:sp>
        <p:sp>
          <p:nvSpPr>
            <p:cNvPr id="15" name="TextBox 14">
              <a:extLst>
                <a:ext uri="{FF2B5EF4-FFF2-40B4-BE49-F238E27FC236}">
                  <a16:creationId xmlns:a16="http://schemas.microsoft.com/office/drawing/2014/main" id="{34F88D87-6097-154A-AA66-5B55DFB35261}"/>
                </a:ext>
              </a:extLst>
            </p:cNvPr>
            <p:cNvSpPr txBox="1"/>
            <p:nvPr/>
          </p:nvSpPr>
          <p:spPr>
            <a:xfrm>
              <a:off x="4856473" y="3223092"/>
              <a:ext cx="412292" cy="307777"/>
            </a:xfrm>
            <a:prstGeom prst="rect">
              <a:avLst/>
            </a:prstGeom>
            <a:noFill/>
          </p:spPr>
          <p:txBody>
            <a:bodyPr wrap="none" rtlCol="0">
              <a:spAutoFit/>
            </a:bodyPr>
            <a:lstStyle/>
            <a:p>
              <a:r>
                <a:rPr lang="en-GB" sz="1400" dirty="0"/>
                <a:t>1.5</a:t>
              </a:r>
            </a:p>
          </p:txBody>
        </p:sp>
        <p:sp>
          <p:nvSpPr>
            <p:cNvPr id="16" name="TextBox 15">
              <a:extLst>
                <a:ext uri="{FF2B5EF4-FFF2-40B4-BE49-F238E27FC236}">
                  <a16:creationId xmlns:a16="http://schemas.microsoft.com/office/drawing/2014/main" id="{2B4F49A9-AE16-F347-896D-000ADBC34D19}"/>
                </a:ext>
              </a:extLst>
            </p:cNvPr>
            <p:cNvSpPr txBox="1"/>
            <p:nvPr/>
          </p:nvSpPr>
          <p:spPr>
            <a:xfrm>
              <a:off x="4992726" y="3537594"/>
              <a:ext cx="276038" cy="307777"/>
            </a:xfrm>
            <a:prstGeom prst="rect">
              <a:avLst/>
            </a:prstGeom>
            <a:noFill/>
          </p:spPr>
          <p:txBody>
            <a:bodyPr wrap="none" rtlCol="0">
              <a:spAutoFit/>
            </a:bodyPr>
            <a:lstStyle/>
            <a:p>
              <a:r>
                <a:rPr lang="en-GB" sz="1400" dirty="0"/>
                <a:t>1</a:t>
              </a:r>
            </a:p>
          </p:txBody>
        </p:sp>
        <p:sp>
          <p:nvSpPr>
            <p:cNvPr id="17" name="TextBox 16">
              <a:extLst>
                <a:ext uri="{FF2B5EF4-FFF2-40B4-BE49-F238E27FC236}">
                  <a16:creationId xmlns:a16="http://schemas.microsoft.com/office/drawing/2014/main" id="{1C331F34-10CA-274A-A95A-A98F9885E404}"/>
                </a:ext>
              </a:extLst>
            </p:cNvPr>
            <p:cNvSpPr txBox="1"/>
            <p:nvPr/>
          </p:nvSpPr>
          <p:spPr>
            <a:xfrm>
              <a:off x="4856472" y="3836953"/>
              <a:ext cx="412292" cy="307777"/>
            </a:xfrm>
            <a:prstGeom prst="rect">
              <a:avLst/>
            </a:prstGeom>
            <a:noFill/>
          </p:spPr>
          <p:txBody>
            <a:bodyPr wrap="none" rtlCol="0">
              <a:spAutoFit/>
            </a:bodyPr>
            <a:lstStyle/>
            <a:p>
              <a:r>
                <a:rPr lang="en-GB" sz="1400" dirty="0"/>
                <a:t>0.5</a:t>
              </a:r>
            </a:p>
          </p:txBody>
        </p:sp>
        <p:sp>
          <p:nvSpPr>
            <p:cNvPr id="18" name="TextBox 17">
              <a:extLst>
                <a:ext uri="{FF2B5EF4-FFF2-40B4-BE49-F238E27FC236}">
                  <a16:creationId xmlns:a16="http://schemas.microsoft.com/office/drawing/2014/main" id="{025C2495-AE62-5F48-A9EF-D7E7F07B766C}"/>
                </a:ext>
              </a:extLst>
            </p:cNvPr>
            <p:cNvSpPr txBox="1"/>
            <p:nvPr/>
          </p:nvSpPr>
          <p:spPr>
            <a:xfrm>
              <a:off x="4992726" y="4149870"/>
              <a:ext cx="276038" cy="307777"/>
            </a:xfrm>
            <a:prstGeom prst="rect">
              <a:avLst/>
            </a:prstGeom>
            <a:noFill/>
          </p:spPr>
          <p:txBody>
            <a:bodyPr wrap="none" rtlCol="0">
              <a:spAutoFit/>
            </a:bodyPr>
            <a:lstStyle/>
            <a:p>
              <a:r>
                <a:rPr lang="en-GB" sz="1400" dirty="0"/>
                <a:t>0</a:t>
              </a:r>
            </a:p>
          </p:txBody>
        </p:sp>
        <p:cxnSp>
          <p:nvCxnSpPr>
            <p:cNvPr id="19" name="Straight Connector 18">
              <a:extLst>
                <a:ext uri="{FF2B5EF4-FFF2-40B4-BE49-F238E27FC236}">
                  <a16:creationId xmlns:a16="http://schemas.microsoft.com/office/drawing/2014/main" id="{8E73DA5B-4F13-C248-88B2-4F0CCAAECC66}"/>
                </a:ext>
              </a:extLst>
            </p:cNvPr>
            <p:cNvCxnSpPr>
              <a:cxnSpLocks/>
              <a:endCxn id="10" idx="3"/>
            </p:cNvCxnSpPr>
            <p:nvPr/>
          </p:nvCxnSpPr>
          <p:spPr>
            <a:xfrm flipH="1">
              <a:off x="5268765" y="245581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08BE4C-2304-F54E-9C57-A4D1151AEF6B}"/>
                </a:ext>
              </a:extLst>
            </p:cNvPr>
            <p:cNvCxnSpPr>
              <a:cxnSpLocks/>
            </p:cNvCxnSpPr>
            <p:nvPr/>
          </p:nvCxnSpPr>
          <p:spPr>
            <a:xfrm flipH="1">
              <a:off x="5268764" y="276497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FC1609-DD86-2B4A-B2D9-226A935663EE}"/>
                </a:ext>
              </a:extLst>
            </p:cNvPr>
            <p:cNvCxnSpPr>
              <a:cxnSpLocks/>
            </p:cNvCxnSpPr>
            <p:nvPr/>
          </p:nvCxnSpPr>
          <p:spPr>
            <a:xfrm flipH="1">
              <a:off x="5268764" y="306656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7BB497-0956-CC43-8DA5-1BDBA097701B}"/>
                </a:ext>
              </a:extLst>
            </p:cNvPr>
            <p:cNvCxnSpPr>
              <a:cxnSpLocks/>
            </p:cNvCxnSpPr>
            <p:nvPr/>
          </p:nvCxnSpPr>
          <p:spPr>
            <a:xfrm flipH="1">
              <a:off x="5268764" y="337749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84CE48-741D-A54B-B1A9-B97C959B3BAD}"/>
                </a:ext>
              </a:extLst>
            </p:cNvPr>
            <p:cNvCxnSpPr>
              <a:cxnSpLocks/>
            </p:cNvCxnSpPr>
            <p:nvPr/>
          </p:nvCxnSpPr>
          <p:spPr>
            <a:xfrm flipH="1">
              <a:off x="5268755" y="369198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F83AE6-9A9D-DD4F-844C-7D203E1BF747}"/>
                </a:ext>
              </a:extLst>
            </p:cNvPr>
            <p:cNvCxnSpPr>
              <a:cxnSpLocks/>
            </p:cNvCxnSpPr>
            <p:nvPr/>
          </p:nvCxnSpPr>
          <p:spPr>
            <a:xfrm flipH="1">
              <a:off x="5271949" y="398954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3344A8-2EA3-C449-A1E1-19632A776514}"/>
                </a:ext>
              </a:extLst>
            </p:cNvPr>
            <p:cNvCxnSpPr>
              <a:cxnSpLocks/>
            </p:cNvCxnSpPr>
            <p:nvPr/>
          </p:nvCxnSpPr>
          <p:spPr>
            <a:xfrm flipH="1">
              <a:off x="5265580" y="430047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BF734CC-661D-5A48-86A1-A2C50A273EA5}"/>
                </a:ext>
              </a:extLst>
            </p:cNvPr>
            <p:cNvSpPr txBox="1"/>
            <p:nvPr/>
          </p:nvSpPr>
          <p:spPr>
            <a:xfrm>
              <a:off x="7925981" y="4361622"/>
              <a:ext cx="276038" cy="307777"/>
            </a:xfrm>
            <a:prstGeom prst="rect">
              <a:avLst/>
            </a:prstGeom>
            <a:noFill/>
          </p:spPr>
          <p:txBody>
            <a:bodyPr wrap="none" rtlCol="0">
              <a:spAutoFit/>
            </a:bodyPr>
            <a:lstStyle/>
            <a:p>
              <a:r>
                <a:rPr lang="en-GB" sz="1400" dirty="0"/>
                <a:t>1</a:t>
              </a:r>
            </a:p>
          </p:txBody>
        </p:sp>
        <p:sp>
          <p:nvSpPr>
            <p:cNvPr id="27" name="TextBox 26">
              <a:extLst>
                <a:ext uri="{FF2B5EF4-FFF2-40B4-BE49-F238E27FC236}">
                  <a16:creationId xmlns:a16="http://schemas.microsoft.com/office/drawing/2014/main" id="{ABF0C8F1-0842-A14F-B7A6-E3B18C0CCCF7}"/>
                </a:ext>
              </a:extLst>
            </p:cNvPr>
            <p:cNvSpPr txBox="1"/>
            <p:nvPr/>
          </p:nvSpPr>
          <p:spPr>
            <a:xfrm>
              <a:off x="7351607" y="4361623"/>
              <a:ext cx="412292" cy="307777"/>
            </a:xfrm>
            <a:prstGeom prst="rect">
              <a:avLst/>
            </a:prstGeom>
            <a:noFill/>
          </p:spPr>
          <p:txBody>
            <a:bodyPr wrap="none" rtlCol="0">
              <a:spAutoFit/>
            </a:bodyPr>
            <a:lstStyle/>
            <a:p>
              <a:r>
                <a:rPr lang="en-GB" sz="1400" dirty="0"/>
                <a:t>0.8</a:t>
              </a:r>
            </a:p>
          </p:txBody>
        </p:sp>
        <p:sp>
          <p:nvSpPr>
            <p:cNvPr id="28" name="TextBox 27">
              <a:extLst>
                <a:ext uri="{FF2B5EF4-FFF2-40B4-BE49-F238E27FC236}">
                  <a16:creationId xmlns:a16="http://schemas.microsoft.com/office/drawing/2014/main" id="{570F9DD1-E9ED-E443-8803-2F23C9B5253C}"/>
                </a:ext>
              </a:extLst>
            </p:cNvPr>
            <p:cNvSpPr txBox="1"/>
            <p:nvPr/>
          </p:nvSpPr>
          <p:spPr>
            <a:xfrm>
              <a:off x="6777234" y="4365910"/>
              <a:ext cx="412292" cy="307777"/>
            </a:xfrm>
            <a:prstGeom prst="rect">
              <a:avLst/>
            </a:prstGeom>
            <a:noFill/>
          </p:spPr>
          <p:txBody>
            <a:bodyPr wrap="none" rtlCol="0">
              <a:spAutoFit/>
            </a:bodyPr>
            <a:lstStyle/>
            <a:p>
              <a:r>
                <a:rPr lang="en-GB" sz="1400" dirty="0"/>
                <a:t>0.6</a:t>
              </a:r>
            </a:p>
          </p:txBody>
        </p:sp>
        <p:sp>
          <p:nvSpPr>
            <p:cNvPr id="29" name="TextBox 28">
              <a:extLst>
                <a:ext uri="{FF2B5EF4-FFF2-40B4-BE49-F238E27FC236}">
                  <a16:creationId xmlns:a16="http://schemas.microsoft.com/office/drawing/2014/main" id="{F932908E-CB80-3F46-A27D-8B19D2411926}"/>
                </a:ext>
              </a:extLst>
            </p:cNvPr>
            <p:cNvSpPr txBox="1"/>
            <p:nvPr/>
          </p:nvSpPr>
          <p:spPr>
            <a:xfrm>
              <a:off x="6202861" y="4361624"/>
              <a:ext cx="412292" cy="307777"/>
            </a:xfrm>
            <a:prstGeom prst="rect">
              <a:avLst/>
            </a:prstGeom>
            <a:noFill/>
          </p:spPr>
          <p:txBody>
            <a:bodyPr wrap="none" rtlCol="0">
              <a:spAutoFit/>
            </a:bodyPr>
            <a:lstStyle/>
            <a:p>
              <a:r>
                <a:rPr lang="en-GB" sz="1400" dirty="0"/>
                <a:t>0.4</a:t>
              </a:r>
            </a:p>
          </p:txBody>
        </p:sp>
        <p:sp>
          <p:nvSpPr>
            <p:cNvPr id="30" name="TextBox 29">
              <a:extLst>
                <a:ext uri="{FF2B5EF4-FFF2-40B4-BE49-F238E27FC236}">
                  <a16:creationId xmlns:a16="http://schemas.microsoft.com/office/drawing/2014/main" id="{F82E46E1-C702-4840-9857-ED501F558480}"/>
                </a:ext>
              </a:extLst>
            </p:cNvPr>
            <p:cNvSpPr txBox="1"/>
            <p:nvPr/>
          </p:nvSpPr>
          <p:spPr>
            <a:xfrm>
              <a:off x="5628488" y="4361624"/>
              <a:ext cx="412292" cy="307777"/>
            </a:xfrm>
            <a:prstGeom prst="rect">
              <a:avLst/>
            </a:prstGeom>
            <a:noFill/>
          </p:spPr>
          <p:txBody>
            <a:bodyPr wrap="none" rtlCol="0">
              <a:spAutoFit/>
            </a:bodyPr>
            <a:lstStyle/>
            <a:p>
              <a:r>
                <a:rPr lang="en-GB" sz="1400" dirty="0"/>
                <a:t>0.2</a:t>
              </a:r>
            </a:p>
          </p:txBody>
        </p:sp>
        <p:sp>
          <p:nvSpPr>
            <p:cNvPr id="31" name="TextBox 30">
              <a:extLst>
                <a:ext uri="{FF2B5EF4-FFF2-40B4-BE49-F238E27FC236}">
                  <a16:creationId xmlns:a16="http://schemas.microsoft.com/office/drawing/2014/main" id="{5BEE7BB3-CAB8-B64A-A6D3-6E5E6DC233DD}"/>
                </a:ext>
              </a:extLst>
            </p:cNvPr>
            <p:cNvSpPr txBox="1"/>
            <p:nvPr/>
          </p:nvSpPr>
          <p:spPr>
            <a:xfrm>
              <a:off x="5190369" y="4361625"/>
              <a:ext cx="276038" cy="307777"/>
            </a:xfrm>
            <a:prstGeom prst="rect">
              <a:avLst/>
            </a:prstGeom>
            <a:noFill/>
          </p:spPr>
          <p:txBody>
            <a:bodyPr wrap="none" rtlCol="0">
              <a:spAutoFit/>
            </a:bodyPr>
            <a:lstStyle/>
            <a:p>
              <a:r>
                <a:rPr lang="en-GB" sz="1400" dirty="0"/>
                <a:t>0</a:t>
              </a:r>
            </a:p>
          </p:txBody>
        </p:sp>
        <p:cxnSp>
          <p:nvCxnSpPr>
            <p:cNvPr id="32" name="Straight Connector 31">
              <a:extLst>
                <a:ext uri="{FF2B5EF4-FFF2-40B4-BE49-F238E27FC236}">
                  <a16:creationId xmlns:a16="http://schemas.microsoft.com/office/drawing/2014/main" id="{B3CAEB25-518B-A24C-9637-53B7A75D9B9D}"/>
                </a:ext>
              </a:extLst>
            </p:cNvPr>
            <p:cNvCxnSpPr>
              <a:cxnSpLocks/>
            </p:cNvCxnSpPr>
            <p:nvPr/>
          </p:nvCxnSpPr>
          <p:spPr>
            <a:xfrm rot="5400000" flipH="1">
              <a:off x="5296085" y="4322115"/>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BDD5B-87C9-CE4F-828F-B87B3C74B356}"/>
                </a:ext>
              </a:extLst>
            </p:cNvPr>
            <p:cNvCxnSpPr>
              <a:cxnSpLocks/>
            </p:cNvCxnSpPr>
            <p:nvPr/>
          </p:nvCxnSpPr>
          <p:spPr>
            <a:xfrm rot="5400000" flipH="1">
              <a:off x="5806414" y="432869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DDCE86-11B4-0E42-AFA1-096F10ADF2B0}"/>
                </a:ext>
              </a:extLst>
            </p:cNvPr>
            <p:cNvCxnSpPr>
              <a:cxnSpLocks/>
            </p:cNvCxnSpPr>
            <p:nvPr/>
          </p:nvCxnSpPr>
          <p:spPr>
            <a:xfrm rot="5400000" flipH="1">
              <a:off x="7526509" y="431992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7A4D670-D141-3949-83D9-BB150F9267B1}"/>
                </a:ext>
              </a:extLst>
            </p:cNvPr>
            <p:cNvCxnSpPr>
              <a:cxnSpLocks/>
            </p:cNvCxnSpPr>
            <p:nvPr/>
          </p:nvCxnSpPr>
          <p:spPr>
            <a:xfrm rot="5400000" flipH="1">
              <a:off x="6380786" y="432829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B185244-068B-5547-9AF0-78ACB0FB67D2}"/>
                </a:ext>
              </a:extLst>
            </p:cNvPr>
            <p:cNvCxnSpPr>
              <a:cxnSpLocks/>
            </p:cNvCxnSpPr>
            <p:nvPr/>
          </p:nvCxnSpPr>
          <p:spPr>
            <a:xfrm rot="5400000" flipH="1">
              <a:off x="6955158" y="432870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3B402E8-3BC9-7E46-B16F-1B5803070539}"/>
                </a:ext>
              </a:extLst>
            </p:cNvPr>
            <p:cNvCxnSpPr>
              <a:cxnSpLocks/>
            </p:cNvCxnSpPr>
            <p:nvPr/>
          </p:nvCxnSpPr>
          <p:spPr>
            <a:xfrm rot="5400000" flipH="1">
              <a:off x="8035781" y="4328290"/>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F5C8B78-3D20-5F49-89BC-40D197486013}"/>
                </a:ext>
              </a:extLst>
            </p:cNvPr>
            <p:cNvSpPr txBox="1"/>
            <p:nvPr/>
          </p:nvSpPr>
          <p:spPr>
            <a:xfrm rot="16200000">
              <a:off x="4413787" y="3227026"/>
              <a:ext cx="628698" cy="307777"/>
            </a:xfrm>
            <a:prstGeom prst="rect">
              <a:avLst/>
            </a:prstGeom>
            <a:noFill/>
          </p:spPr>
          <p:txBody>
            <a:bodyPr wrap="none" rtlCol="0">
              <a:spAutoFit/>
            </a:bodyPr>
            <a:lstStyle/>
            <a:p>
              <a:r>
                <a:rPr lang="en-GB" sz="1400" dirty="0"/>
                <a:t>Utility</a:t>
              </a:r>
            </a:p>
          </p:txBody>
        </p:sp>
        <p:sp>
          <p:nvSpPr>
            <p:cNvPr id="39" name="TextBox 38">
              <a:extLst>
                <a:ext uri="{FF2B5EF4-FFF2-40B4-BE49-F238E27FC236}">
                  <a16:creationId xmlns:a16="http://schemas.microsoft.com/office/drawing/2014/main" id="{9FB836AB-87EF-2B40-83C1-7D6446110CAA}"/>
                </a:ext>
              </a:extLst>
            </p:cNvPr>
            <p:cNvSpPr txBox="1"/>
            <p:nvPr/>
          </p:nvSpPr>
          <p:spPr>
            <a:xfrm>
              <a:off x="5847756" y="4667441"/>
              <a:ext cx="1696875" cy="307777"/>
            </a:xfrm>
            <a:prstGeom prst="rect">
              <a:avLst/>
            </a:prstGeom>
            <a:noFill/>
          </p:spPr>
          <p:txBody>
            <a:bodyPr wrap="none" rtlCol="0">
              <a:spAutoFit/>
            </a:bodyPr>
            <a:lstStyle/>
            <a:p>
              <a:r>
                <a:rPr lang="en-GB" sz="1400" dirty="0"/>
                <a:t>Probability of state 1</a:t>
              </a:r>
            </a:p>
          </p:txBody>
        </p:sp>
        <p:cxnSp>
          <p:nvCxnSpPr>
            <p:cNvPr id="40" name="Straight Connector 39">
              <a:extLst>
                <a:ext uri="{FF2B5EF4-FFF2-40B4-BE49-F238E27FC236}">
                  <a16:creationId xmlns:a16="http://schemas.microsoft.com/office/drawing/2014/main" id="{AE0D175B-8A7D-4344-A4F0-265E3820AD3E}"/>
                </a:ext>
              </a:extLst>
            </p:cNvPr>
            <p:cNvCxnSpPr/>
            <p:nvPr/>
          </p:nvCxnSpPr>
          <p:spPr>
            <a:xfrm flipV="1">
              <a:off x="5328378" y="3367361"/>
              <a:ext cx="2735621" cy="1275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8A1E4DE-13A8-9947-B21D-A553C0184AEC}"/>
                </a:ext>
              </a:extLst>
            </p:cNvPr>
            <p:cNvCxnSpPr>
              <a:cxnSpLocks/>
            </p:cNvCxnSpPr>
            <p:nvPr/>
          </p:nvCxnSpPr>
          <p:spPr>
            <a:xfrm flipV="1">
              <a:off x="5336980" y="3117600"/>
              <a:ext cx="2740795" cy="52560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8BA205-BCE1-824B-8545-8390300F2EFD}"/>
                </a:ext>
              </a:extLst>
            </p:cNvPr>
            <p:cNvCxnSpPr>
              <a:cxnSpLocks/>
            </p:cNvCxnSpPr>
            <p:nvPr/>
          </p:nvCxnSpPr>
          <p:spPr>
            <a:xfrm flipV="1">
              <a:off x="5336980" y="3009600"/>
              <a:ext cx="2740795" cy="7288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46B509-13D6-3747-BB14-1EEA677BD69D}"/>
                </a:ext>
              </a:extLst>
            </p:cNvPr>
            <p:cNvCxnSpPr>
              <a:cxnSpLocks/>
            </p:cNvCxnSpPr>
            <p:nvPr/>
          </p:nvCxnSpPr>
          <p:spPr>
            <a:xfrm flipV="1">
              <a:off x="5336980" y="2879969"/>
              <a:ext cx="2727019" cy="110957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9F5AA0-99F6-D24B-A365-B28A1AF9F880}"/>
                </a:ext>
              </a:extLst>
            </p:cNvPr>
            <p:cNvCxnSpPr>
              <a:cxnSpLocks/>
            </p:cNvCxnSpPr>
            <p:nvPr/>
          </p:nvCxnSpPr>
          <p:spPr>
            <a:xfrm flipV="1">
              <a:off x="5328379" y="3254448"/>
              <a:ext cx="2735620" cy="1489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178D8F1-363A-EA48-AD98-7A65D475B7EF}"/>
                </a:ext>
              </a:extLst>
            </p:cNvPr>
            <p:cNvCxnSpPr>
              <a:cxnSpLocks/>
            </p:cNvCxnSpPr>
            <p:nvPr/>
          </p:nvCxnSpPr>
          <p:spPr>
            <a:xfrm flipV="1">
              <a:off x="5328378" y="2764978"/>
              <a:ext cx="2721848" cy="1123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972A2F-CB97-CA4B-8F36-C56C398CEC2C}"/>
                </a:ext>
              </a:extLst>
            </p:cNvPr>
            <p:cNvCxnSpPr>
              <a:cxnSpLocks/>
            </p:cNvCxnSpPr>
            <p:nvPr/>
          </p:nvCxnSpPr>
          <p:spPr>
            <a:xfrm flipV="1">
              <a:off x="5328379" y="2613370"/>
              <a:ext cx="2735621" cy="153670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4E208FF-15F8-F845-BCD0-A1E084AE0E69}"/>
                </a:ext>
              </a:extLst>
            </p:cNvPr>
            <p:cNvCxnSpPr>
              <a:cxnSpLocks/>
            </p:cNvCxnSpPr>
            <p:nvPr/>
          </p:nvCxnSpPr>
          <p:spPr>
            <a:xfrm>
              <a:off x="5328379" y="3254448"/>
              <a:ext cx="2735621" cy="271422"/>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a16="http://schemas.microsoft.com/office/drawing/2014/main" id="{AAAC527D-1A72-E54D-A564-94AA2D41A78D}"/>
              </a:ext>
            </a:extLst>
          </p:cNvPr>
          <p:cNvPicPr>
            <a:picLocks noChangeAspect="1"/>
          </p:cNvPicPr>
          <p:nvPr/>
        </p:nvPicPr>
        <p:blipFill>
          <a:blip r:embed="rId2"/>
          <a:stretch>
            <a:fillRect/>
          </a:stretch>
        </p:blipFill>
        <p:spPr>
          <a:xfrm>
            <a:off x="6944309" y="3139135"/>
            <a:ext cx="571500" cy="571500"/>
          </a:xfrm>
          <a:prstGeom prst="rect">
            <a:avLst/>
          </a:prstGeom>
        </p:spPr>
      </p:pic>
      <p:pic>
        <p:nvPicPr>
          <p:cNvPr id="49" name="Picture 48">
            <a:extLst>
              <a:ext uri="{FF2B5EF4-FFF2-40B4-BE49-F238E27FC236}">
                <a16:creationId xmlns:a16="http://schemas.microsoft.com/office/drawing/2014/main" id="{6FCA62D8-87C5-CF4E-8D41-47F818E0E2C5}"/>
              </a:ext>
            </a:extLst>
          </p:cNvPr>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blip>
          <a:srcRect l="17414" r="19739"/>
          <a:stretch/>
        </p:blipFill>
        <p:spPr>
          <a:xfrm>
            <a:off x="6072094" y="3060114"/>
            <a:ext cx="844363" cy="736399"/>
          </a:xfrm>
          <a:prstGeom prst="rect">
            <a:avLst/>
          </a:prstGeom>
        </p:spPr>
      </p:pic>
      <p:pic>
        <p:nvPicPr>
          <p:cNvPr id="50" name="Picture 49">
            <a:extLst>
              <a:ext uri="{FF2B5EF4-FFF2-40B4-BE49-F238E27FC236}">
                <a16:creationId xmlns:a16="http://schemas.microsoft.com/office/drawing/2014/main" id="{D408705B-264F-0947-A256-F9D60C834454}"/>
              </a:ext>
            </a:extLst>
          </p:cNvPr>
          <p:cNvPicPr>
            <a:picLocks noChangeAspect="1"/>
          </p:cNvPicPr>
          <p:nvPr/>
        </p:nvPicPr>
        <p:blipFill rotWithShape="1">
          <a:blip r:embed="rId4"/>
          <a:srcRect l="1078" t="1560" r="44172" b="1110"/>
          <a:stretch/>
        </p:blipFill>
        <p:spPr>
          <a:xfrm>
            <a:off x="7948059" y="3903985"/>
            <a:ext cx="834708" cy="867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sng" dirty="0"/>
              <a:t>Standard Model</a:t>
            </a:r>
            <a:r>
              <a:rPr lang="en-US" dirty="0"/>
              <a:t> for AI</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B7E7F4F9-757E-F34E-8501-23D6C8DB5278}"/>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r>
                  <a:rPr lang="en-GB" dirty="0"/>
                  <a:t>Also the standard model for control theory, statistics, operations research, economics</a:t>
                </a:r>
              </a:p>
              <a:p>
                <a:r>
                  <a:rPr lang="en-GB" dirty="0"/>
                  <a:t>King Midas problem:</a:t>
                </a:r>
              </a:p>
              <a:p>
                <a:pPr lvl="1"/>
                <a:r>
                  <a:rPr lang="en-GB" b="1" dirty="0">
                    <a:solidFill>
                      <a:srgbClr val="FFC000"/>
                    </a:solidFill>
                  </a:rPr>
                  <a:t>Cannot specify </a:t>
                </a:r>
                <a14:m>
                  <m:oMath xmlns:m="http://schemas.openxmlformats.org/officeDocument/2006/math">
                    <m:r>
                      <a:rPr lang="en-GB" b="1" i="1" dirty="0" smtClean="0">
                        <a:solidFill>
                          <a:srgbClr val="FFC000"/>
                        </a:solidFill>
                        <a:latin typeface="Cambria Math" panose="02040503050406030204" pitchFamily="18" charset="0"/>
                      </a:rPr>
                      <m:t>𝑹</m:t>
                    </m:r>
                  </m:oMath>
                </a14:m>
                <a:r>
                  <a:rPr lang="en-GB" b="1" dirty="0">
                    <a:solidFill>
                      <a:srgbClr val="FFC000"/>
                    </a:solidFill>
                  </a:rPr>
                  <a:t> correctly</a:t>
                </a:r>
              </a:p>
              <a:p>
                <a:pPr lvl="1"/>
                <a:r>
                  <a:rPr lang="en-GB" b="1" dirty="0">
                    <a:solidFill>
                      <a:srgbClr val="FFC000"/>
                    </a:solidFill>
                  </a:rPr>
                  <a:t>Smarter AI </a:t>
                </a:r>
                <a:r>
                  <a:rPr lang="en-US" dirty="0">
                    <a:solidFill>
                      <a:srgbClr val="FFC000"/>
                    </a:solidFill>
                  </a:rPr>
                  <a:t>⇒</a:t>
                </a:r>
                <a:r>
                  <a:rPr lang="en-GB" b="1" dirty="0">
                    <a:solidFill>
                      <a:srgbClr val="FFC000"/>
                    </a:solidFill>
                  </a:rPr>
                  <a:t> worse outcome</a:t>
                </a:r>
              </a:p>
            </p:txBody>
          </p:sp>
        </mc:Choice>
        <mc:Fallback xmlns="">
          <p:sp>
            <p:nvSpPr>
              <p:cNvPr id="11" name="Content Placeholder 10">
                <a:extLst>
                  <a:ext uri="{FF2B5EF4-FFF2-40B4-BE49-F238E27FC236}">
                    <a16:creationId xmlns:a16="http://schemas.microsoft.com/office/drawing/2014/main" id="{B7E7F4F9-757E-F34E-8501-23D6C8DB5278}"/>
                  </a:ext>
                </a:extLst>
              </p:cNvPr>
              <p:cNvSpPr>
                <a:spLocks noGrp="1" noRot="1" noChangeAspect="1" noMove="1" noResize="1" noEditPoints="1" noAdjustHandles="1" noChangeArrowheads="1" noChangeShapeType="1" noTextEdit="1"/>
              </p:cNvSpPr>
              <p:nvPr>
                <p:ph idx="1"/>
              </p:nvPr>
            </p:nvSpPr>
            <p:spPr>
              <a:blipFill>
                <a:blip r:embed="rId2"/>
                <a:stretch>
                  <a:fillRect l="-1955" b="-82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BE57645-D891-8E48-AD90-1B1372C083E2}"/>
              </a:ext>
            </a:extLst>
          </p:cNvPr>
          <p:cNvSpPr>
            <a:spLocks noGrp="1"/>
          </p:cNvSpPr>
          <p:nvPr>
            <p:ph type="sldNum" sz="quarter" idx="12"/>
          </p:nvPr>
        </p:nvSpPr>
        <p:spPr/>
        <p:txBody>
          <a:bodyPr/>
          <a:lstStyle/>
          <a:p>
            <a:fld id="{67C9959E-8E6B-B04C-9955-EA096F41CA7A}" type="slidenum">
              <a:rPr lang="en-GB" smtClean="0"/>
              <a:t>10</a:t>
            </a:fld>
            <a:endParaRPr lang="en-GB"/>
          </a:p>
        </p:txBody>
      </p:sp>
      <p:pic>
        <p:nvPicPr>
          <p:cNvPr id="4" name="Picture 3">
            <a:extLst>
              <a:ext uri="{FF2B5EF4-FFF2-40B4-BE49-F238E27FC236}">
                <a16:creationId xmlns:a16="http://schemas.microsoft.com/office/drawing/2014/main" id="{C061BB2B-670C-C941-8197-AC3DD8ACBE8C}"/>
              </a:ext>
            </a:extLst>
          </p:cNvPr>
          <p:cNvPicPr>
            <a:picLocks noChangeAspect="1"/>
          </p:cNvPicPr>
          <p:nvPr/>
        </p:nvPicPr>
        <p:blipFill rotWithShape="1">
          <a:blip r:embed="rId3"/>
          <a:srcRect l="21998" t="1" r="24001" b="27257"/>
          <a:stretch/>
        </p:blipFill>
        <p:spPr>
          <a:xfrm>
            <a:off x="980547" y="2259380"/>
            <a:ext cx="1295382" cy="1582880"/>
          </a:xfrm>
          <a:prstGeom prst="rect">
            <a:avLst/>
          </a:prstGeom>
        </p:spPr>
      </p:pic>
      <p:pic>
        <p:nvPicPr>
          <p:cNvPr id="5" name="Picture 4">
            <a:extLst>
              <a:ext uri="{FF2B5EF4-FFF2-40B4-BE49-F238E27FC236}">
                <a16:creationId xmlns:a16="http://schemas.microsoft.com/office/drawing/2014/main" id="{10A6ACF9-80FE-024F-B02D-79383E4D0D99}"/>
              </a:ext>
            </a:extLst>
          </p:cNvPr>
          <p:cNvPicPr>
            <a:picLocks noChangeAspect="1"/>
          </p:cNvPicPr>
          <p:nvPr/>
        </p:nvPicPr>
        <p:blipFill>
          <a:blip r:embed="rId4"/>
          <a:stretch>
            <a:fillRect/>
          </a:stretch>
        </p:blipFill>
        <p:spPr>
          <a:xfrm>
            <a:off x="5301284" y="2432719"/>
            <a:ext cx="1375189" cy="1582880"/>
          </a:xfrm>
          <a:prstGeom prst="rect">
            <a:avLst/>
          </a:prstGeom>
        </p:spPr>
      </p:pic>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65A601A5-573A-4346-8F4B-7B28EA93EB33}"/>
                  </a:ext>
                </a:extLst>
              </p:cNvPr>
              <p:cNvSpPr/>
              <p:nvPr/>
            </p:nvSpPr>
            <p:spPr>
              <a:xfrm>
                <a:off x="2862884" y="1753304"/>
                <a:ext cx="1931185" cy="751720"/>
              </a:xfrm>
              <a:prstGeom prst="wedgeRectCallout">
                <a:avLst>
                  <a:gd name="adj1" fmla="val -66746"/>
                  <a:gd name="adj2" fmla="val 81593"/>
                </a:avLst>
              </a:prstGeom>
              <a:ln/>
            </p:spPr>
            <p:style>
              <a:lnRef idx="0">
                <a:schemeClr val="accent4"/>
              </a:lnRef>
              <a:fillRef idx="3">
                <a:schemeClr val="accent4"/>
              </a:fillRef>
              <a:effectRef idx="3">
                <a:schemeClr val="accent4"/>
              </a:effectRef>
              <a:fontRef idx="minor">
                <a:schemeClr val="lt1"/>
              </a:fontRef>
            </p:style>
            <p:txBody>
              <a:bodyPr lIns="91352" tIns="45676" rIns="91352" bIns="45676" rtlCol="0" anchor="ctr">
                <a:spAutoFit/>
              </a:bodyPr>
              <a:lstStyle/>
              <a:p>
                <a:pPr>
                  <a:lnSpc>
                    <a:spcPct val="90000"/>
                  </a:lnSpc>
                </a:pPr>
                <a:r>
                  <a:rPr lang="en-US" sz="2400" dirty="0"/>
                  <a:t>Maximize </a:t>
                </a:r>
                <a14:m>
                  <m:oMath xmlns:m="http://schemas.openxmlformats.org/officeDocument/2006/math">
                    <m:nary>
                      <m:naryPr>
                        <m:chr m:val="∑"/>
                        <m:limLoc m:val="subSup"/>
                        <m:ctrlPr>
                          <a:rPr lang="en-US" sz="2400" i="1" smtClean="0">
                            <a:latin typeface="Cambria Math" panose="02040503050406030204" pitchFamily="18" charset="0"/>
                          </a:rPr>
                        </m:ctrlPr>
                      </m:naryPr>
                      <m:sub>
                        <m:r>
                          <m:rPr>
                            <m:brk m:alnAt="25"/>
                          </m:rPr>
                          <a:rPr lang="en-US" sz="2400" b="0" i="1" smtClean="0">
                            <a:latin typeface="Cambria Math" panose="02040503050406030204" pitchFamily="18" charset="0"/>
                          </a:rPr>
                          <m:t>𝑡</m:t>
                        </m:r>
                        <m:r>
                          <a:rPr lang="en-US" sz="2400" b="0" i="1" smtClean="0">
                            <a:latin typeface="Cambria Math" panose="02040503050406030204" pitchFamily="18" charset="0"/>
                          </a:rPr>
                          <m:t>=0</m:t>
                        </m:r>
                      </m:sub>
                      <m:sup>
                        <m:r>
                          <m:rPr>
                            <m:nor/>
                          </m:rPr>
                          <a:rPr lang="en-US">
                            <a:sym typeface="Symbol" pitchFamily="2" charset="2"/>
                          </a:rPr>
                          <m:t></m:t>
                        </m:r>
                      </m:sup>
                      <m:e>
                        <m:sSup>
                          <m:sSupPr>
                            <m:ctrlPr>
                              <a:rPr lang="en-US" i="1" smtClean="0">
                                <a:latin typeface="Cambria Math" panose="02040503050406030204" pitchFamily="18" charset="0"/>
                                <a:sym typeface="Symbol" pitchFamily="2" charset="2"/>
                              </a:rPr>
                            </m:ctrlPr>
                          </m:sSupPr>
                          <m:e>
                            <m:r>
                              <m:rPr>
                                <m:nor/>
                              </m:rPr>
                              <a:rPr lang="en-US">
                                <a:sym typeface="Symbol" pitchFamily="2" charset="2"/>
                              </a:rPr>
                              <m:t></m:t>
                            </m:r>
                          </m:e>
                          <m:sup>
                            <m:r>
                              <a:rPr lang="en-US" b="0" i="1" smtClean="0">
                                <a:latin typeface="Cambria Math" panose="02040503050406030204" pitchFamily="18" charset="0"/>
                                <a:sym typeface="Symbol" pitchFamily="2" charset="2"/>
                              </a:rPr>
                              <m:t>𝑡</m:t>
                            </m:r>
                          </m:sup>
                        </m:sSup>
                        <m:r>
                          <a:rPr lang="en-US" b="0" i="1" smtClean="0">
                            <a:latin typeface="Cambria Math" panose="02040503050406030204" pitchFamily="18" charset="0"/>
                            <a:sym typeface="Symbol" pitchFamily="2" charset="2"/>
                          </a:rPr>
                          <m:t>𝑅</m:t>
                        </m:r>
                        <m:r>
                          <a:rPr lang="en-US" b="0" i="1" smtClean="0">
                            <a:latin typeface="Cambria Math" panose="02040503050406030204" pitchFamily="18" charset="0"/>
                            <a:sym typeface="Symbol" pitchFamily="2" charset="2"/>
                          </a:rPr>
                          <m:t>(</m:t>
                        </m:r>
                        <m:r>
                          <a:rPr lang="en-US" b="0" i="1" smtClean="0">
                            <a:latin typeface="Cambria Math" panose="02040503050406030204" pitchFamily="18" charset="0"/>
                            <a:sym typeface="Symbol" pitchFamily="2" charset="2"/>
                          </a:rPr>
                          <m:t>𝑠</m:t>
                        </m:r>
                        <m:r>
                          <a:rPr lang="en-US" b="0" i="1" smtClean="0">
                            <a:latin typeface="Cambria Math" panose="02040503050406030204" pitchFamily="18" charset="0"/>
                            <a:sym typeface="Symbol" pitchFamily="2" charset="2"/>
                          </a:rPr>
                          <m:t>,</m:t>
                        </m:r>
                        <m:r>
                          <a:rPr lang="en-US" b="0" i="1" smtClean="0">
                            <a:latin typeface="Cambria Math" panose="02040503050406030204" pitchFamily="18" charset="0"/>
                            <a:sym typeface="Symbol" pitchFamily="2" charset="2"/>
                          </a:rPr>
                          <m:t>𝑎</m:t>
                        </m:r>
                        <m:r>
                          <a:rPr lang="en-US" b="0" i="1" smtClean="0">
                            <a:latin typeface="Cambria Math" panose="02040503050406030204" pitchFamily="18" charset="0"/>
                            <a:sym typeface="Symbol" pitchFamily="2" charset="2"/>
                          </a:rPr>
                          <m:t>,</m:t>
                        </m:r>
                        <m:sSup>
                          <m:sSupPr>
                            <m:ctrlPr>
                              <a:rPr lang="en-US" b="0" i="1" smtClean="0">
                                <a:latin typeface="Cambria Math" panose="02040503050406030204" pitchFamily="18" charset="0"/>
                                <a:sym typeface="Symbol" pitchFamily="2" charset="2"/>
                              </a:rPr>
                            </m:ctrlPr>
                          </m:sSupPr>
                          <m:e>
                            <m:r>
                              <a:rPr lang="en-US" b="0" i="1" smtClean="0">
                                <a:latin typeface="Cambria Math" panose="02040503050406030204" pitchFamily="18" charset="0"/>
                                <a:sym typeface="Symbol" pitchFamily="2" charset="2"/>
                              </a:rPr>
                              <m:t>𝑠</m:t>
                            </m:r>
                          </m:e>
                          <m:sup>
                            <m:r>
                              <a:rPr lang="en-US" b="0" i="1" smtClean="0">
                                <a:latin typeface="Cambria Math" panose="02040503050406030204" pitchFamily="18" charset="0"/>
                                <a:sym typeface="Symbol" pitchFamily="2" charset="2"/>
                              </a:rPr>
                              <m:t>′</m:t>
                            </m:r>
                          </m:sup>
                        </m:sSup>
                        <m:r>
                          <a:rPr lang="en-US" b="0" i="1" smtClean="0">
                            <a:latin typeface="Cambria Math" panose="02040503050406030204" pitchFamily="18" charset="0"/>
                            <a:sym typeface="Symbol" pitchFamily="2" charset="2"/>
                          </a:rPr>
                          <m:t>)</m:t>
                        </m:r>
                      </m:e>
                    </m:nary>
                  </m:oMath>
                </a14:m>
                <a:endParaRPr lang="en-US" sz="2400" dirty="0"/>
              </a:p>
            </p:txBody>
          </p:sp>
        </mc:Choice>
        <mc:Fallback xmlns="">
          <p:sp>
            <p:nvSpPr>
              <p:cNvPr id="6" name="Rectangular Callout 5">
                <a:extLst>
                  <a:ext uri="{FF2B5EF4-FFF2-40B4-BE49-F238E27FC236}">
                    <a16:creationId xmlns:a16="http://schemas.microsoft.com/office/drawing/2014/main" id="{65A601A5-573A-4346-8F4B-7B28EA93EB33}"/>
                  </a:ext>
                </a:extLst>
              </p:cNvPr>
              <p:cNvSpPr>
                <a:spLocks noRot="1" noChangeAspect="1" noMove="1" noResize="1" noEditPoints="1" noAdjustHandles="1" noChangeArrowheads="1" noChangeShapeType="1" noTextEdit="1"/>
              </p:cNvSpPr>
              <p:nvPr/>
            </p:nvSpPr>
            <p:spPr>
              <a:xfrm>
                <a:off x="2862884" y="1753304"/>
                <a:ext cx="1931185" cy="751720"/>
              </a:xfrm>
              <a:prstGeom prst="wedgeRectCallout">
                <a:avLst>
                  <a:gd name="adj1" fmla="val -66746"/>
                  <a:gd name="adj2" fmla="val 81593"/>
                </a:avLst>
              </a:prstGeom>
              <a:blipFill>
                <a:blip r:embed="rId5"/>
                <a:stretch>
                  <a:fillRect/>
                </a:stretch>
              </a:blipFill>
              <a:ln/>
            </p:spPr>
            <p:txBody>
              <a:bodyPr/>
              <a:lstStyle/>
              <a:p>
                <a:r>
                  <a:rPr lang="en-GB">
                    <a:noFill/>
                  </a:rPr>
                  <a:t> </a:t>
                </a:r>
              </a:p>
            </p:txBody>
          </p:sp>
        </mc:Fallback>
      </mc:AlternateContent>
      <p:sp>
        <p:nvSpPr>
          <p:cNvPr id="7" name="Rectangular Callout 6">
            <a:extLst>
              <a:ext uri="{FF2B5EF4-FFF2-40B4-BE49-F238E27FC236}">
                <a16:creationId xmlns:a16="http://schemas.microsoft.com/office/drawing/2014/main" id="{17A05A30-756E-F245-BFA1-4BB052296A57}"/>
              </a:ext>
            </a:extLst>
          </p:cNvPr>
          <p:cNvSpPr/>
          <p:nvPr/>
        </p:nvSpPr>
        <p:spPr>
          <a:xfrm>
            <a:off x="6958573" y="2259380"/>
            <a:ext cx="1386840" cy="424643"/>
          </a:xfrm>
          <a:prstGeom prst="wedgeRectCallout">
            <a:avLst>
              <a:gd name="adj1" fmla="val -66746"/>
              <a:gd name="adj2" fmla="val 81593"/>
            </a:avLst>
          </a:prstGeom>
          <a:ln/>
        </p:spPr>
        <p:style>
          <a:lnRef idx="0">
            <a:schemeClr val="accent6"/>
          </a:lnRef>
          <a:fillRef idx="3">
            <a:schemeClr val="accent6"/>
          </a:fillRef>
          <a:effectRef idx="3">
            <a:schemeClr val="accent6"/>
          </a:effectRef>
          <a:fontRef idx="minor">
            <a:schemeClr val="lt1"/>
          </a:fontRef>
        </p:style>
        <p:txBody>
          <a:bodyPr wrap="square" lIns="91352" tIns="45676" rIns="91352" bIns="45676" rtlCol="0" anchor="ctr">
            <a:spAutoFit/>
          </a:bodyPr>
          <a:lstStyle/>
          <a:p>
            <a:pPr>
              <a:lnSpc>
                <a:spcPct val="90000"/>
              </a:lnSpc>
            </a:pPr>
            <a:r>
              <a:rPr lang="en-US" sz="2400" dirty="0"/>
              <a:t>Righty-ho</a:t>
            </a:r>
          </a:p>
        </p:txBody>
      </p:sp>
      <p:sp>
        <p:nvSpPr>
          <p:cNvPr id="12" name="Date Placeholder 11">
            <a:extLst>
              <a:ext uri="{FF2B5EF4-FFF2-40B4-BE49-F238E27FC236}">
                <a16:creationId xmlns:a16="http://schemas.microsoft.com/office/drawing/2014/main" id="{FA88E069-86F9-B945-9A03-3D2BBCA38028}"/>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420411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We Got into this Mess</a:t>
            </a:r>
          </a:p>
        </p:txBody>
      </p:sp>
      <p:sp>
        <p:nvSpPr>
          <p:cNvPr id="2" name="Content Placeholder 1"/>
          <p:cNvSpPr>
            <a:spLocks noGrp="1"/>
          </p:cNvSpPr>
          <p:nvPr>
            <p:ph idx="1"/>
          </p:nvPr>
        </p:nvSpPr>
        <p:spPr/>
        <p:txBody>
          <a:bodyPr>
            <a:normAutofit/>
          </a:bodyPr>
          <a:lstStyle/>
          <a:p>
            <a:r>
              <a:rPr lang="en-US" sz="2800" dirty="0">
                <a:solidFill>
                  <a:schemeClr val="accent1"/>
                </a:solidFill>
              </a:rPr>
              <a:t>Humans</a:t>
            </a:r>
            <a:r>
              <a:rPr lang="en-US" sz="2800" dirty="0"/>
              <a:t> are intelligent to the extent that </a:t>
            </a:r>
            <a:r>
              <a:rPr lang="en-US" sz="2800" dirty="0">
                <a:solidFill>
                  <a:schemeClr val="accent1"/>
                </a:solidFill>
              </a:rPr>
              <a:t>our</a:t>
            </a:r>
            <a:r>
              <a:rPr lang="en-US" sz="2800" dirty="0"/>
              <a:t> actions can be expected to achieve </a:t>
            </a:r>
            <a:r>
              <a:rPr lang="en-US" sz="2800" dirty="0">
                <a:solidFill>
                  <a:schemeClr val="accent1"/>
                </a:solidFill>
              </a:rPr>
              <a:t>our</a:t>
            </a:r>
            <a:r>
              <a:rPr lang="en-US" sz="2800" dirty="0"/>
              <a:t> objectives</a:t>
            </a:r>
          </a:p>
          <a:p>
            <a:r>
              <a:rPr lang="en-US" sz="2800" dirty="0">
                <a:solidFill>
                  <a:srgbClr val="FFC000"/>
                </a:solidFill>
              </a:rPr>
              <a:t>Machines</a:t>
            </a:r>
            <a:r>
              <a:rPr lang="en-US" sz="2800" dirty="0"/>
              <a:t> are intelligent to the extent that </a:t>
            </a:r>
            <a:r>
              <a:rPr lang="en-US" sz="2800" dirty="0">
                <a:solidFill>
                  <a:srgbClr val="FFC000"/>
                </a:solidFill>
              </a:rPr>
              <a:t>their</a:t>
            </a:r>
            <a:r>
              <a:rPr lang="en-US" sz="2800" dirty="0"/>
              <a:t> actions can be expected to achieve </a:t>
            </a:r>
            <a:r>
              <a:rPr lang="en-US" sz="2800" dirty="0">
                <a:solidFill>
                  <a:srgbClr val="FFC000"/>
                </a:solidFill>
              </a:rPr>
              <a:t>their</a:t>
            </a:r>
            <a:r>
              <a:rPr lang="en-US" sz="2800" dirty="0"/>
              <a:t> objectives</a:t>
            </a:r>
          </a:p>
          <a:p>
            <a:r>
              <a:rPr lang="en-US" sz="2800" dirty="0">
                <a:solidFill>
                  <a:srgbClr val="FFC000"/>
                </a:solidFill>
              </a:rPr>
              <a:t>Machines</a:t>
            </a:r>
            <a:r>
              <a:rPr lang="en-US" sz="2800" dirty="0"/>
              <a:t> are </a:t>
            </a:r>
            <a:r>
              <a:rPr lang="en-US" sz="2800" b="1" i="1" u="sng" dirty="0">
                <a:solidFill>
                  <a:srgbClr val="FFC000"/>
                </a:solidFill>
              </a:rPr>
              <a:t>beneficial</a:t>
            </a:r>
            <a:r>
              <a:rPr lang="en-US" sz="2800" dirty="0"/>
              <a:t> to the extent that </a:t>
            </a:r>
            <a:r>
              <a:rPr lang="en-US" sz="2800" b="1" i="1" u="sng" dirty="0">
                <a:solidFill>
                  <a:srgbClr val="FFC000"/>
                </a:solidFill>
              </a:rPr>
              <a:t>their</a:t>
            </a:r>
            <a:r>
              <a:rPr lang="en-US" sz="2800" dirty="0"/>
              <a:t> actions can be expected to achieve </a:t>
            </a:r>
            <a:r>
              <a:rPr lang="en-US" sz="2800" b="1" i="1" u="sng" dirty="0">
                <a:solidFill>
                  <a:schemeClr val="accent1"/>
                </a:solidFill>
              </a:rPr>
              <a:t>our</a:t>
            </a:r>
            <a:r>
              <a:rPr lang="en-US" sz="2800" dirty="0"/>
              <a:t> objectives</a:t>
            </a:r>
          </a:p>
          <a:p>
            <a:endParaRPr lang="en-US" sz="2800" dirty="0"/>
          </a:p>
        </p:txBody>
      </p:sp>
      <p:sp>
        <p:nvSpPr>
          <p:cNvPr id="8" name="Date Placeholder 7">
            <a:extLst>
              <a:ext uri="{FF2B5EF4-FFF2-40B4-BE49-F238E27FC236}">
                <a16:creationId xmlns:a16="http://schemas.microsoft.com/office/drawing/2014/main" id="{AAE90BCF-8C1F-524B-81ED-55550D0123A3}"/>
              </a:ext>
            </a:extLst>
          </p:cNvPr>
          <p:cNvSpPr>
            <a:spLocks noGrp="1"/>
          </p:cNvSpPr>
          <p:nvPr>
            <p:ph type="dt" sz="half" idx="10"/>
          </p:nvPr>
        </p:nvSpPr>
        <p:spPr/>
        <p:txBody>
          <a:bodyPr/>
          <a:lstStyle/>
          <a:p>
            <a:r>
              <a:rPr lang="en-GB"/>
              <a:t>APA - Advanced Dec.</a:t>
            </a:r>
            <a:endParaRPr lang="de-DE" dirty="0"/>
          </a:p>
        </p:txBody>
      </p:sp>
      <p:sp>
        <p:nvSpPr>
          <p:cNvPr id="7" name="Slide Number Placeholder 6">
            <a:extLst>
              <a:ext uri="{FF2B5EF4-FFF2-40B4-BE49-F238E27FC236}">
                <a16:creationId xmlns:a16="http://schemas.microsoft.com/office/drawing/2014/main" id="{45752152-740A-0C40-93FB-E1CDEB153F08}"/>
              </a:ext>
            </a:extLst>
          </p:cNvPr>
          <p:cNvSpPr>
            <a:spLocks noGrp="1"/>
          </p:cNvSpPr>
          <p:nvPr>
            <p:ph type="sldNum" sz="quarter" idx="12"/>
          </p:nvPr>
        </p:nvSpPr>
        <p:spPr/>
        <p:txBody>
          <a:bodyPr/>
          <a:lstStyle/>
          <a:p>
            <a:fld id="{67C9959E-8E6B-B04C-9955-EA096F41CA7A}" type="slidenum">
              <a:rPr lang="en-GB" smtClean="0"/>
              <a:t>11</a:t>
            </a:fld>
            <a:endParaRPr lang="en-GB"/>
          </a:p>
        </p:txBody>
      </p:sp>
      <p:grpSp>
        <p:nvGrpSpPr>
          <p:cNvPr id="4" name="Group 3">
            <a:extLst>
              <a:ext uri="{FF2B5EF4-FFF2-40B4-BE49-F238E27FC236}">
                <a16:creationId xmlns:a16="http://schemas.microsoft.com/office/drawing/2014/main" id="{493856B9-C9F2-D349-8C2A-C1AA8470C5C4}"/>
              </a:ext>
            </a:extLst>
          </p:cNvPr>
          <p:cNvGrpSpPr/>
          <p:nvPr/>
        </p:nvGrpSpPr>
        <p:grpSpPr>
          <a:xfrm>
            <a:off x="360000" y="2725454"/>
            <a:ext cx="8424000" cy="429630"/>
            <a:chOff x="685800" y="2115880"/>
            <a:chExt cx="7557971" cy="375685"/>
          </a:xfrm>
        </p:grpSpPr>
        <p:cxnSp>
          <p:nvCxnSpPr>
            <p:cNvPr id="5" name="Straight Connector 4">
              <a:extLst>
                <a:ext uri="{FF2B5EF4-FFF2-40B4-BE49-F238E27FC236}">
                  <a16:creationId xmlns:a16="http://schemas.microsoft.com/office/drawing/2014/main" id="{253D5554-E816-D94E-BEB3-96BB7516D97D}"/>
                </a:ext>
              </a:extLst>
            </p:cNvPr>
            <p:cNvCxnSpPr>
              <a:cxnSpLocks/>
            </p:cNvCxnSpPr>
            <p:nvPr/>
          </p:nvCxnSpPr>
          <p:spPr>
            <a:xfrm>
              <a:off x="685800" y="2115880"/>
              <a:ext cx="754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1C47FD-5EC6-7241-B77A-41D202E0A260}"/>
                </a:ext>
              </a:extLst>
            </p:cNvPr>
            <p:cNvCxnSpPr>
              <a:cxnSpLocks/>
            </p:cNvCxnSpPr>
            <p:nvPr/>
          </p:nvCxnSpPr>
          <p:spPr>
            <a:xfrm>
              <a:off x="699971" y="2491565"/>
              <a:ext cx="754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09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New Model: Provably Beneficial AI</a:t>
            </a:r>
            <a:endParaRPr lang="en-US" dirty="0"/>
          </a:p>
        </p:txBody>
      </p:sp>
      <p:sp>
        <p:nvSpPr>
          <p:cNvPr id="2" name="Content Placeholder 1"/>
          <p:cNvSpPr>
            <a:spLocks noGrp="1"/>
          </p:cNvSpPr>
          <p:nvPr>
            <p:ph idx="1"/>
          </p:nvPr>
        </p:nvSpPr>
        <p:spPr/>
        <p:txBody>
          <a:bodyPr/>
          <a:lstStyle/>
          <a:p>
            <a:pPr marL="457200" indent="-457200">
              <a:buFont typeface="+mj-lt"/>
              <a:buAutoNum type="arabicPeriod"/>
            </a:pPr>
            <a:r>
              <a:rPr lang="en-US" dirty="0"/>
              <a:t>Robot goal: satisfy human preferences</a:t>
            </a:r>
          </a:p>
          <a:p>
            <a:pPr marL="457200" indent="-457200">
              <a:buFont typeface="+mj-lt"/>
              <a:buAutoNum type="arabicPeriod"/>
            </a:pPr>
            <a:r>
              <a:rPr lang="en-US" dirty="0"/>
              <a:t>Robot is uncertain about human preferences</a:t>
            </a:r>
          </a:p>
          <a:p>
            <a:pPr marL="457200" indent="-457200">
              <a:buFont typeface="+mj-lt"/>
              <a:buAutoNum type="arabicPeriod"/>
            </a:pPr>
            <a:r>
              <a:rPr lang="en-US" dirty="0"/>
              <a:t>Human behavior provides evidence of preferences</a:t>
            </a:r>
          </a:p>
          <a:p>
            <a:endParaRPr lang="en-US" dirty="0"/>
          </a:p>
          <a:p>
            <a:pPr marL="361950" indent="-361950">
              <a:buFont typeface="Zapf Dingbats"/>
              <a:buChar char="➝"/>
            </a:pPr>
            <a:r>
              <a:rPr lang="en-US" b="1" u="sng" dirty="0">
                <a:solidFill>
                  <a:schemeClr val="accent1"/>
                </a:solidFill>
              </a:rPr>
              <a:t>Assistance game </a:t>
            </a:r>
            <a:r>
              <a:rPr lang="en-US" dirty="0">
                <a:solidFill>
                  <a:schemeClr val="accent1"/>
                </a:solidFill>
              </a:rPr>
              <a:t>with human and machine players</a:t>
            </a:r>
          </a:p>
          <a:p>
            <a:pPr marL="361950" indent="-361950">
              <a:buFont typeface="Zapf Dingbats"/>
              <a:buChar char="➝"/>
            </a:pPr>
            <a:endParaRPr lang="en-US" dirty="0"/>
          </a:p>
          <a:p>
            <a:pPr marL="361950" indent="-361950">
              <a:buFont typeface="Zapf Dingbats"/>
              <a:buChar char="➝"/>
            </a:pPr>
            <a:r>
              <a:rPr lang="en-US" b="1" u="sng" dirty="0">
                <a:solidFill>
                  <a:srgbClr val="FFC000"/>
                </a:solidFill>
              </a:rPr>
              <a:t>Smarter AI ⇒ better outcome</a:t>
            </a:r>
          </a:p>
          <a:p>
            <a:endParaRPr lang="en-US" dirty="0"/>
          </a:p>
        </p:txBody>
      </p:sp>
      <p:sp>
        <p:nvSpPr>
          <p:cNvPr id="4" name="Date Placeholder 3">
            <a:extLst>
              <a:ext uri="{FF2B5EF4-FFF2-40B4-BE49-F238E27FC236}">
                <a16:creationId xmlns:a16="http://schemas.microsoft.com/office/drawing/2014/main" id="{31555236-73CA-444B-B13C-D6070D4408F8}"/>
              </a:ext>
            </a:extLst>
          </p:cNvPr>
          <p:cNvSpPr>
            <a:spLocks noGrp="1"/>
          </p:cNvSpPr>
          <p:nvPr>
            <p:ph type="dt" sz="half" idx="10"/>
          </p:nvPr>
        </p:nvSpPr>
        <p:spPr/>
        <p:txBody>
          <a:bodyPr/>
          <a:lstStyle/>
          <a:p>
            <a:r>
              <a:rPr lang="en-GB"/>
              <a:t>APA - Advanced Dec.</a:t>
            </a:r>
            <a:endParaRPr lang="de-DE" dirty="0"/>
          </a:p>
        </p:txBody>
      </p:sp>
      <p:sp>
        <p:nvSpPr>
          <p:cNvPr id="6" name="Slide Number Placeholder 5">
            <a:extLst>
              <a:ext uri="{FF2B5EF4-FFF2-40B4-BE49-F238E27FC236}">
                <a16:creationId xmlns:a16="http://schemas.microsoft.com/office/drawing/2014/main" id="{EA8BF621-6C88-5748-B23B-98DA9B2A5E66}"/>
              </a:ext>
            </a:extLst>
          </p:cNvPr>
          <p:cNvSpPr>
            <a:spLocks noGrp="1"/>
          </p:cNvSpPr>
          <p:nvPr>
            <p:ph type="sldNum" sz="quarter" idx="12"/>
          </p:nvPr>
        </p:nvSpPr>
        <p:spPr/>
        <p:txBody>
          <a:bodyPr/>
          <a:lstStyle/>
          <a:p>
            <a:fld id="{67C9959E-8E6B-B04C-9955-EA096F41CA7A}" type="slidenum">
              <a:rPr lang="en-GB" smtClean="0"/>
              <a:pPr/>
              <a:t>12</a:t>
            </a:fld>
            <a:endParaRPr lang="en-GB"/>
          </a:p>
        </p:txBody>
      </p:sp>
    </p:spTree>
    <p:extLst>
      <p:ext uri="{BB962C8B-B14F-4D97-AF65-F5344CB8AC3E}">
        <p14:creationId xmlns:p14="http://schemas.microsoft.com/office/powerpoint/2010/main" val="2109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6463" y="2005799"/>
            <a:ext cx="5566315" cy="2248439"/>
            <a:chOff x="1539503" y="1637762"/>
            <a:chExt cx="5566315" cy="2877425"/>
          </a:xfrm>
        </p:grpSpPr>
        <p:sp>
          <p:nvSpPr>
            <p:cNvPr id="4" name="Oval 3"/>
            <p:cNvSpPr/>
            <p:nvPr/>
          </p:nvSpPr>
          <p:spPr>
            <a:xfrm rot="900000">
              <a:off x="1539503" y="3523063"/>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rot="20700000">
              <a:off x="6361725" y="3523063"/>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3986776" y="1637762"/>
              <a:ext cx="744093" cy="992124"/>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p:cNvCxnSpPr>
              <a:stCxn id="4" idx="7"/>
              <a:endCxn id="6" idx="3"/>
            </p:cNvCxnSpPr>
            <p:nvPr/>
          </p:nvCxnSpPr>
          <p:spPr>
            <a:xfrm flipV="1">
              <a:off x="2233751" y="2484592"/>
              <a:ext cx="1861995" cy="128650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5" idx="1"/>
            </p:cNvCxnSpPr>
            <p:nvPr/>
          </p:nvCxnSpPr>
          <p:spPr>
            <a:xfrm>
              <a:off x="4610619" y="2484594"/>
              <a:ext cx="1800950" cy="12865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727765" y="4559022"/>
            <a:ext cx="2051139" cy="400110"/>
          </a:xfrm>
          <a:prstGeom prst="rect">
            <a:avLst/>
          </a:prstGeom>
          <a:noFill/>
        </p:spPr>
        <p:txBody>
          <a:bodyPr wrap="none" rtlCol="0">
            <a:spAutoFit/>
          </a:bodyPr>
          <a:lstStyle/>
          <a:p>
            <a:r>
              <a:rPr lang="en-GB" sz="2000"/>
              <a:t>Human behaviour</a:t>
            </a:r>
          </a:p>
        </p:txBody>
      </p:sp>
      <p:sp>
        <p:nvSpPr>
          <p:cNvPr id="13" name="TextBox 12"/>
          <p:cNvSpPr txBox="1"/>
          <p:nvPr/>
        </p:nvSpPr>
        <p:spPr>
          <a:xfrm>
            <a:off x="5630735" y="4559022"/>
            <a:ext cx="2201821" cy="400110"/>
          </a:xfrm>
          <a:prstGeom prst="rect">
            <a:avLst/>
          </a:prstGeom>
          <a:noFill/>
        </p:spPr>
        <p:txBody>
          <a:bodyPr wrap="none" rtlCol="0">
            <a:spAutoFit/>
          </a:bodyPr>
          <a:lstStyle/>
          <a:p>
            <a:r>
              <a:rPr lang="en-GB" sz="2000"/>
              <a:t>Machine behaviour</a:t>
            </a:r>
          </a:p>
        </p:txBody>
      </p:sp>
      <p:sp>
        <p:nvSpPr>
          <p:cNvPr id="10" name="Title 2"/>
          <p:cNvSpPr>
            <a:spLocks noGrp="1"/>
          </p:cNvSpPr>
          <p:nvPr>
            <p:ph type="title"/>
          </p:nvPr>
        </p:nvSpPr>
        <p:spPr/>
        <p:txBody>
          <a:bodyPr/>
          <a:lstStyle/>
          <a:p>
            <a:r>
              <a:rPr lang="en-GB"/>
              <a:t>AIMA 1,2,3: Objective Given to Machine</a:t>
            </a:r>
            <a:endParaRPr lang="en-GB" dirty="0"/>
          </a:p>
        </p:txBody>
      </p:sp>
      <p:sp>
        <p:nvSpPr>
          <p:cNvPr id="3" name="Slide Number Placeholder 2">
            <a:extLst>
              <a:ext uri="{FF2B5EF4-FFF2-40B4-BE49-F238E27FC236}">
                <a16:creationId xmlns:a16="http://schemas.microsoft.com/office/drawing/2014/main" id="{D894019D-2725-2F4F-B442-8B5F6898DCCC}"/>
              </a:ext>
            </a:extLst>
          </p:cNvPr>
          <p:cNvSpPr>
            <a:spLocks noGrp="1"/>
          </p:cNvSpPr>
          <p:nvPr>
            <p:ph type="sldNum" sz="quarter" idx="12"/>
          </p:nvPr>
        </p:nvSpPr>
        <p:spPr/>
        <p:txBody>
          <a:bodyPr/>
          <a:lstStyle/>
          <a:p>
            <a:fld id="{67C9959E-8E6B-B04C-9955-EA096F41CA7A}" type="slidenum">
              <a:rPr lang="en-GB" smtClean="0"/>
              <a:pPr/>
              <a:t>13</a:t>
            </a:fld>
            <a:endParaRPr lang="en-GB"/>
          </a:p>
        </p:txBody>
      </p:sp>
      <p:sp>
        <p:nvSpPr>
          <p:cNvPr id="15" name="TextBox 14">
            <a:extLst>
              <a:ext uri="{FF2B5EF4-FFF2-40B4-BE49-F238E27FC236}">
                <a16:creationId xmlns:a16="http://schemas.microsoft.com/office/drawing/2014/main" id="{76334C4C-A626-534C-82D1-DB938B3B9B93}"/>
              </a:ext>
            </a:extLst>
          </p:cNvPr>
          <p:cNvSpPr txBox="1"/>
          <p:nvPr/>
        </p:nvSpPr>
        <p:spPr>
          <a:xfrm>
            <a:off x="3368238" y="1594519"/>
            <a:ext cx="1955087" cy="400110"/>
          </a:xfrm>
          <a:prstGeom prst="rect">
            <a:avLst/>
          </a:prstGeom>
          <a:noFill/>
        </p:spPr>
        <p:txBody>
          <a:bodyPr wrap="none" rtlCol="0">
            <a:spAutoFit/>
          </a:bodyPr>
          <a:lstStyle/>
          <a:p>
            <a:r>
              <a:rPr lang="en-GB" sz="2000" dirty="0"/>
              <a:t>Human objective</a:t>
            </a:r>
          </a:p>
        </p:txBody>
      </p:sp>
      <p:sp>
        <p:nvSpPr>
          <p:cNvPr id="14" name="Date Placeholder 13">
            <a:extLst>
              <a:ext uri="{FF2B5EF4-FFF2-40B4-BE49-F238E27FC236}">
                <a16:creationId xmlns:a16="http://schemas.microsoft.com/office/drawing/2014/main" id="{8016AFDB-6F19-6A4B-ADFE-8DB4E62252F3}"/>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97310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rot="20700000">
            <a:off x="6348677" y="3478973"/>
            <a:ext cx="744093" cy="775252"/>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3973735" y="2005785"/>
            <a:ext cx="744093" cy="775252"/>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p:cNvCxnSpPr>
            <a:endCxn id="5" idx="1"/>
          </p:cNvCxnSpPr>
          <p:nvPr/>
        </p:nvCxnSpPr>
        <p:spPr>
          <a:xfrm>
            <a:off x="4597556" y="2667520"/>
            <a:ext cx="1800950" cy="100527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30734" y="4559022"/>
            <a:ext cx="2201821" cy="400110"/>
          </a:xfrm>
          <a:prstGeom prst="rect">
            <a:avLst/>
          </a:prstGeom>
          <a:noFill/>
        </p:spPr>
        <p:txBody>
          <a:bodyPr wrap="none" rtlCol="0">
            <a:spAutoFit/>
          </a:bodyPr>
          <a:lstStyle/>
          <a:p>
            <a:r>
              <a:rPr lang="en-GB" sz="2000"/>
              <a:t>Machine behaviour</a:t>
            </a:r>
          </a:p>
        </p:txBody>
      </p:sp>
      <p:sp>
        <p:nvSpPr>
          <p:cNvPr id="10" name="Title 2"/>
          <p:cNvSpPr>
            <a:spLocks noGrp="1"/>
          </p:cNvSpPr>
          <p:nvPr>
            <p:ph type="title"/>
          </p:nvPr>
        </p:nvSpPr>
        <p:spPr/>
        <p:txBody>
          <a:bodyPr/>
          <a:lstStyle/>
          <a:p>
            <a:r>
              <a:rPr lang="en-GB"/>
              <a:t>AIMA 1,2,3: Objective Given to Machine</a:t>
            </a:r>
            <a:endParaRPr lang="en-GB" dirty="0"/>
          </a:p>
        </p:txBody>
      </p:sp>
      <p:sp>
        <p:nvSpPr>
          <p:cNvPr id="2" name="Slide Number Placeholder 1">
            <a:extLst>
              <a:ext uri="{FF2B5EF4-FFF2-40B4-BE49-F238E27FC236}">
                <a16:creationId xmlns:a16="http://schemas.microsoft.com/office/drawing/2014/main" id="{78151F8E-FBAD-FF41-A11B-FD4A76C88268}"/>
              </a:ext>
            </a:extLst>
          </p:cNvPr>
          <p:cNvSpPr>
            <a:spLocks noGrp="1"/>
          </p:cNvSpPr>
          <p:nvPr>
            <p:ph type="sldNum" sz="quarter" idx="12"/>
          </p:nvPr>
        </p:nvSpPr>
        <p:spPr/>
        <p:txBody>
          <a:bodyPr/>
          <a:lstStyle/>
          <a:p>
            <a:fld id="{67C9959E-8E6B-B04C-9955-EA096F41CA7A}" type="slidenum">
              <a:rPr lang="en-GB" smtClean="0"/>
              <a:pPr/>
              <a:t>14</a:t>
            </a:fld>
            <a:endParaRPr lang="en-GB"/>
          </a:p>
        </p:txBody>
      </p:sp>
      <p:sp>
        <p:nvSpPr>
          <p:cNvPr id="11" name="TextBox 10">
            <a:extLst>
              <a:ext uri="{FF2B5EF4-FFF2-40B4-BE49-F238E27FC236}">
                <a16:creationId xmlns:a16="http://schemas.microsoft.com/office/drawing/2014/main" id="{538AB255-1A36-5C42-A692-C2176ED034BD}"/>
              </a:ext>
            </a:extLst>
          </p:cNvPr>
          <p:cNvSpPr txBox="1"/>
          <p:nvPr/>
        </p:nvSpPr>
        <p:spPr>
          <a:xfrm>
            <a:off x="3368237" y="1594519"/>
            <a:ext cx="1955087" cy="400110"/>
          </a:xfrm>
          <a:prstGeom prst="rect">
            <a:avLst/>
          </a:prstGeom>
          <a:noFill/>
        </p:spPr>
        <p:txBody>
          <a:bodyPr wrap="none" rtlCol="0">
            <a:spAutoFit/>
          </a:bodyPr>
          <a:lstStyle/>
          <a:p>
            <a:r>
              <a:rPr lang="en-GB" sz="2000" dirty="0"/>
              <a:t>Human objective</a:t>
            </a:r>
          </a:p>
        </p:txBody>
      </p:sp>
      <p:sp>
        <p:nvSpPr>
          <p:cNvPr id="12" name="Date Placeholder 11">
            <a:extLst>
              <a:ext uri="{FF2B5EF4-FFF2-40B4-BE49-F238E27FC236}">
                <a16:creationId xmlns:a16="http://schemas.microsoft.com/office/drawing/2014/main" id="{1E33AD24-EFA5-E841-BA5E-BEF5A00492FE}"/>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569029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a:spLocks noGrp="1"/>
          </p:cNvSpPr>
          <p:nvPr>
            <p:ph type="title"/>
          </p:nvPr>
        </p:nvSpPr>
        <p:spPr/>
        <p:txBody>
          <a:bodyPr/>
          <a:lstStyle/>
          <a:p>
            <a:r>
              <a:rPr lang="en-GB"/>
              <a:t>AIMA 4: Objective Is a Latent Variable</a:t>
            </a:r>
            <a:endParaRPr lang="en-GB" dirty="0"/>
          </a:p>
        </p:txBody>
      </p:sp>
      <p:sp>
        <p:nvSpPr>
          <p:cNvPr id="2" name="Slide Number Placeholder 1">
            <a:extLst>
              <a:ext uri="{FF2B5EF4-FFF2-40B4-BE49-F238E27FC236}">
                <a16:creationId xmlns:a16="http://schemas.microsoft.com/office/drawing/2014/main" id="{F5ECD477-D13E-9F4F-BAA5-23EC0C22CEAD}"/>
              </a:ext>
            </a:extLst>
          </p:cNvPr>
          <p:cNvSpPr>
            <a:spLocks noGrp="1"/>
          </p:cNvSpPr>
          <p:nvPr>
            <p:ph type="sldNum" sz="quarter" idx="12"/>
          </p:nvPr>
        </p:nvSpPr>
        <p:spPr/>
        <p:txBody>
          <a:bodyPr/>
          <a:lstStyle/>
          <a:p>
            <a:fld id="{67C9959E-8E6B-B04C-9955-EA096F41CA7A}" type="slidenum">
              <a:rPr lang="en-GB" smtClean="0"/>
              <a:pPr/>
              <a:t>15</a:t>
            </a:fld>
            <a:endParaRPr lang="en-GB"/>
          </a:p>
        </p:txBody>
      </p:sp>
      <p:grpSp>
        <p:nvGrpSpPr>
          <p:cNvPr id="22" name="Group 21">
            <a:extLst>
              <a:ext uri="{FF2B5EF4-FFF2-40B4-BE49-F238E27FC236}">
                <a16:creationId xmlns:a16="http://schemas.microsoft.com/office/drawing/2014/main" id="{45F601D5-C5E2-EF48-8617-DC7FE00C4FB1}"/>
              </a:ext>
            </a:extLst>
          </p:cNvPr>
          <p:cNvGrpSpPr/>
          <p:nvPr/>
        </p:nvGrpSpPr>
        <p:grpSpPr>
          <a:xfrm>
            <a:off x="1526463" y="2005799"/>
            <a:ext cx="5566315" cy="2248439"/>
            <a:chOff x="1539503" y="1637762"/>
            <a:chExt cx="5566315" cy="2877425"/>
          </a:xfrm>
        </p:grpSpPr>
        <p:sp>
          <p:nvSpPr>
            <p:cNvPr id="23" name="Oval 22">
              <a:extLst>
                <a:ext uri="{FF2B5EF4-FFF2-40B4-BE49-F238E27FC236}">
                  <a16:creationId xmlns:a16="http://schemas.microsoft.com/office/drawing/2014/main" id="{B37031FE-3949-4743-9D1B-2F0B7B871640}"/>
                </a:ext>
              </a:extLst>
            </p:cNvPr>
            <p:cNvSpPr/>
            <p:nvPr/>
          </p:nvSpPr>
          <p:spPr>
            <a:xfrm rot="900000">
              <a:off x="1539503" y="3523063"/>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756F5F0-0567-FA4D-810F-EF43130B5A0F}"/>
                </a:ext>
              </a:extLst>
            </p:cNvPr>
            <p:cNvSpPr/>
            <p:nvPr/>
          </p:nvSpPr>
          <p:spPr>
            <a:xfrm rot="20700000">
              <a:off x="6361725" y="3523063"/>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1D3D04C3-508F-2E4E-9AD8-BDC763E41947}"/>
                </a:ext>
              </a:extLst>
            </p:cNvPr>
            <p:cNvSpPr/>
            <p:nvPr/>
          </p:nvSpPr>
          <p:spPr>
            <a:xfrm>
              <a:off x="3986776" y="1637762"/>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99E3B59D-22FB-294E-963B-F77B030D7305}"/>
                </a:ext>
              </a:extLst>
            </p:cNvPr>
            <p:cNvCxnSpPr>
              <a:stCxn id="23" idx="7"/>
              <a:endCxn id="25" idx="3"/>
            </p:cNvCxnSpPr>
            <p:nvPr/>
          </p:nvCxnSpPr>
          <p:spPr>
            <a:xfrm flipV="1">
              <a:off x="2233751" y="2484592"/>
              <a:ext cx="1861995" cy="128650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AC326D7-31C7-0C4C-9C78-0CABD700F260}"/>
                </a:ext>
              </a:extLst>
            </p:cNvPr>
            <p:cNvCxnSpPr>
              <a:endCxn id="24" idx="1"/>
            </p:cNvCxnSpPr>
            <p:nvPr/>
          </p:nvCxnSpPr>
          <p:spPr>
            <a:xfrm>
              <a:off x="4610619" y="2484594"/>
              <a:ext cx="1800950" cy="12865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A0EC8A70-04D5-AE4F-865A-FFF0837443ED}"/>
              </a:ext>
            </a:extLst>
          </p:cNvPr>
          <p:cNvSpPr txBox="1"/>
          <p:nvPr/>
        </p:nvSpPr>
        <p:spPr>
          <a:xfrm>
            <a:off x="727765" y="4559022"/>
            <a:ext cx="2051139" cy="400110"/>
          </a:xfrm>
          <a:prstGeom prst="rect">
            <a:avLst/>
          </a:prstGeom>
          <a:noFill/>
        </p:spPr>
        <p:txBody>
          <a:bodyPr wrap="none" rtlCol="0">
            <a:spAutoFit/>
          </a:bodyPr>
          <a:lstStyle/>
          <a:p>
            <a:r>
              <a:rPr lang="en-GB" sz="2000"/>
              <a:t>Human behaviour</a:t>
            </a:r>
          </a:p>
        </p:txBody>
      </p:sp>
      <p:sp>
        <p:nvSpPr>
          <p:cNvPr id="29" name="TextBox 28">
            <a:extLst>
              <a:ext uri="{FF2B5EF4-FFF2-40B4-BE49-F238E27FC236}">
                <a16:creationId xmlns:a16="http://schemas.microsoft.com/office/drawing/2014/main" id="{6FD3D6D2-A6D3-FD44-BA32-0CFA894FEAA1}"/>
              </a:ext>
            </a:extLst>
          </p:cNvPr>
          <p:cNvSpPr txBox="1"/>
          <p:nvPr/>
        </p:nvSpPr>
        <p:spPr>
          <a:xfrm>
            <a:off x="5630735" y="4559022"/>
            <a:ext cx="2201821" cy="400110"/>
          </a:xfrm>
          <a:prstGeom prst="rect">
            <a:avLst/>
          </a:prstGeom>
          <a:noFill/>
        </p:spPr>
        <p:txBody>
          <a:bodyPr wrap="none" rtlCol="0">
            <a:spAutoFit/>
          </a:bodyPr>
          <a:lstStyle/>
          <a:p>
            <a:r>
              <a:rPr lang="en-GB" sz="2000"/>
              <a:t>Machine behaviour</a:t>
            </a:r>
          </a:p>
        </p:txBody>
      </p:sp>
      <p:sp>
        <p:nvSpPr>
          <p:cNvPr id="30" name="TextBox 29">
            <a:extLst>
              <a:ext uri="{FF2B5EF4-FFF2-40B4-BE49-F238E27FC236}">
                <a16:creationId xmlns:a16="http://schemas.microsoft.com/office/drawing/2014/main" id="{2752CD3D-C554-3349-A390-B8980E5995CB}"/>
              </a:ext>
            </a:extLst>
          </p:cNvPr>
          <p:cNvSpPr txBox="1"/>
          <p:nvPr/>
        </p:nvSpPr>
        <p:spPr>
          <a:xfrm>
            <a:off x="3368238" y="1594519"/>
            <a:ext cx="1955087" cy="400110"/>
          </a:xfrm>
          <a:prstGeom prst="rect">
            <a:avLst/>
          </a:prstGeom>
          <a:noFill/>
        </p:spPr>
        <p:txBody>
          <a:bodyPr wrap="none" rtlCol="0">
            <a:spAutoFit/>
          </a:bodyPr>
          <a:lstStyle/>
          <a:p>
            <a:r>
              <a:rPr lang="en-GB" sz="2000" dirty="0"/>
              <a:t>Human objective</a:t>
            </a:r>
          </a:p>
        </p:txBody>
      </p:sp>
      <p:sp>
        <p:nvSpPr>
          <p:cNvPr id="15" name="Oval 14"/>
          <p:cNvSpPr/>
          <p:nvPr/>
        </p:nvSpPr>
        <p:spPr>
          <a:xfrm>
            <a:off x="627397" y="3133517"/>
            <a:ext cx="7384351" cy="1425508"/>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Date Placeholder 9">
            <a:extLst>
              <a:ext uri="{FF2B5EF4-FFF2-40B4-BE49-F238E27FC236}">
                <a16:creationId xmlns:a16="http://schemas.microsoft.com/office/drawing/2014/main" id="{BE9CC393-8F0C-F948-80BC-1998B5591C50}"/>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06066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Image Classification</a:t>
            </a:r>
          </a:p>
        </p:txBody>
      </p:sp>
      <p:sp>
        <p:nvSpPr>
          <p:cNvPr id="2" name="Content Placeholder 1"/>
          <p:cNvSpPr>
            <a:spLocks noGrp="1"/>
          </p:cNvSpPr>
          <p:nvPr>
            <p:ph idx="1"/>
          </p:nvPr>
        </p:nvSpPr>
        <p:spPr/>
        <p:txBody>
          <a:bodyPr>
            <a:normAutofit/>
          </a:bodyPr>
          <a:lstStyle/>
          <a:p>
            <a:r>
              <a:rPr lang="en-US" sz="2400" dirty="0"/>
              <a:t>Old: </a:t>
            </a:r>
            <a:r>
              <a:rPr lang="en-US" sz="2400" dirty="0" err="1"/>
              <a:t>minimise</a:t>
            </a:r>
            <a:r>
              <a:rPr lang="en-US" sz="2400" dirty="0"/>
              <a:t> loss with (typically) a </a:t>
            </a:r>
            <a:r>
              <a:rPr lang="en-US" sz="2400" i="1" u="sng" dirty="0"/>
              <a:t>uniform</a:t>
            </a:r>
            <a:r>
              <a:rPr lang="en-US" sz="2400" dirty="0"/>
              <a:t> loss matrix</a:t>
            </a:r>
          </a:p>
          <a:p>
            <a:pPr lvl="1"/>
            <a:r>
              <a:rPr lang="en-US" sz="2000" dirty="0"/>
              <a:t>Accidentally classify human as gorilla</a:t>
            </a:r>
          </a:p>
          <a:p>
            <a:pPr lvl="1"/>
            <a:r>
              <a:rPr lang="en-US" sz="2000" dirty="0"/>
              <a:t>Spend millions fixing public relations disaster</a:t>
            </a:r>
          </a:p>
          <a:p>
            <a:r>
              <a:rPr lang="en-US" sz="2400" dirty="0"/>
              <a:t>New: structured prior distribution over loss matrices</a:t>
            </a:r>
          </a:p>
          <a:p>
            <a:pPr lvl="1"/>
            <a:r>
              <a:rPr lang="en-US" sz="2000" dirty="0"/>
              <a:t>Some examples safe to classify</a:t>
            </a:r>
          </a:p>
          <a:p>
            <a:pPr lvl="1"/>
            <a:r>
              <a:rPr lang="en-US" sz="2000" dirty="0"/>
              <a:t>Say “</a:t>
            </a:r>
            <a:r>
              <a:rPr lang="en-US" sz="2000" dirty="0">
                <a:solidFill>
                  <a:srgbClr val="FFC000"/>
                </a:solidFill>
              </a:rPr>
              <a:t>don’t know</a:t>
            </a:r>
            <a:r>
              <a:rPr lang="en-US" sz="2000" dirty="0"/>
              <a:t>” for others</a:t>
            </a:r>
          </a:p>
          <a:p>
            <a:pPr lvl="1"/>
            <a:r>
              <a:rPr lang="en-US" sz="2000" dirty="0"/>
              <a:t>Use active learning to gain additional </a:t>
            </a:r>
            <a:br>
              <a:rPr lang="en-US" sz="2000" dirty="0"/>
            </a:br>
            <a:r>
              <a:rPr lang="en-US" sz="2000" dirty="0"/>
              <a:t>feedback from humans</a:t>
            </a:r>
          </a:p>
          <a:p>
            <a:r>
              <a:rPr lang="en-US" sz="2400" dirty="0"/>
              <a:t>Other researchers work on similar ideas</a:t>
            </a:r>
          </a:p>
          <a:p>
            <a:pPr lvl="1"/>
            <a:r>
              <a:rPr lang="en-US" sz="2000" dirty="0"/>
              <a:t>E.g., Kristian </a:t>
            </a:r>
            <a:r>
              <a:rPr lang="en-US" sz="2000" dirty="0" err="1"/>
              <a:t>Kersting</a:t>
            </a:r>
            <a:r>
              <a:rPr lang="en-US" sz="2000" dirty="0"/>
              <a:t> </a:t>
            </a:r>
          </a:p>
          <a:p>
            <a:r>
              <a:rPr lang="en-US" sz="2400" dirty="0"/>
              <a:t>Sometimes in conflict with </a:t>
            </a:r>
            <a:br>
              <a:rPr lang="en-US" sz="2400" dirty="0"/>
            </a:br>
            <a:r>
              <a:rPr lang="en-US" sz="2400" dirty="0"/>
              <a:t>demands of privacy</a:t>
            </a:r>
          </a:p>
          <a:p>
            <a:pPr lvl="1"/>
            <a:r>
              <a:rPr lang="en-US" sz="2000" dirty="0"/>
              <a:t>E.g., </a:t>
            </a:r>
            <a:r>
              <a:rPr lang="en-US" sz="2000" dirty="0" err="1"/>
              <a:t>Esfandiar</a:t>
            </a:r>
            <a:r>
              <a:rPr lang="en-US" sz="2000" dirty="0"/>
              <a:t> </a:t>
            </a:r>
            <a:r>
              <a:rPr lang="en-US" sz="2000" dirty="0" err="1"/>
              <a:t>Mohammadi</a:t>
            </a:r>
            <a:endParaRPr lang="en-US" sz="2000" dirty="0"/>
          </a:p>
          <a:p>
            <a:pPr lvl="2"/>
            <a:endParaRPr lang="en-US" sz="1600" dirty="0"/>
          </a:p>
        </p:txBody>
      </p:sp>
      <p:sp>
        <p:nvSpPr>
          <p:cNvPr id="4" name="Slide Number Placeholder 3">
            <a:extLst>
              <a:ext uri="{FF2B5EF4-FFF2-40B4-BE49-F238E27FC236}">
                <a16:creationId xmlns:a16="http://schemas.microsoft.com/office/drawing/2014/main" id="{2A500A2F-D177-6A4A-AE73-2D7FFF80A013}"/>
              </a:ext>
            </a:extLst>
          </p:cNvPr>
          <p:cNvSpPr>
            <a:spLocks noGrp="1"/>
          </p:cNvSpPr>
          <p:nvPr>
            <p:ph type="sldNum" sz="quarter" idx="12"/>
          </p:nvPr>
        </p:nvSpPr>
        <p:spPr/>
        <p:txBody>
          <a:bodyPr/>
          <a:lstStyle/>
          <a:p>
            <a:fld id="{67C9959E-8E6B-B04C-9955-EA096F41CA7A}" type="slidenum">
              <a:rPr lang="en-GB" smtClean="0"/>
              <a:t>16</a:t>
            </a:fld>
            <a:endParaRPr lang="en-GB" dirty="0"/>
          </a:p>
        </p:txBody>
      </p:sp>
      <p:pic>
        <p:nvPicPr>
          <p:cNvPr id="5" name="Picture 4">
            <a:extLst>
              <a:ext uri="{FF2B5EF4-FFF2-40B4-BE49-F238E27FC236}">
                <a16:creationId xmlns:a16="http://schemas.microsoft.com/office/drawing/2014/main" id="{1A70C6DB-F909-944D-8211-913DEE10C717}"/>
              </a:ext>
            </a:extLst>
          </p:cNvPr>
          <p:cNvPicPr>
            <a:picLocks noChangeAspect="1"/>
          </p:cNvPicPr>
          <p:nvPr/>
        </p:nvPicPr>
        <p:blipFill>
          <a:blip r:embed="rId2"/>
          <a:stretch>
            <a:fillRect/>
          </a:stretch>
        </p:blipFill>
        <p:spPr>
          <a:xfrm>
            <a:off x="6264000" y="3158863"/>
            <a:ext cx="2520000" cy="19007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9D01EE72-32CF-BC46-85B2-A25E9C5FD87F}"/>
              </a:ext>
            </a:extLst>
          </p:cNvPr>
          <p:cNvSpPr/>
          <p:nvPr/>
        </p:nvSpPr>
        <p:spPr>
          <a:xfrm>
            <a:off x="2004444" y="6420224"/>
            <a:ext cx="5136336" cy="430887"/>
          </a:xfrm>
          <a:prstGeom prst="rect">
            <a:avLst/>
          </a:prstGeom>
        </p:spPr>
        <p:txBody>
          <a:bodyPr wrap="square">
            <a:spAutoFit/>
          </a:bodyPr>
          <a:lstStyle/>
          <a:p>
            <a:pPr algn="ctr"/>
            <a:r>
              <a:rPr lang="en-US" sz="1100" dirty="0">
                <a:hlinkClick r:id="rId3"/>
              </a:rPr>
              <a:t>https://www.ml.informatik.tu-darmstadt.de/papers/waterloo2019talk.pdf</a:t>
            </a:r>
            <a:r>
              <a:rPr lang="en-US" sz="1100" dirty="0"/>
              <a:t> </a:t>
            </a:r>
          </a:p>
          <a:p>
            <a:pPr algn="ctr"/>
            <a:r>
              <a:rPr lang="en-GB" sz="1100" dirty="0">
                <a:hlinkClick r:id="rId4"/>
              </a:rPr>
              <a:t>https://www.ifis.uni-luebeck.de/~moeller/KI-Kolloquium/2020-01-13-Mohammadi.pdf</a:t>
            </a:r>
            <a:r>
              <a:rPr lang="en-GB" sz="1100" dirty="0"/>
              <a:t> </a:t>
            </a:r>
          </a:p>
        </p:txBody>
      </p:sp>
      <p:pic>
        <p:nvPicPr>
          <p:cNvPr id="7" name="Picture 6">
            <a:extLst>
              <a:ext uri="{FF2B5EF4-FFF2-40B4-BE49-F238E27FC236}">
                <a16:creationId xmlns:a16="http://schemas.microsoft.com/office/drawing/2014/main" id="{6B5BC543-2041-8349-AACC-5D201832254F}"/>
              </a:ext>
            </a:extLst>
          </p:cNvPr>
          <p:cNvPicPr>
            <a:picLocks noChangeAspect="1"/>
          </p:cNvPicPr>
          <p:nvPr/>
        </p:nvPicPr>
        <p:blipFill>
          <a:blip r:embed="rId5"/>
          <a:stretch>
            <a:fillRect/>
          </a:stretch>
        </p:blipFill>
        <p:spPr>
          <a:xfrm>
            <a:off x="5960469" y="4426627"/>
            <a:ext cx="2520000" cy="1753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Date Placeholder 7">
            <a:extLst>
              <a:ext uri="{FF2B5EF4-FFF2-40B4-BE49-F238E27FC236}">
                <a16:creationId xmlns:a16="http://schemas.microsoft.com/office/drawing/2014/main" id="{FC0049DC-025F-6F4B-B6C4-841CD40A0C4A}"/>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69419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Example: Fetching Coffee</a:t>
            </a:r>
            <a:endParaRPr lang="en-US" dirty="0"/>
          </a:p>
        </p:txBody>
      </p:sp>
      <p:sp>
        <p:nvSpPr>
          <p:cNvPr id="2" name="Content Placeholder 1"/>
          <p:cNvSpPr>
            <a:spLocks noGrp="1"/>
          </p:cNvSpPr>
          <p:nvPr>
            <p:ph idx="1"/>
          </p:nvPr>
        </p:nvSpPr>
        <p:spPr/>
        <p:txBody>
          <a:bodyPr/>
          <a:lstStyle/>
          <a:p>
            <a:r>
              <a:rPr lang="en-US" dirty="0">
                <a:solidFill>
                  <a:srgbClr val="FFC000"/>
                </a:solidFill>
              </a:rPr>
              <a:t>What does “fetch some coffee” mean?</a:t>
            </a:r>
          </a:p>
          <a:p>
            <a:r>
              <a:rPr lang="en-US" dirty="0">
                <a:solidFill>
                  <a:srgbClr val="FFC000"/>
                </a:solidFill>
              </a:rPr>
              <a:t>If there is so much uncertainty about preferences, how does the robot do anything useful?</a:t>
            </a:r>
          </a:p>
          <a:p>
            <a:r>
              <a:rPr lang="en-US" dirty="0"/>
              <a:t>Answer: </a:t>
            </a:r>
          </a:p>
          <a:p>
            <a:pPr lvl="1"/>
            <a:r>
              <a:rPr lang="en-US" dirty="0"/>
              <a:t>The instruction suggests coffee would have higher value than expected a priori, ceteris paribus</a:t>
            </a:r>
          </a:p>
          <a:p>
            <a:pPr lvl="1"/>
            <a:r>
              <a:rPr lang="en-US" dirty="0"/>
              <a:t>Uncertainty about the value of other aspects of environment state doesn’t matter </a:t>
            </a:r>
            <a:r>
              <a:rPr lang="en-US" u="sng" dirty="0"/>
              <a:t>as long as the robot leaves them unchanged</a:t>
            </a:r>
          </a:p>
          <a:p>
            <a:endParaRPr lang="en-US" dirty="0"/>
          </a:p>
        </p:txBody>
      </p:sp>
      <p:sp>
        <p:nvSpPr>
          <p:cNvPr id="5" name="Date Placeholder 4">
            <a:extLst>
              <a:ext uri="{FF2B5EF4-FFF2-40B4-BE49-F238E27FC236}">
                <a16:creationId xmlns:a16="http://schemas.microsoft.com/office/drawing/2014/main" id="{27826006-DA58-A341-92BC-0864C179C584}"/>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7E93C265-6AF0-7740-AC23-287538B6E300}"/>
              </a:ext>
            </a:extLst>
          </p:cNvPr>
          <p:cNvSpPr>
            <a:spLocks noGrp="1"/>
          </p:cNvSpPr>
          <p:nvPr>
            <p:ph type="sldNum" sz="quarter" idx="12"/>
          </p:nvPr>
        </p:nvSpPr>
        <p:spPr/>
        <p:txBody>
          <a:bodyPr/>
          <a:lstStyle/>
          <a:p>
            <a:fld id="{67C9959E-8E6B-B04C-9955-EA096F41CA7A}" type="slidenum">
              <a:rPr lang="en-GB" smtClean="0"/>
              <a:pPr/>
              <a:t>17</a:t>
            </a:fld>
            <a:endParaRPr lang="en-GB"/>
          </a:p>
        </p:txBody>
      </p:sp>
    </p:spTree>
    <p:extLst>
      <p:ext uri="{BB962C8B-B14F-4D97-AF65-F5344CB8AC3E}">
        <p14:creationId xmlns:p14="http://schemas.microsoft.com/office/powerpoint/2010/main" val="216385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Basic Assistance Game</a:t>
            </a:r>
          </a:p>
        </p:txBody>
      </p:sp>
      <p:sp>
        <p:nvSpPr>
          <p:cNvPr id="12" name="Content Placeholder 11">
            <a:extLst>
              <a:ext uri="{FF2B5EF4-FFF2-40B4-BE49-F238E27FC236}">
                <a16:creationId xmlns:a16="http://schemas.microsoft.com/office/drawing/2014/main" id="{603248BE-C383-6040-8CFA-22472B577274}"/>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Equilibria:</a:t>
            </a:r>
          </a:p>
          <a:p>
            <a:pPr lvl="1"/>
            <a:r>
              <a:rPr lang="en-GB" dirty="0">
                <a:solidFill>
                  <a:schemeClr val="accent1"/>
                </a:solidFill>
              </a:rPr>
              <a:t>Human teaches robot</a:t>
            </a:r>
          </a:p>
          <a:p>
            <a:pPr lvl="1"/>
            <a:r>
              <a:rPr lang="en-GB" dirty="0">
                <a:solidFill>
                  <a:schemeClr val="accent6"/>
                </a:solidFill>
              </a:rPr>
              <a:t>Robot learns, asks questions, permission; defers to human; allows off-switch</a:t>
            </a:r>
          </a:p>
          <a:p>
            <a:r>
              <a:rPr lang="en-GB" dirty="0"/>
              <a:t>Related to inverse RL, but two-way</a:t>
            </a:r>
          </a:p>
        </p:txBody>
      </p:sp>
      <p:sp>
        <p:nvSpPr>
          <p:cNvPr id="8" name="Date Placeholder 7">
            <a:extLst>
              <a:ext uri="{FF2B5EF4-FFF2-40B4-BE49-F238E27FC236}">
                <a16:creationId xmlns:a16="http://schemas.microsoft.com/office/drawing/2014/main" id="{7C0BEDAF-22C8-AF46-9DE5-70925A403239}"/>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664E98AA-00AB-AB41-8114-14E9352BF47D}"/>
              </a:ext>
            </a:extLst>
          </p:cNvPr>
          <p:cNvSpPr>
            <a:spLocks noGrp="1"/>
          </p:cNvSpPr>
          <p:nvPr>
            <p:ph type="sldNum" sz="quarter" idx="12"/>
          </p:nvPr>
        </p:nvSpPr>
        <p:spPr/>
        <p:txBody>
          <a:bodyPr/>
          <a:lstStyle/>
          <a:p>
            <a:fld id="{67C9959E-8E6B-B04C-9955-EA096F41CA7A}" type="slidenum">
              <a:rPr lang="en-GB" smtClean="0"/>
              <a:t>18</a:t>
            </a:fld>
            <a:endParaRPr lang="en-GB"/>
          </a:p>
        </p:txBody>
      </p:sp>
      <mc:AlternateContent xmlns:mc="http://schemas.openxmlformats.org/markup-compatibility/2006" xmlns:a14="http://schemas.microsoft.com/office/drawing/2010/main">
        <mc:Choice Requires="a14">
          <p:sp>
            <p:nvSpPr>
              <p:cNvPr id="6" name="TextBox 5"/>
              <p:cNvSpPr txBox="1"/>
              <p:nvPr/>
            </p:nvSpPr>
            <p:spPr>
              <a:xfrm>
                <a:off x="980547" y="3842260"/>
                <a:ext cx="3025252" cy="707886"/>
              </a:xfrm>
              <a:prstGeom prst="rect">
                <a:avLst/>
              </a:prstGeom>
              <a:noFill/>
            </p:spPr>
            <p:txBody>
              <a:bodyPr wrap="none" rtlCol="0">
                <a:spAutoFit/>
              </a:bodyPr>
              <a:lstStyle/>
              <a:p>
                <a:r>
                  <a:rPr lang="en-US" sz="2000" dirty="0">
                    <a:solidFill>
                      <a:schemeClr val="accent1"/>
                    </a:solidFill>
                  </a:rPr>
                  <a:t>Preferences </a:t>
                </a:r>
                <a14:m>
                  <m:oMath xmlns:m="http://schemas.openxmlformats.org/officeDocument/2006/math">
                    <m:r>
                      <a:rPr lang="en-US" sz="2000" i="1" dirty="0" smtClean="0">
                        <a:solidFill>
                          <a:schemeClr val="accent1"/>
                        </a:solidFill>
                        <a:latin typeface="Cambria Math" panose="02040503050406030204" pitchFamily="18" charset="0"/>
                      </a:rPr>
                      <m:t>𝜃</m:t>
                    </m:r>
                  </m:oMath>
                </a14:m>
                <a:endParaRPr lang="en-US" sz="2000" dirty="0">
                  <a:solidFill>
                    <a:schemeClr val="accent1"/>
                  </a:solidFill>
                </a:endParaRPr>
              </a:p>
              <a:p>
                <a:r>
                  <a:rPr lang="en-US" sz="2000" dirty="0">
                    <a:solidFill>
                      <a:schemeClr val="accent1"/>
                    </a:solidFill>
                  </a:rPr>
                  <a:t>Acts roughly according to </a:t>
                </a:r>
                <a14:m>
                  <m:oMath xmlns:m="http://schemas.openxmlformats.org/officeDocument/2006/math">
                    <m:r>
                      <a:rPr lang="en-US" sz="2000" i="1" dirty="0">
                        <a:solidFill>
                          <a:schemeClr val="accent1"/>
                        </a:solidFill>
                        <a:latin typeface="Cambria Math" panose="02040503050406030204" pitchFamily="18" charset="0"/>
                      </a:rPr>
                      <m:t>𝜃</m:t>
                    </m:r>
                  </m:oMath>
                </a14:m>
                <a:endParaRPr lang="en-US" sz="2000" dirty="0">
                  <a:solidFill>
                    <a:schemeClr val="accent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80547" y="3842260"/>
                <a:ext cx="3025252" cy="707886"/>
              </a:xfrm>
              <a:prstGeom prst="rect">
                <a:avLst/>
              </a:prstGeom>
              <a:blipFill>
                <a:blip r:embed="rId2"/>
                <a:stretch>
                  <a:fillRect l="-1674" t="-3571"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301284" y="4014274"/>
                <a:ext cx="3581400" cy="707886"/>
              </a:xfrm>
              <a:prstGeom prst="rect">
                <a:avLst/>
              </a:prstGeom>
              <a:noFill/>
            </p:spPr>
            <p:txBody>
              <a:bodyPr wrap="square" rtlCol="0">
                <a:spAutoFit/>
              </a:bodyPr>
              <a:lstStyle/>
              <a:p>
                <a:r>
                  <a:rPr lang="en-US" sz="2000" dirty="0">
                    <a:solidFill>
                      <a:schemeClr val="accent6"/>
                    </a:solidFill>
                  </a:rPr>
                  <a:t>Maximise unknown human </a:t>
                </a:r>
                <a14:m>
                  <m:oMath xmlns:m="http://schemas.openxmlformats.org/officeDocument/2006/math">
                    <m:r>
                      <a:rPr lang="en-US" sz="2000" i="1" dirty="0">
                        <a:solidFill>
                          <a:schemeClr val="accent6"/>
                        </a:solidFill>
                        <a:latin typeface="Cambria Math" panose="02040503050406030204" pitchFamily="18" charset="0"/>
                      </a:rPr>
                      <m:t>𝜃</m:t>
                    </m:r>
                  </m:oMath>
                </a14:m>
                <a:endParaRPr lang="en-US" sz="2000" dirty="0">
                  <a:solidFill>
                    <a:schemeClr val="accent6"/>
                  </a:solidFill>
                </a:endParaRPr>
              </a:p>
              <a:p>
                <a:r>
                  <a:rPr lang="en-US" sz="2000" dirty="0">
                    <a:solidFill>
                      <a:schemeClr val="accent6"/>
                    </a:solidFill>
                  </a:rPr>
                  <a:t>Prior </a:t>
                </a:r>
                <a14:m>
                  <m:oMath xmlns:m="http://schemas.openxmlformats.org/officeDocument/2006/math">
                    <m:r>
                      <m:rPr>
                        <m:sty m:val="p"/>
                      </m:rPr>
                      <a:rPr lang="de-DE" sz="2000" b="0" i="0" dirty="0" smtClean="0">
                        <a:solidFill>
                          <a:schemeClr val="accent6"/>
                        </a:solidFill>
                        <a:latin typeface="Cambria Math" panose="02040503050406030204" pitchFamily="18" charset="0"/>
                      </a:rPr>
                      <m:t>P</m:t>
                    </m:r>
                    <m:d>
                      <m:dPr>
                        <m:ctrlPr>
                          <a:rPr lang="de-DE" sz="2000" b="0" i="1" dirty="0" smtClean="0">
                            <a:solidFill>
                              <a:schemeClr val="accent6"/>
                            </a:solidFill>
                            <a:latin typeface="Cambria Math" panose="02040503050406030204" pitchFamily="18" charset="0"/>
                          </a:rPr>
                        </m:ctrlPr>
                      </m:dPr>
                      <m:e>
                        <m:r>
                          <a:rPr lang="en-US" sz="2000" i="1" dirty="0">
                            <a:solidFill>
                              <a:schemeClr val="accent6"/>
                            </a:solidFill>
                            <a:latin typeface="Cambria Math" panose="02040503050406030204" pitchFamily="18" charset="0"/>
                          </a:rPr>
                          <m:t>𝜃</m:t>
                        </m:r>
                      </m:e>
                    </m:d>
                  </m:oMath>
                </a14:m>
                <a:endParaRPr lang="en-US" sz="2000" dirty="0">
                  <a:solidFill>
                    <a:schemeClr val="accent6"/>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301284" y="4014274"/>
                <a:ext cx="3581400" cy="707886"/>
              </a:xfrm>
              <a:prstGeom prst="rect">
                <a:avLst/>
              </a:prstGeom>
              <a:blipFill>
                <a:blip r:embed="rId3"/>
                <a:stretch>
                  <a:fillRect l="-1413" t="-3509" b="-14035"/>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5B961BB0-F802-7C49-ACE0-DBF6A3E732DA}"/>
              </a:ext>
            </a:extLst>
          </p:cNvPr>
          <p:cNvPicPr>
            <a:picLocks noChangeAspect="1"/>
          </p:cNvPicPr>
          <p:nvPr/>
        </p:nvPicPr>
        <p:blipFill rotWithShape="1">
          <a:blip r:embed="rId4"/>
          <a:srcRect l="21998" t="1" r="24001" b="27257"/>
          <a:stretch/>
        </p:blipFill>
        <p:spPr>
          <a:xfrm>
            <a:off x="980547" y="2259380"/>
            <a:ext cx="1295382" cy="1582880"/>
          </a:xfrm>
          <a:prstGeom prst="rect">
            <a:avLst/>
          </a:prstGeom>
        </p:spPr>
      </p:pic>
      <p:pic>
        <p:nvPicPr>
          <p:cNvPr id="11" name="Picture 10">
            <a:extLst>
              <a:ext uri="{FF2B5EF4-FFF2-40B4-BE49-F238E27FC236}">
                <a16:creationId xmlns:a16="http://schemas.microsoft.com/office/drawing/2014/main" id="{12C88D36-A6D2-1A41-B278-CA9D5C49E588}"/>
              </a:ext>
            </a:extLst>
          </p:cNvPr>
          <p:cNvPicPr>
            <a:picLocks noChangeAspect="1"/>
          </p:cNvPicPr>
          <p:nvPr/>
        </p:nvPicPr>
        <p:blipFill>
          <a:blip r:embed="rId5"/>
          <a:stretch>
            <a:fillRect/>
          </a:stretch>
        </p:blipFill>
        <p:spPr>
          <a:xfrm>
            <a:off x="5301284" y="2432719"/>
            <a:ext cx="1375189" cy="1582880"/>
          </a:xfrm>
          <a:prstGeom prst="rect">
            <a:avLst/>
          </a:prstGeom>
        </p:spPr>
      </p:pic>
    </p:spTree>
    <p:extLst>
      <p:ext uri="{BB962C8B-B14F-4D97-AF65-F5344CB8AC3E}">
        <p14:creationId xmlns:p14="http://schemas.microsoft.com/office/powerpoint/2010/main" val="12962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Off-switch Problem</a:t>
            </a:r>
          </a:p>
        </p:txBody>
      </p:sp>
      <p:sp>
        <p:nvSpPr>
          <p:cNvPr id="2" name="Content Placeholder 1"/>
          <p:cNvSpPr>
            <a:spLocks noGrp="1"/>
          </p:cNvSpPr>
          <p:nvPr>
            <p:ph idx="1"/>
          </p:nvPr>
        </p:nvSpPr>
        <p:spPr/>
        <p:txBody>
          <a:bodyPr>
            <a:normAutofit/>
          </a:bodyPr>
          <a:lstStyle/>
          <a:p>
            <a:r>
              <a:rPr lang="en-US" dirty="0"/>
              <a:t>A robot, given an objective, has an incentive to disable its own off-switch</a:t>
            </a:r>
          </a:p>
          <a:p>
            <a:pPr lvl="1"/>
            <a:r>
              <a:rPr lang="en-US" dirty="0"/>
              <a:t>“You can’t fetch the coffee if you’re dead”</a:t>
            </a:r>
          </a:p>
          <a:p>
            <a:r>
              <a:rPr lang="en-US" dirty="0"/>
              <a:t>A robot with uncertainty about objective will not behave this way</a:t>
            </a:r>
          </a:p>
        </p:txBody>
      </p:sp>
      <p:sp>
        <p:nvSpPr>
          <p:cNvPr id="4" name="Slide Number Placeholder 3">
            <a:extLst>
              <a:ext uri="{FF2B5EF4-FFF2-40B4-BE49-F238E27FC236}">
                <a16:creationId xmlns:a16="http://schemas.microsoft.com/office/drawing/2014/main" id="{C94AB43D-AD2A-DC4D-93F3-1A8E674D6463}"/>
              </a:ext>
            </a:extLst>
          </p:cNvPr>
          <p:cNvSpPr>
            <a:spLocks noGrp="1"/>
          </p:cNvSpPr>
          <p:nvPr>
            <p:ph type="sldNum" sz="quarter" idx="12"/>
          </p:nvPr>
        </p:nvSpPr>
        <p:spPr/>
        <p:txBody>
          <a:bodyPr/>
          <a:lstStyle/>
          <a:p>
            <a:fld id="{67C9959E-8E6B-B04C-9955-EA096F41CA7A}" type="slidenum">
              <a:rPr lang="en-GB" smtClean="0"/>
              <a:t>19</a:t>
            </a:fld>
            <a:endParaRPr lang="en-GB"/>
          </a:p>
        </p:txBody>
      </p:sp>
      <p:pic>
        <p:nvPicPr>
          <p:cNvPr id="5" name="Picture 4">
            <a:extLst>
              <a:ext uri="{FF2B5EF4-FFF2-40B4-BE49-F238E27FC236}">
                <a16:creationId xmlns:a16="http://schemas.microsoft.com/office/drawing/2014/main" id="{F9FCE1E8-B6B9-9547-92E3-BC3F77EF8F59}"/>
              </a:ext>
            </a:extLst>
          </p:cNvPr>
          <p:cNvPicPr>
            <a:picLocks noChangeAspect="1"/>
          </p:cNvPicPr>
          <p:nvPr/>
        </p:nvPicPr>
        <p:blipFill>
          <a:blip r:embed="rId2"/>
          <a:stretch>
            <a:fillRect/>
          </a:stretch>
        </p:blipFill>
        <p:spPr>
          <a:xfrm>
            <a:off x="7298100" y="4828402"/>
            <a:ext cx="1485900" cy="1485900"/>
          </a:xfrm>
          <a:prstGeom prst="rect">
            <a:avLst/>
          </a:prstGeom>
        </p:spPr>
      </p:pic>
      <p:sp>
        <p:nvSpPr>
          <p:cNvPr id="6" name="Date Placeholder 5">
            <a:extLst>
              <a:ext uri="{FF2B5EF4-FFF2-40B4-BE49-F238E27FC236}">
                <a16:creationId xmlns:a16="http://schemas.microsoft.com/office/drawing/2014/main" id="{9C8B6EAD-75D7-694A-A623-472B249E3614}"/>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87347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01638" indent="-401638">
              <a:buFont typeface="+mj-lt"/>
              <a:buAutoNum type="arabicPeriod"/>
            </a:pPr>
            <a:r>
              <a:rPr lang="en-GB" dirty="0"/>
              <a:t> </a:t>
            </a:r>
            <a:r>
              <a:rPr lang="en-GB" b="1" dirty="0"/>
              <a:t>Standard</a:t>
            </a:r>
            <a:r>
              <a:rPr lang="en-GB" dirty="0"/>
              <a:t> Decision</a:t>
            </a:r>
            <a:br>
              <a:rPr lang="en-GB" dirty="0"/>
            </a:br>
            <a:r>
              <a:rPr lang="en-GB" dirty="0"/>
              <a:t> Making</a:t>
            </a:r>
          </a:p>
          <a:p>
            <a:pPr marL="457200" indent="-457200">
              <a:buFont typeface="+mj-lt"/>
              <a:buAutoNum type="arabicPeriod"/>
            </a:pPr>
            <a:r>
              <a:rPr lang="en-GB" dirty="0"/>
              <a:t>Planning and Acting with </a:t>
            </a:r>
            <a:r>
              <a:rPr lang="en-GB" b="1" dirty="0"/>
              <a:t>Probabilistic</a:t>
            </a:r>
            <a:r>
              <a:rPr lang="en-GB" dirty="0"/>
              <a:t> Models</a:t>
            </a:r>
          </a:p>
          <a:p>
            <a:pPr marL="401638" indent="-401638">
              <a:buFont typeface="+mj-lt"/>
              <a:buAutoNum type="arabicPeriod"/>
            </a:pPr>
            <a:r>
              <a:rPr lang="en-GB" dirty="0">
                <a:solidFill>
                  <a:schemeClr val="accent1"/>
                </a:solidFill>
              </a:rPr>
              <a:t> </a:t>
            </a:r>
            <a:r>
              <a:rPr lang="en-GB" b="1" dirty="0">
                <a:solidFill>
                  <a:schemeClr val="accent1"/>
                </a:solidFill>
              </a:rPr>
              <a:t>Advanced</a:t>
            </a:r>
            <a:r>
              <a:rPr lang="en-GB" dirty="0">
                <a:solidFill>
                  <a:schemeClr val="accent1"/>
                </a:solidFill>
              </a:rPr>
              <a:t> Decision</a:t>
            </a:r>
            <a:br>
              <a:rPr lang="en-GB" dirty="0">
                <a:solidFill>
                  <a:schemeClr val="accent1"/>
                </a:solidFill>
              </a:rPr>
            </a:br>
            <a:r>
              <a:rPr lang="en-GB" dirty="0">
                <a:solidFill>
                  <a:schemeClr val="accent1"/>
                </a:solidFill>
              </a:rPr>
              <a:t> Making</a:t>
            </a:r>
          </a:p>
          <a:p>
            <a:pPr marL="914400" lvl="1" indent="-457200">
              <a:buFont typeface="+mj-lt"/>
              <a:buAutoNum type="alphaLcPeriod"/>
            </a:pPr>
            <a:r>
              <a:rPr lang="en-GB" dirty="0">
                <a:solidFill>
                  <a:schemeClr val="accent1"/>
                </a:solidFill>
              </a:rPr>
              <a:t>Provably Beneficial AI</a:t>
            </a:r>
          </a:p>
          <a:p>
            <a:pPr marL="914400" lvl="1" indent="-457200">
              <a:buFont typeface="+mj-lt"/>
              <a:buAutoNum type="alphaLcPeriod"/>
            </a:pPr>
            <a:r>
              <a:rPr lang="en-GB" dirty="0">
                <a:solidFill>
                  <a:schemeClr val="accent1"/>
                </a:solidFill>
              </a:rPr>
              <a:t>Partially-observable MDP (POMDP)</a:t>
            </a:r>
          </a:p>
          <a:p>
            <a:pPr marL="914400" lvl="1" indent="-457200">
              <a:buFont typeface="+mj-lt"/>
              <a:buAutoNum type="alphaLcPeriod"/>
            </a:pPr>
            <a:r>
              <a:rPr lang="en-GB" dirty="0">
                <a:solidFill>
                  <a:schemeClr val="accent1"/>
                </a:solidFill>
              </a:rPr>
              <a:t>Decentralised POMDP</a:t>
            </a:r>
          </a:p>
          <a:p>
            <a:pPr marL="457200" indent="-457200">
              <a:buFont typeface="+mj-lt"/>
              <a:buAutoNum type="arabicPeriod"/>
            </a:pPr>
            <a:r>
              <a:rPr lang="en-GB" b="1" dirty="0"/>
              <a:t>Human-aware</a:t>
            </a:r>
            <a:r>
              <a:rPr lang="en-GB" dirty="0"/>
              <a:t> Planning</a:t>
            </a:r>
          </a:p>
          <a:p>
            <a:pPr lvl="1"/>
            <a:endParaRPr lang="en-GB" dirty="0"/>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
        <p:nvSpPr>
          <p:cNvPr id="5" name="Date Placeholder 4">
            <a:extLst>
              <a:ext uri="{FF2B5EF4-FFF2-40B4-BE49-F238E27FC236}">
                <a16:creationId xmlns:a16="http://schemas.microsoft.com/office/drawing/2014/main" id="{DAA46152-C723-1D4F-B568-FE9436629C3E}"/>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B53B745-3153-EE49-9920-A08075EF2C37}"/>
              </a:ext>
            </a:extLst>
          </p:cNvPr>
          <p:cNvCxnSpPr>
            <a:cxnSpLocks/>
            <a:stCxn id="4" idx="2"/>
            <a:endCxn id="21" idx="0"/>
          </p:cNvCxnSpPr>
          <p:nvPr/>
        </p:nvCxnSpPr>
        <p:spPr>
          <a:xfrm flipH="1">
            <a:off x="3261884" y="1688074"/>
            <a:ext cx="1512550" cy="9036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499835-3A21-E74D-A876-8C99032D1EAB}"/>
              </a:ext>
            </a:extLst>
          </p:cNvPr>
          <p:cNvCxnSpPr>
            <a:cxnSpLocks/>
            <a:stCxn id="4" idx="2"/>
            <a:endCxn id="5" idx="0"/>
          </p:cNvCxnSpPr>
          <p:nvPr/>
        </p:nvCxnSpPr>
        <p:spPr>
          <a:xfrm>
            <a:off x="4774434" y="1688074"/>
            <a:ext cx="0" cy="9106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D9B56FE-40F5-7E4E-B9FB-D5FE8A735F57}"/>
              </a:ext>
            </a:extLst>
          </p:cNvPr>
          <p:cNvCxnSpPr>
            <a:cxnSpLocks/>
            <a:stCxn id="4" idx="2"/>
            <a:endCxn id="22" idx="0"/>
          </p:cNvCxnSpPr>
          <p:nvPr/>
        </p:nvCxnSpPr>
        <p:spPr>
          <a:xfrm>
            <a:off x="4774434" y="1688074"/>
            <a:ext cx="1627710" cy="9036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C3ADB13-6C68-C348-A479-E05B1E2EAF5C}"/>
              </a:ext>
            </a:extLst>
          </p:cNvPr>
          <p:cNvCxnSpPr>
            <a:cxnSpLocks/>
            <a:stCxn id="6" idx="2"/>
            <a:endCxn id="20" idx="0"/>
          </p:cNvCxnSpPr>
          <p:nvPr/>
        </p:nvCxnSpPr>
        <p:spPr>
          <a:xfrm flipH="1">
            <a:off x="3267853" y="4278597"/>
            <a:ext cx="1506581" cy="8212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56E0D70-8B0F-0347-94A2-B12C2E7203E5}"/>
              </a:ext>
            </a:extLst>
          </p:cNvPr>
          <p:cNvCxnSpPr>
            <a:cxnSpLocks/>
            <a:endCxn id="6" idx="0"/>
          </p:cNvCxnSpPr>
          <p:nvPr/>
        </p:nvCxnSpPr>
        <p:spPr>
          <a:xfrm>
            <a:off x="4774375" y="2965723"/>
            <a:ext cx="59" cy="928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5AED7D3-E8C9-AC4E-AEDD-AAF8A8D7A8AE}"/>
              </a:ext>
            </a:extLst>
          </p:cNvPr>
          <p:cNvCxnSpPr>
            <a:cxnSpLocks/>
            <a:stCxn id="5" idx="2"/>
            <a:endCxn id="23" idx="0"/>
          </p:cNvCxnSpPr>
          <p:nvPr/>
        </p:nvCxnSpPr>
        <p:spPr>
          <a:xfrm>
            <a:off x="4774434" y="2983339"/>
            <a:ext cx="1627710" cy="9325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45DACF58-AD3A-4345-A03A-0BB2CBB53802}"/>
              </a:ext>
            </a:extLst>
          </p:cNvPr>
          <p:cNvSpPr/>
          <p:nvPr/>
        </p:nvSpPr>
        <p:spPr>
          <a:xfrm>
            <a:off x="4518033" y="1303473"/>
            <a:ext cx="512801" cy="384601"/>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r>
              <a:rPr lang="en-US" dirty="0">
                <a:solidFill>
                  <a:schemeClr val="tx1"/>
                </a:solidFill>
              </a:rPr>
              <a:t>R</a:t>
            </a:r>
          </a:p>
        </p:txBody>
      </p:sp>
      <p:sp>
        <p:nvSpPr>
          <p:cNvPr id="6" name="Rectangle 5">
            <a:extLst>
              <a:ext uri="{FF2B5EF4-FFF2-40B4-BE49-F238E27FC236}">
                <a16:creationId xmlns:a16="http://schemas.microsoft.com/office/drawing/2014/main" id="{DE07710E-AADB-CF40-8B15-BF9DB933336A}"/>
              </a:ext>
            </a:extLst>
          </p:cNvPr>
          <p:cNvSpPr/>
          <p:nvPr/>
        </p:nvSpPr>
        <p:spPr>
          <a:xfrm>
            <a:off x="4518033" y="3893996"/>
            <a:ext cx="512801" cy="384601"/>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r>
              <a:rPr lang="en-US" dirty="0">
                <a:solidFill>
                  <a:schemeClr val="tx1"/>
                </a:solidFill>
              </a:rPr>
              <a:t>R</a:t>
            </a:r>
          </a:p>
        </p:txBody>
      </p:sp>
      <p:sp>
        <p:nvSpPr>
          <p:cNvPr id="5" name="Rectangle 4">
            <a:extLst>
              <a:ext uri="{FF2B5EF4-FFF2-40B4-BE49-F238E27FC236}">
                <a16:creationId xmlns:a16="http://schemas.microsoft.com/office/drawing/2014/main" id="{EBA2EC8F-8B01-A64F-A9AB-4B7601108129}"/>
              </a:ext>
            </a:extLst>
          </p:cNvPr>
          <p:cNvSpPr/>
          <p:nvPr/>
        </p:nvSpPr>
        <p:spPr>
          <a:xfrm>
            <a:off x="4518033" y="2598738"/>
            <a:ext cx="512801" cy="384601"/>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r>
              <a:rPr lang="en-US" dirty="0">
                <a:solidFill>
                  <a:schemeClr val="tx1"/>
                </a:solidFill>
              </a:rPr>
              <a:t>H</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4B7701E-46FF-EA49-8873-5FD49573101A}"/>
                  </a:ext>
                </a:extLst>
              </p:cNvPr>
              <p:cNvSpPr txBox="1"/>
              <p:nvPr/>
            </p:nvSpPr>
            <p:spPr>
              <a:xfrm>
                <a:off x="2714290" y="5099840"/>
                <a:ext cx="1107126" cy="362742"/>
              </a:xfrm>
              <a:prstGeom prst="rect">
                <a:avLst/>
              </a:prstGeom>
              <a:noFill/>
            </p:spPr>
            <p:txBody>
              <a:bodyPr wrap="none" lIns="91200" tIns="45600" rIns="91200" bIns="45600" rtlCol="0">
                <a:spAutoFit/>
              </a:bodyPr>
              <a:lstStyle/>
              <a:p>
                <a:pPr/>
                <a14:m>
                  <m:oMathPara xmlns:m="http://schemas.openxmlformats.org/officeDocument/2006/math">
                    <m:oMathParaPr>
                      <m:jc m:val="centerGroup"/>
                    </m:oMathParaPr>
                    <m:oMath xmlns:m="http://schemas.openxmlformats.org/officeDocument/2006/math">
                      <m:r>
                        <a:rPr lang="en-US" i="1" dirty="0">
                          <a:solidFill>
                            <a:schemeClr val="accent1"/>
                          </a:solidFill>
                          <a:latin typeface="Cambria Math" panose="02040503050406030204" pitchFamily="18" charset="0"/>
                          <a:cs typeface="Arial Black"/>
                        </a:rPr>
                        <m:t>𝑈</m:t>
                      </m:r>
                      <m:r>
                        <a:rPr lang="en-US" i="1" dirty="0">
                          <a:solidFill>
                            <a:schemeClr val="accent1"/>
                          </a:solidFill>
                          <a:latin typeface="Cambria Math" panose="02040503050406030204" pitchFamily="18" charset="0"/>
                          <a:cs typeface="Arial Black"/>
                        </a:rPr>
                        <m:t>=</m:t>
                      </m:r>
                      <m:sSub>
                        <m:sSubPr>
                          <m:ctrlPr>
                            <a:rPr lang="de-DE" i="1" dirty="0">
                              <a:solidFill>
                                <a:schemeClr val="accent1"/>
                              </a:solidFill>
                              <a:latin typeface="Cambria Math" panose="02040503050406030204" pitchFamily="18" charset="0"/>
                              <a:cs typeface="Arial Black"/>
                            </a:rPr>
                          </m:ctrlPr>
                        </m:sSubPr>
                        <m:e>
                          <m:r>
                            <a:rPr lang="en-US" i="1" dirty="0" err="1">
                              <a:solidFill>
                                <a:schemeClr val="accent1"/>
                              </a:solidFill>
                              <a:latin typeface="Cambria Math" panose="02040503050406030204" pitchFamily="18" charset="0"/>
                              <a:cs typeface="Arial Black"/>
                            </a:rPr>
                            <m:t>𝑈</m:t>
                          </m:r>
                        </m:e>
                        <m:sub>
                          <m:r>
                            <a:rPr lang="de-DE" i="1" dirty="0">
                              <a:solidFill>
                                <a:schemeClr val="accent1"/>
                              </a:solidFill>
                              <a:latin typeface="Cambria Math" panose="02040503050406030204" pitchFamily="18" charset="0"/>
                              <a:cs typeface="Arial Black"/>
                            </a:rPr>
                            <m:t>𝑎𝑐𝑡</m:t>
                          </m:r>
                        </m:sub>
                      </m:sSub>
                    </m:oMath>
                  </m:oMathPara>
                </a14:m>
                <a:endParaRPr lang="en-US" sz="2400" i="1" baseline="-25000" dirty="0">
                  <a:solidFill>
                    <a:schemeClr val="accent1"/>
                  </a:solidFill>
                  <a:cs typeface="Arial Black"/>
                </a:endParaRPr>
              </a:p>
            </p:txBody>
          </p:sp>
        </mc:Choice>
        <mc:Fallback xmlns="">
          <p:sp>
            <p:nvSpPr>
              <p:cNvPr id="20" name="TextBox 19">
                <a:extLst>
                  <a:ext uri="{FF2B5EF4-FFF2-40B4-BE49-F238E27FC236}">
                    <a16:creationId xmlns:a16="http://schemas.microsoft.com/office/drawing/2014/main" id="{A4B7701E-46FF-EA49-8873-5FD49573101A}"/>
                  </a:ext>
                </a:extLst>
              </p:cNvPr>
              <p:cNvSpPr txBox="1">
                <a:spLocks noRot="1" noChangeAspect="1" noMove="1" noResize="1" noEditPoints="1" noAdjustHandles="1" noChangeArrowheads="1" noChangeShapeType="1" noTextEdit="1"/>
              </p:cNvSpPr>
              <p:nvPr/>
            </p:nvSpPr>
            <p:spPr>
              <a:xfrm>
                <a:off x="2714290" y="5099840"/>
                <a:ext cx="1107126" cy="36274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6661F6-C8B6-DC48-B061-072D7CD021C8}"/>
                  </a:ext>
                </a:extLst>
              </p:cNvPr>
              <p:cNvSpPr txBox="1"/>
              <p:nvPr/>
            </p:nvSpPr>
            <p:spPr>
              <a:xfrm>
                <a:off x="2708321" y="2591748"/>
                <a:ext cx="1107126" cy="362742"/>
              </a:xfrm>
              <a:prstGeom prst="rect">
                <a:avLst/>
              </a:prstGeom>
              <a:noFill/>
            </p:spPr>
            <p:txBody>
              <a:bodyPr wrap="none" lIns="91200" tIns="45600" rIns="91200" bIns="45600"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accent1"/>
                          </a:solidFill>
                          <a:latin typeface="Cambria Math" panose="02040503050406030204" pitchFamily="18" charset="0"/>
                          <a:cs typeface="Arial Black"/>
                        </a:rPr>
                        <m:t>𝑈</m:t>
                      </m:r>
                      <m:r>
                        <a:rPr lang="en-US" i="1" dirty="0" smtClean="0">
                          <a:solidFill>
                            <a:schemeClr val="accent1"/>
                          </a:solidFill>
                          <a:latin typeface="Cambria Math" panose="02040503050406030204" pitchFamily="18" charset="0"/>
                          <a:cs typeface="Arial Black"/>
                        </a:rPr>
                        <m:t>=</m:t>
                      </m:r>
                      <m:sSub>
                        <m:sSubPr>
                          <m:ctrlPr>
                            <a:rPr lang="de-DE" b="0" i="1" dirty="0" smtClean="0">
                              <a:solidFill>
                                <a:schemeClr val="accent1"/>
                              </a:solidFill>
                              <a:latin typeface="Cambria Math" panose="02040503050406030204" pitchFamily="18" charset="0"/>
                              <a:cs typeface="Arial Black"/>
                            </a:rPr>
                          </m:ctrlPr>
                        </m:sSubPr>
                        <m:e>
                          <m:r>
                            <a:rPr lang="en-US" i="1" dirty="0" err="1">
                              <a:solidFill>
                                <a:schemeClr val="accent1"/>
                              </a:solidFill>
                              <a:latin typeface="Cambria Math" panose="02040503050406030204" pitchFamily="18" charset="0"/>
                              <a:cs typeface="Arial Black"/>
                            </a:rPr>
                            <m:t>𝑈</m:t>
                          </m:r>
                        </m:e>
                        <m:sub>
                          <m:r>
                            <a:rPr lang="de-DE" b="0" i="1" dirty="0" smtClean="0">
                              <a:solidFill>
                                <a:schemeClr val="accent1"/>
                              </a:solidFill>
                              <a:latin typeface="Cambria Math" panose="02040503050406030204" pitchFamily="18" charset="0"/>
                              <a:cs typeface="Arial Black"/>
                            </a:rPr>
                            <m:t>𝑎𝑐𝑡</m:t>
                          </m:r>
                        </m:sub>
                      </m:sSub>
                    </m:oMath>
                  </m:oMathPara>
                </a14:m>
                <a:endParaRPr lang="en-US" sz="2400" i="1" baseline="-25000" dirty="0">
                  <a:solidFill>
                    <a:schemeClr val="accent1"/>
                  </a:solidFill>
                  <a:cs typeface="Arial Black"/>
                </a:endParaRPr>
              </a:p>
            </p:txBody>
          </p:sp>
        </mc:Choice>
        <mc:Fallback xmlns="">
          <p:sp>
            <p:nvSpPr>
              <p:cNvPr id="21" name="TextBox 20">
                <a:extLst>
                  <a:ext uri="{FF2B5EF4-FFF2-40B4-BE49-F238E27FC236}">
                    <a16:creationId xmlns:a16="http://schemas.microsoft.com/office/drawing/2014/main" id="{A66661F6-C8B6-DC48-B061-072D7CD021C8}"/>
                  </a:ext>
                </a:extLst>
              </p:cNvPr>
              <p:cNvSpPr txBox="1">
                <a:spLocks noRot="1" noChangeAspect="1" noMove="1" noResize="1" noEditPoints="1" noAdjustHandles="1" noChangeArrowheads="1" noChangeShapeType="1" noTextEdit="1"/>
              </p:cNvSpPr>
              <p:nvPr/>
            </p:nvSpPr>
            <p:spPr>
              <a:xfrm>
                <a:off x="2708321" y="2591748"/>
                <a:ext cx="1107126" cy="36274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AF73933-51D3-7740-B229-8D29BFBDEE58}"/>
                  </a:ext>
                </a:extLst>
              </p:cNvPr>
              <p:cNvSpPr txBox="1"/>
              <p:nvPr/>
            </p:nvSpPr>
            <p:spPr>
              <a:xfrm>
                <a:off x="5996025" y="2591748"/>
                <a:ext cx="812238" cy="362742"/>
              </a:xfrm>
              <a:prstGeom prst="rect">
                <a:avLst/>
              </a:prstGeom>
              <a:noFill/>
            </p:spPr>
            <p:txBody>
              <a:bodyPr wrap="none" lIns="91200" tIns="45600" rIns="91200" bIns="45600"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accent1"/>
                          </a:solidFill>
                          <a:latin typeface="Cambria Math" panose="02040503050406030204" pitchFamily="18" charset="0"/>
                          <a:cs typeface="Arial Black"/>
                        </a:rPr>
                        <m:t>𝑈</m:t>
                      </m:r>
                      <m:r>
                        <a:rPr lang="en-US" i="1" dirty="0" smtClean="0">
                          <a:solidFill>
                            <a:schemeClr val="accent1"/>
                          </a:solidFill>
                          <a:latin typeface="Cambria Math" panose="02040503050406030204" pitchFamily="18" charset="0"/>
                          <a:cs typeface="Arial Black"/>
                        </a:rPr>
                        <m:t>=0</m:t>
                      </m:r>
                    </m:oMath>
                  </m:oMathPara>
                </a14:m>
                <a:endParaRPr lang="en-US" sz="2400" i="1" baseline="-25000" dirty="0">
                  <a:solidFill>
                    <a:schemeClr val="accent1"/>
                  </a:solidFill>
                  <a:cs typeface="Arial Black"/>
                </a:endParaRPr>
              </a:p>
            </p:txBody>
          </p:sp>
        </mc:Choice>
        <mc:Fallback xmlns="">
          <p:sp>
            <p:nvSpPr>
              <p:cNvPr id="22" name="TextBox 21">
                <a:extLst>
                  <a:ext uri="{FF2B5EF4-FFF2-40B4-BE49-F238E27FC236}">
                    <a16:creationId xmlns:a16="http://schemas.microsoft.com/office/drawing/2014/main" id="{5AF73933-51D3-7740-B229-8D29BFBDEE58}"/>
                  </a:ext>
                </a:extLst>
              </p:cNvPr>
              <p:cNvSpPr txBox="1">
                <a:spLocks noRot="1" noChangeAspect="1" noMove="1" noResize="1" noEditPoints="1" noAdjustHandles="1" noChangeArrowheads="1" noChangeShapeType="1" noTextEdit="1"/>
              </p:cNvSpPr>
              <p:nvPr/>
            </p:nvSpPr>
            <p:spPr>
              <a:xfrm>
                <a:off x="5996025" y="2591748"/>
                <a:ext cx="812238" cy="36274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87EDE28-956E-B540-9DB8-85E8AA7E41FC}"/>
                  </a:ext>
                </a:extLst>
              </p:cNvPr>
              <p:cNvSpPr txBox="1"/>
              <p:nvPr/>
            </p:nvSpPr>
            <p:spPr>
              <a:xfrm>
                <a:off x="5996025" y="3915855"/>
                <a:ext cx="812238" cy="362742"/>
              </a:xfrm>
              <a:prstGeom prst="rect">
                <a:avLst/>
              </a:prstGeom>
              <a:noFill/>
            </p:spPr>
            <p:txBody>
              <a:bodyPr wrap="none" lIns="91200" tIns="45600" rIns="91200" bIns="45600" rtlCol="0">
                <a:spAutoFit/>
              </a:bodyPr>
              <a:lstStyle/>
              <a:p>
                <a:pPr/>
                <a14:m>
                  <m:oMathPara xmlns:m="http://schemas.openxmlformats.org/officeDocument/2006/math">
                    <m:oMathParaPr>
                      <m:jc m:val="centerGroup"/>
                    </m:oMathParaPr>
                    <m:oMath xmlns:m="http://schemas.openxmlformats.org/officeDocument/2006/math">
                      <m:r>
                        <a:rPr lang="en-US" i="1" dirty="0">
                          <a:solidFill>
                            <a:schemeClr val="accent1"/>
                          </a:solidFill>
                          <a:latin typeface="Cambria Math" panose="02040503050406030204" pitchFamily="18" charset="0"/>
                          <a:cs typeface="Arial Black"/>
                        </a:rPr>
                        <m:t>𝑈</m:t>
                      </m:r>
                      <m:r>
                        <a:rPr lang="en-US" i="1" dirty="0">
                          <a:solidFill>
                            <a:schemeClr val="accent1"/>
                          </a:solidFill>
                          <a:latin typeface="Cambria Math" panose="02040503050406030204" pitchFamily="18" charset="0"/>
                          <a:cs typeface="Arial Black"/>
                        </a:rPr>
                        <m:t>=0</m:t>
                      </m:r>
                    </m:oMath>
                  </m:oMathPara>
                </a14:m>
                <a:endParaRPr lang="en-US" sz="2400" i="1" baseline="-25000" dirty="0">
                  <a:solidFill>
                    <a:schemeClr val="accent1"/>
                  </a:solidFill>
                  <a:cs typeface="Arial Black"/>
                </a:endParaRPr>
              </a:p>
            </p:txBody>
          </p:sp>
        </mc:Choice>
        <mc:Fallback xmlns="">
          <p:sp>
            <p:nvSpPr>
              <p:cNvPr id="23" name="TextBox 22">
                <a:extLst>
                  <a:ext uri="{FF2B5EF4-FFF2-40B4-BE49-F238E27FC236}">
                    <a16:creationId xmlns:a16="http://schemas.microsoft.com/office/drawing/2014/main" id="{787EDE28-956E-B540-9DB8-85E8AA7E41FC}"/>
                  </a:ext>
                </a:extLst>
              </p:cNvPr>
              <p:cNvSpPr txBox="1">
                <a:spLocks noRot="1" noChangeAspect="1" noMove="1" noResize="1" noEditPoints="1" noAdjustHandles="1" noChangeArrowheads="1" noChangeShapeType="1" noTextEdit="1"/>
              </p:cNvSpPr>
              <p:nvPr/>
            </p:nvSpPr>
            <p:spPr>
              <a:xfrm>
                <a:off x="5996025" y="3915855"/>
                <a:ext cx="812238" cy="362742"/>
              </a:xfrm>
              <a:prstGeom prst="rect">
                <a:avLst/>
              </a:prstGeom>
              <a:blipFill>
                <a:blip r:embed="rId5"/>
                <a:stretch>
                  <a:fillRect/>
                </a:stretch>
              </a:blipFill>
            </p:spPr>
            <p:txBody>
              <a:bodyPr/>
              <a:lstStyle/>
              <a:p>
                <a:r>
                  <a:rPr lang="en-GB">
                    <a:noFill/>
                  </a:rPr>
                  <a:t> </a:t>
                </a:r>
              </a:p>
            </p:txBody>
          </p:sp>
        </mc:Fallback>
      </mc:AlternateContent>
      <p:sp>
        <p:nvSpPr>
          <p:cNvPr id="24" name="TextBox 23">
            <a:extLst>
              <a:ext uri="{FF2B5EF4-FFF2-40B4-BE49-F238E27FC236}">
                <a16:creationId xmlns:a16="http://schemas.microsoft.com/office/drawing/2014/main" id="{5F99CDCA-3132-404C-A208-6223AD0CD5B8}"/>
              </a:ext>
            </a:extLst>
          </p:cNvPr>
          <p:cNvSpPr txBox="1"/>
          <p:nvPr/>
        </p:nvSpPr>
        <p:spPr>
          <a:xfrm>
            <a:off x="3554829" y="3121726"/>
            <a:ext cx="1059421" cy="369090"/>
          </a:xfrm>
          <a:prstGeom prst="rect">
            <a:avLst/>
          </a:prstGeom>
          <a:noFill/>
        </p:spPr>
        <p:txBody>
          <a:bodyPr wrap="none" lIns="91200" tIns="45600" rIns="91200" bIns="45600" rtlCol="0">
            <a:spAutoFit/>
          </a:bodyPr>
          <a:lstStyle/>
          <a:p>
            <a:r>
              <a:rPr lang="en-US" i="1" dirty="0">
                <a:sym typeface="Symbol"/>
              </a:rPr>
              <a:t>go ahead</a:t>
            </a:r>
            <a:endParaRPr lang="en-US" i="1" dirty="0">
              <a:cs typeface="Times New Roman"/>
            </a:endParaRPr>
          </a:p>
        </p:txBody>
      </p:sp>
      <p:sp>
        <p:nvSpPr>
          <p:cNvPr id="25" name="TextBox 24">
            <a:extLst>
              <a:ext uri="{FF2B5EF4-FFF2-40B4-BE49-F238E27FC236}">
                <a16:creationId xmlns:a16="http://schemas.microsoft.com/office/drawing/2014/main" id="{2AF9BEB6-A133-7E47-AEEB-2AC9C3F0436C}"/>
              </a:ext>
            </a:extLst>
          </p:cNvPr>
          <p:cNvSpPr txBox="1"/>
          <p:nvPr/>
        </p:nvSpPr>
        <p:spPr>
          <a:xfrm>
            <a:off x="4161117" y="2163864"/>
            <a:ext cx="597756" cy="369090"/>
          </a:xfrm>
          <a:prstGeom prst="rect">
            <a:avLst/>
          </a:prstGeom>
          <a:noFill/>
        </p:spPr>
        <p:txBody>
          <a:bodyPr wrap="none" lIns="91200" tIns="45600" rIns="91200" bIns="45600" rtlCol="0">
            <a:spAutoFit/>
          </a:bodyPr>
          <a:lstStyle/>
          <a:p>
            <a:r>
              <a:rPr lang="en-US" i="1" dirty="0">
                <a:cs typeface="Times New Roman"/>
              </a:rPr>
              <a:t>wait</a:t>
            </a:r>
            <a:endParaRPr lang="en-US" dirty="0">
              <a:cs typeface="Times New Roman"/>
            </a:endParaRPr>
          </a:p>
        </p:txBody>
      </p:sp>
      <p:grpSp>
        <p:nvGrpSpPr>
          <p:cNvPr id="26" name="Group 25">
            <a:extLst>
              <a:ext uri="{FF2B5EF4-FFF2-40B4-BE49-F238E27FC236}">
                <a16:creationId xmlns:a16="http://schemas.microsoft.com/office/drawing/2014/main" id="{6AF85D38-7CBB-B441-A840-859C733D90F9}"/>
              </a:ext>
            </a:extLst>
          </p:cNvPr>
          <p:cNvGrpSpPr/>
          <p:nvPr/>
        </p:nvGrpSpPr>
        <p:grpSpPr>
          <a:xfrm>
            <a:off x="723053" y="2074139"/>
            <a:ext cx="1977381" cy="916751"/>
            <a:chOff x="6725720" y="1388578"/>
            <a:chExt cx="2038097" cy="1027432"/>
          </a:xfrm>
        </p:grpSpPr>
        <p:cxnSp>
          <p:nvCxnSpPr>
            <p:cNvPr id="27" name="Straight Arrow Connector 26">
              <a:extLst>
                <a:ext uri="{FF2B5EF4-FFF2-40B4-BE49-F238E27FC236}">
                  <a16:creationId xmlns:a16="http://schemas.microsoft.com/office/drawing/2014/main" id="{5FA03D9B-E179-C84D-98E9-964E27D98E11}"/>
                </a:ext>
              </a:extLst>
            </p:cNvPr>
            <p:cNvCxnSpPr/>
            <p:nvPr/>
          </p:nvCxnSpPr>
          <p:spPr>
            <a:xfrm>
              <a:off x="6725720" y="2416010"/>
              <a:ext cx="203809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Freeform 27">
              <a:extLst>
                <a:ext uri="{FF2B5EF4-FFF2-40B4-BE49-F238E27FC236}">
                  <a16:creationId xmlns:a16="http://schemas.microsoft.com/office/drawing/2014/main" id="{B34DB836-4E9B-124A-9DB8-7FCE49481743}"/>
                </a:ext>
              </a:extLst>
            </p:cNvPr>
            <p:cNvSpPr/>
            <p:nvPr/>
          </p:nvSpPr>
          <p:spPr>
            <a:xfrm>
              <a:off x="6788578" y="1732821"/>
              <a:ext cx="1836764" cy="666484"/>
            </a:xfrm>
            <a:custGeom>
              <a:avLst/>
              <a:gdLst>
                <a:gd name="connsiteX0" fmla="*/ 0 w 1836764"/>
                <a:gd name="connsiteY0" fmla="*/ 662347 h 666484"/>
                <a:gd name="connsiteX1" fmla="*/ 335086 w 1836764"/>
                <a:gd name="connsiteY1" fmla="*/ 604433 h 666484"/>
                <a:gd name="connsiteX2" fmla="*/ 500560 w 1836764"/>
                <a:gd name="connsiteY2" fmla="*/ 443101 h 666484"/>
                <a:gd name="connsiteX3" fmla="*/ 591571 w 1836764"/>
                <a:gd name="connsiteY3" fmla="*/ 244538 h 666484"/>
                <a:gd name="connsiteX4" fmla="*/ 632939 w 1836764"/>
                <a:gd name="connsiteY4" fmla="*/ 141120 h 666484"/>
                <a:gd name="connsiteX5" fmla="*/ 694992 w 1836764"/>
                <a:gd name="connsiteY5" fmla="*/ 50112 h 666484"/>
                <a:gd name="connsiteX6" fmla="*/ 761182 w 1836764"/>
                <a:gd name="connsiteY6" fmla="*/ 12881 h 666484"/>
                <a:gd name="connsiteX7" fmla="*/ 839782 w 1836764"/>
                <a:gd name="connsiteY7" fmla="*/ 471 h 666484"/>
                <a:gd name="connsiteX8" fmla="*/ 910108 w 1836764"/>
                <a:gd name="connsiteY8" fmla="*/ 8745 h 666484"/>
                <a:gd name="connsiteX9" fmla="*/ 992846 w 1836764"/>
                <a:gd name="connsiteY9" fmla="*/ 62522 h 666484"/>
                <a:gd name="connsiteX10" fmla="*/ 1063172 w 1836764"/>
                <a:gd name="connsiteY10" fmla="*/ 174214 h 666484"/>
                <a:gd name="connsiteX11" fmla="*/ 1121088 w 1836764"/>
                <a:gd name="connsiteY11" fmla="*/ 335546 h 666484"/>
                <a:gd name="connsiteX12" fmla="*/ 1220373 w 1836764"/>
                <a:gd name="connsiteY12" fmla="*/ 492742 h 666484"/>
                <a:gd name="connsiteX13" fmla="*/ 1348615 w 1836764"/>
                <a:gd name="connsiteY13" fmla="*/ 596160 h 666484"/>
                <a:gd name="connsiteX14" fmla="*/ 1460310 w 1836764"/>
                <a:gd name="connsiteY14" fmla="*/ 645800 h 666484"/>
                <a:gd name="connsiteX15" fmla="*/ 1836764 w 1836764"/>
                <a:gd name="connsiteY15" fmla="*/ 666484 h 666484"/>
                <a:gd name="connsiteX16" fmla="*/ 1836764 w 1836764"/>
                <a:gd name="connsiteY16" fmla="*/ 666484 h 6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6764" h="666484">
                  <a:moveTo>
                    <a:pt x="0" y="662347"/>
                  </a:moveTo>
                  <a:cubicBezTo>
                    <a:pt x="125829" y="651660"/>
                    <a:pt x="251659" y="640974"/>
                    <a:pt x="335086" y="604433"/>
                  </a:cubicBezTo>
                  <a:cubicBezTo>
                    <a:pt x="418513" y="567892"/>
                    <a:pt x="457813" y="503083"/>
                    <a:pt x="500560" y="443101"/>
                  </a:cubicBezTo>
                  <a:cubicBezTo>
                    <a:pt x="543307" y="383119"/>
                    <a:pt x="569508" y="294868"/>
                    <a:pt x="591571" y="244538"/>
                  </a:cubicBezTo>
                  <a:cubicBezTo>
                    <a:pt x="613634" y="194208"/>
                    <a:pt x="615702" y="173524"/>
                    <a:pt x="632939" y="141120"/>
                  </a:cubicBezTo>
                  <a:cubicBezTo>
                    <a:pt x="650176" y="108716"/>
                    <a:pt x="673618" y="71485"/>
                    <a:pt x="694992" y="50112"/>
                  </a:cubicBezTo>
                  <a:cubicBezTo>
                    <a:pt x="716366" y="28739"/>
                    <a:pt x="737050" y="21154"/>
                    <a:pt x="761182" y="12881"/>
                  </a:cubicBezTo>
                  <a:cubicBezTo>
                    <a:pt x="785314" y="4608"/>
                    <a:pt x="814961" y="1160"/>
                    <a:pt x="839782" y="471"/>
                  </a:cubicBezTo>
                  <a:cubicBezTo>
                    <a:pt x="864603" y="-218"/>
                    <a:pt x="884597" y="-1597"/>
                    <a:pt x="910108" y="8745"/>
                  </a:cubicBezTo>
                  <a:cubicBezTo>
                    <a:pt x="935619" y="19087"/>
                    <a:pt x="967335" y="34944"/>
                    <a:pt x="992846" y="62522"/>
                  </a:cubicBezTo>
                  <a:cubicBezTo>
                    <a:pt x="1018357" y="90100"/>
                    <a:pt x="1041798" y="128710"/>
                    <a:pt x="1063172" y="174214"/>
                  </a:cubicBezTo>
                  <a:cubicBezTo>
                    <a:pt x="1084546" y="219718"/>
                    <a:pt x="1094888" y="282458"/>
                    <a:pt x="1121088" y="335546"/>
                  </a:cubicBezTo>
                  <a:cubicBezTo>
                    <a:pt x="1147288" y="388634"/>
                    <a:pt x="1182452" y="449306"/>
                    <a:pt x="1220373" y="492742"/>
                  </a:cubicBezTo>
                  <a:cubicBezTo>
                    <a:pt x="1258294" y="536178"/>
                    <a:pt x="1308626" y="570650"/>
                    <a:pt x="1348615" y="596160"/>
                  </a:cubicBezTo>
                  <a:cubicBezTo>
                    <a:pt x="1388604" y="621670"/>
                    <a:pt x="1378952" y="634079"/>
                    <a:pt x="1460310" y="645800"/>
                  </a:cubicBezTo>
                  <a:lnTo>
                    <a:pt x="1836764" y="666484"/>
                  </a:lnTo>
                  <a:lnTo>
                    <a:pt x="1836764" y="666484"/>
                  </a:lnTo>
                </a:path>
              </a:pathLst>
            </a:custGeom>
            <a:pattFill prst="wdUpDiag">
              <a:fgClr>
                <a:schemeClr val="accent1"/>
              </a:fgClr>
              <a:bgClr>
                <a:prstClr val="white"/>
              </a:bgClr>
            </a:patt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a:solidFill>
                    <a:srgbClr val="FFFF00"/>
                  </a:solidFill>
                </a:ln>
              </a:endParaRPr>
            </a:p>
          </p:txBody>
        </p:sp>
        <p:cxnSp>
          <p:nvCxnSpPr>
            <p:cNvPr id="29" name="Straight Arrow Connector 28">
              <a:extLst>
                <a:ext uri="{FF2B5EF4-FFF2-40B4-BE49-F238E27FC236}">
                  <a16:creationId xmlns:a16="http://schemas.microsoft.com/office/drawing/2014/main" id="{DA146B1B-CC12-F744-9839-D60B140B6FE1}"/>
                </a:ext>
              </a:extLst>
            </p:cNvPr>
            <p:cNvCxnSpPr/>
            <p:nvPr/>
          </p:nvCxnSpPr>
          <p:spPr>
            <a:xfrm flipV="1">
              <a:off x="7539127" y="1388578"/>
              <a:ext cx="0" cy="10222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3B3A94BF-99D0-7F45-A66D-781236A27F09}"/>
              </a:ext>
            </a:extLst>
          </p:cNvPr>
          <p:cNvGrpSpPr/>
          <p:nvPr/>
        </p:nvGrpSpPr>
        <p:grpSpPr>
          <a:xfrm>
            <a:off x="719790" y="4669894"/>
            <a:ext cx="1980661" cy="912143"/>
            <a:chOff x="6134880" y="2274910"/>
            <a:chExt cx="2041478" cy="1022268"/>
          </a:xfrm>
        </p:grpSpPr>
        <p:cxnSp>
          <p:nvCxnSpPr>
            <p:cNvPr id="31" name="Straight Arrow Connector 30">
              <a:extLst>
                <a:ext uri="{FF2B5EF4-FFF2-40B4-BE49-F238E27FC236}">
                  <a16:creationId xmlns:a16="http://schemas.microsoft.com/office/drawing/2014/main" id="{9FE5FE39-17EE-AD49-994C-F8F83C307490}"/>
                </a:ext>
              </a:extLst>
            </p:cNvPr>
            <p:cNvCxnSpPr/>
            <p:nvPr/>
          </p:nvCxnSpPr>
          <p:spPr>
            <a:xfrm>
              <a:off x="6138261" y="3287702"/>
              <a:ext cx="203809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Freeform 31">
              <a:extLst>
                <a:ext uri="{FF2B5EF4-FFF2-40B4-BE49-F238E27FC236}">
                  <a16:creationId xmlns:a16="http://schemas.microsoft.com/office/drawing/2014/main" id="{68954684-F778-EC43-9621-DDD035DAEB34}"/>
                </a:ext>
              </a:extLst>
            </p:cNvPr>
            <p:cNvSpPr/>
            <p:nvPr/>
          </p:nvSpPr>
          <p:spPr>
            <a:xfrm>
              <a:off x="6201119" y="2604513"/>
              <a:ext cx="1836764" cy="666484"/>
            </a:xfrm>
            <a:custGeom>
              <a:avLst/>
              <a:gdLst>
                <a:gd name="connsiteX0" fmla="*/ 0 w 1836764"/>
                <a:gd name="connsiteY0" fmla="*/ 662347 h 666484"/>
                <a:gd name="connsiteX1" fmla="*/ 335086 w 1836764"/>
                <a:gd name="connsiteY1" fmla="*/ 604433 h 666484"/>
                <a:gd name="connsiteX2" fmla="*/ 500560 w 1836764"/>
                <a:gd name="connsiteY2" fmla="*/ 443101 h 666484"/>
                <a:gd name="connsiteX3" fmla="*/ 591571 w 1836764"/>
                <a:gd name="connsiteY3" fmla="*/ 244538 h 666484"/>
                <a:gd name="connsiteX4" fmla="*/ 632939 w 1836764"/>
                <a:gd name="connsiteY4" fmla="*/ 141120 h 666484"/>
                <a:gd name="connsiteX5" fmla="*/ 694992 w 1836764"/>
                <a:gd name="connsiteY5" fmla="*/ 50112 h 666484"/>
                <a:gd name="connsiteX6" fmla="*/ 761182 w 1836764"/>
                <a:gd name="connsiteY6" fmla="*/ 12881 h 666484"/>
                <a:gd name="connsiteX7" fmla="*/ 839782 w 1836764"/>
                <a:gd name="connsiteY7" fmla="*/ 471 h 666484"/>
                <a:gd name="connsiteX8" fmla="*/ 910108 w 1836764"/>
                <a:gd name="connsiteY8" fmla="*/ 8745 h 666484"/>
                <a:gd name="connsiteX9" fmla="*/ 992846 w 1836764"/>
                <a:gd name="connsiteY9" fmla="*/ 62522 h 666484"/>
                <a:gd name="connsiteX10" fmla="*/ 1063172 w 1836764"/>
                <a:gd name="connsiteY10" fmla="*/ 174214 h 666484"/>
                <a:gd name="connsiteX11" fmla="*/ 1121088 w 1836764"/>
                <a:gd name="connsiteY11" fmla="*/ 335546 h 666484"/>
                <a:gd name="connsiteX12" fmla="*/ 1220373 w 1836764"/>
                <a:gd name="connsiteY12" fmla="*/ 492742 h 666484"/>
                <a:gd name="connsiteX13" fmla="*/ 1348615 w 1836764"/>
                <a:gd name="connsiteY13" fmla="*/ 596160 h 666484"/>
                <a:gd name="connsiteX14" fmla="*/ 1460310 w 1836764"/>
                <a:gd name="connsiteY14" fmla="*/ 645800 h 666484"/>
                <a:gd name="connsiteX15" fmla="*/ 1836764 w 1836764"/>
                <a:gd name="connsiteY15" fmla="*/ 666484 h 666484"/>
                <a:gd name="connsiteX16" fmla="*/ 1836764 w 1836764"/>
                <a:gd name="connsiteY16" fmla="*/ 666484 h 6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6764" h="666484">
                  <a:moveTo>
                    <a:pt x="0" y="662347"/>
                  </a:moveTo>
                  <a:cubicBezTo>
                    <a:pt x="125829" y="651660"/>
                    <a:pt x="251659" y="640974"/>
                    <a:pt x="335086" y="604433"/>
                  </a:cubicBezTo>
                  <a:cubicBezTo>
                    <a:pt x="418513" y="567892"/>
                    <a:pt x="457813" y="503083"/>
                    <a:pt x="500560" y="443101"/>
                  </a:cubicBezTo>
                  <a:cubicBezTo>
                    <a:pt x="543307" y="383119"/>
                    <a:pt x="569508" y="294868"/>
                    <a:pt x="591571" y="244538"/>
                  </a:cubicBezTo>
                  <a:cubicBezTo>
                    <a:pt x="613634" y="194208"/>
                    <a:pt x="615702" y="173524"/>
                    <a:pt x="632939" y="141120"/>
                  </a:cubicBezTo>
                  <a:cubicBezTo>
                    <a:pt x="650176" y="108716"/>
                    <a:pt x="673618" y="71485"/>
                    <a:pt x="694992" y="50112"/>
                  </a:cubicBezTo>
                  <a:cubicBezTo>
                    <a:pt x="716366" y="28739"/>
                    <a:pt x="737050" y="21154"/>
                    <a:pt x="761182" y="12881"/>
                  </a:cubicBezTo>
                  <a:cubicBezTo>
                    <a:pt x="785314" y="4608"/>
                    <a:pt x="814961" y="1160"/>
                    <a:pt x="839782" y="471"/>
                  </a:cubicBezTo>
                  <a:cubicBezTo>
                    <a:pt x="864603" y="-218"/>
                    <a:pt x="884597" y="-1597"/>
                    <a:pt x="910108" y="8745"/>
                  </a:cubicBezTo>
                  <a:cubicBezTo>
                    <a:pt x="935619" y="19087"/>
                    <a:pt x="967335" y="34944"/>
                    <a:pt x="992846" y="62522"/>
                  </a:cubicBezTo>
                  <a:cubicBezTo>
                    <a:pt x="1018357" y="90100"/>
                    <a:pt x="1041798" y="128710"/>
                    <a:pt x="1063172" y="174214"/>
                  </a:cubicBezTo>
                  <a:cubicBezTo>
                    <a:pt x="1084546" y="219718"/>
                    <a:pt x="1094888" y="282458"/>
                    <a:pt x="1121088" y="335546"/>
                  </a:cubicBezTo>
                  <a:cubicBezTo>
                    <a:pt x="1147288" y="388634"/>
                    <a:pt x="1182452" y="449306"/>
                    <a:pt x="1220373" y="492742"/>
                  </a:cubicBezTo>
                  <a:cubicBezTo>
                    <a:pt x="1258294" y="536178"/>
                    <a:pt x="1308626" y="570650"/>
                    <a:pt x="1348615" y="596160"/>
                  </a:cubicBezTo>
                  <a:cubicBezTo>
                    <a:pt x="1388604" y="621670"/>
                    <a:pt x="1378952" y="634079"/>
                    <a:pt x="1460310" y="645800"/>
                  </a:cubicBezTo>
                  <a:lnTo>
                    <a:pt x="1836764" y="666484"/>
                  </a:lnTo>
                  <a:lnTo>
                    <a:pt x="1836764" y="666484"/>
                  </a:lnTo>
                </a:path>
              </a:pathLst>
            </a:custGeom>
            <a:pattFill prst="wdUpDiag">
              <a:fgClr>
                <a:schemeClr val="accent1"/>
              </a:fgClr>
              <a:bgClr>
                <a:prstClr val="white"/>
              </a:bgClr>
            </a:patt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FF00"/>
                  </a:solidFill>
                </a:ln>
              </a:endParaRPr>
            </a:p>
          </p:txBody>
        </p:sp>
        <p:cxnSp>
          <p:nvCxnSpPr>
            <p:cNvPr id="33" name="Straight Arrow Connector 32">
              <a:extLst>
                <a:ext uri="{FF2B5EF4-FFF2-40B4-BE49-F238E27FC236}">
                  <a16:creationId xmlns:a16="http://schemas.microsoft.com/office/drawing/2014/main" id="{8E460C7C-CA32-FC44-A719-0ADD84298EF5}"/>
                </a:ext>
              </a:extLst>
            </p:cNvPr>
            <p:cNvCxnSpPr/>
            <p:nvPr/>
          </p:nvCxnSpPr>
          <p:spPr>
            <a:xfrm flipV="1">
              <a:off x="6951668" y="2274910"/>
              <a:ext cx="0" cy="10222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8370543E-60A6-0847-B4ED-E59B5546EE1A}"/>
                </a:ext>
              </a:extLst>
            </p:cNvPr>
            <p:cNvSpPr/>
            <p:nvPr/>
          </p:nvSpPr>
          <p:spPr>
            <a:xfrm>
              <a:off x="6134880" y="2581521"/>
              <a:ext cx="813407" cy="704022"/>
            </a:xfrm>
            <a:prstGeom prst="rect">
              <a:avLst/>
            </a:prstGeom>
            <a:solidFill>
              <a:srgbClr val="262342"/>
            </a:solidFill>
            <a:ln>
              <a:noFill/>
            </a:ln>
            <a:effectLst/>
            <a:scene3d>
              <a:camera prst="orthographicFront">
                <a:rot lat="0" lon="0" rev="0"/>
              </a:camera>
              <a:lightRig rig="glow" dir="tl">
                <a:rot lat="0" lon="0" rev="198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5B4AC86-6DDC-D94A-93CC-AA092564757C}"/>
              </a:ext>
            </a:extLst>
          </p:cNvPr>
          <p:cNvSpPr txBox="1"/>
          <p:nvPr/>
        </p:nvSpPr>
        <p:spPr>
          <a:xfrm>
            <a:off x="4802517" y="5281211"/>
            <a:ext cx="3981483" cy="923087"/>
          </a:xfrm>
          <a:prstGeom prst="rect">
            <a:avLst/>
          </a:prstGeom>
        </p:spPr>
        <p:style>
          <a:lnRef idx="0">
            <a:schemeClr val="accent1"/>
          </a:lnRef>
          <a:fillRef idx="3">
            <a:schemeClr val="accent1"/>
          </a:fillRef>
          <a:effectRef idx="3">
            <a:schemeClr val="accent1"/>
          </a:effectRef>
          <a:fontRef idx="minor">
            <a:schemeClr val="lt1"/>
          </a:fontRef>
        </p:style>
        <p:txBody>
          <a:bodyPr wrap="square" lIns="91200" tIns="45600" rIns="91200" bIns="45600" rtlCol="0">
            <a:spAutoFit/>
          </a:bodyPr>
          <a:lstStyle/>
          <a:p>
            <a:pPr marL="12700" lvl="1"/>
            <a:r>
              <a:rPr lang="en-US" b="1" dirty="0"/>
              <a:t>Theorem</a:t>
            </a:r>
            <a:r>
              <a:rPr lang="en-US" dirty="0"/>
              <a:t>: </a:t>
            </a:r>
            <a:r>
              <a:rPr lang="en-US" i="1" dirty="0">
                <a:solidFill>
                  <a:schemeClr val="accent3">
                    <a:lumMod val="40000"/>
                    <a:lumOff val="60000"/>
                  </a:schemeClr>
                </a:solidFill>
              </a:rPr>
              <a:t>Robot has a positive incentive to allow itself to be switched off</a:t>
            </a:r>
            <a:endParaRPr lang="en-US" dirty="0">
              <a:solidFill>
                <a:schemeClr val="accent3">
                  <a:lumMod val="40000"/>
                  <a:lumOff val="60000"/>
                </a:schemeClr>
              </a:solidFill>
            </a:endParaRPr>
          </a:p>
          <a:p>
            <a:pPr marL="12700" lvl="1"/>
            <a:r>
              <a:rPr lang="en-US" b="1" dirty="0"/>
              <a:t>Theorem</a:t>
            </a:r>
            <a:r>
              <a:rPr lang="en-US" dirty="0"/>
              <a:t>: </a:t>
            </a:r>
            <a:r>
              <a:rPr lang="en-US" i="1" dirty="0">
                <a:solidFill>
                  <a:schemeClr val="accent3">
                    <a:lumMod val="40000"/>
                    <a:lumOff val="60000"/>
                  </a:schemeClr>
                </a:solidFill>
              </a:rPr>
              <a:t>Robot is provably beneficial</a:t>
            </a:r>
          </a:p>
        </p:txBody>
      </p:sp>
      <p:pic>
        <p:nvPicPr>
          <p:cNvPr id="36" name="Picture 35">
            <a:extLst>
              <a:ext uri="{FF2B5EF4-FFF2-40B4-BE49-F238E27FC236}">
                <a16:creationId xmlns:a16="http://schemas.microsoft.com/office/drawing/2014/main" id="{918F9023-1333-6C45-8E55-CE5D9C37E0BF}"/>
              </a:ext>
            </a:extLst>
          </p:cNvPr>
          <p:cNvPicPr>
            <a:picLocks noChangeAspect="1"/>
          </p:cNvPicPr>
          <p:nvPr/>
        </p:nvPicPr>
        <p:blipFill>
          <a:blip r:embed="rId6"/>
          <a:stretch>
            <a:fillRect/>
          </a:stretch>
        </p:blipFill>
        <p:spPr>
          <a:xfrm>
            <a:off x="5523035" y="1696719"/>
            <a:ext cx="571500" cy="571500"/>
          </a:xfrm>
          <a:prstGeom prst="rect">
            <a:avLst/>
          </a:prstGeom>
        </p:spPr>
      </p:pic>
      <p:pic>
        <p:nvPicPr>
          <p:cNvPr id="37" name="Picture 36">
            <a:extLst>
              <a:ext uri="{FF2B5EF4-FFF2-40B4-BE49-F238E27FC236}">
                <a16:creationId xmlns:a16="http://schemas.microsoft.com/office/drawing/2014/main" id="{47707948-4B9F-8248-8919-6B530961828C}"/>
              </a:ext>
            </a:extLst>
          </p:cNvPr>
          <p:cNvPicPr>
            <a:picLocks noChangeAspect="1"/>
          </p:cNvPicPr>
          <p:nvPr/>
        </p:nvPicPr>
        <p:blipFill>
          <a:blip r:embed="rId6"/>
          <a:stretch>
            <a:fillRect/>
          </a:stretch>
        </p:blipFill>
        <p:spPr>
          <a:xfrm>
            <a:off x="5502042" y="2965723"/>
            <a:ext cx="571500" cy="571500"/>
          </a:xfrm>
          <a:prstGeom prst="rect">
            <a:avLst/>
          </a:prstGeom>
        </p:spPr>
      </p:pic>
      <p:pic>
        <p:nvPicPr>
          <p:cNvPr id="3" name="Picture 2">
            <a:extLst>
              <a:ext uri="{FF2B5EF4-FFF2-40B4-BE49-F238E27FC236}">
                <a16:creationId xmlns:a16="http://schemas.microsoft.com/office/drawing/2014/main" id="{C513E93D-7164-9A42-B110-17DB7E52E91D}"/>
              </a:ext>
            </a:extLst>
          </p:cNvPr>
          <p:cNvPicPr>
            <a:picLocks noChangeAspect="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blip>
          <a:srcRect l="17414" r="19739"/>
          <a:stretch/>
        </p:blipFill>
        <p:spPr>
          <a:xfrm>
            <a:off x="3112698" y="1613719"/>
            <a:ext cx="844363" cy="736399"/>
          </a:xfrm>
          <a:prstGeom prst="rect">
            <a:avLst/>
          </a:prstGeom>
        </p:spPr>
      </p:pic>
      <p:pic>
        <p:nvPicPr>
          <p:cNvPr id="38" name="Picture 37">
            <a:extLst>
              <a:ext uri="{FF2B5EF4-FFF2-40B4-BE49-F238E27FC236}">
                <a16:creationId xmlns:a16="http://schemas.microsoft.com/office/drawing/2014/main" id="{7E5CF469-17E5-DF45-8B18-21A555067281}"/>
              </a:ext>
            </a:extLst>
          </p:cNvPr>
          <p:cNvPicPr>
            <a:picLocks noChangeAspect="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blip>
          <a:srcRect l="17414" r="19739"/>
          <a:stretch/>
        </p:blipFill>
        <p:spPr>
          <a:xfrm>
            <a:off x="3112698" y="4187720"/>
            <a:ext cx="844363" cy="736399"/>
          </a:xfrm>
          <a:prstGeom prst="rect">
            <a:avLst/>
          </a:prstGeom>
        </p:spPr>
      </p:pic>
      <p:sp>
        <p:nvSpPr>
          <p:cNvPr id="2" name="Slide Number Placeholder 1">
            <a:extLst>
              <a:ext uri="{FF2B5EF4-FFF2-40B4-BE49-F238E27FC236}">
                <a16:creationId xmlns:a16="http://schemas.microsoft.com/office/drawing/2014/main" id="{B7805338-03E7-1C4F-8FA2-46A9BF079C04}"/>
              </a:ext>
            </a:extLst>
          </p:cNvPr>
          <p:cNvSpPr>
            <a:spLocks noGrp="1"/>
          </p:cNvSpPr>
          <p:nvPr>
            <p:ph type="sldNum" sz="quarter" idx="12"/>
          </p:nvPr>
        </p:nvSpPr>
        <p:spPr/>
        <p:txBody>
          <a:bodyPr/>
          <a:lstStyle/>
          <a:p>
            <a:fld id="{67C9959E-8E6B-B04C-9955-EA096F41CA7A}" type="slidenum">
              <a:rPr lang="en-GB" smtClean="0"/>
              <a:t>20</a:t>
            </a:fld>
            <a:endParaRPr lang="en-GB"/>
          </a:p>
        </p:txBody>
      </p:sp>
      <p:sp>
        <p:nvSpPr>
          <p:cNvPr id="55" name="Date Placeholder 54">
            <a:extLst>
              <a:ext uri="{FF2B5EF4-FFF2-40B4-BE49-F238E27FC236}">
                <a16:creationId xmlns:a16="http://schemas.microsoft.com/office/drawing/2014/main" id="{44A02EFE-A6A1-4647-B65A-947E182B7E4D}"/>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1716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0" grpId="0"/>
      <p:bldP spid="23" grpId="0"/>
      <p:bldP spid="24" grpId="0"/>
      <p:bldP spid="25" grpId="0"/>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Intermediate Summary</a:t>
            </a:r>
          </a:p>
        </p:txBody>
      </p:sp>
      <p:sp>
        <p:nvSpPr>
          <p:cNvPr id="2" name="Content Placeholder 1"/>
          <p:cNvSpPr>
            <a:spLocks noGrp="1"/>
          </p:cNvSpPr>
          <p:nvPr>
            <p:ph idx="1"/>
          </p:nvPr>
        </p:nvSpPr>
        <p:spPr/>
        <p:txBody>
          <a:bodyPr>
            <a:normAutofit/>
          </a:bodyPr>
          <a:lstStyle/>
          <a:p>
            <a:r>
              <a:rPr lang="en-US" sz="2800" dirty="0"/>
              <a:t>Provably beneficial AI is possible </a:t>
            </a:r>
            <a:r>
              <a:rPr lang="en-US" sz="2800" b="1" i="1" u="sng" dirty="0">
                <a:solidFill>
                  <a:srgbClr val="FFC000"/>
                </a:solidFill>
              </a:rPr>
              <a:t>and desirable</a:t>
            </a:r>
          </a:p>
          <a:p>
            <a:pPr marL="914400" lvl="2" indent="0">
              <a:buNone/>
            </a:pPr>
            <a:endParaRPr lang="en-US" sz="2800" b="1" i="1" u="sng" dirty="0">
              <a:solidFill>
                <a:schemeClr val="accent1"/>
              </a:solidFill>
            </a:endParaRPr>
          </a:p>
          <a:p>
            <a:pPr marL="914400" lvl="2" indent="0">
              <a:buNone/>
            </a:pPr>
            <a:r>
              <a:rPr lang="en-US" sz="2800" b="1" i="1" u="sng" dirty="0">
                <a:solidFill>
                  <a:schemeClr val="accent1"/>
                </a:solidFill>
              </a:rPr>
              <a:t>It isn’t “AI safety” or “AI Ethics,” it’s </a:t>
            </a:r>
            <a:r>
              <a:rPr lang="en-US" sz="2800" b="1" i="1" u="sng" dirty="0">
                <a:solidFill>
                  <a:schemeClr val="accent3">
                    <a:lumMod val="60000"/>
                    <a:lumOff val="40000"/>
                  </a:schemeClr>
                </a:solidFill>
              </a:rPr>
              <a:t>AI</a:t>
            </a:r>
          </a:p>
          <a:p>
            <a:pPr lvl="1"/>
            <a:endParaRPr lang="en-US" sz="2400" dirty="0"/>
          </a:p>
          <a:p>
            <a:pPr lvl="1"/>
            <a:r>
              <a:rPr lang="en-US" sz="2400" dirty="0"/>
              <a:t>Continuing theoretical work (AI, CS, economics)</a:t>
            </a:r>
          </a:p>
          <a:p>
            <a:pPr lvl="1"/>
            <a:r>
              <a:rPr lang="en-US" sz="2400" dirty="0"/>
              <a:t>Initiating practical work (assistants, robots, cars)</a:t>
            </a:r>
          </a:p>
          <a:p>
            <a:pPr lvl="1"/>
            <a:r>
              <a:rPr lang="en-US" sz="2400" dirty="0"/>
              <a:t>Inverting human cognition (AI, </a:t>
            </a:r>
            <a:r>
              <a:rPr lang="en-US" sz="2400" dirty="0" err="1"/>
              <a:t>cogsci</a:t>
            </a:r>
            <a:r>
              <a:rPr lang="en-US" sz="2400" dirty="0"/>
              <a:t>, psychology)</a:t>
            </a:r>
          </a:p>
          <a:p>
            <a:pPr lvl="1"/>
            <a:r>
              <a:rPr lang="en-US" sz="2400" dirty="0"/>
              <a:t>Long-term goals (AI, philosophy, </a:t>
            </a:r>
            <a:r>
              <a:rPr lang="en-US" sz="2400" dirty="0" err="1"/>
              <a:t>polisci</a:t>
            </a:r>
            <a:r>
              <a:rPr lang="en-US" sz="2400" dirty="0"/>
              <a:t>, sociology)</a:t>
            </a:r>
          </a:p>
          <a:p>
            <a:pPr marL="273139" lvl="1"/>
            <a:endParaRPr lang="en-US" sz="2400" dirty="0"/>
          </a:p>
        </p:txBody>
      </p:sp>
      <p:sp>
        <p:nvSpPr>
          <p:cNvPr id="4" name="Slide Number Placeholder 3">
            <a:extLst>
              <a:ext uri="{FF2B5EF4-FFF2-40B4-BE49-F238E27FC236}">
                <a16:creationId xmlns:a16="http://schemas.microsoft.com/office/drawing/2014/main" id="{DFC05229-0D04-B946-8E45-E6DCDA4340DD}"/>
              </a:ext>
            </a:extLst>
          </p:cNvPr>
          <p:cNvSpPr>
            <a:spLocks noGrp="1"/>
          </p:cNvSpPr>
          <p:nvPr>
            <p:ph type="sldNum" sz="quarter" idx="12"/>
          </p:nvPr>
        </p:nvSpPr>
        <p:spPr/>
        <p:txBody>
          <a:bodyPr/>
          <a:lstStyle/>
          <a:p>
            <a:fld id="{67C9959E-8E6B-B04C-9955-EA096F41CA7A}" type="slidenum">
              <a:rPr lang="en-GB" smtClean="0"/>
              <a:t>21</a:t>
            </a:fld>
            <a:endParaRPr lang="en-GB"/>
          </a:p>
        </p:txBody>
      </p:sp>
      <p:sp>
        <p:nvSpPr>
          <p:cNvPr id="5" name="Date Placeholder 4">
            <a:extLst>
              <a:ext uri="{FF2B5EF4-FFF2-40B4-BE49-F238E27FC236}">
                <a16:creationId xmlns:a16="http://schemas.microsoft.com/office/drawing/2014/main" id="{FF3B1E71-E6D9-B84A-88B5-6A856D4EA67A}"/>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88608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b="1" i="1" dirty="0">
                <a:solidFill>
                  <a:schemeClr val="accent1"/>
                </a:solidFill>
              </a:rPr>
              <a:t>Partially Observable Markov Decision Process (POMDP)</a:t>
            </a:r>
          </a:p>
          <a:p>
            <a:pPr lvl="1"/>
            <a:r>
              <a:rPr lang="en-GB" dirty="0">
                <a:solidFill>
                  <a:schemeClr val="accent1"/>
                </a:solidFill>
              </a:rPr>
              <a:t>POMDP agent, belief state, belief MDP</a:t>
            </a:r>
          </a:p>
          <a:p>
            <a:pPr lvl="1"/>
            <a:r>
              <a:rPr lang="en-GB" dirty="0">
                <a:solidFill>
                  <a:schemeClr val="accent1"/>
                </a:solidFill>
              </a:rPr>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marL="0" indent="0">
              <a:buNone/>
            </a:pP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22</a:t>
            </a:fld>
            <a:endParaRPr lang="en-GB"/>
          </a:p>
        </p:txBody>
      </p:sp>
      <p:sp>
        <p:nvSpPr>
          <p:cNvPr id="5" name="Date Placeholder 4">
            <a:extLst>
              <a:ext uri="{FF2B5EF4-FFF2-40B4-BE49-F238E27FC236}">
                <a16:creationId xmlns:a16="http://schemas.microsoft.com/office/drawing/2014/main" id="{AECE0E38-06C1-C94B-A02B-FAE76C67E47B}"/>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413046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normAutofit/>
          </a:bodyPr>
          <a:lstStyle/>
          <a:p>
            <a:r>
              <a:rPr lang="en-US" dirty="0"/>
              <a:t>POMDP</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3CD7FBC2-21CD-A44D-BADE-CA4E1ECB404C}"/>
                  </a:ext>
                </a:extLst>
              </p:cNvPr>
              <p:cNvSpPr>
                <a:spLocks noGrp="1"/>
              </p:cNvSpPr>
              <p:nvPr>
                <p:ph idx="1"/>
              </p:nvPr>
            </p:nvSpPr>
            <p:spPr/>
            <p:txBody>
              <a:bodyPr>
                <a:normAutofit lnSpcReduction="10000"/>
              </a:bodyPr>
              <a:lstStyle/>
              <a:p>
                <a:r>
                  <a:rPr lang="en-US" dirty="0"/>
                  <a:t>POMDP = </a:t>
                </a:r>
                <a:r>
                  <a:rPr lang="en-US" dirty="0">
                    <a:solidFill>
                      <a:schemeClr val="accent1"/>
                    </a:solidFill>
                  </a:rPr>
                  <a:t>Partially Observable</a:t>
                </a:r>
                <a:r>
                  <a:rPr lang="en-US" dirty="0"/>
                  <a:t> MDP</a:t>
                </a:r>
                <a:endParaRPr lang="en-GB" dirty="0"/>
              </a:p>
              <a:p>
                <a:r>
                  <a:rPr lang="en-GB" dirty="0"/>
                  <a:t>A sensing operation returns multiple </a:t>
                </a:r>
                <a:br>
                  <a:rPr lang="en-GB" dirty="0"/>
                </a:br>
                <a:r>
                  <a:rPr lang="en-GB" dirty="0"/>
                  <a:t>states, with a probability distribution</a:t>
                </a:r>
              </a:p>
              <a:p>
                <a:pPr lvl="1"/>
                <a:r>
                  <a:rPr lang="en-GB" dirty="0">
                    <a:solidFill>
                      <a:schemeClr val="accent1"/>
                    </a:solidFill>
                  </a:rPr>
                  <a:t>Sensor model </a:t>
                </a:r>
                <a14:m>
                  <m:oMath xmlns:m="http://schemas.openxmlformats.org/officeDocument/2006/math">
                    <m:r>
                      <a:rPr lang="en-GB" i="1" dirty="0" smtClean="0">
                        <a:latin typeface="Cambria Math" panose="02040503050406030204" pitchFamily="18" charset="0"/>
                      </a:rPr>
                      <m:t>𝑃</m:t>
                    </m:r>
                    <m:r>
                      <a:rPr lang="en-GB" i="1" dirty="0" smtClean="0">
                        <a:latin typeface="Cambria Math" panose="02040503050406030204" pitchFamily="18" charset="0"/>
                      </a:rPr>
                      <m:t>(</m:t>
                    </m:r>
                    <m:r>
                      <a:rPr lang="en-GB" i="1" dirty="0" err="1" smtClean="0">
                        <a:latin typeface="Cambria Math" panose="02040503050406030204" pitchFamily="18" charset="0"/>
                      </a:rPr>
                      <m:t>𝑜</m:t>
                    </m:r>
                    <m:r>
                      <a:rPr lang="en-GB" i="1" dirty="0" err="1" smtClean="0">
                        <a:latin typeface="Cambria Math" panose="02040503050406030204" pitchFamily="18" charset="0"/>
                      </a:rPr>
                      <m:t>|</m:t>
                    </m:r>
                    <m:r>
                      <a:rPr lang="en-GB" i="1" dirty="0" err="1" smtClean="0">
                        <a:latin typeface="Cambria Math" panose="02040503050406030204" pitchFamily="18" charset="0"/>
                      </a:rPr>
                      <m:t>𝑠</m:t>
                    </m:r>
                    <m:r>
                      <a:rPr lang="en-GB" i="1" dirty="0" smtClean="0">
                        <a:latin typeface="Cambria Math" panose="02040503050406030204" pitchFamily="18" charset="0"/>
                      </a:rPr>
                      <m:t>)</m:t>
                    </m:r>
                  </m:oMath>
                </a14:m>
                <a:r>
                  <a:rPr lang="en-GB" dirty="0"/>
                  <a:t> or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m:t>
                    </m:r>
                    <m:r>
                      <a:rPr lang="en-GB" i="1" dirty="0" err="1">
                        <a:latin typeface="Cambria Math" panose="02040503050406030204" pitchFamily="18" charset="0"/>
                      </a:rPr>
                      <m:t>𝑜</m:t>
                    </m:r>
                    <m:r>
                      <a:rPr lang="en-GB" i="1" dirty="0" err="1">
                        <a:latin typeface="Cambria Math" panose="02040503050406030204" pitchFamily="18" charset="0"/>
                      </a:rPr>
                      <m:t>|</m:t>
                    </m:r>
                    <m:r>
                      <a:rPr lang="en-GB" i="1" dirty="0" err="1">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r>
                      <a:rPr lang="en-GB" i="1" dirty="0">
                        <a:latin typeface="Cambria Math" panose="02040503050406030204" pitchFamily="18" charset="0"/>
                      </a:rPr>
                      <m:t>)</m:t>
                    </m:r>
                  </m:oMath>
                </a14:m>
                <a:endParaRPr lang="en-GB" dirty="0"/>
              </a:p>
              <a:p>
                <a:pPr lvl="2"/>
                <a:r>
                  <a:rPr lang="en-GB" dirty="0"/>
                  <a:t>Observation </a:t>
                </a:r>
                <a14:m>
                  <m:oMath xmlns:m="http://schemas.openxmlformats.org/officeDocument/2006/math">
                    <m:r>
                      <a:rPr lang="en-GB" i="1" dirty="0" smtClean="0">
                        <a:latin typeface="Cambria Math" panose="02040503050406030204" pitchFamily="18" charset="0"/>
                      </a:rPr>
                      <m:t>𝑜</m:t>
                    </m:r>
                  </m:oMath>
                </a14:m>
                <a:r>
                  <a:rPr lang="en-GB" dirty="0"/>
                  <a:t> given state </a:t>
                </a:r>
                <a14:m>
                  <m:oMath xmlns:m="http://schemas.openxmlformats.org/officeDocument/2006/math">
                    <m:r>
                      <a:rPr lang="en-GB" i="1" dirty="0" smtClean="0">
                        <a:latin typeface="Cambria Math" panose="02040503050406030204" pitchFamily="18" charset="0"/>
                      </a:rPr>
                      <m:t>𝑠</m:t>
                    </m:r>
                  </m:oMath>
                </a14:m>
                <a:r>
                  <a:rPr lang="en-GB" dirty="0"/>
                  <a:t> (and action </a:t>
                </a:r>
                <a14:m>
                  <m:oMath xmlns:m="http://schemas.openxmlformats.org/officeDocument/2006/math">
                    <m:r>
                      <a:rPr lang="en-GB" i="1" dirty="0" smtClean="0">
                        <a:latin typeface="Cambria Math" panose="02040503050406030204" pitchFamily="18" charset="0"/>
                      </a:rPr>
                      <m:t>𝑎</m:t>
                    </m:r>
                  </m:oMath>
                </a14:m>
                <a:r>
                  <a:rPr lang="en-GB" dirty="0"/>
                  <a:t>)</a:t>
                </a:r>
              </a:p>
              <a:p>
                <a:pPr lvl="1"/>
                <a:r>
                  <a:rPr lang="en-GB" dirty="0"/>
                  <a:t>Example:</a:t>
                </a:r>
              </a:p>
              <a:p>
                <a:pPr lvl="2"/>
                <a:r>
                  <a:rPr lang="en-GB" dirty="0"/>
                  <a:t>Sensing number of adjacent walls (1 or 2)</a:t>
                </a:r>
              </a:p>
              <a:p>
                <a:pPr lvl="2"/>
                <a:r>
                  <a:rPr lang="en-GB" dirty="0"/>
                  <a:t>Return correct value with probability </a:t>
                </a:r>
                <a14:m>
                  <m:oMath xmlns:m="http://schemas.openxmlformats.org/officeDocument/2006/math">
                    <m:r>
                      <a:rPr lang="en-GB" i="1" dirty="0" smtClean="0">
                        <a:latin typeface="Cambria Math" panose="02040503050406030204" pitchFamily="18" charset="0"/>
                      </a:rPr>
                      <m:t>0.9</m:t>
                    </m:r>
                  </m:oMath>
                </a14:m>
                <a:endParaRPr lang="en-GB" dirty="0"/>
              </a:p>
              <a:p>
                <a:r>
                  <a:rPr lang="en-GB" dirty="0"/>
                  <a:t>Choosing the action that maximizes the expected utility of this state distribution assuming “state utilities” computed as before is not good enough, and actually does not make sense (i.e., not rational)</a:t>
                </a:r>
              </a:p>
              <a:p>
                <a:r>
                  <a:rPr lang="en-GB" dirty="0"/>
                  <a:t>POMDP agent</a:t>
                </a:r>
              </a:p>
              <a:p>
                <a:pPr lvl="1"/>
                <a:r>
                  <a:rPr lang="en-GB" dirty="0"/>
                  <a:t>Constructing a new MDP in which the current probability distribution over states plays the role of the state variable</a:t>
                </a:r>
              </a:p>
              <a:p>
                <a:endParaRPr lang="en-GB" dirty="0"/>
              </a:p>
            </p:txBody>
          </p:sp>
        </mc:Choice>
        <mc:Fallback>
          <p:sp>
            <p:nvSpPr>
              <p:cNvPr id="5" name="Content Placeholder 4">
                <a:extLst>
                  <a:ext uri="{FF2B5EF4-FFF2-40B4-BE49-F238E27FC236}">
                    <a16:creationId xmlns:a16="http://schemas.microsoft.com/office/drawing/2014/main" id="{3CD7FBC2-21CD-A44D-BADE-CA4E1ECB404C}"/>
                  </a:ext>
                </a:extLst>
              </p:cNvPr>
              <p:cNvSpPr>
                <a:spLocks noGrp="1" noRot="1" noChangeAspect="1" noMove="1" noResize="1" noEditPoints="1" noAdjustHandles="1" noChangeArrowheads="1" noChangeShapeType="1" noTextEdit="1"/>
              </p:cNvSpPr>
              <p:nvPr>
                <p:ph idx="1"/>
              </p:nvPr>
            </p:nvSpPr>
            <p:spPr>
              <a:blipFill>
                <a:blip r:embed="rId3"/>
                <a:stretch>
                  <a:fillRect l="-1955" t="-3315" r="-602" b="-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F9F6985-8C3B-8E4A-B3A3-59B00480D8E0}"/>
              </a:ext>
            </a:extLst>
          </p:cNvPr>
          <p:cNvSpPr>
            <a:spLocks noGrp="1"/>
          </p:cNvSpPr>
          <p:nvPr>
            <p:ph type="sldNum" sz="quarter" idx="12"/>
          </p:nvPr>
        </p:nvSpPr>
        <p:spPr/>
        <p:txBody>
          <a:bodyPr/>
          <a:lstStyle/>
          <a:p>
            <a:fld id="{67C9959E-8E6B-B04C-9955-EA096F41CA7A}" type="slidenum">
              <a:rPr lang="en-GB" smtClean="0"/>
              <a:pPr/>
              <a:t>23</a:t>
            </a:fld>
            <a:endParaRPr lang="en-GB"/>
          </a:p>
        </p:txBody>
      </p:sp>
      <p:grpSp>
        <p:nvGrpSpPr>
          <p:cNvPr id="6" name="Group 3">
            <a:extLst>
              <a:ext uri="{FF2B5EF4-FFF2-40B4-BE49-F238E27FC236}">
                <a16:creationId xmlns:a16="http://schemas.microsoft.com/office/drawing/2014/main" id="{2EF98C07-118D-AB4B-8754-E6BD3AB7A713}"/>
              </a:ext>
            </a:extLst>
          </p:cNvPr>
          <p:cNvGrpSpPr>
            <a:grpSpLocks/>
          </p:cNvGrpSpPr>
          <p:nvPr/>
        </p:nvGrpSpPr>
        <p:grpSpPr bwMode="auto">
          <a:xfrm>
            <a:off x="6332903" y="1588579"/>
            <a:ext cx="2438400" cy="1828800"/>
            <a:chOff x="960" y="1152"/>
            <a:chExt cx="1536" cy="1152"/>
          </a:xfrm>
        </p:grpSpPr>
        <p:sp>
          <p:nvSpPr>
            <p:cNvPr id="7" name="Rectangle 4">
              <a:extLst>
                <a:ext uri="{FF2B5EF4-FFF2-40B4-BE49-F238E27FC236}">
                  <a16:creationId xmlns:a16="http://schemas.microsoft.com/office/drawing/2014/main" id="{70A99076-B964-A14A-A7F8-1419D741A02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Line 5">
              <a:extLst>
                <a:ext uri="{FF2B5EF4-FFF2-40B4-BE49-F238E27FC236}">
                  <a16:creationId xmlns:a16="http://schemas.microsoft.com/office/drawing/2014/main" id="{C4CCBF96-FC99-D846-BBCD-91E9A1C9258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6">
              <a:extLst>
                <a:ext uri="{FF2B5EF4-FFF2-40B4-BE49-F238E27FC236}">
                  <a16:creationId xmlns:a16="http://schemas.microsoft.com/office/drawing/2014/main" id="{59885E0B-B692-AE42-BBE5-CEC01F08643C}"/>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7">
              <a:extLst>
                <a:ext uri="{FF2B5EF4-FFF2-40B4-BE49-F238E27FC236}">
                  <a16:creationId xmlns:a16="http://schemas.microsoft.com/office/drawing/2014/main" id="{95AA7CD8-24EC-424C-803B-95765A484282}"/>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1" name="Line 8">
              <a:extLst>
                <a:ext uri="{FF2B5EF4-FFF2-40B4-BE49-F238E27FC236}">
                  <a16:creationId xmlns:a16="http://schemas.microsoft.com/office/drawing/2014/main" id="{6505B735-7F80-3346-8331-D4286481D59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2" name="Line 9">
              <a:extLst>
                <a:ext uri="{FF2B5EF4-FFF2-40B4-BE49-F238E27FC236}">
                  <a16:creationId xmlns:a16="http://schemas.microsoft.com/office/drawing/2014/main" id="{D679BF33-3569-474C-919E-FC9E0D4B140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 name="Rectangle 10">
              <a:extLst>
                <a:ext uri="{FF2B5EF4-FFF2-40B4-BE49-F238E27FC236}">
                  <a16:creationId xmlns:a16="http://schemas.microsoft.com/office/drawing/2014/main" id="{022DA2EE-2385-8B43-9990-CF1997270593}"/>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14" name="Rectangle 13">
            <a:extLst>
              <a:ext uri="{FF2B5EF4-FFF2-40B4-BE49-F238E27FC236}">
                <a16:creationId xmlns:a16="http://schemas.microsoft.com/office/drawing/2014/main" id="{F821401A-4CE2-1349-A2E6-DB93D7A34E0F}"/>
              </a:ext>
            </a:extLst>
          </p:cNvPr>
          <p:cNvSpPr>
            <a:spLocks noChangeArrowheads="1"/>
          </p:cNvSpPr>
          <p:nvPr/>
        </p:nvSpPr>
        <p:spPr bwMode="auto">
          <a:xfrm>
            <a:off x="8161704" y="1588576"/>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5" name="Text Box 18">
            <a:extLst>
              <a:ext uri="{FF2B5EF4-FFF2-40B4-BE49-F238E27FC236}">
                <a16:creationId xmlns:a16="http://schemas.microsoft.com/office/drawing/2014/main" id="{F06E0A20-935F-974D-BFFE-D5C0BD6F549C}"/>
              </a:ext>
            </a:extLst>
          </p:cNvPr>
          <p:cNvSpPr txBox="1">
            <a:spLocks noChangeArrowheads="1"/>
          </p:cNvSpPr>
          <p:nvPr/>
        </p:nvSpPr>
        <p:spPr bwMode="auto">
          <a:xfrm>
            <a:off x="5964896" y="233751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6" name="Text Box 19">
            <a:extLst>
              <a:ext uri="{FF2B5EF4-FFF2-40B4-BE49-F238E27FC236}">
                <a16:creationId xmlns:a16="http://schemas.microsoft.com/office/drawing/2014/main" id="{F005C0C4-81BF-104E-BA82-07BE9A15D63E}"/>
              </a:ext>
            </a:extLst>
          </p:cNvPr>
          <p:cNvSpPr txBox="1">
            <a:spLocks noChangeArrowheads="1"/>
          </p:cNvSpPr>
          <p:nvPr/>
        </p:nvSpPr>
        <p:spPr bwMode="auto">
          <a:xfrm>
            <a:off x="5964896" y="172791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17" name="Text Box 20">
            <a:extLst>
              <a:ext uri="{FF2B5EF4-FFF2-40B4-BE49-F238E27FC236}">
                <a16:creationId xmlns:a16="http://schemas.microsoft.com/office/drawing/2014/main" id="{CEE4CEE4-8119-E349-A01A-AD2F4553EAE8}"/>
              </a:ext>
            </a:extLst>
          </p:cNvPr>
          <p:cNvSpPr txBox="1">
            <a:spLocks noChangeArrowheads="1"/>
          </p:cNvSpPr>
          <p:nvPr/>
        </p:nvSpPr>
        <p:spPr bwMode="auto">
          <a:xfrm>
            <a:off x="5964896" y="287091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8" name="Text Box 21">
            <a:extLst>
              <a:ext uri="{FF2B5EF4-FFF2-40B4-BE49-F238E27FC236}">
                <a16:creationId xmlns:a16="http://schemas.microsoft.com/office/drawing/2014/main" id="{1DAFC9BD-9755-2249-AE24-63673790F394}"/>
              </a:ext>
            </a:extLst>
          </p:cNvPr>
          <p:cNvSpPr txBox="1">
            <a:spLocks noChangeArrowheads="1"/>
          </p:cNvSpPr>
          <p:nvPr/>
        </p:nvSpPr>
        <p:spPr bwMode="auto">
          <a:xfrm>
            <a:off x="8308113" y="337807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9" name="Text Box 22">
            <a:extLst>
              <a:ext uri="{FF2B5EF4-FFF2-40B4-BE49-F238E27FC236}">
                <a16:creationId xmlns:a16="http://schemas.microsoft.com/office/drawing/2014/main" id="{617F757D-3334-0147-9B8E-4A02236E000A}"/>
              </a:ext>
            </a:extLst>
          </p:cNvPr>
          <p:cNvSpPr txBox="1">
            <a:spLocks noChangeArrowheads="1"/>
          </p:cNvSpPr>
          <p:nvPr/>
        </p:nvSpPr>
        <p:spPr bwMode="auto">
          <a:xfrm>
            <a:off x="7698513" y="337807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0" name="Text Box 23">
            <a:extLst>
              <a:ext uri="{FF2B5EF4-FFF2-40B4-BE49-F238E27FC236}">
                <a16:creationId xmlns:a16="http://schemas.microsoft.com/office/drawing/2014/main" id="{A97F0845-3119-1E4E-8D74-D08B2FBB2AEB}"/>
              </a:ext>
            </a:extLst>
          </p:cNvPr>
          <p:cNvSpPr txBox="1">
            <a:spLocks noChangeArrowheads="1"/>
          </p:cNvSpPr>
          <p:nvPr/>
        </p:nvSpPr>
        <p:spPr bwMode="auto">
          <a:xfrm>
            <a:off x="7088913" y="337807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1" name="Text Box 24">
            <a:extLst>
              <a:ext uri="{FF2B5EF4-FFF2-40B4-BE49-F238E27FC236}">
                <a16:creationId xmlns:a16="http://schemas.microsoft.com/office/drawing/2014/main" id="{FF68D66B-C117-FA42-A6FB-126A47F2B065}"/>
              </a:ext>
            </a:extLst>
          </p:cNvPr>
          <p:cNvSpPr txBox="1">
            <a:spLocks noChangeArrowheads="1"/>
          </p:cNvSpPr>
          <p:nvPr/>
        </p:nvSpPr>
        <p:spPr bwMode="auto">
          <a:xfrm>
            <a:off x="6479313" y="337807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2" name="Rectangle 21">
            <a:extLst>
              <a:ext uri="{FF2B5EF4-FFF2-40B4-BE49-F238E27FC236}">
                <a16:creationId xmlns:a16="http://schemas.microsoft.com/office/drawing/2014/main" id="{729D9FF7-8A42-7849-83FC-84A986E4525D}"/>
              </a:ext>
            </a:extLst>
          </p:cNvPr>
          <p:cNvSpPr>
            <a:spLocks noChangeArrowheads="1"/>
          </p:cNvSpPr>
          <p:nvPr/>
        </p:nvSpPr>
        <p:spPr bwMode="auto">
          <a:xfrm>
            <a:off x="8161700" y="2198176"/>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23" name="Freeform 11">
            <a:extLst>
              <a:ext uri="{FF2B5EF4-FFF2-40B4-BE49-F238E27FC236}">
                <a16:creationId xmlns:a16="http://schemas.microsoft.com/office/drawing/2014/main" id="{65ABD6F8-D8CC-D948-93D3-F90AC3EC2AA6}"/>
              </a:ext>
            </a:extLst>
          </p:cNvPr>
          <p:cNvSpPr>
            <a:spLocks/>
          </p:cNvSpPr>
          <p:nvPr/>
        </p:nvSpPr>
        <p:spPr bwMode="auto">
          <a:xfrm>
            <a:off x="8308113" y="2958395"/>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3" name="Date Placeholder 2">
            <a:extLst>
              <a:ext uri="{FF2B5EF4-FFF2-40B4-BE49-F238E27FC236}">
                <a16:creationId xmlns:a16="http://schemas.microsoft.com/office/drawing/2014/main" id="{DAEECD8A-F145-E646-A70B-923F964607E3}"/>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6926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altLang="zh-CN"/>
              <a:t>Decision cycle of a POMDP agent </a:t>
            </a:r>
            <a:endParaRPr lang="en-US" altLang="zh-CN" dirty="0"/>
          </a:p>
        </p:txBody>
      </p:sp>
      <mc:AlternateContent xmlns:mc="http://schemas.openxmlformats.org/markup-compatibility/2006">
        <mc:Choice xmlns:a14="http://schemas.microsoft.com/office/drawing/2010/main" Requires="a14">
          <p:sp>
            <p:nvSpPr>
              <p:cNvPr id="106498" name="Rectangle 3"/>
              <p:cNvSpPr>
                <a:spLocks noGrp="1" noChangeArrowheads="1"/>
              </p:cNvSpPr>
              <p:nvPr>
                <p:ph idx="1"/>
              </p:nvPr>
            </p:nvSpPr>
            <p:spPr>
              <a:xfrm>
                <a:off x="628650" y="3886199"/>
                <a:ext cx="7886700" cy="2290764"/>
              </a:xfrm>
            </p:spPr>
            <p:txBody>
              <a:bodyPr>
                <a:normAutofit/>
              </a:bodyPr>
              <a:lstStyle/>
              <a:p>
                <a:r>
                  <a:rPr lang="en-US" altLang="zh-CN" dirty="0"/>
                  <a:t>Given the current belief state </a:t>
                </a:r>
                <a14:m>
                  <m:oMath xmlns:m="http://schemas.openxmlformats.org/officeDocument/2006/math">
                    <m:r>
                      <a:rPr lang="en-US" altLang="zh-CN" i="1" dirty="0" smtClean="0">
                        <a:solidFill>
                          <a:schemeClr val="bg2"/>
                        </a:solidFill>
                        <a:latin typeface="Cambria Math" panose="02040503050406030204" pitchFamily="18" charset="0"/>
                      </a:rPr>
                      <m:t>𝑏</m:t>
                    </m:r>
                  </m:oMath>
                </a14:m>
                <a:r>
                  <a:rPr lang="en-US" altLang="zh-CN" dirty="0"/>
                  <a:t> and a policy </a:t>
                </a:r>
                <a14:m>
                  <m:oMath xmlns:m="http://schemas.openxmlformats.org/officeDocument/2006/math">
                    <m:r>
                      <a:rPr lang="de-DE" altLang="zh-CN" i="1">
                        <a:solidFill>
                          <a:schemeClr val="bg2"/>
                        </a:solidFill>
                        <a:latin typeface="Cambria Math" panose="02040503050406030204" pitchFamily="18" charset="0"/>
                        <a:ea typeface="Cambria Math" panose="02040503050406030204" pitchFamily="18" charset="0"/>
                      </a:rPr>
                      <m:t>𝜋</m:t>
                    </m:r>
                  </m:oMath>
                </a14:m>
                <a:r>
                  <a:rPr lang="en-US" altLang="zh-CN" dirty="0"/>
                  <a:t>, execute the action </a:t>
                </a:r>
                <a:br>
                  <a:rPr lang="en-US" altLang="zh-CN" dirty="0"/>
                </a:br>
                <a14:m>
                  <m:oMath xmlns:m="http://schemas.openxmlformats.org/officeDocument/2006/math">
                    <m:r>
                      <a:rPr lang="de-DE" altLang="zh-CN" b="0" i="1" smtClean="0">
                        <a:solidFill>
                          <a:schemeClr val="bg2"/>
                        </a:solidFill>
                        <a:latin typeface="Cambria Math" panose="02040503050406030204" pitchFamily="18" charset="0"/>
                      </a:rPr>
                      <m:t>𝑎</m:t>
                    </m:r>
                    <m:r>
                      <a:rPr lang="de-DE" altLang="zh-CN" b="0" i="1" smtClean="0">
                        <a:solidFill>
                          <a:schemeClr val="bg2"/>
                        </a:solidFill>
                        <a:latin typeface="Cambria Math" panose="02040503050406030204" pitchFamily="18" charset="0"/>
                      </a:rPr>
                      <m:t>=</m:t>
                    </m:r>
                    <m:r>
                      <a:rPr lang="de-DE" altLang="zh-CN" i="1">
                        <a:solidFill>
                          <a:schemeClr val="bg2"/>
                        </a:solidFill>
                        <a:latin typeface="Cambria Math" panose="02040503050406030204" pitchFamily="18" charset="0"/>
                        <a:ea typeface="Cambria Math" panose="02040503050406030204" pitchFamily="18" charset="0"/>
                      </a:rPr>
                      <m:t>𝜋</m:t>
                    </m:r>
                    <m:d>
                      <m:dPr>
                        <m:ctrlPr>
                          <a:rPr lang="de-DE" altLang="zh-CN" b="0" i="1" smtClean="0">
                            <a:solidFill>
                              <a:schemeClr val="bg2"/>
                            </a:solidFill>
                            <a:latin typeface="Cambria Math" panose="02040503050406030204" pitchFamily="18" charset="0"/>
                            <a:ea typeface="Cambria Math" panose="02040503050406030204" pitchFamily="18" charset="0"/>
                          </a:rPr>
                        </m:ctrlPr>
                      </m:dPr>
                      <m:e>
                        <m:r>
                          <a:rPr lang="de-DE" altLang="zh-CN" b="0" i="1" smtClean="0">
                            <a:solidFill>
                              <a:schemeClr val="bg2"/>
                            </a:solidFill>
                            <a:latin typeface="Cambria Math" panose="02040503050406030204" pitchFamily="18" charset="0"/>
                            <a:ea typeface="Cambria Math" panose="02040503050406030204" pitchFamily="18" charset="0"/>
                          </a:rPr>
                          <m:t>𝑏</m:t>
                        </m:r>
                      </m:e>
                    </m:d>
                  </m:oMath>
                </a14:m>
                <a:endParaRPr lang="en-US" altLang="zh-CN" dirty="0"/>
              </a:p>
              <a:p>
                <a:r>
                  <a:rPr lang="en-US" altLang="zh-CN" dirty="0"/>
                  <a:t>Receive observation </a:t>
                </a:r>
                <a14:m>
                  <m:oMath xmlns:m="http://schemas.openxmlformats.org/officeDocument/2006/math">
                    <m:r>
                      <a:rPr lang="en-US" altLang="zh-CN" i="1" dirty="0" smtClean="0">
                        <a:solidFill>
                          <a:schemeClr val="bg2"/>
                        </a:solidFill>
                        <a:latin typeface="Cambria Math" panose="02040503050406030204" pitchFamily="18" charset="0"/>
                      </a:rPr>
                      <m:t>𝑜</m:t>
                    </m:r>
                  </m:oMath>
                </a14:m>
                <a:endParaRPr lang="en-US" altLang="zh-CN" dirty="0"/>
              </a:p>
              <a:p>
                <a:r>
                  <a:rPr lang="en-US" altLang="zh-CN" dirty="0"/>
                  <a:t>Set the current belief state to </a:t>
                </a:r>
                <a14:m>
                  <m:oMath xmlns:m="http://schemas.openxmlformats.org/officeDocument/2006/math">
                    <m:r>
                      <a:rPr lang="en-US" altLang="zh-CN" i="1" dirty="0" smtClean="0">
                        <a:solidFill>
                          <a:schemeClr val="bg2"/>
                        </a:solidFill>
                        <a:latin typeface="Cambria Math" panose="02040503050406030204" pitchFamily="18" charset="0"/>
                      </a:rPr>
                      <m:t>𝑆𝐸</m:t>
                    </m:r>
                    <m:d>
                      <m:dPr>
                        <m:ctrlPr>
                          <a:rPr lang="en-US" altLang="zh-CN" i="1" dirty="0" smtClean="0">
                            <a:solidFill>
                              <a:schemeClr val="bg2"/>
                            </a:solidFill>
                            <a:latin typeface="Cambria Math" panose="02040503050406030204" pitchFamily="18" charset="0"/>
                          </a:rPr>
                        </m:ctrlPr>
                      </m:dPr>
                      <m:e>
                        <m:r>
                          <a:rPr lang="en-US" altLang="zh-CN" i="1" dirty="0" err="1" smtClean="0">
                            <a:solidFill>
                              <a:schemeClr val="bg2"/>
                            </a:solidFill>
                            <a:latin typeface="Cambria Math" panose="02040503050406030204" pitchFamily="18" charset="0"/>
                          </a:rPr>
                          <m:t>𝑏</m:t>
                        </m:r>
                        <m:r>
                          <a:rPr lang="en-US" altLang="zh-CN" i="1" dirty="0" err="1" smtClean="0">
                            <a:solidFill>
                              <a:schemeClr val="bg2"/>
                            </a:solidFill>
                            <a:latin typeface="Cambria Math" panose="02040503050406030204" pitchFamily="18" charset="0"/>
                          </a:rPr>
                          <m:t>,</m:t>
                        </m:r>
                        <m:r>
                          <a:rPr lang="en-US" altLang="zh-CN" i="1" dirty="0" err="1" smtClean="0">
                            <a:solidFill>
                              <a:schemeClr val="bg2"/>
                            </a:solidFill>
                            <a:latin typeface="Cambria Math" panose="02040503050406030204" pitchFamily="18" charset="0"/>
                          </a:rPr>
                          <m:t>𝑎</m:t>
                        </m:r>
                        <m:r>
                          <a:rPr lang="en-US" altLang="zh-CN" i="1" dirty="0" err="1" smtClean="0">
                            <a:solidFill>
                              <a:schemeClr val="bg2"/>
                            </a:solidFill>
                            <a:latin typeface="Cambria Math" panose="02040503050406030204" pitchFamily="18" charset="0"/>
                          </a:rPr>
                          <m:t>,</m:t>
                        </m:r>
                        <m:r>
                          <a:rPr lang="en-US" altLang="zh-CN" i="1" dirty="0" err="1" smtClean="0">
                            <a:solidFill>
                              <a:schemeClr val="bg2"/>
                            </a:solidFill>
                            <a:latin typeface="Cambria Math" panose="02040503050406030204" pitchFamily="18" charset="0"/>
                          </a:rPr>
                          <m:t>𝑜</m:t>
                        </m:r>
                      </m:e>
                    </m:d>
                  </m:oMath>
                </a14:m>
                <a:r>
                  <a:rPr lang="en-US" altLang="zh-CN" dirty="0"/>
                  <a:t> and repeat </a:t>
                </a:r>
              </a:p>
              <a:p>
                <a:pPr lvl="1"/>
                <a:r>
                  <a:rPr lang="en-US" altLang="zh-CN" dirty="0"/>
                  <a:t>SE = State Estimation</a:t>
                </a:r>
              </a:p>
            </p:txBody>
          </p:sp>
        </mc:Choice>
        <mc:Fallback>
          <p:sp>
            <p:nvSpPr>
              <p:cNvPr id="106498" name="Rectangle 3"/>
              <p:cNvSpPr>
                <a:spLocks noGrp="1" noRot="1" noChangeAspect="1" noMove="1" noResize="1" noEditPoints="1" noAdjustHandles="1" noChangeArrowheads="1" noChangeShapeType="1" noTextEdit="1"/>
              </p:cNvSpPr>
              <p:nvPr>
                <p:ph idx="1"/>
              </p:nvPr>
            </p:nvSpPr>
            <p:spPr>
              <a:xfrm>
                <a:off x="628650" y="3886199"/>
                <a:ext cx="7886700" cy="2290764"/>
              </a:xfrm>
              <a:blipFill>
                <a:blip r:embed="rId3"/>
                <a:stretch>
                  <a:fillRect l="-2090" t="-497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3F4CBBC-8886-7A4D-8050-2C55921EF6A7}"/>
              </a:ext>
            </a:extLst>
          </p:cNvPr>
          <p:cNvSpPr>
            <a:spLocks noGrp="1"/>
          </p:cNvSpPr>
          <p:nvPr>
            <p:ph type="sldNum" sz="quarter" idx="12"/>
          </p:nvPr>
        </p:nvSpPr>
        <p:spPr/>
        <p:txBody>
          <a:bodyPr/>
          <a:lstStyle/>
          <a:p>
            <a:fld id="{8077513E-630B-6E40-977F-70BD54E2A5D3}" type="slidenum">
              <a:rPr lang="de-DE" smtClean="0"/>
              <a:pPr/>
              <a:t>24</a:t>
            </a:fld>
            <a:endParaRPr lang="de-DE"/>
          </a:p>
        </p:txBody>
      </p:sp>
      <p:sp>
        <p:nvSpPr>
          <p:cNvPr id="3" name="Date Placeholder 2">
            <a:extLst>
              <a:ext uri="{FF2B5EF4-FFF2-40B4-BE49-F238E27FC236}">
                <a16:creationId xmlns:a16="http://schemas.microsoft.com/office/drawing/2014/main" id="{6CD2E857-F17D-4D4D-8B05-0AA7D0D1CD88}"/>
              </a:ext>
            </a:extLst>
          </p:cNvPr>
          <p:cNvSpPr>
            <a:spLocks noGrp="1"/>
          </p:cNvSpPr>
          <p:nvPr>
            <p:ph type="dt" sz="half" idx="10"/>
          </p:nvPr>
        </p:nvSpPr>
        <p:spPr/>
        <p:txBody>
          <a:bodyPr/>
          <a:lstStyle/>
          <a:p>
            <a:r>
              <a:rPr lang="en-GB"/>
              <a:t>APA - Advanced Dec.</a:t>
            </a:r>
            <a:endParaRPr lang="de-DE" dirty="0"/>
          </a:p>
        </p:txBody>
      </p:sp>
      <p:grpSp>
        <p:nvGrpSpPr>
          <p:cNvPr id="49" name="Group 48">
            <a:extLst>
              <a:ext uri="{FF2B5EF4-FFF2-40B4-BE49-F238E27FC236}">
                <a16:creationId xmlns:a16="http://schemas.microsoft.com/office/drawing/2014/main" id="{D1F8AF18-6411-1A49-A57C-2BAC77FB2020}"/>
              </a:ext>
            </a:extLst>
          </p:cNvPr>
          <p:cNvGrpSpPr/>
          <p:nvPr/>
        </p:nvGrpSpPr>
        <p:grpSpPr>
          <a:xfrm>
            <a:off x="1862254" y="1594519"/>
            <a:ext cx="5095988" cy="1991946"/>
            <a:chOff x="2072846" y="1584961"/>
            <a:chExt cx="5095988" cy="1991946"/>
          </a:xfrm>
        </p:grpSpPr>
        <p:sp>
          <p:nvSpPr>
            <p:cNvPr id="106500" name="Rectangle 6"/>
            <p:cNvSpPr>
              <a:spLocks noChangeArrowheads="1"/>
            </p:cNvSpPr>
            <p:nvPr/>
          </p:nvSpPr>
          <p:spPr bwMode="auto">
            <a:xfrm>
              <a:off x="3440548" y="2225040"/>
              <a:ext cx="2840182" cy="135186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1" hangingPunct="1"/>
              <a:endParaRPr lang="zh-CN" altLang="en-US" i="0">
                <a:solidFill>
                  <a:srgbClr val="000000"/>
                </a:solidFill>
                <a:cs typeface="SimSun" charset="0"/>
              </a:endParaRPr>
            </a:p>
          </p:txBody>
        </p:sp>
        <p:sp>
          <p:nvSpPr>
            <p:cNvPr id="106501" name="Rectangle 7"/>
            <p:cNvSpPr>
              <a:spLocks noChangeArrowheads="1"/>
            </p:cNvSpPr>
            <p:nvPr/>
          </p:nvSpPr>
          <p:spPr bwMode="auto">
            <a:xfrm>
              <a:off x="3992060" y="2587268"/>
              <a:ext cx="402674" cy="369332"/>
            </a:xfrm>
            <a:prstGeom prst="rect">
              <a:avLst/>
            </a:prstGeom>
            <a:solidFill>
              <a:schemeClr val="bg1"/>
            </a:solidFill>
            <a:ln w="9525">
              <a:solidFill>
                <a:schemeClr val="bg2"/>
              </a:solidFill>
              <a:miter lim="800000"/>
              <a:headEnd/>
              <a:tailEnd/>
            </a:ln>
          </p:spPr>
          <p:txBody>
            <a:bodyPr wrap="square" anchor="ctr">
              <a:spAutoFit/>
            </a:bodyPr>
            <a:lstStyle/>
            <a:p>
              <a:pPr algn="ctr" eaLnBrk="1" hangingPunct="1"/>
              <a:r>
                <a:rPr lang="en-US" altLang="zh-CN" i="0" dirty="0">
                  <a:solidFill>
                    <a:schemeClr val="bg2"/>
                  </a:solidFill>
                  <a:cs typeface="SimSun" charset="0"/>
                </a:rPr>
                <a:t>SE</a:t>
              </a:r>
            </a:p>
          </p:txBody>
        </p:sp>
        <mc:AlternateContent xmlns:mc="http://schemas.openxmlformats.org/markup-compatibility/2006" xmlns:a14="http://schemas.microsoft.com/office/drawing/2010/main">
          <mc:Choice Requires="a14">
            <p:sp>
              <p:nvSpPr>
                <p:cNvPr id="106502" name="Rectangle 9"/>
                <p:cNvSpPr>
                  <a:spLocks noChangeArrowheads="1"/>
                </p:cNvSpPr>
                <p:nvPr/>
              </p:nvSpPr>
              <p:spPr bwMode="auto">
                <a:xfrm>
                  <a:off x="5418477" y="2587268"/>
                  <a:ext cx="378757" cy="369332"/>
                </a:xfrm>
                <a:prstGeom prst="rect">
                  <a:avLst/>
                </a:prstGeom>
                <a:solidFill>
                  <a:schemeClr val="bg1"/>
                </a:solidFill>
                <a:ln w="9525">
                  <a:solidFill>
                    <a:schemeClr val="bg2"/>
                  </a:solidFill>
                  <a:miter lim="800000"/>
                  <a:headEnd/>
                  <a:tailEnd/>
                </a:ln>
              </p:spPr>
              <p:txBody>
                <a:bodyPr wrap="none" anchor="ctr">
                  <a:spAutoFit/>
                </a:bodyPr>
                <a:lstStyle/>
                <a:p>
                  <a:pPr algn="ctr" eaLnBrk="1" hangingPunct="1"/>
                  <a14:m>
                    <m:oMathPara xmlns:m="http://schemas.openxmlformats.org/officeDocument/2006/math">
                      <m:oMathParaPr>
                        <m:jc m:val="center"/>
                      </m:oMathParaPr>
                      <m:oMath xmlns:m="http://schemas.openxmlformats.org/officeDocument/2006/math">
                        <m:r>
                          <a:rPr lang="zh-CN" altLang="en-US" i="1" smtClean="0">
                            <a:solidFill>
                              <a:schemeClr val="bg2"/>
                            </a:solidFill>
                            <a:latin typeface="Cambria Math" panose="02040503050406030204" pitchFamily="18" charset="0"/>
                            <a:cs typeface="SimSun" charset="0"/>
                          </a:rPr>
                          <m:t>𝜋</m:t>
                        </m:r>
                      </m:oMath>
                    </m:oMathPara>
                  </a14:m>
                  <a:endParaRPr lang="zh-CN" altLang="en-US" i="0" dirty="0">
                    <a:solidFill>
                      <a:schemeClr val="bg2"/>
                    </a:solidFill>
                    <a:cs typeface="SimSun" charset="0"/>
                  </a:endParaRPr>
                </a:p>
              </p:txBody>
            </p:sp>
          </mc:Choice>
          <mc:Fallback xmlns="">
            <p:sp>
              <p:nvSpPr>
                <p:cNvPr id="106502" name="Rectangle 9"/>
                <p:cNvSpPr>
                  <a:spLocks noRot="1" noChangeAspect="1" noMove="1" noResize="1" noEditPoints="1" noAdjustHandles="1" noChangeArrowheads="1" noChangeShapeType="1" noTextEdit="1"/>
                </p:cNvSpPr>
                <p:nvPr/>
              </p:nvSpPr>
              <p:spPr bwMode="auto">
                <a:xfrm>
                  <a:off x="5418477" y="2587268"/>
                  <a:ext cx="378757" cy="369332"/>
                </a:xfrm>
                <a:prstGeom prst="rect">
                  <a:avLst/>
                </a:prstGeom>
                <a:blipFill>
                  <a:blip r:embed="rId4"/>
                  <a:stretch>
                    <a:fillRect/>
                  </a:stretch>
                </a:blipFill>
                <a:ln w="9525">
                  <a:solidFill>
                    <a:schemeClr val="bg2"/>
                  </a:solidFill>
                  <a:miter lim="800000"/>
                  <a:headEnd/>
                  <a:tailEnd/>
                </a:ln>
              </p:spPr>
              <p:txBody>
                <a:bodyPr/>
                <a:lstStyle/>
                <a:p>
                  <a:r>
                    <a:rPr lang="en-GB">
                      <a:noFill/>
                    </a:rPr>
                    <a:t> </a:t>
                  </a:r>
                </a:p>
              </p:txBody>
            </p:sp>
          </mc:Fallback>
        </mc:AlternateContent>
        <p:sp>
          <p:nvSpPr>
            <p:cNvPr id="106504" name="Text Box 11"/>
            <p:cNvSpPr txBox="1">
              <a:spLocks noChangeArrowheads="1"/>
            </p:cNvSpPr>
            <p:nvPr/>
          </p:nvSpPr>
          <p:spPr bwMode="auto">
            <a:xfrm>
              <a:off x="4517032" y="3240357"/>
              <a:ext cx="685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altLang="zh-CN" sz="1600" i="0" dirty="0">
                  <a:solidFill>
                    <a:schemeClr val="bg1"/>
                  </a:solidFill>
                  <a:latin typeface="+mn-lt"/>
                  <a:cs typeface="SimSun" charset="0"/>
                </a:rPr>
                <a:t>Agent</a:t>
              </a:r>
            </a:p>
          </p:txBody>
        </p:sp>
        <p:sp>
          <p:nvSpPr>
            <p:cNvPr id="106505" name="Oval 12"/>
            <p:cNvSpPr>
              <a:spLocks noChangeArrowheads="1"/>
            </p:cNvSpPr>
            <p:nvPr/>
          </p:nvSpPr>
          <p:spPr bwMode="auto">
            <a:xfrm>
              <a:off x="4198156" y="1584961"/>
              <a:ext cx="1371600" cy="457200"/>
            </a:xfrm>
            <a:prstGeom prst="ellipse">
              <a:avLst/>
            </a:prstGeom>
            <a:noFill/>
            <a:ln w="28575">
              <a:solidFill>
                <a:schemeClr val="accent4"/>
              </a:solidFill>
              <a:round/>
              <a:headEnd/>
              <a:tailEnd/>
            </a:ln>
          </p:spPr>
          <p:txBody>
            <a:bodyPr wrap="none" anchor="ctr"/>
            <a:lstStyle/>
            <a:p>
              <a:pPr algn="ctr" eaLnBrk="1" hangingPunct="1"/>
              <a:r>
                <a:rPr lang="en-US" altLang="zh-CN" i="0" dirty="0">
                  <a:solidFill>
                    <a:schemeClr val="accent4"/>
                  </a:solidFill>
                  <a:cs typeface="SimSun" charset="0"/>
                </a:rPr>
                <a:t>World</a:t>
              </a:r>
            </a:p>
          </p:txBody>
        </p:sp>
        <mc:AlternateContent xmlns:mc="http://schemas.openxmlformats.org/markup-compatibility/2006" xmlns:a14="http://schemas.microsoft.com/office/drawing/2010/main">
          <mc:Choice Requires="a14">
            <p:sp>
              <p:nvSpPr>
                <p:cNvPr id="106513" name="Text Box 20"/>
                <p:cNvSpPr txBox="1">
                  <a:spLocks noChangeArrowheads="1"/>
                </p:cNvSpPr>
                <p:nvPr/>
              </p:nvSpPr>
              <p:spPr bwMode="auto">
                <a:xfrm>
                  <a:off x="2072846" y="1813559"/>
                  <a:ext cx="1666199"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altLang="zh-CN" sz="2000" i="0" dirty="0">
                      <a:solidFill>
                        <a:schemeClr val="bg2"/>
                      </a:solidFill>
                      <a:latin typeface="+mn-lt"/>
                      <a:cs typeface="SimSun" charset="0"/>
                    </a:rPr>
                    <a:t>Observation </a:t>
                  </a:r>
                  <a14:m>
                    <m:oMath xmlns:m="http://schemas.openxmlformats.org/officeDocument/2006/math">
                      <m:r>
                        <a:rPr lang="de-DE" altLang="zh-CN" sz="2000" b="0" i="1" smtClean="0">
                          <a:solidFill>
                            <a:schemeClr val="bg2"/>
                          </a:solidFill>
                          <a:latin typeface="Cambria Math" panose="02040503050406030204" pitchFamily="18" charset="0"/>
                        </a:rPr>
                        <m:t>𝑜</m:t>
                      </m:r>
                    </m:oMath>
                  </a14:m>
                  <a:endParaRPr lang="en-US" altLang="zh-CN" sz="2000" i="0" dirty="0">
                    <a:solidFill>
                      <a:schemeClr val="bg2"/>
                    </a:solidFill>
                    <a:latin typeface="+mn-lt"/>
                    <a:cs typeface="SimSun" charset="0"/>
                  </a:endParaRPr>
                </a:p>
              </p:txBody>
            </p:sp>
          </mc:Choice>
          <mc:Fallback xmlns="">
            <p:sp>
              <p:nvSpPr>
                <p:cNvPr id="106513" name="Text Box 20"/>
                <p:cNvSpPr txBox="1">
                  <a:spLocks noRot="1" noChangeAspect="1" noMove="1" noResize="1" noEditPoints="1" noAdjustHandles="1" noChangeArrowheads="1" noChangeShapeType="1" noTextEdit="1"/>
                </p:cNvSpPr>
                <p:nvPr/>
              </p:nvSpPr>
              <p:spPr bwMode="auto">
                <a:xfrm>
                  <a:off x="2072846" y="1813559"/>
                  <a:ext cx="1666199" cy="400110"/>
                </a:xfrm>
                <a:prstGeom prst="rect">
                  <a:avLst/>
                </a:prstGeom>
                <a:blipFill>
                  <a:blip r:embed="rId5"/>
                  <a:stretch>
                    <a:fillRect l="-3788" t="-9677" b="-2580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514" name="Text Box 21"/>
                <p:cNvSpPr txBox="1">
                  <a:spLocks noChangeArrowheads="1"/>
                </p:cNvSpPr>
                <p:nvPr/>
              </p:nvSpPr>
              <p:spPr bwMode="auto">
                <a:xfrm>
                  <a:off x="6086486" y="1813559"/>
                  <a:ext cx="1082348" cy="400110"/>
                </a:xfrm>
                <a:prstGeom prst="rect">
                  <a:avLst/>
                </a:prstGeom>
                <a:noFill/>
                <a:ln>
                  <a:noFill/>
                </a:ln>
                <a:extLs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altLang="zh-CN" sz="2000" i="0" dirty="0">
                      <a:solidFill>
                        <a:schemeClr val="bg2"/>
                      </a:solidFill>
                      <a:latin typeface="+mn-lt"/>
                      <a:cs typeface="SimSun" charset="0"/>
                    </a:rPr>
                    <a:t>Action </a:t>
                  </a:r>
                  <a14:m>
                    <m:oMath xmlns:m="http://schemas.openxmlformats.org/officeDocument/2006/math">
                      <m:r>
                        <a:rPr lang="de-DE" altLang="zh-CN" sz="2000">
                          <a:solidFill>
                            <a:schemeClr val="bg2"/>
                          </a:solidFill>
                          <a:latin typeface="Cambria Math" panose="02040503050406030204" pitchFamily="18" charset="0"/>
                        </a:rPr>
                        <m:t>𝑎</m:t>
                      </m:r>
                    </m:oMath>
                  </a14:m>
                  <a:endParaRPr lang="en-US" altLang="zh-CN" sz="2000" i="0" dirty="0">
                    <a:solidFill>
                      <a:schemeClr val="bg2"/>
                    </a:solidFill>
                    <a:latin typeface="+mn-lt"/>
                    <a:cs typeface="SimSun" charset="0"/>
                  </a:endParaRPr>
                </a:p>
              </p:txBody>
            </p:sp>
          </mc:Choice>
          <mc:Fallback xmlns="">
            <p:sp>
              <p:nvSpPr>
                <p:cNvPr id="106514" name="Text Box 21"/>
                <p:cNvSpPr txBox="1">
                  <a:spLocks noRot="1" noChangeAspect="1" noMove="1" noResize="1" noEditPoints="1" noAdjustHandles="1" noChangeArrowheads="1" noChangeShapeType="1" noTextEdit="1"/>
                </p:cNvSpPr>
                <p:nvPr/>
              </p:nvSpPr>
              <p:spPr bwMode="auto">
                <a:xfrm>
                  <a:off x="6086486" y="1813559"/>
                  <a:ext cx="1082348" cy="400110"/>
                </a:xfrm>
                <a:prstGeom prst="rect">
                  <a:avLst/>
                </a:prstGeom>
                <a:blipFill>
                  <a:blip r:embed="rId6"/>
                  <a:stretch>
                    <a:fillRect l="-5814" t="-9677" b="-25806"/>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523" name="Text Box 30"/>
                <p:cNvSpPr txBox="1">
                  <a:spLocks noChangeArrowheads="1"/>
                </p:cNvSpPr>
                <p:nvPr/>
              </p:nvSpPr>
              <p:spPr bwMode="auto">
                <a:xfrm>
                  <a:off x="4716106" y="2343686"/>
                  <a:ext cx="380999" cy="338554"/>
                </a:xfrm>
                <a:prstGeom prst="rect">
                  <a:avLst/>
                </a:prstGeom>
                <a:solidFill>
                  <a:schemeClr val="accent1">
                    <a:lumMod val="20000"/>
                    <a:lumOff val="80000"/>
                  </a:schemeClr>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600" i="1" dirty="0" smtClean="0">
                            <a:solidFill>
                              <a:schemeClr val="bg2"/>
                            </a:solidFill>
                            <a:latin typeface="Cambria Math" panose="02040503050406030204" pitchFamily="18" charset="0"/>
                            <a:cs typeface="SimSun" charset="0"/>
                          </a:rPr>
                          <m:t>𝑏</m:t>
                        </m:r>
                      </m:oMath>
                    </m:oMathPara>
                  </a14:m>
                  <a:endParaRPr lang="en-US" altLang="zh-CN" sz="1600" i="0" dirty="0">
                    <a:solidFill>
                      <a:schemeClr val="tx1"/>
                    </a:solidFill>
                    <a:latin typeface="+mn-lt"/>
                    <a:cs typeface="SimSun" charset="0"/>
                  </a:endParaRPr>
                </a:p>
              </p:txBody>
            </p:sp>
          </mc:Choice>
          <mc:Fallback xmlns="">
            <p:sp>
              <p:nvSpPr>
                <p:cNvPr id="106523" name="Text Box 30"/>
                <p:cNvSpPr txBox="1">
                  <a:spLocks noRot="1" noChangeAspect="1" noMove="1" noResize="1" noEditPoints="1" noAdjustHandles="1" noChangeArrowheads="1" noChangeShapeType="1" noTextEdit="1"/>
                </p:cNvSpPr>
                <p:nvPr/>
              </p:nvSpPr>
              <p:spPr bwMode="auto">
                <a:xfrm>
                  <a:off x="4716106" y="2343686"/>
                  <a:ext cx="380999" cy="338554"/>
                </a:xfrm>
                <a:prstGeom prst="rect">
                  <a:avLst/>
                </a:prstGeom>
                <a:blipFill>
                  <a:blip r:embed="rId7"/>
                  <a:stretch>
                    <a:fillRect/>
                  </a:stretch>
                </a:blipFill>
                <a:ln>
                  <a:headEnd/>
                  <a:tailEnd/>
                </a:ln>
              </p:spPr>
              <p:txBody>
                <a:bodyPr/>
                <a:lstStyle/>
                <a:p>
                  <a:r>
                    <a:rPr lang="en-GB">
                      <a:noFill/>
                    </a:rPr>
                    <a:t> </a:t>
                  </a:r>
                </a:p>
              </p:txBody>
            </p:sp>
          </mc:Fallback>
        </mc:AlternateContent>
        <p:cxnSp>
          <p:nvCxnSpPr>
            <p:cNvPr id="5" name="Elbow Connector 4">
              <a:extLst>
                <a:ext uri="{FF2B5EF4-FFF2-40B4-BE49-F238E27FC236}">
                  <a16:creationId xmlns:a16="http://schemas.microsoft.com/office/drawing/2014/main" id="{83E987E8-F47B-0643-B112-7F42ADF0C4EF}"/>
                </a:ext>
              </a:extLst>
            </p:cNvPr>
            <p:cNvCxnSpPr>
              <a:cxnSpLocks/>
              <a:stCxn id="106505" idx="2"/>
              <a:endCxn id="106501" idx="1"/>
            </p:cNvCxnSpPr>
            <p:nvPr/>
          </p:nvCxnSpPr>
          <p:spPr>
            <a:xfrm rot="10800000" flipV="1">
              <a:off x="3992060" y="1813560"/>
              <a:ext cx="206096" cy="958373"/>
            </a:xfrm>
            <a:prstGeom prst="bentConnector3">
              <a:avLst>
                <a:gd name="adj1" fmla="val 208678"/>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FC5A33A6-7C41-FE45-85F6-54517CC245F5}"/>
                </a:ext>
              </a:extLst>
            </p:cNvPr>
            <p:cNvCxnSpPr>
              <a:cxnSpLocks/>
              <a:stCxn id="106502" idx="3"/>
              <a:endCxn id="106505" idx="6"/>
            </p:cNvCxnSpPr>
            <p:nvPr/>
          </p:nvCxnSpPr>
          <p:spPr>
            <a:xfrm flipH="1" flipV="1">
              <a:off x="5569756" y="1813561"/>
              <a:ext cx="227478" cy="958373"/>
            </a:xfrm>
            <a:prstGeom prst="bentConnector3">
              <a:avLst>
                <a:gd name="adj1" fmla="val -100493"/>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0D0664E9-A950-F349-AE19-440A944D603B}"/>
                </a:ext>
              </a:extLst>
            </p:cNvPr>
            <p:cNvCxnSpPr>
              <a:cxnSpLocks/>
            </p:cNvCxnSpPr>
            <p:nvPr/>
          </p:nvCxnSpPr>
          <p:spPr>
            <a:xfrm flipH="1">
              <a:off x="3992060" y="2845822"/>
              <a:ext cx="1805174" cy="12700"/>
            </a:xfrm>
            <a:prstGeom prst="bentConnector5">
              <a:avLst>
                <a:gd name="adj1" fmla="val -12664"/>
                <a:gd name="adj2" fmla="val 3254063"/>
                <a:gd name="adj3" fmla="val 112664"/>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17C376-F61C-D148-ACC0-C6D4E67C8B99}"/>
                </a:ext>
              </a:extLst>
            </p:cNvPr>
            <p:cNvCxnSpPr>
              <a:cxnSpLocks/>
              <a:stCxn id="106501" idx="3"/>
              <a:endCxn id="106502" idx="1"/>
            </p:cNvCxnSpPr>
            <p:nvPr/>
          </p:nvCxnSpPr>
          <p:spPr>
            <a:xfrm>
              <a:off x="4394734" y="2771934"/>
              <a:ext cx="102374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DAE9160-AF9F-EB43-98AA-9138FD30999C}"/>
                </a:ext>
              </a:extLst>
            </p:cNvPr>
            <p:cNvCxnSpPr>
              <a:cxnSpLocks/>
            </p:cNvCxnSpPr>
            <p:nvPr/>
          </p:nvCxnSpPr>
          <p:spPr>
            <a:xfrm flipH="1">
              <a:off x="3992060" y="2928950"/>
              <a:ext cx="402674" cy="12700"/>
            </a:xfrm>
            <a:prstGeom prst="bentConnector5">
              <a:avLst>
                <a:gd name="adj1" fmla="val -56770"/>
                <a:gd name="adj2" fmla="val 1254063"/>
                <a:gd name="adj3" fmla="val 13842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92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US" altLang="zh-CN" dirty="0"/>
              <a:t>Belief State &amp; Update</a:t>
            </a:r>
          </a:p>
        </p:txBody>
      </p:sp>
      <mc:AlternateContent xmlns:mc="http://schemas.openxmlformats.org/markup-compatibility/2006">
        <mc:Choice xmlns:a14="http://schemas.microsoft.com/office/drawing/2010/main" Requires="a14">
          <p:sp>
            <p:nvSpPr>
              <p:cNvPr id="108546" name="Rectangle 3"/>
              <p:cNvSpPr>
                <a:spLocks noGrp="1" noChangeArrowheads="1"/>
              </p:cNvSpPr>
              <p:nvPr>
                <p:ph idx="1"/>
              </p:nvPr>
            </p:nvSpPr>
            <p:spPr/>
            <p:txBody>
              <a:bodyPr>
                <a:normAutofit/>
              </a:bodyPr>
              <a:lstStyle/>
              <a:p>
                <a:r>
                  <a:rPr lang="en-US" altLang="zh-CN" dirty="0"/>
                  <a:t>Belief state </a:t>
                </a:r>
                <a14:m>
                  <m:oMath xmlns:m="http://schemas.openxmlformats.org/officeDocument/2006/math">
                    <m:r>
                      <a:rPr lang="en-US" altLang="zh-CN" i="1" dirty="0" smtClean="0">
                        <a:latin typeface="Cambria Math" panose="02040503050406030204" pitchFamily="18" charset="0"/>
                      </a:rPr>
                      <m:t>𝑏</m:t>
                    </m:r>
                    <m:d>
                      <m:dPr>
                        <m:ctrlPr>
                          <a:rPr lang="en-US" altLang="zh-CN" i="1" dirty="0" smtClean="0">
                            <a:latin typeface="Cambria Math" panose="02040503050406030204" pitchFamily="18" charset="0"/>
                          </a:rPr>
                        </m:ctrlPr>
                      </m:dPr>
                      <m:e>
                        <m:r>
                          <a:rPr lang="en-US" altLang="zh-CN" i="1" dirty="0" smtClean="0">
                            <a:latin typeface="Cambria Math" panose="02040503050406030204" pitchFamily="18" charset="0"/>
                          </a:rPr>
                          <m:t>𝑠</m:t>
                        </m:r>
                      </m:e>
                    </m:d>
                  </m:oMath>
                </a14:m>
                <a:r>
                  <a:rPr lang="en-US" altLang="zh-CN" dirty="0"/>
                  <a:t> is the probability assigned to the actual state </a:t>
                </a:r>
                <a14:m>
                  <m:oMath xmlns:m="http://schemas.openxmlformats.org/officeDocument/2006/math">
                    <m:r>
                      <a:rPr lang="en-US" altLang="zh-CN" i="1" dirty="0" smtClean="0">
                        <a:latin typeface="Cambria Math" panose="02040503050406030204" pitchFamily="18" charset="0"/>
                      </a:rPr>
                      <m:t>𝑠</m:t>
                    </m:r>
                  </m:oMath>
                </a14:m>
                <a:r>
                  <a:rPr lang="en-US" altLang="zh-CN" dirty="0"/>
                  <a:t> by belief state </a:t>
                </a:r>
                <a14:m>
                  <m:oMath xmlns:m="http://schemas.openxmlformats.org/officeDocument/2006/math">
                    <m:r>
                      <a:rPr lang="en-US" altLang="zh-CN" i="1" dirty="0" smtClean="0">
                        <a:latin typeface="Cambria Math" panose="02040503050406030204" pitchFamily="18" charset="0"/>
                      </a:rPr>
                      <m:t>𝑏</m:t>
                    </m:r>
                  </m:oMath>
                </a14:m>
                <a:endParaRPr lang="de-DE" altLang="zh-CN" dirty="0"/>
              </a:p>
              <a:p>
                <a:r>
                  <a:rPr lang="en-US" altLang="zh-CN" dirty="0"/>
                  <a:t>Update </a:t>
                </a:r>
                <a14:m>
                  <m:oMath xmlns:m="http://schemas.openxmlformats.org/officeDocument/2006/math">
                    <m:sSup>
                      <m:sSupPr>
                        <m:ctrlPr>
                          <a:rPr lang="de-DE" altLang="zh-CN" i="1">
                            <a:latin typeface="Cambria Math" panose="02040503050406030204" pitchFamily="18" charset="0"/>
                          </a:rPr>
                        </m:ctrlPr>
                      </m:sSupPr>
                      <m:e>
                        <m:r>
                          <a:rPr lang="de-DE" altLang="zh-CN" i="1">
                            <a:latin typeface="Cambria Math" panose="02040503050406030204" pitchFamily="18" charset="0"/>
                          </a:rPr>
                          <m:t>𝑏</m:t>
                        </m:r>
                      </m:e>
                      <m:sup>
                        <m:r>
                          <a:rPr lang="de-DE" altLang="zh-CN" i="1">
                            <a:latin typeface="Cambria Math" panose="02040503050406030204" pitchFamily="18" charset="0"/>
                          </a:rPr>
                          <m:t>′</m:t>
                        </m:r>
                      </m:sup>
                    </m:sSup>
                    <m:r>
                      <a:rPr lang="de-DE" altLang="zh-CN" i="1">
                        <a:latin typeface="Cambria Math" panose="02040503050406030204" pitchFamily="18" charset="0"/>
                      </a:rPr>
                      <m:t>=</m:t>
                    </m:r>
                    <m:r>
                      <a:rPr lang="de-DE" altLang="zh-CN" i="1">
                        <a:latin typeface="Cambria Math" panose="02040503050406030204" pitchFamily="18" charset="0"/>
                      </a:rPr>
                      <m:t>𝑆𝐸</m:t>
                    </m:r>
                    <m:d>
                      <m:dPr>
                        <m:ctrlPr>
                          <a:rPr lang="de-DE" altLang="zh-CN" i="1">
                            <a:latin typeface="Cambria Math" panose="02040503050406030204" pitchFamily="18" charset="0"/>
                          </a:rPr>
                        </m:ctrlPr>
                      </m:dPr>
                      <m:e>
                        <m:r>
                          <a:rPr lang="de-DE" altLang="zh-CN" i="1">
                            <a:latin typeface="Cambria Math" panose="02040503050406030204" pitchFamily="18" charset="0"/>
                          </a:rPr>
                          <m:t>𝑏</m:t>
                        </m:r>
                        <m:r>
                          <a:rPr lang="de-DE" altLang="zh-CN" i="1">
                            <a:latin typeface="Cambria Math" panose="02040503050406030204" pitchFamily="18" charset="0"/>
                          </a:rPr>
                          <m:t>,</m:t>
                        </m:r>
                        <m:r>
                          <a:rPr lang="de-DE" altLang="zh-CN" i="1">
                            <a:latin typeface="Cambria Math" panose="02040503050406030204" pitchFamily="18" charset="0"/>
                          </a:rPr>
                          <m:t>𝑎</m:t>
                        </m:r>
                        <m:r>
                          <a:rPr lang="de-DE" altLang="zh-CN" i="1">
                            <a:latin typeface="Cambria Math" panose="02040503050406030204" pitchFamily="18" charset="0"/>
                          </a:rPr>
                          <m:t>,</m:t>
                        </m:r>
                        <m:r>
                          <a:rPr lang="de-DE" altLang="zh-CN" i="1">
                            <a:latin typeface="Cambria Math" panose="02040503050406030204" pitchFamily="18" charset="0"/>
                          </a:rPr>
                          <m:t>𝑜</m:t>
                        </m:r>
                      </m:e>
                    </m:d>
                  </m:oMath>
                </a14:m>
                <a:endParaRPr lang="de-DE" altLang="zh-CN" i="1" dirty="0">
                  <a:latin typeface="Cambria Math" panose="02040503050406030204" pitchFamily="18" charset="0"/>
                </a:endParaRPr>
              </a:p>
              <a:p>
                <a:pPr lvl="3"/>
                <a:endParaRPr lang="de-DE" altLang="zh-CN" i="1" dirty="0">
                  <a:latin typeface="Cambria Math" panose="02040503050406030204" pitchFamily="18" charset="0"/>
                </a:endParaRPr>
              </a:p>
              <a:p>
                <a:pPr marL="12700" lvl="1" indent="0">
                  <a:buNone/>
                </a:pPr>
                <a14:m>
                  <m:oMathPara xmlns:m="http://schemas.openxmlformats.org/officeDocument/2006/math">
                    <m:oMathParaPr>
                      <m:jc m:val="centerGroup"/>
                    </m:oMathParaPr>
                    <m:oMath xmlns:m="http://schemas.openxmlformats.org/officeDocument/2006/math">
                      <m:sSup>
                        <m:sSupPr>
                          <m:ctrlPr>
                            <a:rPr lang="de-DE" altLang="zh-CN" sz="2300" b="0" i="1" smtClean="0">
                              <a:latin typeface="Cambria Math" panose="02040503050406030204" pitchFamily="18" charset="0"/>
                            </a:rPr>
                          </m:ctrlPr>
                        </m:sSupPr>
                        <m:e>
                          <m:r>
                            <a:rPr lang="de-DE" altLang="zh-CN" sz="2300" b="0" i="1" smtClean="0">
                              <a:latin typeface="Cambria Math" panose="02040503050406030204" pitchFamily="18" charset="0"/>
                            </a:rPr>
                            <m:t>𝑏</m:t>
                          </m:r>
                        </m:e>
                        <m:sup>
                          <m:r>
                            <a:rPr lang="de-DE" altLang="zh-CN" sz="2300" b="0" i="1" smtClean="0">
                              <a:latin typeface="Cambria Math" panose="02040503050406030204" pitchFamily="18" charset="0"/>
                            </a:rPr>
                            <m:t>′</m:t>
                          </m:r>
                        </m:sup>
                      </m:sSup>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e>
                      </m:d>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𝑃</m:t>
                      </m:r>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𝑜</m:t>
                          </m:r>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𝑏</m:t>
                          </m:r>
                        </m:e>
                      </m:d>
                      <m:r>
                        <a:rPr lang="de-DE" altLang="zh-CN" sz="2300" b="0" i="1" smtClean="0">
                          <a:latin typeface="Cambria Math" panose="02040503050406030204" pitchFamily="18" charset="0"/>
                        </a:rPr>
                        <m:t>=</m:t>
                      </m:r>
                      <m:f>
                        <m:fPr>
                          <m:ctrlPr>
                            <a:rPr lang="de-DE" altLang="zh-CN" sz="2300" b="0" i="1" smtClean="0">
                              <a:latin typeface="Cambria Math" panose="02040503050406030204" pitchFamily="18" charset="0"/>
                            </a:rPr>
                          </m:ctrlPr>
                        </m:fPr>
                        <m:num>
                          <m:r>
                            <a:rPr lang="de-DE" altLang="zh-CN" sz="2300" b="0" i="1" smtClean="0">
                              <a:latin typeface="Cambria Math" panose="02040503050406030204" pitchFamily="18" charset="0"/>
                            </a:rPr>
                            <m:t>𝑃</m:t>
                          </m:r>
                          <m:d>
                            <m:dPr>
                              <m:ctrlPr>
                                <a:rPr lang="de-DE" altLang="zh-CN" sz="2300" b="0" i="1" smtClean="0">
                                  <a:latin typeface="Cambria Math" panose="02040503050406030204" pitchFamily="18" charset="0"/>
                                </a:rPr>
                              </m:ctrlPr>
                            </m:dPr>
                            <m:e>
                              <m:r>
                                <a:rPr lang="de-DE" altLang="zh-CN" sz="2300" b="0" i="1" smtClean="0">
                                  <a:latin typeface="Cambria Math" panose="02040503050406030204" pitchFamily="18" charset="0"/>
                                </a:rPr>
                                <m:t>𝑜</m:t>
                              </m:r>
                              <m:r>
                                <a:rPr lang="de-DE" altLang="zh-CN" sz="2300" b="0" i="1" smtClean="0">
                                  <a:latin typeface="Cambria Math" panose="02040503050406030204" pitchFamily="18" charset="0"/>
                                </a:rPr>
                                <m:t>|</m:t>
                              </m:r>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e>
                          </m:d>
                          <m:nary>
                            <m:naryPr>
                              <m:chr m:val="∑"/>
                              <m:limLoc m:val="subSup"/>
                              <m:supHide m:val="on"/>
                              <m:ctrlPr>
                                <a:rPr lang="de-DE" altLang="zh-CN" sz="2300" b="0" i="1" smtClean="0">
                                  <a:latin typeface="Cambria Math" panose="02040503050406030204" pitchFamily="18" charset="0"/>
                                </a:rPr>
                              </m:ctrlPr>
                            </m:naryPr>
                            <m:sub>
                              <m:sSub>
                                <m:sSubPr>
                                  <m:ctrlPr>
                                    <a:rPr lang="de-DE" altLang="zh-CN" sz="2300" b="0" i="1" smtClean="0">
                                      <a:latin typeface="Cambria Math" panose="02040503050406030204" pitchFamily="18" charset="0"/>
                                    </a:rPr>
                                  </m:ctrlPr>
                                </m:sSubPr>
                                <m:e>
                                  <m:r>
                                    <m:rPr>
                                      <m:brk m:alnAt="9"/>
                                    </m:rPr>
                                    <a:rPr lang="de-DE" altLang="zh-CN" sz="2300" b="0" i="1" smtClean="0">
                                      <a:latin typeface="Cambria Math" panose="02040503050406030204" pitchFamily="18" charset="0"/>
                                    </a:rPr>
                                    <m:t>𝑠</m:t>
                                  </m:r>
                                </m:e>
                                <m:sub>
                                  <m:r>
                                    <m:rPr>
                                      <m:brk m:alnAt="9"/>
                                    </m:rPr>
                                    <a:rPr lang="de-DE" altLang="zh-CN" sz="2300" b="0" i="1" smtClean="0">
                                      <a:latin typeface="Cambria Math" panose="02040503050406030204" pitchFamily="18" charset="0"/>
                                    </a:rPr>
                                    <m:t>𝑖</m:t>
                                  </m:r>
                                </m:sub>
                              </m:sSub>
                              <m:r>
                                <m:rPr>
                                  <m:brk m:alnAt="9"/>
                                </m:rPr>
                                <a:rPr lang="de-DE" altLang="zh-CN" sz="2300" b="0" i="1" smtClean="0">
                                  <a:latin typeface="Cambria Math" panose="02040503050406030204" pitchFamily="18" charset="0"/>
                                  <a:ea typeface="Cambria Math" panose="02040503050406030204" pitchFamily="18" charset="0"/>
                                </a:rPr>
                                <m:t>∈</m:t>
                              </m:r>
                              <m:r>
                                <a:rPr lang="de-DE" altLang="zh-CN" sz="2300" b="0" i="1" smtClean="0">
                                  <a:latin typeface="Cambria Math" panose="02040503050406030204" pitchFamily="18" charset="0"/>
                                  <a:ea typeface="Cambria Math" panose="02040503050406030204" pitchFamily="18" charset="0"/>
                                </a:rPr>
                                <m:t>𝑆</m:t>
                              </m:r>
                            </m:sub>
                            <m:sup/>
                            <m:e>
                              <m:r>
                                <a:rPr lang="de-DE" altLang="zh-CN" sz="2300" b="0" i="1" smtClean="0">
                                  <a:latin typeface="Cambria Math" panose="02040503050406030204" pitchFamily="18" charset="0"/>
                                </a:rPr>
                                <m:t>𝑃</m:t>
                              </m:r>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r>
                                    <a:rPr lang="de-DE" altLang="zh-CN" sz="2300" b="0" i="1" smtClean="0">
                                      <a:latin typeface="Cambria Math" panose="02040503050406030204" pitchFamily="18" charset="0"/>
                                    </a:rPr>
                                    <m:t>|</m:t>
                                  </m:r>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𝑖</m:t>
                                      </m:r>
                                    </m:sub>
                                  </m:sSub>
                                  <m:r>
                                    <a:rPr lang="de-DE" altLang="zh-CN" sz="2300" b="0" i="1" smtClean="0">
                                      <a:latin typeface="Cambria Math" panose="02040503050406030204" pitchFamily="18" charset="0"/>
                                    </a:rPr>
                                    <m:t>, </m:t>
                                  </m:r>
                                  <m:r>
                                    <a:rPr lang="de-DE" altLang="zh-CN" sz="2300" b="0" i="1" smtClean="0">
                                      <a:latin typeface="Cambria Math" panose="02040503050406030204" pitchFamily="18" charset="0"/>
                                    </a:rPr>
                                    <m:t>𝑎</m:t>
                                  </m:r>
                                </m:e>
                              </m:d>
                              <m:r>
                                <a:rPr lang="de-DE" altLang="zh-CN" sz="2300" b="0" i="1" smtClean="0">
                                  <a:latin typeface="Cambria Math" panose="02040503050406030204" pitchFamily="18" charset="0"/>
                                </a:rPr>
                                <m:t>𝑏</m:t>
                              </m:r>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𝑖</m:t>
                                      </m:r>
                                    </m:sub>
                                  </m:sSub>
                                </m:e>
                              </m:d>
                            </m:e>
                          </m:nary>
                        </m:num>
                        <m:den>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a:rPr lang="de-DE" altLang="zh-CN" sz="2300" b="0" i="1" smtClean="0">
                                      <a:latin typeface="Cambria Math" panose="02040503050406030204" pitchFamily="18" charset="0"/>
                                    </a:rPr>
                                    <m:t>𝑘</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r>
                                    <a:rPr lang="de-DE" altLang="zh-CN" sz="2300" b="0" i="1" smtClean="0">
                                      <a:latin typeface="Cambria Math" panose="02040503050406030204" pitchFamily="18" charset="0"/>
                                    </a:rPr>
                                    <m:t>𝑜</m:t>
                                  </m:r>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b="0" i="1" smtClean="0">
                                          <a:latin typeface="Cambria Math" panose="02040503050406030204" pitchFamily="18" charset="0"/>
                                        </a:rPr>
                                        <m:t>𝑘</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e>
                              </m:d>
                            </m:e>
                          </m:nary>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m:rPr>
                                      <m:brk m:alnAt="9"/>
                                    </m:rPr>
                                    <a:rPr lang="de-DE" altLang="zh-CN" sz="2300" i="1">
                                      <a:latin typeface="Cambria Math" panose="02040503050406030204" pitchFamily="18" charset="0"/>
                                    </a:rPr>
                                    <m:t>𝑖</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b="0" i="1" smtClean="0">
                                          <a:latin typeface="Cambria Math" panose="02040503050406030204" pitchFamily="18" charset="0"/>
                                        </a:rPr>
                                        <m:t>𝑘</m:t>
                                      </m:r>
                                    </m:sub>
                                  </m:sSub>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r>
                                    <a:rPr lang="de-DE" altLang="zh-CN" sz="2300" i="1">
                                      <a:latin typeface="Cambria Math" panose="02040503050406030204" pitchFamily="18" charset="0"/>
                                    </a:rPr>
                                    <m:t>, </m:t>
                                  </m:r>
                                  <m:r>
                                    <a:rPr lang="de-DE" altLang="zh-CN" sz="2300" i="1">
                                      <a:latin typeface="Cambria Math" panose="02040503050406030204" pitchFamily="18" charset="0"/>
                                    </a:rPr>
                                    <m:t>𝑎</m:t>
                                  </m:r>
                                </m:e>
                              </m:d>
                              <m:r>
                                <a:rPr lang="de-DE" altLang="zh-CN" sz="2300" i="1">
                                  <a:latin typeface="Cambria Math" panose="02040503050406030204" pitchFamily="18" charset="0"/>
                                </a:rPr>
                                <m:t>𝑏</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e>
                              </m:d>
                            </m:e>
                          </m:nary>
                        </m:den>
                      </m:f>
                    </m:oMath>
                  </m:oMathPara>
                </a14:m>
                <a:endParaRPr lang="de-DE" altLang="zh-CN" sz="2300" dirty="0"/>
              </a:p>
              <a:p>
                <a:pPr marL="3124200" indent="-214313"/>
                <a:endParaRPr lang="en-US" altLang="zh-CN" dirty="0"/>
              </a:p>
              <a:p>
                <a:pPr marL="3833813" indent="-212725"/>
                <a:r>
                  <a:rPr lang="en-US" altLang="zh-CN" dirty="0"/>
                  <a:t>Initial belief state</a:t>
                </a:r>
              </a:p>
              <a:p>
                <a:pPr marL="4100513" lvl="1" indent="-212725"/>
                <a:r>
                  <a:rPr lang="en-US" altLang="zh-CN" dirty="0"/>
                  <a:t>Probability of </a:t>
                </a:r>
                <a14:m>
                  <m:oMath xmlns:m="http://schemas.openxmlformats.org/officeDocument/2006/math">
                    <m:r>
                      <a:rPr lang="de-DE" altLang="zh-CN" i="1" dirty="0">
                        <a:latin typeface="Cambria Math" panose="02040503050406030204" pitchFamily="18" charset="0"/>
                      </a:rPr>
                      <m:t>0</m:t>
                    </m:r>
                  </m:oMath>
                </a14:m>
                <a:r>
                  <a:rPr lang="en-US" altLang="zh-CN" dirty="0"/>
                  <a:t> for terminal states</a:t>
                </a:r>
              </a:p>
              <a:p>
                <a:pPr marL="4100513" lvl="1" indent="-212725"/>
                <a:r>
                  <a:rPr lang="en-US" altLang="zh-CN" dirty="0"/>
                  <a:t>Uniform distribution for rest </a:t>
                </a:r>
              </a:p>
              <a:p>
                <a:pPr marL="4100513" lvl="1" indent="-212725"/>
                <a:r>
                  <a:rPr lang="en-US" altLang="zh-CN" dirty="0"/>
                  <a:t>Robot navigation example:</a:t>
                </a:r>
              </a:p>
              <a:p>
                <a:pPr marL="4154488" lvl="2" indent="0">
                  <a:buNone/>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rPr>
                        <m:t>𝑏</m:t>
                      </m:r>
                      <m:r>
                        <a:rPr lang="de-DE" altLang="zh-CN" i="1" dirty="0">
                          <a:latin typeface="Cambria Math" panose="02040503050406030204" pitchFamily="18" charset="0"/>
                        </a:rPr>
                        <m:t>=</m:t>
                      </m:r>
                      <m:d>
                        <m:dPr>
                          <m:ctrlPr>
                            <a:rPr lang="de-DE" altLang="zh-CN" i="1" dirty="0">
                              <a:latin typeface="Cambria Math" panose="02040503050406030204" pitchFamily="18" charset="0"/>
                            </a:rPr>
                          </m:ctrlPr>
                        </m:dPr>
                        <m:e>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,0,0</m:t>
                          </m:r>
                        </m:e>
                      </m:d>
                    </m:oMath>
                  </m:oMathPara>
                </a14:m>
                <a:endParaRPr lang="en-US" altLang="zh-CN" dirty="0"/>
              </a:p>
              <a:p>
                <a:pPr marL="4495800" lvl="3" indent="-214313"/>
                <a:endParaRPr lang="en-US" altLang="zh-CN" dirty="0"/>
              </a:p>
            </p:txBody>
          </p:sp>
        </mc:Choice>
        <mc:Fallback>
          <p:sp>
            <p:nvSpPr>
              <p:cNvPr id="108546" name="Rectangle 3"/>
              <p:cNvSpPr>
                <a:spLocks noGrp="1" noRot="1" noChangeAspect="1" noMove="1" noResize="1" noEditPoints="1" noAdjustHandles="1" noChangeArrowheads="1" noChangeShapeType="1" noTextEdit="1"/>
              </p:cNvSpPr>
              <p:nvPr>
                <p:ph idx="1"/>
              </p:nvPr>
            </p:nvSpPr>
            <p:spPr>
              <a:blipFill>
                <a:blip r:embed="rId3"/>
                <a:stretch>
                  <a:fillRect l="-1955" t="-2486" r="-225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D35F7878-FAD7-D742-B377-AFDBB1C132BF}"/>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81185B0E-589D-4C40-B1D8-F6700A42E09A}"/>
              </a:ext>
            </a:extLst>
          </p:cNvPr>
          <p:cNvSpPr>
            <a:spLocks noGrp="1"/>
          </p:cNvSpPr>
          <p:nvPr>
            <p:ph type="sldNum" sz="quarter" idx="12"/>
          </p:nvPr>
        </p:nvSpPr>
        <p:spPr/>
        <p:txBody>
          <a:bodyPr/>
          <a:lstStyle/>
          <a:p>
            <a:fld id="{D775CDE1-6279-D04C-BBD3-C28256CBA5D4}" type="slidenum">
              <a:rPr lang="de-DE" smtClean="0"/>
              <a:pPr/>
              <a:t>25</a:t>
            </a:fld>
            <a:endParaRPr lang="de-DE"/>
          </a:p>
        </p:txBody>
      </p:sp>
      <p:grpSp>
        <p:nvGrpSpPr>
          <p:cNvPr id="4" name="Group 3">
            <a:extLst>
              <a:ext uri="{FF2B5EF4-FFF2-40B4-BE49-F238E27FC236}">
                <a16:creationId xmlns:a16="http://schemas.microsoft.com/office/drawing/2014/main" id="{D203D6BF-A088-6C40-97EA-3B3DC22F201D}"/>
              </a:ext>
            </a:extLst>
          </p:cNvPr>
          <p:cNvGrpSpPr/>
          <p:nvPr/>
        </p:nvGrpSpPr>
        <p:grpSpPr>
          <a:xfrm>
            <a:off x="542038" y="4165280"/>
            <a:ext cx="2806408" cy="2185072"/>
            <a:chOff x="542038" y="4165280"/>
            <a:chExt cx="2806408" cy="2185072"/>
          </a:xfrm>
        </p:grpSpPr>
        <p:grpSp>
          <p:nvGrpSpPr>
            <p:cNvPr id="20" name="Group 3">
              <a:extLst>
                <a:ext uri="{FF2B5EF4-FFF2-40B4-BE49-F238E27FC236}">
                  <a16:creationId xmlns:a16="http://schemas.microsoft.com/office/drawing/2014/main" id="{EFFEF0AE-DCDE-D141-B859-F54E334709F2}"/>
                </a:ext>
              </a:extLst>
            </p:cNvPr>
            <p:cNvGrpSpPr>
              <a:grpSpLocks/>
            </p:cNvGrpSpPr>
            <p:nvPr/>
          </p:nvGrpSpPr>
          <p:grpSpPr bwMode="auto">
            <a:xfrm>
              <a:off x="910045" y="4165283"/>
              <a:ext cx="2438400" cy="1828800"/>
              <a:chOff x="960" y="1152"/>
              <a:chExt cx="1536" cy="1152"/>
            </a:xfrm>
          </p:grpSpPr>
          <p:sp>
            <p:nvSpPr>
              <p:cNvPr id="21" name="Rectangle 4">
                <a:extLst>
                  <a:ext uri="{FF2B5EF4-FFF2-40B4-BE49-F238E27FC236}">
                    <a16:creationId xmlns:a16="http://schemas.microsoft.com/office/drawing/2014/main" id="{6A89ED8F-90D8-CC4F-92D7-3E0F7314B65E}"/>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 name="Line 5">
                <a:extLst>
                  <a:ext uri="{FF2B5EF4-FFF2-40B4-BE49-F238E27FC236}">
                    <a16:creationId xmlns:a16="http://schemas.microsoft.com/office/drawing/2014/main" id="{4F1FF7FD-5E64-7245-AD47-3D25838DCE4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 name="Line 6">
                <a:extLst>
                  <a:ext uri="{FF2B5EF4-FFF2-40B4-BE49-F238E27FC236}">
                    <a16:creationId xmlns:a16="http://schemas.microsoft.com/office/drawing/2014/main" id="{DBF48E33-0C6F-7F4E-BCB6-677D28EC91AC}"/>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 name="Line 7">
                <a:extLst>
                  <a:ext uri="{FF2B5EF4-FFF2-40B4-BE49-F238E27FC236}">
                    <a16:creationId xmlns:a16="http://schemas.microsoft.com/office/drawing/2014/main" id="{DE90E9AA-4013-2940-9C51-A906F1844002}"/>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5" name="Line 8">
                <a:extLst>
                  <a:ext uri="{FF2B5EF4-FFF2-40B4-BE49-F238E27FC236}">
                    <a16:creationId xmlns:a16="http://schemas.microsoft.com/office/drawing/2014/main" id="{C281815C-B876-E947-AA45-C4C50820D8A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26" name="Line 9">
                <a:extLst>
                  <a:ext uri="{FF2B5EF4-FFF2-40B4-BE49-F238E27FC236}">
                    <a16:creationId xmlns:a16="http://schemas.microsoft.com/office/drawing/2014/main" id="{8D920EA1-1508-EB42-8CDE-4E5EF32885F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7" name="Rectangle 10">
                <a:extLst>
                  <a:ext uri="{FF2B5EF4-FFF2-40B4-BE49-F238E27FC236}">
                    <a16:creationId xmlns:a16="http://schemas.microsoft.com/office/drawing/2014/main" id="{33574E01-CA07-7745-AC49-667296AE58B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B68309C9-B055-2F40-9023-13D1684F1C2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28" name="Rectangle 27">
                  <a:extLst>
                    <a:ext uri="{FF2B5EF4-FFF2-40B4-BE49-F238E27FC236}">
                      <a16:creationId xmlns:a16="http://schemas.microsoft.com/office/drawing/2014/main" id="{B68309C9-B055-2F40-9023-13D1684F1C21}"/>
                    </a:ext>
                  </a:extLst>
                </p:cNvPr>
                <p:cNvSpPr>
                  <a:spLocks noRot="1" noChangeAspect="1" noMove="1" noResize="1" noEditPoints="1" noAdjustHandles="1" noChangeArrowheads="1" noChangeShapeType="1" noTextEdit="1"/>
                </p:cNvSpPr>
                <p:nvPr/>
              </p:nvSpPr>
              <p:spPr bwMode="auto">
                <a:xfrm>
                  <a:off x="2738846" y="4165280"/>
                  <a:ext cx="609600" cy="609600"/>
                </a:xfrm>
                <a:prstGeom prst="rect">
                  <a:avLst/>
                </a:prstGeom>
                <a:blipFill>
                  <a:blip r:embed="rId4"/>
                  <a:stretch>
                    <a:fillRect/>
                  </a:stretch>
                </a:blipFill>
                <a:ln w="9525">
                  <a:solidFill>
                    <a:schemeClr val="tx1"/>
                  </a:solidFill>
                  <a:miter lim="800000"/>
                  <a:headEnd/>
                  <a:tailEnd/>
                </a:ln>
              </p:spPr>
              <p:txBody>
                <a:bodyPr/>
                <a:lstStyle/>
                <a:p>
                  <a:r>
                    <a:rPr lang="en-GB">
                      <a:noFill/>
                    </a:rPr>
                    <a:t> </a:t>
                  </a:r>
                </a:p>
              </p:txBody>
            </p:sp>
          </mc:Fallback>
        </mc:AlternateContent>
        <p:sp>
          <p:nvSpPr>
            <p:cNvPr id="29" name="Text Box 18">
              <a:extLst>
                <a:ext uri="{FF2B5EF4-FFF2-40B4-BE49-F238E27FC236}">
                  <a16:creationId xmlns:a16="http://schemas.microsoft.com/office/drawing/2014/main" id="{C6D74DB5-88ED-C745-BB57-1CB0776E1198}"/>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0" name="Text Box 19">
              <a:extLst>
                <a:ext uri="{FF2B5EF4-FFF2-40B4-BE49-F238E27FC236}">
                  <a16:creationId xmlns:a16="http://schemas.microsoft.com/office/drawing/2014/main" id="{44A0F440-9B54-544E-B029-F6F905CDBF71}"/>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1" name="Text Box 20">
              <a:extLst>
                <a:ext uri="{FF2B5EF4-FFF2-40B4-BE49-F238E27FC236}">
                  <a16:creationId xmlns:a16="http://schemas.microsoft.com/office/drawing/2014/main" id="{460A3403-0210-8449-B87A-0AC72EBFEE7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32" name="Text Box 21">
              <a:extLst>
                <a:ext uri="{FF2B5EF4-FFF2-40B4-BE49-F238E27FC236}">
                  <a16:creationId xmlns:a16="http://schemas.microsoft.com/office/drawing/2014/main" id="{8400BB5A-1A15-CD46-8267-78506476FFA1}"/>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33" name="Text Box 22">
              <a:extLst>
                <a:ext uri="{FF2B5EF4-FFF2-40B4-BE49-F238E27FC236}">
                  <a16:creationId xmlns:a16="http://schemas.microsoft.com/office/drawing/2014/main" id="{15B456CF-541D-7B4D-A63E-29ECC9C713AE}"/>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4" name="Text Box 23">
              <a:extLst>
                <a:ext uri="{FF2B5EF4-FFF2-40B4-BE49-F238E27FC236}">
                  <a16:creationId xmlns:a16="http://schemas.microsoft.com/office/drawing/2014/main" id="{C610D709-2DCE-B749-BCA8-D0558AEAE488}"/>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5" name="Text Box 24">
              <a:extLst>
                <a:ext uri="{FF2B5EF4-FFF2-40B4-BE49-F238E27FC236}">
                  <a16:creationId xmlns:a16="http://schemas.microsoft.com/office/drawing/2014/main" id="{DA9B3ACD-7456-CE42-AEE2-EAED098C5DBB}"/>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412C935-4A72-1545-8DEB-786085BFB82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FFC000"/>
                            </a:solidFill>
                            <a:latin typeface="Cambria Math" panose="02040503050406030204" pitchFamily="18" charset="0"/>
                          </a:rPr>
                          <m:t>0.0</m:t>
                        </m:r>
                      </m:oMath>
                    </m:oMathPara>
                  </a14:m>
                  <a:endParaRPr lang="en-US" sz="1400" i="1" dirty="0">
                    <a:solidFill>
                      <a:srgbClr val="FFC000"/>
                    </a:solidFill>
                  </a:endParaRPr>
                </a:p>
              </p:txBody>
            </p:sp>
          </mc:Choice>
          <mc:Fallback xmlns="">
            <p:sp>
              <p:nvSpPr>
                <p:cNvPr id="36" name="Rectangle 35">
                  <a:extLst>
                    <a:ext uri="{FF2B5EF4-FFF2-40B4-BE49-F238E27FC236}">
                      <a16:creationId xmlns:a16="http://schemas.microsoft.com/office/drawing/2014/main" id="{8412C935-4A72-1545-8DEB-786085BFB821}"/>
                    </a:ext>
                  </a:extLst>
                </p:cNvPr>
                <p:cNvSpPr>
                  <a:spLocks noRot="1" noChangeAspect="1" noMove="1" noResize="1" noEditPoints="1" noAdjustHandles="1" noChangeArrowheads="1" noChangeShapeType="1" noTextEdit="1"/>
                </p:cNvSpPr>
                <p:nvPr/>
              </p:nvSpPr>
              <p:spPr bwMode="auto">
                <a:xfrm>
                  <a:off x="2738842" y="4774880"/>
                  <a:ext cx="609600" cy="609600"/>
                </a:xfrm>
                <a:prstGeom prst="rect">
                  <a:avLst/>
                </a:prstGeom>
                <a:blipFill>
                  <a:blip r:embed="rId5"/>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7D07CEA-4A79-D240-97FD-7003A3B82AA0}"/>
                    </a:ext>
                  </a:extLst>
                </p:cNvPr>
                <p:cNvSpPr txBox="1"/>
                <p:nvPr/>
              </p:nvSpPr>
              <p:spPr>
                <a:xfrm>
                  <a:off x="950913" y="431146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37" name="TextBox 36">
                  <a:extLst>
                    <a:ext uri="{FF2B5EF4-FFF2-40B4-BE49-F238E27FC236}">
                      <a16:creationId xmlns:a16="http://schemas.microsoft.com/office/drawing/2014/main" id="{67D07CEA-4A79-D240-97FD-7003A3B82AA0}"/>
                    </a:ext>
                  </a:extLst>
                </p:cNvPr>
                <p:cNvSpPr txBox="1">
                  <a:spLocks noRot="1" noChangeAspect="1" noMove="1" noResize="1" noEditPoints="1" noAdjustHandles="1" noChangeArrowheads="1" noChangeShapeType="1" noTextEdit="1"/>
                </p:cNvSpPr>
                <p:nvPr/>
              </p:nvSpPr>
              <p:spPr>
                <a:xfrm>
                  <a:off x="950913" y="4311461"/>
                  <a:ext cx="580608" cy="36990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D35BCDE-7039-FE4D-985A-549200AAC46C}"/>
                    </a:ext>
                  </a:extLst>
                </p:cNvPr>
                <p:cNvSpPr txBox="1"/>
                <p:nvPr/>
              </p:nvSpPr>
              <p:spPr>
                <a:xfrm>
                  <a:off x="1534640" y="4288918"/>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38" name="TextBox 37">
                  <a:extLst>
                    <a:ext uri="{FF2B5EF4-FFF2-40B4-BE49-F238E27FC236}">
                      <a16:creationId xmlns:a16="http://schemas.microsoft.com/office/drawing/2014/main" id="{9D35BCDE-7039-FE4D-985A-549200AAC46C}"/>
                    </a:ext>
                  </a:extLst>
                </p:cNvPr>
                <p:cNvSpPr txBox="1">
                  <a:spLocks noRot="1" noChangeAspect="1" noMove="1" noResize="1" noEditPoints="1" noAdjustHandles="1" noChangeArrowheads="1" noChangeShapeType="1" noTextEdit="1"/>
                </p:cNvSpPr>
                <p:nvPr/>
              </p:nvSpPr>
              <p:spPr>
                <a:xfrm>
                  <a:off x="1534640" y="4288918"/>
                  <a:ext cx="580608" cy="36990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AAED2E4-C4F6-5D42-9DB7-635938FC7238}"/>
                    </a:ext>
                  </a:extLst>
                </p:cNvPr>
                <p:cNvSpPr txBox="1"/>
                <p:nvPr/>
              </p:nvSpPr>
              <p:spPr>
                <a:xfrm>
                  <a:off x="2170953" y="429086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39" name="TextBox 38">
                  <a:extLst>
                    <a:ext uri="{FF2B5EF4-FFF2-40B4-BE49-F238E27FC236}">
                      <a16:creationId xmlns:a16="http://schemas.microsoft.com/office/drawing/2014/main" id="{AAAED2E4-C4F6-5D42-9DB7-635938FC7238}"/>
                    </a:ext>
                  </a:extLst>
                </p:cNvPr>
                <p:cNvSpPr txBox="1">
                  <a:spLocks noRot="1" noChangeAspect="1" noMove="1" noResize="1" noEditPoints="1" noAdjustHandles="1" noChangeArrowheads="1" noChangeShapeType="1" noTextEdit="1"/>
                </p:cNvSpPr>
                <p:nvPr/>
              </p:nvSpPr>
              <p:spPr>
                <a:xfrm>
                  <a:off x="2170953" y="4290869"/>
                  <a:ext cx="580608" cy="36990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D856530-0C4E-F646-A063-E3D84D529E86}"/>
                    </a:ext>
                  </a:extLst>
                </p:cNvPr>
                <p:cNvSpPr txBox="1"/>
                <p:nvPr/>
              </p:nvSpPr>
              <p:spPr>
                <a:xfrm>
                  <a:off x="950334" y="547731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0" name="TextBox 39">
                  <a:extLst>
                    <a:ext uri="{FF2B5EF4-FFF2-40B4-BE49-F238E27FC236}">
                      <a16:creationId xmlns:a16="http://schemas.microsoft.com/office/drawing/2014/main" id="{DD856530-0C4E-F646-A063-E3D84D529E86}"/>
                    </a:ext>
                  </a:extLst>
                </p:cNvPr>
                <p:cNvSpPr txBox="1">
                  <a:spLocks noRot="1" noChangeAspect="1" noMove="1" noResize="1" noEditPoints="1" noAdjustHandles="1" noChangeArrowheads="1" noChangeShapeType="1" noTextEdit="1"/>
                </p:cNvSpPr>
                <p:nvPr/>
              </p:nvSpPr>
              <p:spPr>
                <a:xfrm>
                  <a:off x="950334" y="5477314"/>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4632925-219F-854B-9A49-D6D7AFA3820B}"/>
                    </a:ext>
                  </a:extLst>
                </p:cNvPr>
                <p:cNvSpPr txBox="1"/>
                <p:nvPr/>
              </p:nvSpPr>
              <p:spPr>
                <a:xfrm>
                  <a:off x="1533416" y="547181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1" name="TextBox 40">
                  <a:extLst>
                    <a:ext uri="{FF2B5EF4-FFF2-40B4-BE49-F238E27FC236}">
                      <a16:creationId xmlns:a16="http://schemas.microsoft.com/office/drawing/2014/main" id="{34632925-219F-854B-9A49-D6D7AFA3820B}"/>
                    </a:ext>
                  </a:extLst>
                </p:cNvPr>
                <p:cNvSpPr txBox="1">
                  <a:spLocks noRot="1" noChangeAspect="1" noMove="1" noResize="1" noEditPoints="1" noAdjustHandles="1" noChangeArrowheads="1" noChangeShapeType="1" noTextEdit="1"/>
                </p:cNvSpPr>
                <p:nvPr/>
              </p:nvSpPr>
              <p:spPr>
                <a:xfrm>
                  <a:off x="1533416" y="5471819"/>
                  <a:ext cx="580608"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45BBE8D-5872-6941-BA97-03116E8B334A}"/>
                    </a:ext>
                  </a:extLst>
                </p:cNvPr>
                <p:cNvSpPr txBox="1"/>
                <p:nvPr/>
              </p:nvSpPr>
              <p:spPr>
                <a:xfrm>
                  <a:off x="2169729" y="547377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2" name="TextBox 41">
                  <a:extLst>
                    <a:ext uri="{FF2B5EF4-FFF2-40B4-BE49-F238E27FC236}">
                      <a16:creationId xmlns:a16="http://schemas.microsoft.com/office/drawing/2014/main" id="{645BBE8D-5872-6941-BA97-03116E8B334A}"/>
                    </a:ext>
                  </a:extLst>
                </p:cNvPr>
                <p:cNvSpPr txBox="1">
                  <a:spLocks noRot="1" noChangeAspect="1" noMove="1" noResize="1" noEditPoints="1" noAdjustHandles="1" noChangeArrowheads="1" noChangeShapeType="1" noTextEdit="1"/>
                </p:cNvSpPr>
                <p:nvPr/>
              </p:nvSpPr>
              <p:spPr>
                <a:xfrm>
                  <a:off x="2169729" y="5473770"/>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59FB29E-CF81-954F-9EE5-656BC4429CD0}"/>
                    </a:ext>
                  </a:extLst>
                </p:cNvPr>
                <p:cNvSpPr txBox="1"/>
                <p:nvPr/>
              </p:nvSpPr>
              <p:spPr>
                <a:xfrm>
                  <a:off x="950334" y="489082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3" name="TextBox 42">
                  <a:extLst>
                    <a:ext uri="{FF2B5EF4-FFF2-40B4-BE49-F238E27FC236}">
                      <a16:creationId xmlns:a16="http://schemas.microsoft.com/office/drawing/2014/main" id="{259FB29E-CF81-954F-9EE5-656BC4429CD0}"/>
                    </a:ext>
                  </a:extLst>
                </p:cNvPr>
                <p:cNvSpPr txBox="1">
                  <a:spLocks noRot="1" noChangeAspect="1" noMove="1" noResize="1" noEditPoints="1" noAdjustHandles="1" noChangeArrowheads="1" noChangeShapeType="1" noTextEdit="1"/>
                </p:cNvSpPr>
                <p:nvPr/>
              </p:nvSpPr>
              <p:spPr>
                <a:xfrm>
                  <a:off x="950334" y="4890825"/>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2018C4E-490C-C843-8507-2D748E2F9652}"/>
                    </a:ext>
                  </a:extLst>
                </p:cNvPr>
                <p:cNvSpPr txBox="1"/>
                <p:nvPr/>
              </p:nvSpPr>
              <p:spPr>
                <a:xfrm>
                  <a:off x="2761749" y="547181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4" name="TextBox 43">
                  <a:extLst>
                    <a:ext uri="{FF2B5EF4-FFF2-40B4-BE49-F238E27FC236}">
                      <a16:creationId xmlns:a16="http://schemas.microsoft.com/office/drawing/2014/main" id="{52018C4E-490C-C843-8507-2D748E2F9652}"/>
                    </a:ext>
                  </a:extLst>
                </p:cNvPr>
                <p:cNvSpPr txBox="1">
                  <a:spLocks noRot="1" noChangeAspect="1" noMove="1" noResize="1" noEditPoints="1" noAdjustHandles="1" noChangeArrowheads="1" noChangeShapeType="1" noTextEdit="1"/>
                </p:cNvSpPr>
                <p:nvPr/>
              </p:nvSpPr>
              <p:spPr>
                <a:xfrm>
                  <a:off x="2761749" y="5471819"/>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442E659-818B-7442-8041-BAAEAD563A00}"/>
                    </a:ext>
                  </a:extLst>
                </p:cNvPr>
                <p:cNvSpPr txBox="1"/>
                <p:nvPr/>
              </p:nvSpPr>
              <p:spPr>
                <a:xfrm>
                  <a:off x="2169729" y="488728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5" name="TextBox 44">
                  <a:extLst>
                    <a:ext uri="{FF2B5EF4-FFF2-40B4-BE49-F238E27FC236}">
                      <a16:creationId xmlns:a16="http://schemas.microsoft.com/office/drawing/2014/main" id="{C442E659-818B-7442-8041-BAAEAD563A00}"/>
                    </a:ext>
                  </a:extLst>
                </p:cNvPr>
                <p:cNvSpPr txBox="1">
                  <a:spLocks noRot="1" noChangeAspect="1" noMove="1" noResize="1" noEditPoints="1" noAdjustHandles="1" noChangeArrowheads="1" noChangeShapeType="1" noTextEdit="1"/>
                </p:cNvSpPr>
                <p:nvPr/>
              </p:nvSpPr>
              <p:spPr>
                <a:xfrm>
                  <a:off x="2169729" y="4887281"/>
                  <a:ext cx="580608" cy="369909"/>
                </a:xfrm>
                <a:prstGeom prst="rect">
                  <a:avLst/>
                </a:prstGeom>
                <a:blipFill>
                  <a:blip r:embed="rId8"/>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27754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dirty="0"/>
              <a:t>Belief State &amp; Update</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p:txBody>
              <a:bodyPr>
                <a:normAutofit/>
              </a:bodyPr>
              <a:lstStyle/>
              <a:p>
                <a:r>
                  <a:rPr lang="en-US" altLang="zh-CN" dirty="0"/>
                  <a:t>Update </a:t>
                </a:r>
                <a14:m>
                  <m:oMath xmlns:m="http://schemas.openxmlformats.org/officeDocument/2006/math">
                    <m:sSup>
                      <m:sSupPr>
                        <m:ctrlPr>
                          <a:rPr lang="de-DE" altLang="zh-CN" i="1">
                            <a:latin typeface="Cambria Math" panose="02040503050406030204" pitchFamily="18" charset="0"/>
                          </a:rPr>
                        </m:ctrlPr>
                      </m:sSupPr>
                      <m:e>
                        <m:r>
                          <a:rPr lang="de-DE" altLang="zh-CN" i="1">
                            <a:latin typeface="Cambria Math" panose="02040503050406030204" pitchFamily="18" charset="0"/>
                          </a:rPr>
                          <m:t>𝑏</m:t>
                        </m:r>
                      </m:e>
                      <m:sup>
                        <m:r>
                          <a:rPr lang="de-DE" altLang="zh-CN" i="1">
                            <a:latin typeface="Cambria Math" panose="02040503050406030204" pitchFamily="18" charset="0"/>
                          </a:rPr>
                          <m:t>′</m:t>
                        </m:r>
                      </m:sup>
                    </m:sSup>
                    <m:r>
                      <a:rPr lang="de-DE" altLang="zh-CN" i="1">
                        <a:latin typeface="Cambria Math" panose="02040503050406030204" pitchFamily="18" charset="0"/>
                      </a:rPr>
                      <m:t>=</m:t>
                    </m:r>
                    <m:r>
                      <a:rPr lang="de-DE" altLang="zh-CN" i="1">
                        <a:latin typeface="Cambria Math" panose="02040503050406030204" pitchFamily="18" charset="0"/>
                      </a:rPr>
                      <m:t>𝑆𝐸</m:t>
                    </m:r>
                    <m:d>
                      <m:dPr>
                        <m:ctrlPr>
                          <a:rPr lang="de-DE" altLang="zh-CN" i="1">
                            <a:latin typeface="Cambria Math" panose="02040503050406030204" pitchFamily="18" charset="0"/>
                          </a:rPr>
                        </m:ctrlPr>
                      </m:dPr>
                      <m:e>
                        <m:r>
                          <a:rPr lang="de-DE" altLang="zh-CN" i="1">
                            <a:latin typeface="Cambria Math" panose="02040503050406030204" pitchFamily="18" charset="0"/>
                          </a:rPr>
                          <m:t>𝑏</m:t>
                        </m:r>
                        <m:r>
                          <a:rPr lang="de-DE" altLang="zh-CN" i="1">
                            <a:latin typeface="Cambria Math" panose="02040503050406030204" pitchFamily="18" charset="0"/>
                          </a:rPr>
                          <m:t>,</m:t>
                        </m:r>
                        <m:r>
                          <a:rPr lang="de-DE" altLang="zh-CN" i="1">
                            <a:latin typeface="Cambria Math" panose="02040503050406030204" pitchFamily="18" charset="0"/>
                          </a:rPr>
                          <m:t>𝑎</m:t>
                        </m:r>
                        <m:r>
                          <a:rPr lang="de-DE" altLang="zh-CN" i="1">
                            <a:latin typeface="Cambria Math" panose="02040503050406030204" pitchFamily="18" charset="0"/>
                          </a:rPr>
                          <m:t>,</m:t>
                        </m:r>
                        <m:r>
                          <a:rPr lang="de-DE" altLang="zh-CN" i="1">
                            <a:latin typeface="Cambria Math" panose="02040503050406030204" pitchFamily="18" charset="0"/>
                          </a:rPr>
                          <m:t>𝑜</m:t>
                        </m:r>
                      </m:e>
                    </m:d>
                  </m:oMath>
                </a14:m>
                <a:endParaRPr lang="de-DE" altLang="zh-CN"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p>
                        <m:sSupPr>
                          <m:ctrlPr>
                            <a:rPr lang="de-DE" altLang="zh-CN" sz="2300" i="1">
                              <a:latin typeface="Cambria Math" panose="02040503050406030204" pitchFamily="18" charset="0"/>
                            </a:rPr>
                          </m:ctrlPr>
                        </m:sSupPr>
                        <m:e>
                          <m:r>
                            <a:rPr lang="de-DE" altLang="zh-CN" sz="2300" i="1">
                              <a:latin typeface="Cambria Math" panose="02040503050406030204" pitchFamily="18" charset="0"/>
                            </a:rPr>
                            <m:t>𝑏</m:t>
                          </m:r>
                        </m:e>
                        <m:sup>
                          <m:r>
                            <a:rPr lang="de-DE" altLang="zh-CN" sz="2300" i="1">
                              <a:latin typeface="Cambria Math" panose="02040503050406030204" pitchFamily="18" charset="0"/>
                            </a:rPr>
                            <m:t>′</m:t>
                          </m:r>
                        </m:sup>
                      </m:sSup>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𝑗</m:t>
                              </m:r>
                            </m:sub>
                          </m:sSub>
                        </m:e>
                      </m:d>
                      <m:r>
                        <a:rPr lang="de-DE" altLang="zh-CN" sz="2300" i="1">
                          <a:latin typeface="Cambria Math" panose="02040503050406030204" pitchFamily="18" charset="0"/>
                        </a:rPr>
                        <m:t>=</m:t>
                      </m:r>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𝑗</m:t>
                              </m:r>
                            </m:sub>
                          </m:sSub>
                          <m:r>
                            <a:rPr lang="de-DE" altLang="zh-CN" sz="2300" i="1">
                              <a:latin typeface="Cambria Math" panose="02040503050406030204" pitchFamily="18" charset="0"/>
                            </a:rPr>
                            <m:t>|</m:t>
                          </m:r>
                          <m:r>
                            <a:rPr lang="de-DE" altLang="zh-CN" sz="2300" i="1">
                              <a:latin typeface="Cambria Math" panose="02040503050406030204" pitchFamily="18" charset="0"/>
                            </a:rPr>
                            <m:t>𝑜</m:t>
                          </m:r>
                          <m:r>
                            <a:rPr lang="de-DE" altLang="zh-CN" sz="2300" i="1">
                              <a:latin typeface="Cambria Math" panose="02040503050406030204" pitchFamily="18" charset="0"/>
                            </a:rPr>
                            <m:t>,</m:t>
                          </m:r>
                          <m:r>
                            <a:rPr lang="de-DE" altLang="zh-CN" sz="2300" i="1">
                              <a:latin typeface="Cambria Math" panose="02040503050406030204" pitchFamily="18" charset="0"/>
                            </a:rPr>
                            <m:t>𝑎</m:t>
                          </m:r>
                          <m:r>
                            <a:rPr lang="de-DE" altLang="zh-CN" sz="2300" i="1">
                              <a:latin typeface="Cambria Math" panose="02040503050406030204" pitchFamily="18" charset="0"/>
                            </a:rPr>
                            <m:t>,</m:t>
                          </m:r>
                          <m:r>
                            <a:rPr lang="de-DE" altLang="zh-CN" sz="2300" i="1">
                              <a:latin typeface="Cambria Math" panose="02040503050406030204" pitchFamily="18" charset="0"/>
                            </a:rPr>
                            <m:t>𝑏</m:t>
                          </m:r>
                        </m:e>
                      </m:d>
                      <m:r>
                        <a:rPr lang="de-DE" altLang="zh-CN" sz="2300" i="1">
                          <a:latin typeface="Cambria Math" panose="02040503050406030204" pitchFamily="18" charset="0"/>
                        </a:rPr>
                        <m:t>=</m:t>
                      </m:r>
                      <m:f>
                        <m:fPr>
                          <m:ctrlPr>
                            <a:rPr lang="de-DE" altLang="zh-CN" sz="2300" i="1">
                              <a:latin typeface="Cambria Math" panose="02040503050406030204" pitchFamily="18" charset="0"/>
                            </a:rPr>
                          </m:ctrlPr>
                        </m:fPr>
                        <m:num>
                          <m:r>
                            <a:rPr lang="de-DE" altLang="zh-CN" sz="2300" i="1" smtClean="0">
                              <a:solidFill>
                                <a:schemeClr val="accent1"/>
                              </a:solidFill>
                              <a:latin typeface="Cambria Math" panose="02040503050406030204" pitchFamily="18" charset="0"/>
                            </a:rPr>
                            <m:t>𝑃</m:t>
                          </m:r>
                          <m:d>
                            <m:dPr>
                              <m:ctrlPr>
                                <a:rPr lang="de-DE" altLang="zh-CN" sz="2300" i="1">
                                  <a:solidFill>
                                    <a:schemeClr val="accent1"/>
                                  </a:solidFill>
                                  <a:latin typeface="Cambria Math" panose="02040503050406030204" pitchFamily="18" charset="0"/>
                                </a:rPr>
                              </m:ctrlPr>
                            </m:dPr>
                            <m:e>
                              <m:r>
                                <a:rPr lang="de-DE" altLang="zh-CN" sz="2300" i="1">
                                  <a:solidFill>
                                    <a:schemeClr val="accent1"/>
                                  </a:solidFill>
                                  <a:latin typeface="Cambria Math" panose="02040503050406030204" pitchFamily="18" charset="0"/>
                                </a:rPr>
                                <m:t>𝑜</m:t>
                              </m:r>
                              <m:r>
                                <a:rPr lang="de-DE" altLang="zh-CN" sz="2300" i="1">
                                  <a:solidFill>
                                    <a:schemeClr val="accent1"/>
                                  </a:solidFill>
                                  <a:latin typeface="Cambria Math" panose="02040503050406030204" pitchFamily="18" charset="0"/>
                                </a:rPr>
                                <m:t>|</m:t>
                              </m:r>
                              <m:sSub>
                                <m:sSubPr>
                                  <m:ctrlPr>
                                    <a:rPr lang="de-DE" altLang="zh-CN" sz="2300" i="1">
                                      <a:solidFill>
                                        <a:schemeClr val="accent1"/>
                                      </a:solidFill>
                                      <a:latin typeface="Cambria Math" panose="02040503050406030204" pitchFamily="18" charset="0"/>
                                    </a:rPr>
                                  </m:ctrlPr>
                                </m:sSubPr>
                                <m:e>
                                  <m:r>
                                    <a:rPr lang="de-DE" altLang="zh-CN" sz="2300" i="1">
                                      <a:solidFill>
                                        <a:schemeClr val="accent1"/>
                                      </a:solidFill>
                                      <a:latin typeface="Cambria Math" panose="02040503050406030204" pitchFamily="18" charset="0"/>
                                    </a:rPr>
                                    <m:t>𝑠</m:t>
                                  </m:r>
                                </m:e>
                                <m:sub>
                                  <m:r>
                                    <a:rPr lang="de-DE" altLang="zh-CN" sz="2300" i="1">
                                      <a:solidFill>
                                        <a:schemeClr val="accent1"/>
                                      </a:solidFill>
                                      <a:latin typeface="Cambria Math" panose="02040503050406030204" pitchFamily="18" charset="0"/>
                                    </a:rPr>
                                    <m:t>𝑗</m:t>
                                  </m:r>
                                </m:sub>
                              </m:sSub>
                              <m:r>
                                <a:rPr lang="de-DE" altLang="zh-CN" sz="2300" b="0" i="1" smtClean="0">
                                  <a:solidFill>
                                    <a:schemeClr val="accent1"/>
                                  </a:solidFill>
                                  <a:latin typeface="Cambria Math" panose="02040503050406030204" pitchFamily="18" charset="0"/>
                                </a:rPr>
                                <m:t>,</m:t>
                              </m:r>
                              <m:r>
                                <a:rPr lang="de-DE" altLang="zh-CN" sz="2300" b="0" i="1" smtClean="0">
                                  <a:solidFill>
                                    <a:schemeClr val="accent1"/>
                                  </a:solidFill>
                                  <a:latin typeface="Cambria Math" panose="02040503050406030204" pitchFamily="18" charset="0"/>
                                </a:rPr>
                                <m:t>𝑎</m:t>
                              </m:r>
                            </m:e>
                          </m:d>
                          <m:nary>
                            <m:naryPr>
                              <m:chr m:val="∑"/>
                              <m:limLoc m:val="subSup"/>
                              <m:supHide m:val="on"/>
                              <m:ctrlPr>
                                <a:rPr lang="de-DE" altLang="zh-CN" sz="2300" i="1" smtClean="0">
                                  <a:solidFill>
                                    <a:srgbClr val="FFC000"/>
                                  </a:solidFill>
                                  <a:latin typeface="Cambria Math" panose="02040503050406030204" pitchFamily="18" charset="0"/>
                                </a:rPr>
                              </m:ctrlPr>
                            </m:naryPr>
                            <m:sub>
                              <m:sSub>
                                <m:sSubPr>
                                  <m:ctrlPr>
                                    <a:rPr lang="de-DE" altLang="zh-CN" sz="2300" i="1">
                                      <a:solidFill>
                                        <a:srgbClr val="FFC000"/>
                                      </a:solidFill>
                                      <a:latin typeface="Cambria Math" panose="02040503050406030204" pitchFamily="18" charset="0"/>
                                    </a:rPr>
                                  </m:ctrlPr>
                                </m:sSubPr>
                                <m:e>
                                  <m:r>
                                    <m:rPr>
                                      <m:brk m:alnAt="9"/>
                                    </m:rPr>
                                    <a:rPr lang="de-DE" altLang="zh-CN" sz="2300" i="1">
                                      <a:solidFill>
                                        <a:srgbClr val="FFC000"/>
                                      </a:solidFill>
                                      <a:latin typeface="Cambria Math" panose="02040503050406030204" pitchFamily="18" charset="0"/>
                                    </a:rPr>
                                    <m:t>𝑠</m:t>
                                  </m:r>
                                </m:e>
                                <m:sub>
                                  <m:r>
                                    <m:rPr>
                                      <m:brk m:alnAt="9"/>
                                    </m:rPr>
                                    <a:rPr lang="de-DE" altLang="zh-CN" sz="2300" i="1">
                                      <a:solidFill>
                                        <a:srgbClr val="FFC000"/>
                                      </a:solidFill>
                                      <a:latin typeface="Cambria Math" panose="02040503050406030204" pitchFamily="18" charset="0"/>
                                    </a:rPr>
                                    <m:t>𝑖</m:t>
                                  </m:r>
                                </m:sub>
                              </m:sSub>
                              <m:r>
                                <m:rPr>
                                  <m:brk m:alnAt="9"/>
                                </m:rPr>
                                <a:rPr lang="de-DE" altLang="zh-CN" sz="2300" i="1">
                                  <a:solidFill>
                                    <a:srgbClr val="FFC000"/>
                                  </a:solidFill>
                                  <a:latin typeface="Cambria Math" panose="02040503050406030204" pitchFamily="18" charset="0"/>
                                  <a:ea typeface="Cambria Math" panose="02040503050406030204" pitchFamily="18" charset="0"/>
                                </a:rPr>
                                <m:t>∈</m:t>
                              </m:r>
                              <m:r>
                                <a:rPr lang="de-DE" altLang="zh-CN" sz="2300" i="1">
                                  <a:solidFill>
                                    <a:srgbClr val="FFC000"/>
                                  </a:solidFill>
                                  <a:latin typeface="Cambria Math" panose="02040503050406030204" pitchFamily="18" charset="0"/>
                                  <a:ea typeface="Cambria Math" panose="02040503050406030204" pitchFamily="18" charset="0"/>
                                </a:rPr>
                                <m:t>𝑆</m:t>
                              </m:r>
                            </m:sub>
                            <m:sup/>
                            <m:e>
                              <m:r>
                                <a:rPr lang="de-DE" altLang="zh-CN" sz="2300" i="1">
                                  <a:solidFill>
                                    <a:srgbClr val="FFC000"/>
                                  </a:solidFill>
                                  <a:latin typeface="Cambria Math" panose="02040503050406030204" pitchFamily="18" charset="0"/>
                                </a:rPr>
                                <m:t>𝑃</m:t>
                              </m:r>
                              <m:d>
                                <m:dPr>
                                  <m:ctrlPr>
                                    <a:rPr lang="de-DE" altLang="zh-CN" sz="2300" i="1">
                                      <a:solidFill>
                                        <a:srgbClr val="FFC000"/>
                                      </a:solidFill>
                                      <a:latin typeface="Cambria Math" panose="02040503050406030204" pitchFamily="18" charset="0"/>
                                    </a:rPr>
                                  </m:ctrlPr>
                                </m:dPr>
                                <m:e>
                                  <m:sSub>
                                    <m:sSubPr>
                                      <m:ctrlPr>
                                        <a:rPr lang="de-DE" altLang="zh-CN" sz="2300" i="1">
                                          <a:solidFill>
                                            <a:srgbClr val="FFC000"/>
                                          </a:solidFill>
                                          <a:latin typeface="Cambria Math" panose="02040503050406030204" pitchFamily="18" charset="0"/>
                                        </a:rPr>
                                      </m:ctrlPr>
                                    </m:sSubPr>
                                    <m:e>
                                      <m:r>
                                        <a:rPr lang="de-DE" altLang="zh-CN" sz="2300" i="1">
                                          <a:solidFill>
                                            <a:srgbClr val="FFC000"/>
                                          </a:solidFill>
                                          <a:latin typeface="Cambria Math" panose="02040503050406030204" pitchFamily="18" charset="0"/>
                                        </a:rPr>
                                        <m:t>𝑠</m:t>
                                      </m:r>
                                    </m:e>
                                    <m:sub>
                                      <m:r>
                                        <a:rPr lang="de-DE" altLang="zh-CN" sz="2300" i="1">
                                          <a:solidFill>
                                            <a:srgbClr val="FFC000"/>
                                          </a:solidFill>
                                          <a:latin typeface="Cambria Math" panose="02040503050406030204" pitchFamily="18" charset="0"/>
                                        </a:rPr>
                                        <m:t>𝑗</m:t>
                                      </m:r>
                                    </m:sub>
                                  </m:sSub>
                                  <m:r>
                                    <a:rPr lang="de-DE" altLang="zh-CN" sz="2300" i="1">
                                      <a:solidFill>
                                        <a:srgbClr val="FFC000"/>
                                      </a:solidFill>
                                      <a:latin typeface="Cambria Math" panose="02040503050406030204" pitchFamily="18" charset="0"/>
                                    </a:rPr>
                                    <m:t>|</m:t>
                                  </m:r>
                                  <m:sSub>
                                    <m:sSubPr>
                                      <m:ctrlPr>
                                        <a:rPr lang="de-DE" altLang="zh-CN" sz="2300" i="1">
                                          <a:solidFill>
                                            <a:srgbClr val="FFC000"/>
                                          </a:solidFill>
                                          <a:latin typeface="Cambria Math" panose="02040503050406030204" pitchFamily="18" charset="0"/>
                                        </a:rPr>
                                      </m:ctrlPr>
                                    </m:sSubPr>
                                    <m:e>
                                      <m:r>
                                        <a:rPr lang="de-DE" altLang="zh-CN" sz="2300" i="1">
                                          <a:solidFill>
                                            <a:srgbClr val="FFC000"/>
                                          </a:solidFill>
                                          <a:latin typeface="Cambria Math" panose="02040503050406030204" pitchFamily="18" charset="0"/>
                                        </a:rPr>
                                        <m:t>𝑠</m:t>
                                      </m:r>
                                    </m:e>
                                    <m:sub>
                                      <m:r>
                                        <a:rPr lang="de-DE" altLang="zh-CN" sz="2300" i="1">
                                          <a:solidFill>
                                            <a:srgbClr val="FFC000"/>
                                          </a:solidFill>
                                          <a:latin typeface="Cambria Math" panose="02040503050406030204" pitchFamily="18" charset="0"/>
                                        </a:rPr>
                                        <m:t>𝑖</m:t>
                                      </m:r>
                                    </m:sub>
                                  </m:sSub>
                                  <m:r>
                                    <a:rPr lang="de-DE" altLang="zh-CN" sz="2300" i="1">
                                      <a:solidFill>
                                        <a:srgbClr val="FFC000"/>
                                      </a:solidFill>
                                      <a:latin typeface="Cambria Math" panose="02040503050406030204" pitchFamily="18" charset="0"/>
                                    </a:rPr>
                                    <m:t>, </m:t>
                                  </m:r>
                                  <m:r>
                                    <a:rPr lang="de-DE" altLang="zh-CN" sz="2300" i="1">
                                      <a:solidFill>
                                        <a:srgbClr val="FFC000"/>
                                      </a:solidFill>
                                      <a:latin typeface="Cambria Math" panose="02040503050406030204" pitchFamily="18" charset="0"/>
                                    </a:rPr>
                                    <m:t>𝑎</m:t>
                                  </m:r>
                                </m:e>
                              </m:d>
                              <m:r>
                                <a:rPr lang="de-DE" altLang="zh-CN" sz="2300" i="1">
                                  <a:solidFill>
                                    <a:srgbClr val="FFC000"/>
                                  </a:solidFill>
                                  <a:latin typeface="Cambria Math" panose="02040503050406030204" pitchFamily="18" charset="0"/>
                                </a:rPr>
                                <m:t>𝑏</m:t>
                              </m:r>
                              <m:d>
                                <m:dPr>
                                  <m:ctrlPr>
                                    <a:rPr lang="de-DE" altLang="zh-CN" sz="2300" i="1">
                                      <a:solidFill>
                                        <a:srgbClr val="FFC000"/>
                                      </a:solidFill>
                                      <a:latin typeface="Cambria Math" panose="02040503050406030204" pitchFamily="18" charset="0"/>
                                    </a:rPr>
                                  </m:ctrlPr>
                                </m:dPr>
                                <m:e>
                                  <m:sSub>
                                    <m:sSubPr>
                                      <m:ctrlPr>
                                        <a:rPr lang="de-DE" altLang="zh-CN" sz="2300" i="1">
                                          <a:solidFill>
                                            <a:srgbClr val="FFC000"/>
                                          </a:solidFill>
                                          <a:latin typeface="Cambria Math" panose="02040503050406030204" pitchFamily="18" charset="0"/>
                                        </a:rPr>
                                      </m:ctrlPr>
                                    </m:sSubPr>
                                    <m:e>
                                      <m:r>
                                        <a:rPr lang="de-DE" altLang="zh-CN" sz="2300" i="1">
                                          <a:solidFill>
                                            <a:srgbClr val="FFC000"/>
                                          </a:solidFill>
                                          <a:latin typeface="Cambria Math" panose="02040503050406030204" pitchFamily="18" charset="0"/>
                                        </a:rPr>
                                        <m:t>𝑠</m:t>
                                      </m:r>
                                    </m:e>
                                    <m:sub>
                                      <m:r>
                                        <a:rPr lang="de-DE" altLang="zh-CN" sz="2300" i="1">
                                          <a:solidFill>
                                            <a:srgbClr val="FFC000"/>
                                          </a:solidFill>
                                          <a:latin typeface="Cambria Math" panose="02040503050406030204" pitchFamily="18" charset="0"/>
                                        </a:rPr>
                                        <m:t>𝑖</m:t>
                                      </m:r>
                                    </m:sub>
                                  </m:sSub>
                                </m:e>
                              </m:d>
                            </m:e>
                          </m:nary>
                        </m:num>
                        <m:den>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a:rPr lang="de-DE" altLang="zh-CN" sz="2300" i="1">
                                      <a:latin typeface="Cambria Math" panose="02040503050406030204" pitchFamily="18" charset="0"/>
                                    </a:rPr>
                                    <m:t>𝑘</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r>
                                    <a:rPr lang="de-DE" altLang="zh-CN" sz="2300" i="1">
                                      <a:latin typeface="Cambria Math" panose="02040503050406030204" pitchFamily="18" charset="0"/>
                                    </a:rPr>
                                    <m:t>𝑜</m:t>
                                  </m:r>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𝑘</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e>
                              </m:d>
                            </m:e>
                          </m:nary>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m:rPr>
                                      <m:brk m:alnAt="9"/>
                                    </m:rPr>
                                    <a:rPr lang="de-DE" altLang="zh-CN" sz="2300" i="1">
                                      <a:latin typeface="Cambria Math" panose="02040503050406030204" pitchFamily="18" charset="0"/>
                                    </a:rPr>
                                    <m:t>𝑖</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𝑘</m:t>
                                      </m:r>
                                    </m:sub>
                                  </m:sSub>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r>
                                    <a:rPr lang="de-DE" altLang="zh-CN" sz="2300" i="1">
                                      <a:latin typeface="Cambria Math" panose="02040503050406030204" pitchFamily="18" charset="0"/>
                                    </a:rPr>
                                    <m:t>, </m:t>
                                  </m:r>
                                  <m:r>
                                    <a:rPr lang="de-DE" altLang="zh-CN" sz="2300" i="1">
                                      <a:latin typeface="Cambria Math" panose="02040503050406030204" pitchFamily="18" charset="0"/>
                                    </a:rPr>
                                    <m:t>𝑎</m:t>
                                  </m:r>
                                </m:e>
                              </m:d>
                              <m:r>
                                <a:rPr lang="de-DE" altLang="zh-CN" sz="2300" i="1">
                                  <a:latin typeface="Cambria Math" panose="02040503050406030204" pitchFamily="18" charset="0"/>
                                </a:rPr>
                                <m:t>𝑏</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e>
                              </m:d>
                            </m:e>
                          </m:nary>
                        </m:den>
                      </m:f>
                    </m:oMath>
                  </m:oMathPara>
                </a14:m>
                <a:endParaRPr lang="en-GB" altLang="zh-CN" sz="2300" dirty="0">
                  <a:sym typeface="Symbol" charset="0"/>
                </a:endParaRPr>
              </a:p>
              <a:p>
                <a:pPr lvl="1"/>
                <a:r>
                  <a:rPr lang="en-US" altLang="zh-CN" dirty="0"/>
                  <a:t>Consider as two stage-update</a:t>
                </a:r>
              </a:p>
              <a:p>
                <a:pPr marL="1371600" lvl="2" indent="-457200">
                  <a:buFont typeface="+mj-lt"/>
                  <a:buAutoNum type="arabicPeriod"/>
                </a:pPr>
                <a:r>
                  <a:rPr lang="en-US" altLang="zh-CN" dirty="0"/>
                  <a:t>Update for the </a:t>
                </a:r>
                <a:r>
                  <a:rPr lang="en-US" altLang="zh-CN" dirty="0">
                    <a:solidFill>
                      <a:srgbClr val="FFC000"/>
                    </a:solidFill>
                  </a:rPr>
                  <a:t>action</a:t>
                </a:r>
              </a:p>
              <a:p>
                <a:pPr marL="1371600" lvl="2" indent="-457200">
                  <a:buFont typeface="+mj-lt"/>
                  <a:buAutoNum type="arabicPeriod"/>
                </a:pPr>
                <a:r>
                  <a:rPr lang="en-US" altLang="zh-CN" dirty="0"/>
                  <a:t>Update for the </a:t>
                </a:r>
                <a:r>
                  <a:rPr lang="en-US" altLang="zh-CN" dirty="0">
                    <a:solidFill>
                      <a:schemeClr val="accent1"/>
                    </a:solidFill>
                  </a:rPr>
                  <a:t>observation</a:t>
                </a:r>
                <a:endParaRPr lang="de-DE" altLang="zh-CN" i="1" dirty="0">
                  <a:solidFill>
                    <a:schemeClr val="accent1"/>
                  </a:solidFill>
                  <a:latin typeface="Cambria Math" panose="02040503050406030204" pitchFamily="18" charset="0"/>
                </a:endParaRP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blipFill>
                <a:blip r:embed="rId3"/>
                <a:stretch>
                  <a:fillRect l="-1955" t="-663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26</a:t>
            </a:fld>
            <a:endParaRPr lang="en-GB" dirty="0"/>
          </a:p>
        </p:txBody>
      </p:sp>
      <p:sp>
        <p:nvSpPr>
          <p:cNvPr id="110641" name="Text Box 51"/>
          <p:cNvSpPr txBox="1">
            <a:spLocks noChangeArrowheads="1"/>
          </p:cNvSpPr>
          <p:nvPr/>
        </p:nvSpPr>
        <p:spPr bwMode="auto">
          <a:xfrm>
            <a:off x="2516253" y="6137931"/>
            <a:ext cx="13804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Move </a:t>
            </a:r>
            <a:r>
              <a:rPr lang="en-US" altLang="zh-CN" sz="1800" i="0" dirty="0">
                <a:solidFill>
                  <a:srgbClr val="FFC000"/>
                </a:solidFill>
                <a:latin typeface="+mn-lt"/>
                <a:cs typeface="SimSun" charset="0"/>
              </a:rPr>
              <a:t>L</a:t>
            </a:r>
            <a:r>
              <a:rPr lang="en-US" altLang="zh-CN" sz="1800" i="0" dirty="0">
                <a:latin typeface="+mn-lt"/>
                <a:cs typeface="SimSun" charset="0"/>
              </a:rPr>
              <a:t> once</a:t>
            </a:r>
          </a:p>
        </p:txBody>
      </p:sp>
      <mc:AlternateContent xmlns:mc="http://schemas.openxmlformats.org/markup-compatibility/2006" xmlns:a14="http://schemas.microsoft.com/office/drawing/2010/main">
        <mc:Choice Requires="a14">
          <p:sp>
            <p:nvSpPr>
              <p:cNvPr id="110642" name="Text Box 52"/>
              <p:cNvSpPr txBox="1">
                <a:spLocks noChangeArrowheads="1"/>
              </p:cNvSpPr>
              <p:nvPr/>
            </p:nvSpPr>
            <p:spPr bwMode="auto">
              <a:xfrm>
                <a:off x="435488" y="3757466"/>
                <a:ext cx="378886"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800" i="1" dirty="0" smtClean="0">
                          <a:latin typeface="Cambria Math" panose="02040503050406030204" pitchFamily="18" charset="0"/>
                          <a:cs typeface="SimSun" charset="0"/>
                        </a:rPr>
                        <m:t>𝑏</m:t>
                      </m:r>
                    </m:oMath>
                  </m:oMathPara>
                </a14:m>
                <a:endParaRPr lang="en-US" altLang="zh-CN" sz="1800" i="0" dirty="0">
                  <a:cs typeface="SimSun" charset="0"/>
                </a:endParaRPr>
              </a:p>
            </p:txBody>
          </p:sp>
        </mc:Choice>
        <mc:Fallback xmlns="">
          <p:sp>
            <p:nvSpPr>
              <p:cNvPr id="110642" name="Text Box 52"/>
              <p:cNvSpPr txBox="1">
                <a:spLocks noRot="1" noChangeAspect="1" noMove="1" noResize="1" noEditPoints="1" noAdjustHandles="1" noChangeArrowheads="1" noChangeShapeType="1" noTextEdit="1"/>
              </p:cNvSpPr>
              <p:nvPr/>
            </p:nvSpPr>
            <p:spPr bwMode="auto">
              <a:xfrm>
                <a:off x="435488" y="3757466"/>
                <a:ext cx="378886" cy="36933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 Box 52">
                <a:extLst>
                  <a:ext uri="{FF2B5EF4-FFF2-40B4-BE49-F238E27FC236}">
                    <a16:creationId xmlns:a16="http://schemas.microsoft.com/office/drawing/2014/main" id="{97C7A877-514B-924B-AA35-D3ABD87E07DD}"/>
                  </a:ext>
                </a:extLst>
              </p:cNvPr>
              <p:cNvSpPr txBox="1">
                <a:spLocks noChangeArrowheads="1"/>
              </p:cNvSpPr>
              <p:nvPr/>
            </p:nvSpPr>
            <p:spPr bwMode="auto">
              <a:xfrm>
                <a:off x="3473416" y="3757463"/>
                <a:ext cx="628377" cy="38792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r>
                          <a:rPr lang="en-US" altLang="zh-CN" sz="1800" i="1" dirty="0" smtClean="0">
                            <a:latin typeface="Cambria Math" panose="02040503050406030204" pitchFamily="18" charset="0"/>
                            <a:cs typeface="SimSun" charset="0"/>
                          </a:rPr>
                          <m:t>𝑏</m:t>
                        </m:r>
                      </m:e>
                      <m:sup>
                        <m:d>
                          <m:dPr>
                            <m:ctrlPr>
                              <a:rPr lang="de-DE" altLang="zh-CN" sz="1800" b="0" i="1" dirty="0" smtClean="0">
                                <a:latin typeface="Cambria Math" panose="02040503050406030204" pitchFamily="18" charset="0"/>
                                <a:cs typeface="SimSun" charset="0"/>
                              </a:rPr>
                            </m:ctrlPr>
                          </m:dPr>
                          <m:e>
                            <m:r>
                              <a:rPr lang="de-DE" altLang="zh-CN" sz="1800" b="0" i="1" dirty="0" smtClean="0">
                                <a:latin typeface="Cambria Math" panose="02040503050406030204" pitchFamily="18" charset="0"/>
                                <a:cs typeface="SimSun" charset="0"/>
                              </a:rPr>
                              <m:t>1</m:t>
                            </m:r>
                          </m:e>
                        </m:d>
                      </m:sup>
                    </m:sSup>
                  </m:oMath>
                </a14:m>
                <a:r>
                  <a:rPr lang="en-US" altLang="zh-CN" sz="1800" i="0" dirty="0">
                    <a:cs typeface="SimSun" charset="0"/>
                  </a:rPr>
                  <a:t> </a:t>
                </a:r>
              </a:p>
            </p:txBody>
          </p:sp>
        </mc:Choice>
        <mc:Fallback xmlns="">
          <p:sp>
            <p:nvSpPr>
              <p:cNvPr id="41" name="Text Box 52">
                <a:extLst>
                  <a:ext uri="{FF2B5EF4-FFF2-40B4-BE49-F238E27FC236}">
                    <a16:creationId xmlns:a16="http://schemas.microsoft.com/office/drawing/2014/main" id="{97C7A877-514B-924B-AA35-D3ABD87E07DD}"/>
                  </a:ext>
                </a:extLst>
              </p:cNvPr>
              <p:cNvSpPr txBox="1">
                <a:spLocks noRot="1" noChangeAspect="1" noMove="1" noResize="1" noEditPoints="1" noAdjustHandles="1" noChangeArrowheads="1" noChangeShapeType="1" noTextEdit="1"/>
              </p:cNvSpPr>
              <p:nvPr/>
            </p:nvSpPr>
            <p:spPr bwMode="auto">
              <a:xfrm>
                <a:off x="3473416" y="3757463"/>
                <a:ext cx="628377" cy="387927"/>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42" name="Group 3">
            <a:extLst>
              <a:ext uri="{FF2B5EF4-FFF2-40B4-BE49-F238E27FC236}">
                <a16:creationId xmlns:a16="http://schemas.microsoft.com/office/drawing/2014/main" id="{A1AF7200-5ED3-CF49-9216-85253EEA8917}"/>
              </a:ext>
            </a:extLst>
          </p:cNvPr>
          <p:cNvGrpSpPr>
            <a:grpSpLocks/>
          </p:cNvGrpSpPr>
          <p:nvPr/>
        </p:nvGrpSpPr>
        <p:grpSpPr bwMode="auto">
          <a:xfrm>
            <a:off x="3456735" y="4121532"/>
            <a:ext cx="2438400" cy="1828800"/>
            <a:chOff x="960" y="1152"/>
            <a:chExt cx="1536" cy="1152"/>
          </a:xfrm>
        </p:grpSpPr>
        <p:sp>
          <p:nvSpPr>
            <p:cNvPr id="43" name="Rectangle 4">
              <a:extLst>
                <a:ext uri="{FF2B5EF4-FFF2-40B4-BE49-F238E27FC236}">
                  <a16:creationId xmlns:a16="http://schemas.microsoft.com/office/drawing/2014/main" id="{CBBBC139-0EFB-CB4E-8D7A-0EBD38451B6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4" name="Line 5">
              <a:extLst>
                <a:ext uri="{FF2B5EF4-FFF2-40B4-BE49-F238E27FC236}">
                  <a16:creationId xmlns:a16="http://schemas.microsoft.com/office/drawing/2014/main" id="{20579FFD-400F-4647-A918-0CB14D118231}"/>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5" name="Line 6">
              <a:extLst>
                <a:ext uri="{FF2B5EF4-FFF2-40B4-BE49-F238E27FC236}">
                  <a16:creationId xmlns:a16="http://schemas.microsoft.com/office/drawing/2014/main" id="{0826A633-2030-D840-98BF-79267BEEB38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6" name="Line 7">
              <a:extLst>
                <a:ext uri="{FF2B5EF4-FFF2-40B4-BE49-F238E27FC236}">
                  <a16:creationId xmlns:a16="http://schemas.microsoft.com/office/drawing/2014/main" id="{FBF5285F-F30B-5A40-93BA-C47B08708757}"/>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7" name="Line 8">
              <a:extLst>
                <a:ext uri="{FF2B5EF4-FFF2-40B4-BE49-F238E27FC236}">
                  <a16:creationId xmlns:a16="http://schemas.microsoft.com/office/drawing/2014/main" id="{26072521-77D6-BD4F-8808-3158307EC07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48" name="Line 9">
              <a:extLst>
                <a:ext uri="{FF2B5EF4-FFF2-40B4-BE49-F238E27FC236}">
                  <a16:creationId xmlns:a16="http://schemas.microsoft.com/office/drawing/2014/main" id="{FB81DC20-E433-0A42-B9A6-821D29EA7AE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9" name="Rectangle 10">
              <a:extLst>
                <a:ext uri="{FF2B5EF4-FFF2-40B4-BE49-F238E27FC236}">
                  <a16:creationId xmlns:a16="http://schemas.microsoft.com/office/drawing/2014/main" id="{9373A251-FC92-0941-9AF5-F275B3144AE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72AB157F-583E-3045-B709-D093365094F3}"/>
                  </a:ext>
                </a:extLst>
              </p:cNvPr>
              <p:cNvSpPr>
                <a:spLocks noChangeArrowheads="1"/>
              </p:cNvSpPr>
              <p:nvPr/>
            </p:nvSpPr>
            <p:spPr bwMode="auto">
              <a:xfrm>
                <a:off x="5285536" y="4121529"/>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left"/>
                    </m:oMathParaPr>
                    <m:oMath xmlns:m="http://schemas.openxmlformats.org/officeDocument/2006/math">
                      <m:r>
                        <a:rPr lang="en-GB" i="1" dirty="0">
                          <a:solidFill>
                            <a:schemeClr val="accent4"/>
                          </a:solidFill>
                          <a:latin typeface="Cambria Math" panose="02040503050406030204" pitchFamily="18" charset="0"/>
                        </a:rPr>
                        <m:t>0.</m:t>
                      </m:r>
                      <m:r>
                        <a:rPr lang="de-DE"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50" name="Rectangle 49">
                <a:extLst>
                  <a:ext uri="{FF2B5EF4-FFF2-40B4-BE49-F238E27FC236}">
                    <a16:creationId xmlns:a16="http://schemas.microsoft.com/office/drawing/2014/main" id="{72AB157F-583E-3045-B709-D093365094F3}"/>
                  </a:ext>
                </a:extLst>
              </p:cNvPr>
              <p:cNvSpPr>
                <a:spLocks noRot="1" noChangeAspect="1" noMove="1" noResize="1" noEditPoints="1" noAdjustHandles="1" noChangeArrowheads="1" noChangeShapeType="1" noTextEdit="1"/>
              </p:cNvSpPr>
              <p:nvPr/>
            </p:nvSpPr>
            <p:spPr bwMode="auto">
              <a:xfrm>
                <a:off x="5285536" y="4121529"/>
                <a:ext cx="609600" cy="609600"/>
              </a:xfrm>
              <a:prstGeom prst="rect">
                <a:avLst/>
              </a:prstGeom>
              <a:blipFill>
                <a:blip r:embed="rId6"/>
                <a:stretch>
                  <a:fillRect/>
                </a:stretch>
              </a:blipFill>
              <a:ln w="9525">
                <a:solidFill>
                  <a:schemeClr val="tx1"/>
                </a:solidFill>
                <a:miter lim="800000"/>
                <a:headEnd/>
                <a:tailEnd/>
              </a:ln>
            </p:spPr>
            <p:txBody>
              <a:bodyPr/>
              <a:lstStyle/>
              <a:p>
                <a:r>
                  <a:rPr lang="en-GB">
                    <a:noFill/>
                  </a:rPr>
                  <a:t> </a:t>
                </a:r>
              </a:p>
            </p:txBody>
          </p:sp>
        </mc:Fallback>
      </mc:AlternateContent>
      <p:sp>
        <p:nvSpPr>
          <p:cNvPr id="51" name="Text Box 18">
            <a:extLst>
              <a:ext uri="{FF2B5EF4-FFF2-40B4-BE49-F238E27FC236}">
                <a16:creationId xmlns:a16="http://schemas.microsoft.com/office/drawing/2014/main" id="{F1B81023-062D-D64A-883B-D22858739BF5}"/>
              </a:ext>
            </a:extLst>
          </p:cNvPr>
          <p:cNvSpPr txBox="1">
            <a:spLocks noChangeArrowheads="1"/>
          </p:cNvSpPr>
          <p:nvPr/>
        </p:nvSpPr>
        <p:spPr bwMode="auto">
          <a:xfrm>
            <a:off x="3088728" y="48704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2" name="Text Box 19">
            <a:extLst>
              <a:ext uri="{FF2B5EF4-FFF2-40B4-BE49-F238E27FC236}">
                <a16:creationId xmlns:a16="http://schemas.microsoft.com/office/drawing/2014/main" id="{9130CC18-0D91-7D49-9814-7B17770F2F91}"/>
              </a:ext>
            </a:extLst>
          </p:cNvPr>
          <p:cNvSpPr txBox="1">
            <a:spLocks noChangeArrowheads="1"/>
          </p:cNvSpPr>
          <p:nvPr/>
        </p:nvSpPr>
        <p:spPr bwMode="auto">
          <a:xfrm>
            <a:off x="3088728" y="42608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53" name="Text Box 20">
            <a:extLst>
              <a:ext uri="{FF2B5EF4-FFF2-40B4-BE49-F238E27FC236}">
                <a16:creationId xmlns:a16="http://schemas.microsoft.com/office/drawing/2014/main" id="{8DE527B1-0FFE-B54D-9414-A4D54A061147}"/>
              </a:ext>
            </a:extLst>
          </p:cNvPr>
          <p:cNvSpPr txBox="1">
            <a:spLocks noChangeArrowheads="1"/>
          </p:cNvSpPr>
          <p:nvPr/>
        </p:nvSpPr>
        <p:spPr bwMode="auto">
          <a:xfrm>
            <a:off x="3088728" y="54038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54" name="Text Box 21">
            <a:extLst>
              <a:ext uri="{FF2B5EF4-FFF2-40B4-BE49-F238E27FC236}">
                <a16:creationId xmlns:a16="http://schemas.microsoft.com/office/drawing/2014/main" id="{60754734-A003-0843-891E-83BC7CC1AF1A}"/>
              </a:ext>
            </a:extLst>
          </p:cNvPr>
          <p:cNvSpPr txBox="1">
            <a:spLocks noChangeArrowheads="1"/>
          </p:cNvSpPr>
          <p:nvPr/>
        </p:nvSpPr>
        <p:spPr bwMode="auto">
          <a:xfrm>
            <a:off x="5450928" y="59372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55" name="Text Box 22">
            <a:extLst>
              <a:ext uri="{FF2B5EF4-FFF2-40B4-BE49-F238E27FC236}">
                <a16:creationId xmlns:a16="http://schemas.microsoft.com/office/drawing/2014/main" id="{BDB65ABB-3626-AB43-AE68-1311D6B95305}"/>
              </a:ext>
            </a:extLst>
          </p:cNvPr>
          <p:cNvSpPr txBox="1">
            <a:spLocks noChangeArrowheads="1"/>
          </p:cNvSpPr>
          <p:nvPr/>
        </p:nvSpPr>
        <p:spPr bwMode="auto">
          <a:xfrm>
            <a:off x="4841328" y="59372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56" name="Text Box 23">
            <a:extLst>
              <a:ext uri="{FF2B5EF4-FFF2-40B4-BE49-F238E27FC236}">
                <a16:creationId xmlns:a16="http://schemas.microsoft.com/office/drawing/2014/main" id="{72137A2F-7FC4-A845-AB59-8F309EB36887}"/>
              </a:ext>
            </a:extLst>
          </p:cNvPr>
          <p:cNvSpPr txBox="1">
            <a:spLocks noChangeArrowheads="1"/>
          </p:cNvSpPr>
          <p:nvPr/>
        </p:nvSpPr>
        <p:spPr bwMode="auto">
          <a:xfrm>
            <a:off x="4231728" y="59372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7" name="Text Box 24">
            <a:extLst>
              <a:ext uri="{FF2B5EF4-FFF2-40B4-BE49-F238E27FC236}">
                <a16:creationId xmlns:a16="http://schemas.microsoft.com/office/drawing/2014/main" id="{16AF4EE9-F291-1A46-8EC0-FC2D3C196908}"/>
              </a:ext>
            </a:extLst>
          </p:cNvPr>
          <p:cNvSpPr txBox="1">
            <a:spLocks noChangeArrowheads="1"/>
          </p:cNvSpPr>
          <p:nvPr/>
        </p:nvSpPr>
        <p:spPr bwMode="auto">
          <a:xfrm>
            <a:off x="3622128" y="5937269"/>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39BBB75B-1A06-434B-B311-79CFBEAA9F17}"/>
                  </a:ext>
                </a:extLst>
              </p:cNvPr>
              <p:cNvSpPr>
                <a:spLocks noChangeArrowheads="1"/>
              </p:cNvSpPr>
              <p:nvPr/>
            </p:nvSpPr>
            <p:spPr bwMode="auto">
              <a:xfrm>
                <a:off x="5285532" y="4731129"/>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i="1" dirty="0" smtClean="0">
                          <a:solidFill>
                            <a:srgbClr val="FFC000"/>
                          </a:solidFill>
                          <a:latin typeface="Cambria Math" panose="02040503050406030204" pitchFamily="18" charset="0"/>
                        </a:rPr>
                        <m:t>0.</m:t>
                      </m:r>
                      <m:r>
                        <a:rPr lang="de-DE" b="0" i="1" dirty="0" smtClean="0">
                          <a:solidFill>
                            <a:srgbClr val="FFC000"/>
                          </a:solidFill>
                          <a:latin typeface="Cambria Math" panose="02040503050406030204" pitchFamily="18" charset="0"/>
                        </a:rPr>
                        <m:t>0</m:t>
                      </m:r>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1</m:t>
                          </m:r>
                        </m:e>
                      </m:acc>
                    </m:oMath>
                  </m:oMathPara>
                </a14:m>
                <a:endParaRPr lang="en-GB" dirty="0">
                  <a:solidFill>
                    <a:srgbClr val="FFC000"/>
                  </a:solidFill>
                </a:endParaRPr>
              </a:p>
            </p:txBody>
          </p:sp>
        </mc:Choice>
        <mc:Fallback xmlns="">
          <p:sp>
            <p:nvSpPr>
              <p:cNvPr id="58" name="Rectangle 57">
                <a:extLst>
                  <a:ext uri="{FF2B5EF4-FFF2-40B4-BE49-F238E27FC236}">
                    <a16:creationId xmlns:a16="http://schemas.microsoft.com/office/drawing/2014/main" id="{39BBB75B-1A06-434B-B311-79CFBEAA9F17}"/>
                  </a:ext>
                </a:extLst>
              </p:cNvPr>
              <p:cNvSpPr>
                <a:spLocks noRot="1" noChangeAspect="1" noMove="1" noResize="1" noEditPoints="1" noAdjustHandles="1" noChangeArrowheads="1" noChangeShapeType="1" noTextEdit="1"/>
              </p:cNvSpPr>
              <p:nvPr/>
            </p:nvSpPr>
            <p:spPr bwMode="auto">
              <a:xfrm>
                <a:off x="5285532" y="4731129"/>
                <a:ext cx="609600" cy="609600"/>
              </a:xfrm>
              <a:prstGeom prst="rect">
                <a:avLst/>
              </a:prstGeom>
              <a:blipFill>
                <a:blip r:embed="rId7"/>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8FCC745-DD9B-7147-9916-FDB571E5D7F9}"/>
                  </a:ext>
                </a:extLst>
              </p:cNvPr>
              <p:cNvSpPr txBox="1"/>
              <p:nvPr/>
            </p:nvSpPr>
            <p:spPr>
              <a:xfrm>
                <a:off x="3472121" y="4250662"/>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0.2</m:t>
                      </m:r>
                    </m:oMath>
                  </m:oMathPara>
                </a14:m>
                <a:endParaRPr lang="en-GB" dirty="0">
                  <a:solidFill>
                    <a:schemeClr val="accent1"/>
                  </a:solidFill>
                </a:endParaRPr>
              </a:p>
            </p:txBody>
          </p:sp>
        </mc:Choice>
        <mc:Fallback xmlns="">
          <p:sp>
            <p:nvSpPr>
              <p:cNvPr id="59" name="TextBox 58">
                <a:extLst>
                  <a:ext uri="{FF2B5EF4-FFF2-40B4-BE49-F238E27FC236}">
                    <a16:creationId xmlns:a16="http://schemas.microsoft.com/office/drawing/2014/main" id="{C8FCC745-DD9B-7147-9916-FDB571E5D7F9}"/>
                  </a:ext>
                </a:extLst>
              </p:cNvPr>
              <p:cNvSpPr txBox="1">
                <a:spLocks noRot="1" noChangeAspect="1" noMove="1" noResize="1" noEditPoints="1" noAdjustHandles="1" noChangeArrowheads="1" noChangeShapeType="1" noTextEdit="1"/>
              </p:cNvSpPr>
              <p:nvPr/>
            </p:nvSpPr>
            <p:spPr>
              <a:xfrm>
                <a:off x="3472121" y="4250662"/>
                <a:ext cx="542136"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FD15401-689C-7542-9641-E70524E43EF6}"/>
                  </a:ext>
                </a:extLst>
              </p:cNvPr>
              <p:cNvSpPr txBox="1"/>
              <p:nvPr/>
            </p:nvSpPr>
            <p:spPr>
              <a:xfrm>
                <a:off x="4055203" y="424516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0" name="TextBox 59">
                <a:extLst>
                  <a:ext uri="{FF2B5EF4-FFF2-40B4-BE49-F238E27FC236}">
                    <a16:creationId xmlns:a16="http://schemas.microsoft.com/office/drawing/2014/main" id="{6FD15401-689C-7542-9641-E70524E43EF6}"/>
                  </a:ext>
                </a:extLst>
              </p:cNvPr>
              <p:cNvSpPr txBox="1">
                <a:spLocks noRot="1" noChangeAspect="1" noMove="1" noResize="1" noEditPoints="1" noAdjustHandles="1" noChangeArrowheads="1" noChangeShapeType="1" noTextEdit="1"/>
              </p:cNvSpPr>
              <p:nvPr/>
            </p:nvSpPr>
            <p:spPr>
              <a:xfrm>
                <a:off x="4055203" y="4245167"/>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9C991A7-74DD-A540-A3D4-57716F81E7BA}"/>
                  </a:ext>
                </a:extLst>
              </p:cNvPr>
              <p:cNvSpPr txBox="1"/>
              <p:nvPr/>
            </p:nvSpPr>
            <p:spPr>
              <a:xfrm>
                <a:off x="4691516" y="4247118"/>
                <a:ext cx="670376"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r>
                        <a:rPr lang="de-DE" b="0" i="1" dirty="0" smtClean="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2</m:t>
                          </m:r>
                        </m:e>
                      </m:acc>
                    </m:oMath>
                  </m:oMathPara>
                </a14:m>
                <a:endParaRPr lang="en-GB" dirty="0">
                  <a:solidFill>
                    <a:schemeClr val="accent1"/>
                  </a:solidFill>
                </a:endParaRPr>
              </a:p>
            </p:txBody>
          </p:sp>
        </mc:Choice>
        <mc:Fallback xmlns="">
          <p:sp>
            <p:nvSpPr>
              <p:cNvPr id="61" name="TextBox 60">
                <a:extLst>
                  <a:ext uri="{FF2B5EF4-FFF2-40B4-BE49-F238E27FC236}">
                    <a16:creationId xmlns:a16="http://schemas.microsoft.com/office/drawing/2014/main" id="{59C991A7-74DD-A540-A3D4-57716F81E7BA}"/>
                  </a:ext>
                </a:extLst>
              </p:cNvPr>
              <p:cNvSpPr txBox="1">
                <a:spLocks noRot="1" noChangeAspect="1" noMove="1" noResize="1" noEditPoints="1" noAdjustHandles="1" noChangeArrowheads="1" noChangeShapeType="1" noTextEdit="1"/>
              </p:cNvSpPr>
              <p:nvPr/>
            </p:nvSpPr>
            <p:spPr>
              <a:xfrm>
                <a:off x="4691516" y="4247118"/>
                <a:ext cx="670376"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3DBE7FEC-1AC7-294A-BE5F-D3A89B96A037}"/>
                  </a:ext>
                </a:extLst>
              </p:cNvPr>
              <p:cNvSpPr txBox="1"/>
              <p:nvPr/>
            </p:nvSpPr>
            <p:spPr>
              <a:xfrm>
                <a:off x="3470897" y="5433563"/>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0.2</m:t>
                      </m:r>
                    </m:oMath>
                  </m:oMathPara>
                </a14:m>
                <a:endParaRPr lang="en-GB" dirty="0">
                  <a:solidFill>
                    <a:schemeClr val="accent1"/>
                  </a:solidFill>
                </a:endParaRPr>
              </a:p>
            </p:txBody>
          </p:sp>
        </mc:Choice>
        <mc:Fallback xmlns="">
          <p:sp>
            <p:nvSpPr>
              <p:cNvPr id="62" name="TextBox 61">
                <a:extLst>
                  <a:ext uri="{FF2B5EF4-FFF2-40B4-BE49-F238E27FC236}">
                    <a16:creationId xmlns:a16="http://schemas.microsoft.com/office/drawing/2014/main" id="{3DBE7FEC-1AC7-294A-BE5F-D3A89B96A037}"/>
                  </a:ext>
                </a:extLst>
              </p:cNvPr>
              <p:cNvSpPr txBox="1">
                <a:spLocks noRot="1" noChangeAspect="1" noMove="1" noResize="1" noEditPoints="1" noAdjustHandles="1" noChangeArrowheads="1" noChangeShapeType="1" noTextEdit="1"/>
              </p:cNvSpPr>
              <p:nvPr/>
            </p:nvSpPr>
            <p:spPr>
              <a:xfrm>
                <a:off x="3470897" y="5433563"/>
                <a:ext cx="542136"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26A87C8-9B90-2549-BDE7-691FB3B3724A}"/>
                  </a:ext>
                </a:extLst>
              </p:cNvPr>
              <p:cNvSpPr txBox="1"/>
              <p:nvPr/>
            </p:nvSpPr>
            <p:spPr>
              <a:xfrm>
                <a:off x="4053979" y="5428068"/>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3" name="TextBox 62">
                <a:extLst>
                  <a:ext uri="{FF2B5EF4-FFF2-40B4-BE49-F238E27FC236}">
                    <a16:creationId xmlns:a16="http://schemas.microsoft.com/office/drawing/2014/main" id="{E26A87C8-9B90-2549-BDE7-691FB3B3724A}"/>
                  </a:ext>
                </a:extLst>
              </p:cNvPr>
              <p:cNvSpPr txBox="1">
                <a:spLocks noRot="1" noChangeAspect="1" noMove="1" noResize="1" noEditPoints="1" noAdjustHandles="1" noChangeArrowheads="1" noChangeShapeType="1" noTextEdit="1"/>
              </p:cNvSpPr>
              <p:nvPr/>
            </p:nvSpPr>
            <p:spPr>
              <a:xfrm>
                <a:off x="4053979" y="5428068"/>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3E345DD-E25F-A644-A03D-6A29FD826257}"/>
                  </a:ext>
                </a:extLst>
              </p:cNvPr>
              <p:cNvSpPr txBox="1"/>
              <p:nvPr/>
            </p:nvSpPr>
            <p:spPr>
              <a:xfrm>
                <a:off x="4690292" y="543001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4" name="TextBox 63">
                <a:extLst>
                  <a:ext uri="{FF2B5EF4-FFF2-40B4-BE49-F238E27FC236}">
                    <a16:creationId xmlns:a16="http://schemas.microsoft.com/office/drawing/2014/main" id="{A3E345DD-E25F-A644-A03D-6A29FD826257}"/>
                  </a:ext>
                </a:extLst>
              </p:cNvPr>
              <p:cNvSpPr txBox="1">
                <a:spLocks noRot="1" noChangeAspect="1" noMove="1" noResize="1" noEditPoints="1" noAdjustHandles="1" noChangeArrowheads="1" noChangeShapeType="1" noTextEdit="1"/>
              </p:cNvSpPr>
              <p:nvPr/>
            </p:nvSpPr>
            <p:spPr>
              <a:xfrm>
                <a:off x="4690292" y="5430019"/>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C7CF54C-AD9D-1846-B450-CB0F087A3CCC}"/>
                  </a:ext>
                </a:extLst>
              </p:cNvPr>
              <p:cNvSpPr txBox="1"/>
              <p:nvPr/>
            </p:nvSpPr>
            <p:spPr>
              <a:xfrm>
                <a:off x="3470897" y="484707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5" name="TextBox 64">
                <a:extLst>
                  <a:ext uri="{FF2B5EF4-FFF2-40B4-BE49-F238E27FC236}">
                    <a16:creationId xmlns:a16="http://schemas.microsoft.com/office/drawing/2014/main" id="{4C7CF54C-AD9D-1846-B450-CB0F087A3CCC}"/>
                  </a:ext>
                </a:extLst>
              </p:cNvPr>
              <p:cNvSpPr txBox="1">
                <a:spLocks noRot="1" noChangeAspect="1" noMove="1" noResize="1" noEditPoints="1" noAdjustHandles="1" noChangeArrowheads="1" noChangeShapeType="1" noTextEdit="1"/>
              </p:cNvSpPr>
              <p:nvPr/>
            </p:nvSpPr>
            <p:spPr>
              <a:xfrm>
                <a:off x="3470897" y="4847074"/>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4C36523-679C-2F4F-BD7C-53391B756B42}"/>
                  </a:ext>
                </a:extLst>
              </p:cNvPr>
              <p:cNvSpPr txBox="1"/>
              <p:nvPr/>
            </p:nvSpPr>
            <p:spPr>
              <a:xfrm>
                <a:off x="5220926" y="5428065"/>
                <a:ext cx="670376"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r>
                        <a:rPr lang="de-DE" b="0" i="1" dirty="0" smtClean="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6" name="TextBox 65">
                <a:extLst>
                  <a:ext uri="{FF2B5EF4-FFF2-40B4-BE49-F238E27FC236}">
                    <a16:creationId xmlns:a16="http://schemas.microsoft.com/office/drawing/2014/main" id="{34C36523-679C-2F4F-BD7C-53391B756B42}"/>
                  </a:ext>
                </a:extLst>
              </p:cNvPr>
              <p:cNvSpPr txBox="1">
                <a:spLocks noRot="1" noChangeAspect="1" noMove="1" noResize="1" noEditPoints="1" noAdjustHandles="1" noChangeArrowheads="1" noChangeShapeType="1" noTextEdit="1"/>
              </p:cNvSpPr>
              <p:nvPr/>
            </p:nvSpPr>
            <p:spPr>
              <a:xfrm>
                <a:off x="5220926" y="5428065"/>
                <a:ext cx="670376" cy="36990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9FFAF8D-2F04-4F40-9069-BBA501237885}"/>
                  </a:ext>
                </a:extLst>
              </p:cNvPr>
              <p:cNvSpPr txBox="1"/>
              <p:nvPr/>
            </p:nvSpPr>
            <p:spPr>
              <a:xfrm>
                <a:off x="4690292" y="484353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7" name="TextBox 66">
                <a:extLst>
                  <a:ext uri="{FF2B5EF4-FFF2-40B4-BE49-F238E27FC236}">
                    <a16:creationId xmlns:a16="http://schemas.microsoft.com/office/drawing/2014/main" id="{B9FFAF8D-2F04-4F40-9069-BBA501237885}"/>
                  </a:ext>
                </a:extLst>
              </p:cNvPr>
              <p:cNvSpPr txBox="1">
                <a:spLocks noRot="1" noChangeAspect="1" noMove="1" noResize="1" noEditPoints="1" noAdjustHandles="1" noChangeArrowheads="1" noChangeShapeType="1" noTextEdit="1"/>
              </p:cNvSpPr>
              <p:nvPr/>
            </p:nvSpPr>
            <p:spPr>
              <a:xfrm>
                <a:off x="4690292" y="4843530"/>
                <a:ext cx="580608" cy="369909"/>
              </a:xfrm>
              <a:prstGeom prst="rect">
                <a:avLst/>
              </a:prstGeom>
              <a:blipFill>
                <a:blip r:embed="rId12"/>
                <a:stretch>
                  <a:fillRect/>
                </a:stretch>
              </a:blipFill>
            </p:spPr>
            <p:txBody>
              <a:bodyPr/>
              <a:lstStyle/>
              <a:p>
                <a:r>
                  <a:rPr lang="en-GB">
                    <a:noFill/>
                  </a:rPr>
                  <a:t> </a:t>
                </a:r>
              </a:p>
            </p:txBody>
          </p:sp>
        </mc:Fallback>
      </mc:AlternateContent>
      <p:sp>
        <p:nvSpPr>
          <p:cNvPr id="6" name="Down Arrow 5">
            <a:extLst>
              <a:ext uri="{FF2B5EF4-FFF2-40B4-BE49-F238E27FC236}">
                <a16:creationId xmlns:a16="http://schemas.microsoft.com/office/drawing/2014/main" id="{F2CAFD15-272E-3342-AA85-BA6849A55BCE}"/>
              </a:ext>
            </a:extLst>
          </p:cNvPr>
          <p:cNvSpPr/>
          <p:nvPr/>
        </p:nvSpPr>
        <p:spPr>
          <a:xfrm rot="16200000">
            <a:off x="3045341" y="6245584"/>
            <a:ext cx="317375" cy="729493"/>
          </a:xfrm>
          <a:prstGeom prst="downArrow">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8" name="Text Box 52">
                <a:extLst>
                  <a:ext uri="{FF2B5EF4-FFF2-40B4-BE49-F238E27FC236}">
                    <a16:creationId xmlns:a16="http://schemas.microsoft.com/office/drawing/2014/main" id="{FB8C195B-72F2-744B-B803-D1461692D40F}"/>
                  </a:ext>
                </a:extLst>
              </p:cNvPr>
              <p:cNvSpPr txBox="1">
                <a:spLocks noChangeArrowheads="1"/>
              </p:cNvSpPr>
              <p:nvPr/>
            </p:nvSpPr>
            <p:spPr bwMode="auto">
              <a:xfrm>
                <a:off x="6511343" y="3757463"/>
                <a:ext cx="1130951" cy="38792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sSup>
                          <m:sSupPr>
                            <m:ctrlPr>
                              <a:rPr lang="de-DE" altLang="zh-CN" sz="1800" b="0" i="1" dirty="0" smtClean="0">
                                <a:latin typeface="Cambria Math" panose="02040503050406030204" pitchFamily="18" charset="0"/>
                                <a:cs typeface="SimSun" charset="0"/>
                              </a:rPr>
                            </m:ctrlPr>
                          </m:sSupPr>
                          <m:e>
                            <m:r>
                              <a:rPr lang="de-DE" altLang="zh-CN" sz="1800" b="0" i="1" dirty="0" smtClean="0">
                                <a:latin typeface="Cambria Math" panose="02040503050406030204" pitchFamily="18" charset="0"/>
                                <a:cs typeface="SimSun" charset="0"/>
                              </a:rPr>
                              <m:t>𝑏</m:t>
                            </m:r>
                          </m:e>
                          <m:sup>
                            <m:d>
                              <m:dPr>
                                <m:ctrlPr>
                                  <a:rPr lang="de-DE" altLang="zh-CN" sz="1800" b="0" i="1" dirty="0" smtClean="0">
                                    <a:latin typeface="Cambria Math" panose="02040503050406030204" pitchFamily="18" charset="0"/>
                                    <a:cs typeface="SimSun" charset="0"/>
                                  </a:rPr>
                                </m:ctrlPr>
                              </m:dPr>
                              <m:e>
                                <m:r>
                                  <a:rPr lang="de-DE" altLang="zh-CN" sz="1800" b="0" i="1" dirty="0" smtClean="0">
                                    <a:latin typeface="Cambria Math" panose="02040503050406030204" pitchFamily="18" charset="0"/>
                                    <a:cs typeface="SimSun" charset="0"/>
                                  </a:rPr>
                                  <m:t>2</m:t>
                                </m:r>
                              </m:e>
                            </m:d>
                          </m:sup>
                        </m:sSup>
                        <m:r>
                          <a:rPr lang="de-DE" altLang="zh-CN" sz="1800" b="0" i="1" dirty="0" smtClean="0">
                            <a:latin typeface="Cambria Math" panose="02040503050406030204" pitchFamily="18" charset="0"/>
                            <a:cs typeface="SimSun" charset="0"/>
                          </a:rPr>
                          <m:t>=</m:t>
                        </m:r>
                        <m:r>
                          <a:rPr lang="en-US" altLang="zh-CN" sz="1800" i="1" dirty="0" smtClean="0">
                            <a:latin typeface="Cambria Math" panose="02040503050406030204" pitchFamily="18" charset="0"/>
                            <a:cs typeface="SimSun" charset="0"/>
                          </a:rPr>
                          <m:t>𝑏</m:t>
                        </m:r>
                      </m:e>
                      <m:sup>
                        <m:r>
                          <a:rPr lang="de-DE" altLang="zh-CN" sz="1800" b="0" i="1" dirty="0" smtClean="0">
                            <a:latin typeface="Cambria Math" panose="02040503050406030204" pitchFamily="18" charset="0"/>
                            <a:cs typeface="SimSun" charset="0"/>
                          </a:rPr>
                          <m:t>′</m:t>
                        </m:r>
                      </m:sup>
                    </m:sSup>
                  </m:oMath>
                </a14:m>
                <a:r>
                  <a:rPr lang="en-US" altLang="zh-CN" sz="1800" i="0" dirty="0">
                    <a:cs typeface="SimSun" charset="0"/>
                  </a:rPr>
                  <a:t> </a:t>
                </a:r>
              </a:p>
            </p:txBody>
          </p:sp>
        </mc:Choice>
        <mc:Fallback xmlns="">
          <p:sp>
            <p:nvSpPr>
              <p:cNvPr id="68" name="Text Box 52">
                <a:extLst>
                  <a:ext uri="{FF2B5EF4-FFF2-40B4-BE49-F238E27FC236}">
                    <a16:creationId xmlns:a16="http://schemas.microsoft.com/office/drawing/2014/main" id="{FB8C195B-72F2-744B-B803-D1461692D40F}"/>
                  </a:ext>
                </a:extLst>
              </p:cNvPr>
              <p:cNvSpPr txBox="1">
                <a:spLocks noRot="1" noChangeAspect="1" noMove="1" noResize="1" noEditPoints="1" noAdjustHandles="1" noChangeArrowheads="1" noChangeShapeType="1" noTextEdit="1"/>
              </p:cNvSpPr>
              <p:nvPr/>
            </p:nvSpPr>
            <p:spPr bwMode="auto">
              <a:xfrm>
                <a:off x="6511343" y="3757463"/>
                <a:ext cx="1130951" cy="387927"/>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95" name="Text Box 51">
            <a:extLst>
              <a:ext uri="{FF2B5EF4-FFF2-40B4-BE49-F238E27FC236}">
                <a16:creationId xmlns:a16="http://schemas.microsoft.com/office/drawing/2014/main" id="{AD4AC33C-F5B8-F040-A954-D089E6709E26}"/>
              </a:ext>
            </a:extLst>
          </p:cNvPr>
          <p:cNvSpPr txBox="1">
            <a:spLocks noChangeArrowheads="1"/>
          </p:cNvSpPr>
          <p:nvPr/>
        </p:nvSpPr>
        <p:spPr bwMode="auto">
          <a:xfrm>
            <a:off x="5345974" y="6137931"/>
            <a:ext cx="157607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Perceive </a:t>
            </a:r>
            <a:r>
              <a:rPr lang="en-US" altLang="zh-CN" sz="1800" i="0" dirty="0">
                <a:solidFill>
                  <a:schemeClr val="accent1"/>
                </a:solidFill>
                <a:latin typeface="+mn-lt"/>
                <a:cs typeface="SimSun" charset="0"/>
              </a:rPr>
              <a:t>1</a:t>
            </a:r>
            <a:r>
              <a:rPr lang="en-US" altLang="zh-CN" sz="1800" i="0" dirty="0">
                <a:latin typeface="+mn-lt"/>
                <a:cs typeface="SimSun" charset="0"/>
              </a:rPr>
              <a:t> wall</a:t>
            </a:r>
          </a:p>
        </p:txBody>
      </p:sp>
      <p:sp>
        <p:nvSpPr>
          <p:cNvPr id="96" name="Down Arrow 95">
            <a:extLst>
              <a:ext uri="{FF2B5EF4-FFF2-40B4-BE49-F238E27FC236}">
                <a16:creationId xmlns:a16="http://schemas.microsoft.com/office/drawing/2014/main" id="{6D8E5B24-F8D8-9142-8544-02AAD7544B7C}"/>
              </a:ext>
            </a:extLst>
          </p:cNvPr>
          <p:cNvSpPr/>
          <p:nvPr/>
        </p:nvSpPr>
        <p:spPr>
          <a:xfrm rot="16200000">
            <a:off x="5972205" y="6249388"/>
            <a:ext cx="317375" cy="729493"/>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123" name="Group 3">
            <a:extLst>
              <a:ext uri="{FF2B5EF4-FFF2-40B4-BE49-F238E27FC236}">
                <a16:creationId xmlns:a16="http://schemas.microsoft.com/office/drawing/2014/main" id="{1CD16044-AE85-9A46-B1FD-E59BF4F73EA7}"/>
              </a:ext>
            </a:extLst>
          </p:cNvPr>
          <p:cNvGrpSpPr>
            <a:grpSpLocks/>
          </p:cNvGrpSpPr>
          <p:nvPr/>
        </p:nvGrpSpPr>
        <p:grpSpPr bwMode="auto">
          <a:xfrm>
            <a:off x="480450" y="4121529"/>
            <a:ext cx="2438400" cy="1828800"/>
            <a:chOff x="960" y="1152"/>
            <a:chExt cx="1536" cy="1152"/>
          </a:xfrm>
        </p:grpSpPr>
        <p:sp>
          <p:nvSpPr>
            <p:cNvPr id="124" name="Rectangle 4">
              <a:extLst>
                <a:ext uri="{FF2B5EF4-FFF2-40B4-BE49-F238E27FC236}">
                  <a16:creationId xmlns:a16="http://schemas.microsoft.com/office/drawing/2014/main" id="{666D0518-D134-BB49-8526-31C903112FA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5" name="Line 5">
              <a:extLst>
                <a:ext uri="{FF2B5EF4-FFF2-40B4-BE49-F238E27FC236}">
                  <a16:creationId xmlns:a16="http://schemas.microsoft.com/office/drawing/2014/main" id="{9FF286D4-A4DC-9240-A7EF-CE1B26240AD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6" name="Line 6">
              <a:extLst>
                <a:ext uri="{FF2B5EF4-FFF2-40B4-BE49-F238E27FC236}">
                  <a16:creationId xmlns:a16="http://schemas.microsoft.com/office/drawing/2014/main" id="{EAB46CF7-1417-0D47-AD90-6F2F0321508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7" name="Line 7">
              <a:extLst>
                <a:ext uri="{FF2B5EF4-FFF2-40B4-BE49-F238E27FC236}">
                  <a16:creationId xmlns:a16="http://schemas.microsoft.com/office/drawing/2014/main" id="{3935D5AB-407F-CB44-8347-5BD8E56AFBBB}"/>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8" name="Line 8">
              <a:extLst>
                <a:ext uri="{FF2B5EF4-FFF2-40B4-BE49-F238E27FC236}">
                  <a16:creationId xmlns:a16="http://schemas.microsoft.com/office/drawing/2014/main" id="{F8673EE5-33C4-E640-A8C9-6048DD66A8D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29" name="Line 9">
              <a:extLst>
                <a:ext uri="{FF2B5EF4-FFF2-40B4-BE49-F238E27FC236}">
                  <a16:creationId xmlns:a16="http://schemas.microsoft.com/office/drawing/2014/main" id="{9F28020B-77DC-7D41-AF76-2498517C5456}"/>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0" name="Rectangle 10">
              <a:extLst>
                <a:ext uri="{FF2B5EF4-FFF2-40B4-BE49-F238E27FC236}">
                  <a16:creationId xmlns:a16="http://schemas.microsoft.com/office/drawing/2014/main" id="{AE01914E-2BA9-084E-B25C-40F8ACB49CCA}"/>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AD8E8853-06E3-CB40-90D6-6E8572AB3C81}"/>
                  </a:ext>
                </a:extLst>
              </p:cNvPr>
              <p:cNvSpPr>
                <a:spLocks noChangeArrowheads="1"/>
              </p:cNvSpPr>
              <p:nvPr/>
            </p:nvSpPr>
            <p:spPr bwMode="auto">
              <a:xfrm>
                <a:off x="2309251" y="4121526"/>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31" name="Rectangle 130">
                <a:extLst>
                  <a:ext uri="{FF2B5EF4-FFF2-40B4-BE49-F238E27FC236}">
                    <a16:creationId xmlns:a16="http://schemas.microsoft.com/office/drawing/2014/main" id="{AD8E8853-06E3-CB40-90D6-6E8572AB3C81}"/>
                  </a:ext>
                </a:extLst>
              </p:cNvPr>
              <p:cNvSpPr>
                <a:spLocks noRot="1" noChangeAspect="1" noMove="1" noResize="1" noEditPoints="1" noAdjustHandles="1" noChangeArrowheads="1" noChangeShapeType="1" noTextEdit="1"/>
              </p:cNvSpPr>
              <p:nvPr/>
            </p:nvSpPr>
            <p:spPr bwMode="auto">
              <a:xfrm>
                <a:off x="2309251" y="4121526"/>
                <a:ext cx="609600" cy="609600"/>
              </a:xfrm>
              <a:prstGeom prst="rect">
                <a:avLst/>
              </a:prstGeom>
              <a:blipFill>
                <a:blip r:embed="rId16"/>
                <a:stretch>
                  <a:fillRect/>
                </a:stretch>
              </a:blipFill>
              <a:ln w="9525">
                <a:solidFill>
                  <a:schemeClr val="tx1"/>
                </a:solidFill>
                <a:miter lim="800000"/>
                <a:headEnd/>
                <a:tailEnd/>
              </a:ln>
            </p:spPr>
            <p:txBody>
              <a:bodyPr/>
              <a:lstStyle/>
              <a:p>
                <a:r>
                  <a:rPr lang="en-GB">
                    <a:noFill/>
                  </a:rPr>
                  <a:t> </a:t>
                </a:r>
              </a:p>
            </p:txBody>
          </p:sp>
        </mc:Fallback>
      </mc:AlternateContent>
      <p:sp>
        <p:nvSpPr>
          <p:cNvPr id="132" name="Text Box 18">
            <a:extLst>
              <a:ext uri="{FF2B5EF4-FFF2-40B4-BE49-F238E27FC236}">
                <a16:creationId xmlns:a16="http://schemas.microsoft.com/office/drawing/2014/main" id="{A2EB69EB-62F4-6C41-8C20-16BE72F5DCEF}"/>
              </a:ext>
            </a:extLst>
          </p:cNvPr>
          <p:cNvSpPr txBox="1">
            <a:spLocks noChangeArrowheads="1"/>
          </p:cNvSpPr>
          <p:nvPr/>
        </p:nvSpPr>
        <p:spPr bwMode="auto">
          <a:xfrm>
            <a:off x="112443" y="48704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33" name="Text Box 19">
            <a:extLst>
              <a:ext uri="{FF2B5EF4-FFF2-40B4-BE49-F238E27FC236}">
                <a16:creationId xmlns:a16="http://schemas.microsoft.com/office/drawing/2014/main" id="{60508516-D66B-AC42-AB58-0F6A29C675F1}"/>
              </a:ext>
            </a:extLst>
          </p:cNvPr>
          <p:cNvSpPr txBox="1">
            <a:spLocks noChangeArrowheads="1"/>
          </p:cNvSpPr>
          <p:nvPr/>
        </p:nvSpPr>
        <p:spPr bwMode="auto">
          <a:xfrm>
            <a:off x="112443" y="42608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134" name="Text Box 20">
            <a:extLst>
              <a:ext uri="{FF2B5EF4-FFF2-40B4-BE49-F238E27FC236}">
                <a16:creationId xmlns:a16="http://schemas.microsoft.com/office/drawing/2014/main" id="{1BC36424-4592-B643-A837-293AE7EEE8A7}"/>
              </a:ext>
            </a:extLst>
          </p:cNvPr>
          <p:cNvSpPr txBox="1">
            <a:spLocks noChangeArrowheads="1"/>
          </p:cNvSpPr>
          <p:nvPr/>
        </p:nvSpPr>
        <p:spPr bwMode="auto">
          <a:xfrm>
            <a:off x="112443" y="54038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35" name="Text Box 21">
            <a:extLst>
              <a:ext uri="{FF2B5EF4-FFF2-40B4-BE49-F238E27FC236}">
                <a16:creationId xmlns:a16="http://schemas.microsoft.com/office/drawing/2014/main" id="{251908D2-70EF-8349-9DB0-4487D83E48F4}"/>
              </a:ext>
            </a:extLst>
          </p:cNvPr>
          <p:cNvSpPr txBox="1">
            <a:spLocks noChangeArrowheads="1"/>
          </p:cNvSpPr>
          <p:nvPr/>
        </p:nvSpPr>
        <p:spPr bwMode="auto">
          <a:xfrm>
            <a:off x="2474643" y="59372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36" name="Text Box 22">
            <a:extLst>
              <a:ext uri="{FF2B5EF4-FFF2-40B4-BE49-F238E27FC236}">
                <a16:creationId xmlns:a16="http://schemas.microsoft.com/office/drawing/2014/main" id="{1A72F6AF-7EF1-1144-B9FB-ABF18FCE9F5F}"/>
              </a:ext>
            </a:extLst>
          </p:cNvPr>
          <p:cNvSpPr txBox="1">
            <a:spLocks noChangeArrowheads="1"/>
          </p:cNvSpPr>
          <p:nvPr/>
        </p:nvSpPr>
        <p:spPr bwMode="auto">
          <a:xfrm>
            <a:off x="1865043" y="59372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37" name="Text Box 23">
            <a:extLst>
              <a:ext uri="{FF2B5EF4-FFF2-40B4-BE49-F238E27FC236}">
                <a16:creationId xmlns:a16="http://schemas.microsoft.com/office/drawing/2014/main" id="{01E7757B-D5C1-0840-A5D9-13A69F5FF03A}"/>
              </a:ext>
            </a:extLst>
          </p:cNvPr>
          <p:cNvSpPr txBox="1">
            <a:spLocks noChangeArrowheads="1"/>
          </p:cNvSpPr>
          <p:nvPr/>
        </p:nvSpPr>
        <p:spPr bwMode="auto">
          <a:xfrm>
            <a:off x="1255443" y="59372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38" name="Text Box 24">
            <a:extLst>
              <a:ext uri="{FF2B5EF4-FFF2-40B4-BE49-F238E27FC236}">
                <a16:creationId xmlns:a16="http://schemas.microsoft.com/office/drawing/2014/main" id="{ED9CB168-2064-B040-8CFF-4D56F3FEA7E2}"/>
              </a:ext>
            </a:extLst>
          </p:cNvPr>
          <p:cNvSpPr txBox="1">
            <a:spLocks noChangeArrowheads="1"/>
          </p:cNvSpPr>
          <p:nvPr/>
        </p:nvSpPr>
        <p:spPr bwMode="auto">
          <a:xfrm>
            <a:off x="645843" y="5937266"/>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3AC81C7A-0BEC-4245-921A-A97C0033DEE8}"/>
                  </a:ext>
                </a:extLst>
              </p:cNvPr>
              <p:cNvSpPr>
                <a:spLocks noChangeArrowheads="1"/>
              </p:cNvSpPr>
              <p:nvPr/>
            </p:nvSpPr>
            <p:spPr bwMode="auto">
              <a:xfrm>
                <a:off x="2309247" y="4731126"/>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FFC000"/>
                          </a:solidFill>
                          <a:latin typeface="Cambria Math" panose="02040503050406030204" pitchFamily="18" charset="0"/>
                        </a:rPr>
                        <m:t>0.0</m:t>
                      </m:r>
                    </m:oMath>
                  </m:oMathPara>
                </a14:m>
                <a:endParaRPr lang="en-US" sz="1400" i="1" dirty="0">
                  <a:solidFill>
                    <a:srgbClr val="FFC000"/>
                  </a:solidFill>
                </a:endParaRPr>
              </a:p>
            </p:txBody>
          </p:sp>
        </mc:Choice>
        <mc:Fallback xmlns="">
          <p:sp>
            <p:nvSpPr>
              <p:cNvPr id="139" name="Rectangle 138">
                <a:extLst>
                  <a:ext uri="{FF2B5EF4-FFF2-40B4-BE49-F238E27FC236}">
                    <a16:creationId xmlns:a16="http://schemas.microsoft.com/office/drawing/2014/main" id="{3AC81C7A-0BEC-4245-921A-A97C0033DEE8}"/>
                  </a:ext>
                </a:extLst>
              </p:cNvPr>
              <p:cNvSpPr>
                <a:spLocks noRot="1" noChangeAspect="1" noMove="1" noResize="1" noEditPoints="1" noAdjustHandles="1" noChangeArrowheads="1" noChangeShapeType="1" noTextEdit="1"/>
              </p:cNvSpPr>
              <p:nvPr/>
            </p:nvSpPr>
            <p:spPr bwMode="auto">
              <a:xfrm>
                <a:off x="2309247" y="4731126"/>
                <a:ext cx="609600" cy="609600"/>
              </a:xfrm>
              <a:prstGeom prst="rect">
                <a:avLst/>
              </a:prstGeom>
              <a:blipFill>
                <a:blip r:embed="rId17"/>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9FAAB046-5AC1-E24A-9C90-4BF9F4653A0F}"/>
                  </a:ext>
                </a:extLst>
              </p:cNvPr>
              <p:cNvSpPr txBox="1"/>
              <p:nvPr/>
            </p:nvSpPr>
            <p:spPr>
              <a:xfrm>
                <a:off x="521318" y="426770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0" name="TextBox 139">
                <a:extLst>
                  <a:ext uri="{FF2B5EF4-FFF2-40B4-BE49-F238E27FC236}">
                    <a16:creationId xmlns:a16="http://schemas.microsoft.com/office/drawing/2014/main" id="{9FAAB046-5AC1-E24A-9C90-4BF9F4653A0F}"/>
                  </a:ext>
                </a:extLst>
              </p:cNvPr>
              <p:cNvSpPr txBox="1">
                <a:spLocks noRot="1" noChangeAspect="1" noMove="1" noResize="1" noEditPoints="1" noAdjustHandles="1" noChangeArrowheads="1" noChangeShapeType="1" noTextEdit="1"/>
              </p:cNvSpPr>
              <p:nvPr/>
            </p:nvSpPr>
            <p:spPr>
              <a:xfrm>
                <a:off x="521318" y="4267707"/>
                <a:ext cx="580608" cy="36990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C203BD2B-7D20-ED40-AA77-8688FF377049}"/>
                  </a:ext>
                </a:extLst>
              </p:cNvPr>
              <p:cNvSpPr txBox="1"/>
              <p:nvPr/>
            </p:nvSpPr>
            <p:spPr>
              <a:xfrm>
                <a:off x="1105045" y="424516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1" name="TextBox 140">
                <a:extLst>
                  <a:ext uri="{FF2B5EF4-FFF2-40B4-BE49-F238E27FC236}">
                    <a16:creationId xmlns:a16="http://schemas.microsoft.com/office/drawing/2014/main" id="{C203BD2B-7D20-ED40-AA77-8688FF377049}"/>
                  </a:ext>
                </a:extLst>
              </p:cNvPr>
              <p:cNvSpPr txBox="1">
                <a:spLocks noRot="1" noChangeAspect="1" noMove="1" noResize="1" noEditPoints="1" noAdjustHandles="1" noChangeArrowheads="1" noChangeShapeType="1" noTextEdit="1"/>
              </p:cNvSpPr>
              <p:nvPr/>
            </p:nvSpPr>
            <p:spPr>
              <a:xfrm>
                <a:off x="1105045" y="4245164"/>
                <a:ext cx="580608" cy="36990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D89C87B9-D6AF-5542-ACF0-6BB6A10D1674}"/>
                  </a:ext>
                </a:extLst>
              </p:cNvPr>
              <p:cNvSpPr txBox="1"/>
              <p:nvPr/>
            </p:nvSpPr>
            <p:spPr>
              <a:xfrm>
                <a:off x="1741358" y="424711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2" name="TextBox 141">
                <a:extLst>
                  <a:ext uri="{FF2B5EF4-FFF2-40B4-BE49-F238E27FC236}">
                    <a16:creationId xmlns:a16="http://schemas.microsoft.com/office/drawing/2014/main" id="{D89C87B9-D6AF-5542-ACF0-6BB6A10D1674}"/>
                  </a:ext>
                </a:extLst>
              </p:cNvPr>
              <p:cNvSpPr txBox="1">
                <a:spLocks noRot="1" noChangeAspect="1" noMove="1" noResize="1" noEditPoints="1" noAdjustHandles="1" noChangeArrowheads="1" noChangeShapeType="1" noTextEdit="1"/>
              </p:cNvSpPr>
              <p:nvPr/>
            </p:nvSpPr>
            <p:spPr>
              <a:xfrm>
                <a:off x="1741358" y="4247115"/>
                <a:ext cx="580608" cy="36990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1405710E-2091-7946-9A94-6A0F1A17F35F}"/>
                  </a:ext>
                </a:extLst>
              </p:cNvPr>
              <p:cNvSpPr txBox="1"/>
              <p:nvPr/>
            </p:nvSpPr>
            <p:spPr>
              <a:xfrm>
                <a:off x="520739" y="543356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3" name="TextBox 142">
                <a:extLst>
                  <a:ext uri="{FF2B5EF4-FFF2-40B4-BE49-F238E27FC236}">
                    <a16:creationId xmlns:a16="http://schemas.microsoft.com/office/drawing/2014/main" id="{1405710E-2091-7946-9A94-6A0F1A17F35F}"/>
                  </a:ext>
                </a:extLst>
              </p:cNvPr>
              <p:cNvSpPr txBox="1">
                <a:spLocks noRot="1" noChangeAspect="1" noMove="1" noResize="1" noEditPoints="1" noAdjustHandles="1" noChangeArrowheads="1" noChangeShapeType="1" noTextEdit="1"/>
              </p:cNvSpPr>
              <p:nvPr/>
            </p:nvSpPr>
            <p:spPr>
              <a:xfrm>
                <a:off x="520739" y="5433560"/>
                <a:ext cx="580608" cy="36990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443CF639-ACAA-3541-BE14-3221AC60AA9E}"/>
                  </a:ext>
                </a:extLst>
              </p:cNvPr>
              <p:cNvSpPr txBox="1"/>
              <p:nvPr/>
            </p:nvSpPr>
            <p:spPr>
              <a:xfrm>
                <a:off x="1103821" y="542806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4" name="TextBox 143">
                <a:extLst>
                  <a:ext uri="{FF2B5EF4-FFF2-40B4-BE49-F238E27FC236}">
                    <a16:creationId xmlns:a16="http://schemas.microsoft.com/office/drawing/2014/main" id="{443CF639-ACAA-3541-BE14-3221AC60AA9E}"/>
                  </a:ext>
                </a:extLst>
              </p:cNvPr>
              <p:cNvSpPr txBox="1">
                <a:spLocks noRot="1" noChangeAspect="1" noMove="1" noResize="1" noEditPoints="1" noAdjustHandles="1" noChangeArrowheads="1" noChangeShapeType="1" noTextEdit="1"/>
              </p:cNvSpPr>
              <p:nvPr/>
            </p:nvSpPr>
            <p:spPr>
              <a:xfrm>
                <a:off x="1103821" y="5428065"/>
                <a:ext cx="580608" cy="36990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E3709A8A-9C91-D14A-B037-A3FD025AA4D3}"/>
                  </a:ext>
                </a:extLst>
              </p:cNvPr>
              <p:cNvSpPr txBox="1"/>
              <p:nvPr/>
            </p:nvSpPr>
            <p:spPr>
              <a:xfrm>
                <a:off x="1740134" y="5430016"/>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5" name="TextBox 144">
                <a:extLst>
                  <a:ext uri="{FF2B5EF4-FFF2-40B4-BE49-F238E27FC236}">
                    <a16:creationId xmlns:a16="http://schemas.microsoft.com/office/drawing/2014/main" id="{E3709A8A-9C91-D14A-B037-A3FD025AA4D3}"/>
                  </a:ext>
                </a:extLst>
              </p:cNvPr>
              <p:cNvSpPr txBox="1">
                <a:spLocks noRot="1" noChangeAspect="1" noMove="1" noResize="1" noEditPoints="1" noAdjustHandles="1" noChangeArrowheads="1" noChangeShapeType="1" noTextEdit="1"/>
              </p:cNvSpPr>
              <p:nvPr/>
            </p:nvSpPr>
            <p:spPr>
              <a:xfrm>
                <a:off x="1740134" y="5430016"/>
                <a:ext cx="580608" cy="36990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90CE7DF2-4567-2248-9FCC-CAD93DCF9331}"/>
                  </a:ext>
                </a:extLst>
              </p:cNvPr>
              <p:cNvSpPr txBox="1"/>
              <p:nvPr/>
            </p:nvSpPr>
            <p:spPr>
              <a:xfrm>
                <a:off x="520739" y="484707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6" name="TextBox 145">
                <a:extLst>
                  <a:ext uri="{FF2B5EF4-FFF2-40B4-BE49-F238E27FC236}">
                    <a16:creationId xmlns:a16="http://schemas.microsoft.com/office/drawing/2014/main" id="{90CE7DF2-4567-2248-9FCC-CAD93DCF9331}"/>
                  </a:ext>
                </a:extLst>
              </p:cNvPr>
              <p:cNvSpPr txBox="1">
                <a:spLocks noRot="1" noChangeAspect="1" noMove="1" noResize="1" noEditPoints="1" noAdjustHandles="1" noChangeArrowheads="1" noChangeShapeType="1" noTextEdit="1"/>
              </p:cNvSpPr>
              <p:nvPr/>
            </p:nvSpPr>
            <p:spPr>
              <a:xfrm>
                <a:off x="520739" y="4847071"/>
                <a:ext cx="580608" cy="36990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43E38579-1970-2248-8368-485C149F36F6}"/>
                  </a:ext>
                </a:extLst>
              </p:cNvPr>
              <p:cNvSpPr txBox="1"/>
              <p:nvPr/>
            </p:nvSpPr>
            <p:spPr>
              <a:xfrm>
                <a:off x="2332154" y="542806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7" name="TextBox 146">
                <a:extLst>
                  <a:ext uri="{FF2B5EF4-FFF2-40B4-BE49-F238E27FC236}">
                    <a16:creationId xmlns:a16="http://schemas.microsoft.com/office/drawing/2014/main" id="{43E38579-1970-2248-8368-485C149F36F6}"/>
                  </a:ext>
                </a:extLst>
              </p:cNvPr>
              <p:cNvSpPr txBox="1">
                <a:spLocks noRot="1" noChangeAspect="1" noMove="1" noResize="1" noEditPoints="1" noAdjustHandles="1" noChangeArrowheads="1" noChangeShapeType="1" noTextEdit="1"/>
              </p:cNvSpPr>
              <p:nvPr/>
            </p:nvSpPr>
            <p:spPr>
              <a:xfrm>
                <a:off x="2332154" y="5428065"/>
                <a:ext cx="580608" cy="36990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8D951DDE-204F-8942-86C6-470E209FBC66}"/>
                  </a:ext>
                </a:extLst>
              </p:cNvPr>
              <p:cNvSpPr txBox="1"/>
              <p:nvPr/>
            </p:nvSpPr>
            <p:spPr>
              <a:xfrm>
                <a:off x="1740134" y="484352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8" name="TextBox 147">
                <a:extLst>
                  <a:ext uri="{FF2B5EF4-FFF2-40B4-BE49-F238E27FC236}">
                    <a16:creationId xmlns:a16="http://schemas.microsoft.com/office/drawing/2014/main" id="{8D951DDE-204F-8942-86C6-470E209FBC66}"/>
                  </a:ext>
                </a:extLst>
              </p:cNvPr>
              <p:cNvSpPr txBox="1">
                <a:spLocks noRot="1" noChangeAspect="1" noMove="1" noResize="1" noEditPoints="1" noAdjustHandles="1" noChangeArrowheads="1" noChangeShapeType="1" noTextEdit="1"/>
              </p:cNvSpPr>
              <p:nvPr/>
            </p:nvSpPr>
            <p:spPr>
              <a:xfrm>
                <a:off x="1740134" y="4843527"/>
                <a:ext cx="580608" cy="369909"/>
              </a:xfrm>
              <a:prstGeom prst="rect">
                <a:avLst/>
              </a:prstGeom>
              <a:blipFill>
                <a:blip r:embed="rId25"/>
                <a:stretch>
                  <a:fillRect/>
                </a:stretch>
              </a:blipFill>
            </p:spPr>
            <p:txBody>
              <a:bodyPr/>
              <a:lstStyle/>
              <a:p>
                <a:r>
                  <a:rPr lang="en-GB">
                    <a:noFill/>
                  </a:rPr>
                  <a:t> </a:t>
                </a:r>
              </a:p>
            </p:txBody>
          </p:sp>
        </mc:Fallback>
      </mc:AlternateContent>
      <p:grpSp>
        <p:nvGrpSpPr>
          <p:cNvPr id="149" name="Group 3">
            <a:extLst>
              <a:ext uri="{FF2B5EF4-FFF2-40B4-BE49-F238E27FC236}">
                <a16:creationId xmlns:a16="http://schemas.microsoft.com/office/drawing/2014/main" id="{33B67923-2FA9-B04B-B3C1-E0AC33735269}"/>
              </a:ext>
            </a:extLst>
          </p:cNvPr>
          <p:cNvGrpSpPr>
            <a:grpSpLocks/>
          </p:cNvGrpSpPr>
          <p:nvPr/>
        </p:nvGrpSpPr>
        <p:grpSpPr bwMode="auto">
          <a:xfrm>
            <a:off x="6492379" y="4117656"/>
            <a:ext cx="2438400" cy="1828800"/>
            <a:chOff x="960" y="1152"/>
            <a:chExt cx="1536" cy="1152"/>
          </a:xfrm>
        </p:grpSpPr>
        <p:sp>
          <p:nvSpPr>
            <p:cNvPr id="150" name="Rectangle 4">
              <a:extLst>
                <a:ext uri="{FF2B5EF4-FFF2-40B4-BE49-F238E27FC236}">
                  <a16:creationId xmlns:a16="http://schemas.microsoft.com/office/drawing/2014/main" id="{4BEDBEA5-FDC7-6748-8122-908E3F236F9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1" name="Line 5">
              <a:extLst>
                <a:ext uri="{FF2B5EF4-FFF2-40B4-BE49-F238E27FC236}">
                  <a16:creationId xmlns:a16="http://schemas.microsoft.com/office/drawing/2014/main" id="{1AB8099C-6728-D546-8051-E3B0E4B5FE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2" name="Line 6">
              <a:extLst>
                <a:ext uri="{FF2B5EF4-FFF2-40B4-BE49-F238E27FC236}">
                  <a16:creationId xmlns:a16="http://schemas.microsoft.com/office/drawing/2014/main" id="{0A38F1B3-B567-D24F-83CC-A5AC5D57653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3" name="Line 7">
              <a:extLst>
                <a:ext uri="{FF2B5EF4-FFF2-40B4-BE49-F238E27FC236}">
                  <a16:creationId xmlns:a16="http://schemas.microsoft.com/office/drawing/2014/main" id="{A14C33D9-F50C-0A4E-BFB2-B1697B49230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4" name="Line 8">
              <a:extLst>
                <a:ext uri="{FF2B5EF4-FFF2-40B4-BE49-F238E27FC236}">
                  <a16:creationId xmlns:a16="http://schemas.microsoft.com/office/drawing/2014/main" id="{CBE1C5E1-D4E8-3C44-94CE-816A639CE2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55" name="Line 9">
              <a:extLst>
                <a:ext uri="{FF2B5EF4-FFF2-40B4-BE49-F238E27FC236}">
                  <a16:creationId xmlns:a16="http://schemas.microsoft.com/office/drawing/2014/main" id="{D2311548-74C4-0348-BDA1-F3394209E5F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6" name="Rectangle 10">
              <a:extLst>
                <a:ext uri="{FF2B5EF4-FFF2-40B4-BE49-F238E27FC236}">
                  <a16:creationId xmlns:a16="http://schemas.microsoft.com/office/drawing/2014/main" id="{89ADDAB9-05AE-4E41-8838-0F00A5A6A4E3}"/>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9622A953-47F6-2542-AA3D-8DEE36CF00EC}"/>
                  </a:ext>
                </a:extLst>
              </p:cNvPr>
              <p:cNvSpPr>
                <a:spLocks noChangeArrowheads="1"/>
              </p:cNvSpPr>
              <p:nvPr/>
            </p:nvSpPr>
            <p:spPr bwMode="auto">
              <a:xfrm>
                <a:off x="8321180" y="4117653"/>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sz="1200" i="1" dirty="0">
                          <a:solidFill>
                            <a:schemeClr val="accent4"/>
                          </a:solidFill>
                          <a:latin typeface="Cambria Math" panose="02040503050406030204" pitchFamily="18" charset="0"/>
                        </a:rPr>
                        <m:t>0.</m:t>
                      </m:r>
                      <m:r>
                        <a:rPr lang="de-DE" sz="1200"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57" name="Rectangle 156">
                <a:extLst>
                  <a:ext uri="{FF2B5EF4-FFF2-40B4-BE49-F238E27FC236}">
                    <a16:creationId xmlns:a16="http://schemas.microsoft.com/office/drawing/2014/main" id="{9622A953-47F6-2542-AA3D-8DEE36CF00EC}"/>
                  </a:ext>
                </a:extLst>
              </p:cNvPr>
              <p:cNvSpPr>
                <a:spLocks noRot="1" noChangeAspect="1" noMove="1" noResize="1" noEditPoints="1" noAdjustHandles="1" noChangeArrowheads="1" noChangeShapeType="1" noTextEdit="1"/>
              </p:cNvSpPr>
              <p:nvPr/>
            </p:nvSpPr>
            <p:spPr bwMode="auto">
              <a:xfrm>
                <a:off x="8321180" y="4117653"/>
                <a:ext cx="609600" cy="609600"/>
              </a:xfrm>
              <a:prstGeom prst="rect">
                <a:avLst/>
              </a:prstGeom>
              <a:blipFill>
                <a:blip r:embed="rId26"/>
                <a:stretch>
                  <a:fillRect/>
                </a:stretch>
              </a:blipFill>
              <a:ln w="9525">
                <a:solidFill>
                  <a:schemeClr val="tx1"/>
                </a:solidFill>
                <a:miter lim="800000"/>
                <a:headEnd/>
                <a:tailEnd/>
              </a:ln>
            </p:spPr>
            <p:txBody>
              <a:bodyPr/>
              <a:lstStyle/>
              <a:p>
                <a:r>
                  <a:rPr lang="en-GB">
                    <a:noFill/>
                  </a:rPr>
                  <a:t> </a:t>
                </a:r>
              </a:p>
            </p:txBody>
          </p:sp>
        </mc:Fallback>
      </mc:AlternateContent>
      <p:sp>
        <p:nvSpPr>
          <p:cNvPr id="158" name="Text Box 18">
            <a:extLst>
              <a:ext uri="{FF2B5EF4-FFF2-40B4-BE49-F238E27FC236}">
                <a16:creationId xmlns:a16="http://schemas.microsoft.com/office/drawing/2014/main" id="{0B1FB23A-93B7-F14B-8A91-CB537A715C12}"/>
              </a:ext>
            </a:extLst>
          </p:cNvPr>
          <p:cNvSpPr txBox="1">
            <a:spLocks noChangeArrowheads="1"/>
          </p:cNvSpPr>
          <p:nvPr/>
        </p:nvSpPr>
        <p:spPr bwMode="auto">
          <a:xfrm>
            <a:off x="6124372" y="48665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9" name="Text Box 19">
            <a:extLst>
              <a:ext uri="{FF2B5EF4-FFF2-40B4-BE49-F238E27FC236}">
                <a16:creationId xmlns:a16="http://schemas.microsoft.com/office/drawing/2014/main" id="{B767CBAE-202F-6A44-B22A-97B85B4C6FF4}"/>
              </a:ext>
            </a:extLst>
          </p:cNvPr>
          <p:cNvSpPr txBox="1">
            <a:spLocks noChangeArrowheads="1"/>
          </p:cNvSpPr>
          <p:nvPr/>
        </p:nvSpPr>
        <p:spPr bwMode="auto">
          <a:xfrm>
            <a:off x="6124372" y="42569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60" name="Text Box 20">
            <a:extLst>
              <a:ext uri="{FF2B5EF4-FFF2-40B4-BE49-F238E27FC236}">
                <a16:creationId xmlns:a16="http://schemas.microsoft.com/office/drawing/2014/main" id="{FA4268B0-70C7-8540-9AAB-B10D7009E8F4}"/>
              </a:ext>
            </a:extLst>
          </p:cNvPr>
          <p:cNvSpPr txBox="1">
            <a:spLocks noChangeArrowheads="1"/>
          </p:cNvSpPr>
          <p:nvPr/>
        </p:nvSpPr>
        <p:spPr bwMode="auto">
          <a:xfrm>
            <a:off x="6124372" y="53999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61" name="Text Box 21">
            <a:extLst>
              <a:ext uri="{FF2B5EF4-FFF2-40B4-BE49-F238E27FC236}">
                <a16:creationId xmlns:a16="http://schemas.microsoft.com/office/drawing/2014/main" id="{949190D7-B06F-6642-94F9-C4699BD02EAD}"/>
              </a:ext>
            </a:extLst>
          </p:cNvPr>
          <p:cNvSpPr txBox="1">
            <a:spLocks noChangeArrowheads="1"/>
          </p:cNvSpPr>
          <p:nvPr/>
        </p:nvSpPr>
        <p:spPr bwMode="auto">
          <a:xfrm>
            <a:off x="8486572" y="59333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62" name="Text Box 22">
            <a:extLst>
              <a:ext uri="{FF2B5EF4-FFF2-40B4-BE49-F238E27FC236}">
                <a16:creationId xmlns:a16="http://schemas.microsoft.com/office/drawing/2014/main" id="{E70B8C13-B7FF-DF4B-8A7D-ACD6CB13F1C1}"/>
              </a:ext>
            </a:extLst>
          </p:cNvPr>
          <p:cNvSpPr txBox="1">
            <a:spLocks noChangeArrowheads="1"/>
          </p:cNvSpPr>
          <p:nvPr/>
        </p:nvSpPr>
        <p:spPr bwMode="auto">
          <a:xfrm>
            <a:off x="7876972" y="59333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63" name="Text Box 23">
            <a:extLst>
              <a:ext uri="{FF2B5EF4-FFF2-40B4-BE49-F238E27FC236}">
                <a16:creationId xmlns:a16="http://schemas.microsoft.com/office/drawing/2014/main" id="{C936CF5B-CDA7-CE40-BF0B-D874D51F4884}"/>
              </a:ext>
            </a:extLst>
          </p:cNvPr>
          <p:cNvSpPr txBox="1">
            <a:spLocks noChangeArrowheads="1"/>
          </p:cNvSpPr>
          <p:nvPr/>
        </p:nvSpPr>
        <p:spPr bwMode="auto">
          <a:xfrm>
            <a:off x="7267372" y="59333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64" name="Text Box 24">
            <a:extLst>
              <a:ext uri="{FF2B5EF4-FFF2-40B4-BE49-F238E27FC236}">
                <a16:creationId xmlns:a16="http://schemas.microsoft.com/office/drawing/2014/main" id="{80B8A334-F3D8-3842-A24A-E636F5A42C5E}"/>
              </a:ext>
            </a:extLst>
          </p:cNvPr>
          <p:cNvSpPr txBox="1">
            <a:spLocks noChangeArrowheads="1"/>
          </p:cNvSpPr>
          <p:nvPr/>
        </p:nvSpPr>
        <p:spPr bwMode="auto">
          <a:xfrm>
            <a:off x="6657772" y="593339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165" name="Rectangle 164">
                <a:extLst>
                  <a:ext uri="{FF2B5EF4-FFF2-40B4-BE49-F238E27FC236}">
                    <a16:creationId xmlns:a16="http://schemas.microsoft.com/office/drawing/2014/main" id="{882DA1CD-372C-6B43-B4D1-8496E1EDCB7D}"/>
                  </a:ext>
                </a:extLst>
              </p:cNvPr>
              <p:cNvSpPr>
                <a:spLocks noChangeArrowheads="1"/>
              </p:cNvSpPr>
              <p:nvPr/>
            </p:nvSpPr>
            <p:spPr bwMode="auto">
              <a:xfrm>
                <a:off x="8321176" y="4727253"/>
                <a:ext cx="609600" cy="609600"/>
              </a:xfrm>
              <a:prstGeom prst="rect">
                <a:avLst/>
              </a:prstGeom>
              <a:solidFill>
                <a:schemeClr val="bg1"/>
              </a:solidFill>
              <a:ln w="9525">
                <a:solidFill>
                  <a:schemeClr val="tx1"/>
                </a:solidFill>
                <a:miter lim="800000"/>
                <a:headEnd/>
                <a:tailEnd/>
              </a:ln>
            </p:spPr>
            <p:txBody>
              <a:bodyPr wrap="none" lIns="144000" anchor="ctr"/>
              <a:lstStyle/>
              <a:p>
                <a:pPr algn="ctr"/>
                <a14:m>
                  <m:oMathPara xmlns:m="http://schemas.openxmlformats.org/officeDocument/2006/math">
                    <m:oMathParaPr>
                      <m:jc m:val="center"/>
                    </m:oMathParaPr>
                    <m:oMath xmlns:m="http://schemas.openxmlformats.org/officeDocument/2006/math">
                      <m:r>
                        <a:rPr lang="de-DE" sz="1200" i="1" dirty="0" smtClean="0">
                          <a:solidFill>
                            <a:srgbClr val="FFC000"/>
                          </a:solidFill>
                          <a:latin typeface="Cambria Math" panose="02040503050406030204" pitchFamily="18" charset="0"/>
                        </a:rPr>
                        <m:t>0</m:t>
                      </m:r>
                      <m:r>
                        <a:rPr lang="de-DE" sz="1200" b="0" i="1" dirty="0" smtClean="0">
                          <a:solidFill>
                            <a:srgbClr val="FFC000"/>
                          </a:solidFill>
                          <a:latin typeface="Cambria Math" panose="02040503050406030204" pitchFamily="18" charset="0"/>
                        </a:rPr>
                        <m:t>.03285</m:t>
                      </m:r>
                    </m:oMath>
                  </m:oMathPara>
                </a14:m>
                <a:endParaRPr lang="en-GB" sz="1200" dirty="0">
                  <a:solidFill>
                    <a:srgbClr val="FFC000"/>
                  </a:solidFill>
                </a:endParaRPr>
              </a:p>
            </p:txBody>
          </p:sp>
        </mc:Choice>
        <mc:Fallback xmlns="">
          <p:sp>
            <p:nvSpPr>
              <p:cNvPr id="165" name="Rectangle 164">
                <a:extLst>
                  <a:ext uri="{FF2B5EF4-FFF2-40B4-BE49-F238E27FC236}">
                    <a16:creationId xmlns:a16="http://schemas.microsoft.com/office/drawing/2014/main" id="{882DA1CD-372C-6B43-B4D1-8496E1EDCB7D}"/>
                  </a:ext>
                </a:extLst>
              </p:cNvPr>
              <p:cNvSpPr>
                <a:spLocks noRot="1" noChangeAspect="1" noMove="1" noResize="1" noEditPoints="1" noAdjustHandles="1" noChangeArrowheads="1" noChangeShapeType="1" noTextEdit="1"/>
              </p:cNvSpPr>
              <p:nvPr/>
            </p:nvSpPr>
            <p:spPr bwMode="auto">
              <a:xfrm>
                <a:off x="8321176" y="4727253"/>
                <a:ext cx="609600" cy="609600"/>
              </a:xfrm>
              <a:prstGeom prst="rect">
                <a:avLst/>
              </a:prstGeom>
              <a:blipFill>
                <a:blip r:embed="rId27"/>
                <a:stretch>
                  <a:fillRect r="-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1A12DF35-EEC0-2441-9A00-A9235B4FECA4}"/>
                  </a:ext>
                </a:extLst>
              </p:cNvPr>
              <p:cNvSpPr txBox="1"/>
              <p:nvPr/>
            </p:nvSpPr>
            <p:spPr>
              <a:xfrm>
                <a:off x="6446635" y="4298445"/>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i="1" dirty="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66" name="TextBox 165">
                <a:extLst>
                  <a:ext uri="{FF2B5EF4-FFF2-40B4-BE49-F238E27FC236}">
                    <a16:creationId xmlns:a16="http://schemas.microsoft.com/office/drawing/2014/main" id="{1A12DF35-EEC0-2441-9A00-A9235B4FECA4}"/>
                  </a:ext>
                </a:extLst>
              </p:cNvPr>
              <p:cNvSpPr txBox="1">
                <a:spLocks noRot="1" noChangeAspect="1" noMove="1" noResize="1" noEditPoints="1" noAdjustHandles="1" noChangeArrowheads="1" noChangeShapeType="1" noTextEdit="1"/>
              </p:cNvSpPr>
              <p:nvPr/>
            </p:nvSpPr>
            <p:spPr>
              <a:xfrm>
                <a:off x="6446635" y="4298445"/>
                <a:ext cx="761747" cy="276999"/>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37459F1C-BE08-5443-856F-7FD3B471DD01}"/>
                  </a:ext>
                </a:extLst>
              </p:cNvPr>
              <p:cNvSpPr txBox="1"/>
              <p:nvPr/>
            </p:nvSpPr>
            <p:spPr>
              <a:xfrm>
                <a:off x="7032084" y="4283957"/>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67" name="TextBox 166">
                <a:extLst>
                  <a:ext uri="{FF2B5EF4-FFF2-40B4-BE49-F238E27FC236}">
                    <a16:creationId xmlns:a16="http://schemas.microsoft.com/office/drawing/2014/main" id="{37459F1C-BE08-5443-856F-7FD3B471DD01}"/>
                  </a:ext>
                </a:extLst>
              </p:cNvPr>
              <p:cNvSpPr txBox="1">
                <a:spLocks noRot="1" noChangeAspect="1" noMove="1" noResize="1" noEditPoints="1" noAdjustHandles="1" noChangeArrowheads="1" noChangeShapeType="1" noTextEdit="1"/>
              </p:cNvSpPr>
              <p:nvPr/>
            </p:nvSpPr>
            <p:spPr>
              <a:xfrm>
                <a:off x="7032084" y="4283957"/>
                <a:ext cx="761747" cy="276999"/>
              </a:xfrm>
              <a:prstGeom prst="rect">
                <a:avLst/>
              </a:prstGeom>
              <a:blipFill>
                <a:blip r:embed="rId2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375B43A2-A8DB-CE4F-99FC-F5547AE9C729}"/>
                  </a:ext>
                </a:extLst>
              </p:cNvPr>
              <p:cNvSpPr txBox="1"/>
              <p:nvPr/>
            </p:nvSpPr>
            <p:spPr>
              <a:xfrm>
                <a:off x="7656919" y="4294865"/>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06569</m:t>
                      </m:r>
                    </m:oMath>
                  </m:oMathPara>
                </a14:m>
                <a:endParaRPr lang="en-GB" sz="1200" dirty="0">
                  <a:solidFill>
                    <a:srgbClr val="4472C4"/>
                  </a:solidFill>
                </a:endParaRPr>
              </a:p>
            </p:txBody>
          </p:sp>
        </mc:Choice>
        <mc:Fallback xmlns="">
          <p:sp>
            <p:nvSpPr>
              <p:cNvPr id="168" name="TextBox 167">
                <a:extLst>
                  <a:ext uri="{FF2B5EF4-FFF2-40B4-BE49-F238E27FC236}">
                    <a16:creationId xmlns:a16="http://schemas.microsoft.com/office/drawing/2014/main" id="{375B43A2-A8DB-CE4F-99FC-F5547AE9C729}"/>
                  </a:ext>
                </a:extLst>
              </p:cNvPr>
              <p:cNvSpPr txBox="1">
                <a:spLocks noRot="1" noChangeAspect="1" noMove="1" noResize="1" noEditPoints="1" noAdjustHandles="1" noChangeArrowheads="1" noChangeShapeType="1" noTextEdit="1"/>
              </p:cNvSpPr>
              <p:nvPr/>
            </p:nvSpPr>
            <p:spPr>
              <a:xfrm>
                <a:off x="7656919" y="4294865"/>
                <a:ext cx="761747" cy="27699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9B226749-B999-C44C-A229-81DD167F60D0}"/>
                  </a:ext>
                </a:extLst>
              </p:cNvPr>
              <p:cNvSpPr txBox="1"/>
              <p:nvPr/>
            </p:nvSpPr>
            <p:spPr>
              <a:xfrm>
                <a:off x="6446635" y="5479729"/>
                <a:ext cx="761747" cy="27699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69" name="TextBox 168">
                <a:extLst>
                  <a:ext uri="{FF2B5EF4-FFF2-40B4-BE49-F238E27FC236}">
                    <a16:creationId xmlns:a16="http://schemas.microsoft.com/office/drawing/2014/main" id="{9B226749-B999-C44C-A229-81DD167F60D0}"/>
                  </a:ext>
                </a:extLst>
              </p:cNvPr>
              <p:cNvSpPr txBox="1">
                <a:spLocks noRot="1" noChangeAspect="1" noMove="1" noResize="1" noEditPoints="1" noAdjustHandles="1" noChangeArrowheads="1" noChangeShapeType="1" noTextEdit="1"/>
              </p:cNvSpPr>
              <p:nvPr/>
            </p:nvSpPr>
            <p:spPr>
              <a:xfrm>
                <a:off x="6446635" y="5479729"/>
                <a:ext cx="761747" cy="276999"/>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31B5A6AC-B2D3-8148-AA9C-3D1A19E90AAD}"/>
                  </a:ext>
                </a:extLst>
              </p:cNvPr>
              <p:cNvSpPr txBox="1"/>
              <p:nvPr/>
            </p:nvSpPr>
            <p:spPr>
              <a:xfrm>
                <a:off x="7038965" y="5484630"/>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70" name="TextBox 169">
                <a:extLst>
                  <a:ext uri="{FF2B5EF4-FFF2-40B4-BE49-F238E27FC236}">
                    <a16:creationId xmlns:a16="http://schemas.microsoft.com/office/drawing/2014/main" id="{31B5A6AC-B2D3-8148-AA9C-3D1A19E90AAD}"/>
                  </a:ext>
                </a:extLst>
              </p:cNvPr>
              <p:cNvSpPr txBox="1">
                <a:spLocks noRot="1" noChangeAspect="1" noMove="1" noResize="1" noEditPoints="1" noAdjustHandles="1" noChangeArrowheads="1" noChangeShapeType="1" noTextEdit="1"/>
              </p:cNvSpPr>
              <p:nvPr/>
            </p:nvSpPr>
            <p:spPr>
              <a:xfrm>
                <a:off x="7038965" y="5484630"/>
                <a:ext cx="761747" cy="276999"/>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CA2DD556-5537-5840-888F-3196182D3D2A}"/>
                  </a:ext>
                </a:extLst>
              </p:cNvPr>
              <p:cNvSpPr txBox="1"/>
              <p:nvPr/>
            </p:nvSpPr>
            <p:spPr>
              <a:xfrm>
                <a:off x="7646822" y="5479728"/>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32847</m:t>
                      </m:r>
                    </m:oMath>
                  </m:oMathPara>
                </a14:m>
                <a:endParaRPr lang="en-GB" sz="1200" dirty="0">
                  <a:solidFill>
                    <a:schemeClr val="accent1"/>
                  </a:solidFill>
                </a:endParaRPr>
              </a:p>
            </p:txBody>
          </p:sp>
        </mc:Choice>
        <mc:Fallback xmlns="">
          <p:sp>
            <p:nvSpPr>
              <p:cNvPr id="171" name="TextBox 170">
                <a:extLst>
                  <a:ext uri="{FF2B5EF4-FFF2-40B4-BE49-F238E27FC236}">
                    <a16:creationId xmlns:a16="http://schemas.microsoft.com/office/drawing/2014/main" id="{CA2DD556-5537-5840-888F-3196182D3D2A}"/>
                  </a:ext>
                </a:extLst>
              </p:cNvPr>
              <p:cNvSpPr txBox="1">
                <a:spLocks noRot="1" noChangeAspect="1" noMove="1" noResize="1" noEditPoints="1" noAdjustHandles="1" noChangeArrowheads="1" noChangeShapeType="1" noTextEdit="1"/>
              </p:cNvSpPr>
              <p:nvPr/>
            </p:nvSpPr>
            <p:spPr>
              <a:xfrm>
                <a:off x="7646822" y="5479728"/>
                <a:ext cx="761747" cy="276999"/>
              </a:xfrm>
              <a:prstGeom prst="rect">
                <a:avLst/>
              </a:prstGeom>
              <a:blipFill>
                <a:blip r:embed="rId3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0C8D0DE9-4560-A943-B704-BBCDCDAAEA8D}"/>
                  </a:ext>
                </a:extLst>
              </p:cNvPr>
              <p:cNvSpPr txBox="1"/>
              <p:nvPr/>
            </p:nvSpPr>
            <p:spPr>
              <a:xfrm>
                <a:off x="6438029" y="4879267"/>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03650</m:t>
                      </m:r>
                    </m:oMath>
                  </m:oMathPara>
                </a14:m>
                <a:endParaRPr lang="en-GB" sz="1200" dirty="0">
                  <a:solidFill>
                    <a:schemeClr val="accent1"/>
                  </a:solidFill>
                </a:endParaRPr>
              </a:p>
            </p:txBody>
          </p:sp>
        </mc:Choice>
        <mc:Fallback xmlns="">
          <p:sp>
            <p:nvSpPr>
              <p:cNvPr id="172" name="TextBox 171">
                <a:extLst>
                  <a:ext uri="{FF2B5EF4-FFF2-40B4-BE49-F238E27FC236}">
                    <a16:creationId xmlns:a16="http://schemas.microsoft.com/office/drawing/2014/main" id="{0C8D0DE9-4560-A943-B704-BBCDCDAAEA8D}"/>
                  </a:ext>
                </a:extLst>
              </p:cNvPr>
              <p:cNvSpPr txBox="1">
                <a:spLocks noRot="1" noChangeAspect="1" noMove="1" noResize="1" noEditPoints="1" noAdjustHandles="1" noChangeArrowheads="1" noChangeShapeType="1" noTextEdit="1"/>
              </p:cNvSpPr>
              <p:nvPr/>
            </p:nvSpPr>
            <p:spPr>
              <a:xfrm>
                <a:off x="6438029" y="4879267"/>
                <a:ext cx="761747" cy="276999"/>
              </a:xfrm>
              <a:prstGeom prst="rect">
                <a:avLst/>
              </a:prstGeom>
              <a:blipFill>
                <a:blip r:embed="rId3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CE09A5DE-F38C-0E4B-8F4D-9577DDDE5CA0}"/>
                  </a:ext>
                </a:extLst>
              </p:cNvPr>
              <p:cNvSpPr txBox="1"/>
              <p:nvPr/>
            </p:nvSpPr>
            <p:spPr>
              <a:xfrm>
                <a:off x="8247636" y="5484630"/>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.00365</m:t>
                      </m:r>
                    </m:oMath>
                  </m:oMathPara>
                </a14:m>
                <a:endParaRPr lang="en-GB" sz="1200" dirty="0">
                  <a:solidFill>
                    <a:schemeClr val="accent1"/>
                  </a:solidFill>
                </a:endParaRPr>
              </a:p>
            </p:txBody>
          </p:sp>
        </mc:Choice>
        <mc:Fallback xmlns="">
          <p:sp>
            <p:nvSpPr>
              <p:cNvPr id="173" name="TextBox 172">
                <a:extLst>
                  <a:ext uri="{FF2B5EF4-FFF2-40B4-BE49-F238E27FC236}">
                    <a16:creationId xmlns:a16="http://schemas.microsoft.com/office/drawing/2014/main" id="{CE09A5DE-F38C-0E4B-8F4D-9577DDDE5CA0}"/>
                  </a:ext>
                </a:extLst>
              </p:cNvPr>
              <p:cNvSpPr txBox="1">
                <a:spLocks noRot="1" noChangeAspect="1" noMove="1" noResize="1" noEditPoints="1" noAdjustHandles="1" noChangeArrowheads="1" noChangeShapeType="1" noTextEdit="1"/>
              </p:cNvSpPr>
              <p:nvPr/>
            </p:nvSpPr>
            <p:spPr>
              <a:xfrm>
                <a:off x="8247636" y="5484630"/>
                <a:ext cx="761747" cy="276999"/>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79F5A92A-08B8-DA43-8E74-DDEE64490C47}"/>
                  </a:ext>
                </a:extLst>
              </p:cNvPr>
              <p:cNvSpPr txBox="1"/>
              <p:nvPr/>
            </p:nvSpPr>
            <p:spPr>
              <a:xfrm>
                <a:off x="7646822" y="4901492"/>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32847</m:t>
                      </m:r>
                    </m:oMath>
                  </m:oMathPara>
                </a14:m>
                <a:endParaRPr lang="en-GB" sz="1200" dirty="0">
                  <a:solidFill>
                    <a:srgbClr val="4472C4"/>
                  </a:solidFill>
                </a:endParaRPr>
              </a:p>
            </p:txBody>
          </p:sp>
        </mc:Choice>
        <mc:Fallback xmlns="">
          <p:sp>
            <p:nvSpPr>
              <p:cNvPr id="174" name="TextBox 173">
                <a:extLst>
                  <a:ext uri="{FF2B5EF4-FFF2-40B4-BE49-F238E27FC236}">
                    <a16:creationId xmlns:a16="http://schemas.microsoft.com/office/drawing/2014/main" id="{79F5A92A-08B8-DA43-8E74-DDEE64490C47}"/>
                  </a:ext>
                </a:extLst>
              </p:cNvPr>
              <p:cNvSpPr txBox="1">
                <a:spLocks noRot="1" noChangeAspect="1" noMove="1" noResize="1" noEditPoints="1" noAdjustHandles="1" noChangeArrowheads="1" noChangeShapeType="1" noTextEdit="1"/>
              </p:cNvSpPr>
              <p:nvPr/>
            </p:nvSpPr>
            <p:spPr>
              <a:xfrm>
                <a:off x="7646822" y="4901492"/>
                <a:ext cx="761747" cy="276999"/>
              </a:xfrm>
              <a:prstGeom prst="rect">
                <a:avLst/>
              </a:prstGeom>
              <a:blipFill>
                <a:blip r:embed="rId35"/>
                <a:stretch>
                  <a:fillRect/>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DBB5FE5-86B1-6A4B-8891-B1187FC19409}"/>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83384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a:t>Belief MDP</a:t>
            </a:r>
          </a:p>
        </p:txBody>
      </p:sp>
      <mc:AlternateContent xmlns:mc="http://schemas.openxmlformats.org/markup-compatibility/2006">
        <mc:Choice xmlns:a14="http://schemas.microsoft.com/office/drawing/2010/main" Requires="a14">
          <p:sp>
            <p:nvSpPr>
              <p:cNvPr id="110594" name="Rectangle 3"/>
              <p:cNvSpPr>
                <a:spLocks noGrp="1" noChangeArrowheads="1"/>
              </p:cNvSpPr>
              <p:nvPr>
                <p:ph idx="1"/>
              </p:nvPr>
            </p:nvSpPr>
            <p:spPr/>
            <p:txBody>
              <a:bodyPr>
                <a:normAutofit/>
              </a:bodyPr>
              <a:lstStyle/>
              <a:p>
                <a:r>
                  <a:rPr lang="en-US" altLang="zh-CN" dirty="0"/>
                  <a:t>A </a:t>
                </a:r>
                <a:r>
                  <a:rPr lang="en-US" altLang="zh-CN" dirty="0">
                    <a:solidFill>
                      <a:schemeClr val="accent1"/>
                    </a:solidFill>
                  </a:rPr>
                  <a:t>belief MDP </a:t>
                </a:r>
                <a:r>
                  <a:rPr lang="en-US" altLang="zh-CN" dirty="0"/>
                  <a:t>is a tuple </a:t>
                </a:r>
                <a14:m>
                  <m:oMath xmlns:m="http://schemas.openxmlformats.org/officeDocument/2006/math">
                    <m:d>
                      <m:dPr>
                        <m:ctrlPr>
                          <a:rPr lang="de-DE" altLang="zh-CN" b="0" i="1" smtClean="0">
                            <a:latin typeface="Cambria Math" panose="02040503050406030204" pitchFamily="18" charset="0"/>
                          </a:rPr>
                        </m:ctrlPr>
                      </m:dPr>
                      <m:e>
                        <m:r>
                          <a:rPr lang="en-US" altLang="zh-CN" i="1" dirty="0">
                            <a:latin typeface="Cambria Math" panose="02040503050406030204" pitchFamily="18" charset="0"/>
                          </a:rPr>
                          <m:t>𝐵</m:t>
                        </m:r>
                        <m:r>
                          <a:rPr lang="en-US" altLang="zh-CN" i="1" dirty="0">
                            <a:latin typeface="Cambria Math" panose="02040503050406030204" pitchFamily="18" charset="0"/>
                          </a:rPr>
                          <m:t>, </m:t>
                        </m:r>
                        <m:r>
                          <a:rPr lang="en-US" altLang="zh-CN" i="1" dirty="0">
                            <a:latin typeface="Cambria Math" panose="02040503050406030204" pitchFamily="18" charset="0"/>
                          </a:rPr>
                          <m:t>𝐴</m:t>
                        </m:r>
                        <m:r>
                          <a:rPr lang="en-US" altLang="zh-CN" i="1" dirty="0">
                            <a:latin typeface="Cambria Math" panose="02040503050406030204" pitchFamily="18" charset="0"/>
                          </a:rPr>
                          <m:t>, </m:t>
                        </m:r>
                        <m:r>
                          <a:rPr lang="en-US" altLang="zh-CN" i="1" dirty="0">
                            <a:latin typeface="Cambria Math" panose="02040503050406030204" pitchFamily="18" charset="0"/>
                            <a:ea typeface="Cambria Math" panose="02040503050406030204" pitchFamily="18" charset="0"/>
                          </a:rPr>
                          <m:t>𝜌</m:t>
                        </m:r>
                        <m:r>
                          <a:rPr lang="de-DE" altLang="zh-CN" i="1" dirty="0">
                            <a:latin typeface="Cambria Math" panose="02040503050406030204" pitchFamily="18" charset="0"/>
                          </a:rPr>
                          <m:t>,</m:t>
                        </m:r>
                        <m:r>
                          <a:rPr lang="en-US" altLang="zh-CN" i="1" dirty="0">
                            <a:latin typeface="Cambria Math" panose="02040503050406030204" pitchFamily="18" charset="0"/>
                            <a:sym typeface="Symbol" charset="0"/>
                          </a:rPr>
                          <m:t>𝑃</m:t>
                        </m:r>
                      </m:e>
                    </m:d>
                  </m:oMath>
                </a14:m>
                <a:endParaRPr lang="en-US" altLang="zh-CN" dirty="0">
                  <a:sym typeface="Symbol" charset="0"/>
                </a:endParaRPr>
              </a:p>
              <a:p>
                <a:pPr lvl="1"/>
                <a14:m>
                  <m:oMath xmlns:m="http://schemas.openxmlformats.org/officeDocument/2006/math">
                    <m:r>
                      <a:rPr lang="en-US" altLang="zh-CN" i="1" dirty="0">
                        <a:latin typeface="Cambria Math" panose="02040503050406030204" pitchFamily="18" charset="0"/>
                      </a:rPr>
                      <m:t>𝐵</m:t>
                    </m:r>
                  </m:oMath>
                </a14:m>
                <a:r>
                  <a:rPr lang="en-US" altLang="zh-CN" dirty="0">
                    <a:sym typeface="Symbol" charset="0"/>
                  </a:rPr>
                  <a:t> = </a:t>
                </a:r>
                <a:r>
                  <a:rPr lang="en-US" altLang="zh-CN" i="1" dirty="0">
                    <a:sym typeface="Symbol" charset="0"/>
                  </a:rPr>
                  <a:t>infinite</a:t>
                </a:r>
                <a:r>
                  <a:rPr lang="en-US" altLang="zh-CN" dirty="0">
                    <a:sym typeface="Symbol" charset="0"/>
                  </a:rPr>
                  <a:t> set of belief states</a:t>
                </a:r>
              </a:p>
              <a:p>
                <a:pPr lvl="2"/>
                <a:r>
                  <a:rPr lang="en-US" altLang="zh-CN" dirty="0">
                    <a:sym typeface="Symbol" charset="0"/>
                  </a:rPr>
                  <a:t>Continuous!</a:t>
                </a:r>
              </a:p>
              <a:p>
                <a:pPr lvl="1"/>
                <a14:m>
                  <m:oMath xmlns:m="http://schemas.openxmlformats.org/officeDocument/2006/math">
                    <m:r>
                      <a:rPr lang="en-US" altLang="zh-CN" i="1" dirty="0">
                        <a:latin typeface="Cambria Math" panose="02040503050406030204" pitchFamily="18" charset="0"/>
                      </a:rPr>
                      <m:t>𝐴</m:t>
                    </m:r>
                  </m:oMath>
                </a14:m>
                <a:r>
                  <a:rPr lang="en-US" altLang="zh-CN" dirty="0">
                    <a:sym typeface="Symbol" charset="0"/>
                  </a:rPr>
                  <a:t> = finite set of actions</a:t>
                </a:r>
              </a:p>
              <a:p>
                <a:pPr lvl="1"/>
                <a:r>
                  <a:rPr lang="en-US" altLang="zh-CN" dirty="0">
                    <a:sym typeface="Symbol" charset="0"/>
                  </a:rPr>
                  <a:t>Reward function </a:t>
                </a:r>
                <a14:m>
                  <m:oMath xmlns:m="http://schemas.openxmlformats.org/officeDocument/2006/math">
                    <m:r>
                      <a:rPr lang="en-US" altLang="zh-CN" i="1" dirty="0">
                        <a:latin typeface="Cambria Math" panose="02040503050406030204" pitchFamily="18" charset="0"/>
                        <a:ea typeface="Cambria Math" panose="02040503050406030204" pitchFamily="18" charset="0"/>
                      </a:rPr>
                      <m:t>𝜌</m:t>
                    </m:r>
                    <m:d>
                      <m:dPr>
                        <m:ctrlPr>
                          <a:rPr lang="en-US" altLang="zh-CN" i="1" dirty="0" smtClean="0">
                            <a:latin typeface="Cambria Math" panose="02040503050406030204" pitchFamily="18" charset="0"/>
                            <a:ea typeface="Cambria Math" panose="02040503050406030204" pitchFamily="18" charset="0"/>
                            <a:sym typeface="Symbol" charset="0"/>
                          </a:rPr>
                        </m:ctrlPr>
                      </m:dPr>
                      <m:e>
                        <m:r>
                          <a:rPr lang="en-US" altLang="zh-CN" i="1" dirty="0" smtClean="0">
                            <a:latin typeface="Cambria Math" panose="02040503050406030204" pitchFamily="18" charset="0"/>
                            <a:sym typeface="Symbol" charset="0"/>
                          </a:rPr>
                          <m:t>𝑏</m:t>
                        </m:r>
                      </m:e>
                    </m:d>
                  </m:oMath>
                </a14:m>
                <a:endParaRPr lang="en-US" altLang="zh-CN" dirty="0">
                  <a:sym typeface="Symbol" charset="0"/>
                </a:endParaRPr>
              </a:p>
              <a:p>
                <a:pPr lvl="2"/>
                <a:r>
                  <a:rPr lang="en-US" altLang="zh-CN" dirty="0">
                    <a:sym typeface="Symbol" charset="0"/>
                  </a:rPr>
                  <a:t>Reward of belief state </a:t>
                </a:r>
                <a14:m>
                  <m:oMath xmlns:m="http://schemas.openxmlformats.org/officeDocument/2006/math">
                    <m:r>
                      <a:rPr lang="en-US" altLang="zh-CN" i="1" dirty="0">
                        <a:latin typeface="Cambria Math" panose="02040503050406030204" pitchFamily="18" charset="0"/>
                        <a:sym typeface="Symbol" charset="0"/>
                      </a:rPr>
                      <m:t>𝑏</m:t>
                    </m:r>
                  </m:oMath>
                </a14:m>
                <a:endParaRPr lang="en-US" altLang="zh-CN" dirty="0">
                  <a:sym typeface="Symbol" charset="0"/>
                </a:endParaRPr>
              </a:p>
              <a:p>
                <a:pPr lvl="1"/>
                <a:r>
                  <a:rPr lang="en-US" altLang="zh-CN" dirty="0">
                    <a:sym typeface="Symbol" charset="0"/>
                  </a:rPr>
                  <a:t>Transition function </a:t>
                </a:r>
                <a14:m>
                  <m:oMath xmlns:m="http://schemas.openxmlformats.org/officeDocument/2006/math">
                    <m:r>
                      <a:rPr lang="en-US" altLang="zh-CN" i="1" dirty="0" smtClean="0">
                        <a:latin typeface="Cambria Math" panose="02040503050406030204" pitchFamily="18" charset="0"/>
                        <a:sym typeface="Symbol" charset="0"/>
                      </a:rPr>
                      <m:t>𝑃</m:t>
                    </m:r>
                    <m:d>
                      <m:dPr>
                        <m:ctrlPr>
                          <a:rPr lang="en-US" altLang="zh-CN" i="1" dirty="0" smtClean="0">
                            <a:latin typeface="Cambria Math" panose="02040503050406030204" pitchFamily="18" charset="0"/>
                            <a:sym typeface="Symbol" charset="0"/>
                          </a:rPr>
                        </m:ctrlPr>
                      </m:dPr>
                      <m:e>
                        <m:sSup>
                          <m:sSupPr>
                            <m:ctrlPr>
                              <a:rPr lang="de-DE" altLang="zh-CN" b="0" i="1" dirty="0" smtClean="0">
                                <a:latin typeface="Cambria Math" panose="02040503050406030204" pitchFamily="18" charset="0"/>
                                <a:sym typeface="Symbol" charset="0"/>
                              </a:rPr>
                            </m:ctrlPr>
                          </m:sSupPr>
                          <m:e>
                            <m:r>
                              <a:rPr lang="en-US" altLang="zh-CN" i="1" dirty="0" smtClean="0">
                                <a:latin typeface="Cambria Math" panose="02040503050406030204" pitchFamily="18" charset="0"/>
                                <a:sym typeface="Symbol" charset="0"/>
                              </a:rPr>
                              <m:t>𝑏</m:t>
                            </m:r>
                          </m:e>
                          <m:sup>
                            <m:r>
                              <a:rPr lang="de-DE" altLang="zh-CN" b="0" i="1" dirty="0" smtClean="0">
                                <a:latin typeface="Cambria Math" panose="02040503050406030204" pitchFamily="18" charset="0"/>
                                <a:sym typeface="Symbol" charset="0"/>
                              </a:rPr>
                              <m:t>′</m:t>
                            </m:r>
                          </m:sup>
                        </m:sSup>
                      </m:e>
                      <m:e>
                        <m:r>
                          <a:rPr lang="en-US" altLang="zh-CN" i="1" dirty="0" err="1" smtClean="0">
                            <a:latin typeface="Cambria Math" panose="02040503050406030204" pitchFamily="18" charset="0"/>
                            <a:sym typeface="Symbol" charset="0"/>
                          </a:rPr>
                          <m:t>𝑏</m:t>
                        </m:r>
                        <m:r>
                          <a:rPr lang="en-US" altLang="zh-CN" i="1" dirty="0" smtClean="0">
                            <a:latin typeface="Cambria Math" panose="02040503050406030204" pitchFamily="18" charset="0"/>
                            <a:sym typeface="Symbol" charset="0"/>
                          </a:rPr>
                          <m:t>, </m:t>
                        </m:r>
                        <m:r>
                          <a:rPr lang="en-US" altLang="zh-CN" i="1" dirty="0" smtClean="0">
                            <a:latin typeface="Cambria Math" panose="02040503050406030204" pitchFamily="18" charset="0"/>
                            <a:sym typeface="Symbol" charset="0"/>
                          </a:rPr>
                          <m:t>𝑎</m:t>
                        </m:r>
                      </m:e>
                    </m:d>
                  </m:oMath>
                </a14:m>
                <a:endParaRPr lang="en-US" altLang="zh-CN" dirty="0">
                  <a:sym typeface="Symbol" charset="0"/>
                </a:endParaRPr>
              </a:p>
              <a:p>
                <a:pPr lvl="2"/>
                <a:r>
                  <a:rPr lang="en-US" altLang="zh-CN" dirty="0">
                    <a:sym typeface="Symbol" charset="0"/>
                  </a:rPr>
                  <a:t>Probability of new belief state </a:t>
                </a:r>
                <a14:m>
                  <m:oMath xmlns:m="http://schemas.openxmlformats.org/officeDocument/2006/math">
                    <m:sSup>
                      <m:sSupPr>
                        <m:ctrlPr>
                          <a:rPr lang="de-DE" altLang="zh-CN" i="1" dirty="0">
                            <a:latin typeface="Cambria Math" panose="02040503050406030204" pitchFamily="18" charset="0"/>
                            <a:sym typeface="Symbol" charset="0"/>
                          </a:rPr>
                        </m:ctrlPr>
                      </m:sSupPr>
                      <m:e>
                        <m:r>
                          <a:rPr lang="en-US" altLang="zh-CN" i="1" dirty="0">
                            <a:latin typeface="Cambria Math" panose="02040503050406030204" pitchFamily="18" charset="0"/>
                            <a:sym typeface="Symbol" charset="0"/>
                          </a:rPr>
                          <m:t>𝑏</m:t>
                        </m:r>
                      </m:e>
                      <m:sup>
                        <m:r>
                          <a:rPr lang="de-DE" altLang="zh-CN" i="1" dirty="0">
                            <a:latin typeface="Cambria Math" panose="02040503050406030204" pitchFamily="18" charset="0"/>
                            <a:sym typeface="Symbol" charset="0"/>
                          </a:rPr>
                          <m:t>′</m:t>
                        </m:r>
                      </m:sup>
                    </m:sSup>
                  </m:oMath>
                </a14:m>
                <a:endParaRPr lang="en-US" altLang="zh-CN" dirty="0">
                  <a:sym typeface="Symbol" charset="0"/>
                </a:endParaRPr>
              </a:p>
              <a:p>
                <a:pPr lvl="2"/>
                <a:r>
                  <a:rPr lang="en-US" altLang="zh-CN" dirty="0">
                    <a:sym typeface="Symbol" charset="0"/>
                  </a:rPr>
                  <a:t>Given belief state </a:t>
                </a:r>
                <a14:m>
                  <m:oMath xmlns:m="http://schemas.openxmlformats.org/officeDocument/2006/math">
                    <m:r>
                      <a:rPr lang="de-DE" altLang="zh-CN" b="0" i="1" dirty="0" smtClean="0">
                        <a:latin typeface="Cambria Math" panose="02040503050406030204" pitchFamily="18" charset="0"/>
                        <a:sym typeface="Symbol" charset="0"/>
                      </a:rPr>
                      <m:t>𝑏</m:t>
                    </m:r>
                  </m:oMath>
                </a14:m>
                <a:r>
                  <a:rPr lang="en-US" altLang="zh-CN" dirty="0">
                    <a:sym typeface="Symbol" charset="0"/>
                  </a:rPr>
                  <a:t> and action </a:t>
                </a:r>
                <a14:m>
                  <m:oMath xmlns:m="http://schemas.openxmlformats.org/officeDocument/2006/math">
                    <m:r>
                      <a:rPr lang="en-US" altLang="zh-CN" i="1" dirty="0" smtClean="0">
                        <a:latin typeface="Cambria Math" panose="02040503050406030204" pitchFamily="18" charset="0"/>
                        <a:sym typeface="Symbol" charset="0"/>
                      </a:rPr>
                      <m:t>𝑎</m:t>
                    </m:r>
                  </m:oMath>
                </a14:m>
                <a:endParaRPr lang="en-US" altLang="zh-CN" dirty="0">
                  <a:sym typeface="Symbol" charset="0"/>
                </a:endParaRPr>
              </a:p>
              <a:p>
                <a:pPr lvl="1"/>
                <a:r>
                  <a:rPr lang="en-US" altLang="zh-CN" dirty="0">
                    <a:sym typeface="Symbol" charset="0"/>
                  </a:rPr>
                  <a:t>Sensor model </a:t>
                </a:r>
                <a14:m>
                  <m:oMath xmlns:m="http://schemas.openxmlformats.org/officeDocument/2006/math">
                    <m:r>
                      <a:rPr lang="en-US" altLang="zh-CN" i="1" dirty="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r>
                          <a:rPr lang="de-DE" altLang="zh-CN" b="0" i="1" dirty="0" smtClean="0">
                            <a:latin typeface="Cambria Math" panose="02040503050406030204" pitchFamily="18" charset="0"/>
                            <a:sym typeface="Symbol" charset="0"/>
                          </a:rPr>
                          <m:t>𝑜</m:t>
                        </m:r>
                      </m:e>
                      <m:e>
                        <m:r>
                          <a:rPr lang="de-DE" altLang="zh-CN" b="0" i="1" dirty="0" smtClean="0">
                            <a:latin typeface="Cambria Math" panose="02040503050406030204" pitchFamily="18" charset="0"/>
                            <a:sym typeface="Symbol" charset="0"/>
                          </a:rPr>
                          <m:t>𝑎</m:t>
                        </m:r>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𝑏</m:t>
                        </m:r>
                      </m:e>
                    </m:d>
                  </m:oMath>
                </a14:m>
                <a:endParaRPr lang="en-US" altLang="zh-CN" dirty="0">
                  <a:sym typeface="Symbol" charset="0"/>
                </a:endParaRPr>
              </a:p>
              <a:p>
                <a:pPr lvl="2"/>
                <a:r>
                  <a:rPr lang="en-US" altLang="zh-CN" dirty="0">
                    <a:sym typeface="Symbol" charset="0"/>
                  </a:rPr>
                  <a:t>Probability of observation </a:t>
                </a:r>
                <a14:m>
                  <m:oMath xmlns:m="http://schemas.openxmlformats.org/officeDocument/2006/math">
                    <m:r>
                      <a:rPr lang="en-US" altLang="zh-CN" i="1" dirty="0" smtClean="0">
                        <a:latin typeface="Cambria Math" panose="02040503050406030204" pitchFamily="18" charset="0"/>
                        <a:sym typeface="Symbol" charset="0"/>
                      </a:rPr>
                      <m:t>𝑜</m:t>
                    </m:r>
                  </m:oMath>
                </a14:m>
                <a:endParaRPr lang="de-DE" altLang="zh-CN" dirty="0">
                  <a:sym typeface="Symbol" charset="0"/>
                </a:endParaRPr>
              </a:p>
              <a:p>
                <a:pPr lvl="2"/>
                <a:r>
                  <a:rPr lang="en-US" altLang="zh-CN" dirty="0">
                    <a:sym typeface="Symbol" charset="0"/>
                  </a:rPr>
                  <a:t>Given action </a:t>
                </a:r>
                <a14:m>
                  <m:oMath xmlns:m="http://schemas.openxmlformats.org/officeDocument/2006/math">
                    <m:r>
                      <a:rPr lang="en-US" altLang="zh-CN" i="1" dirty="0" smtClean="0">
                        <a:latin typeface="Cambria Math" panose="02040503050406030204" pitchFamily="18" charset="0"/>
                        <a:sym typeface="Symbol" charset="0"/>
                      </a:rPr>
                      <m:t>𝑎</m:t>
                    </m:r>
                  </m:oMath>
                </a14:m>
                <a:r>
                  <a:rPr lang="en-US" altLang="zh-CN" dirty="0">
                    <a:sym typeface="Symbol" charset="0"/>
                  </a:rPr>
                  <a:t> and belief state </a:t>
                </a:r>
                <a14:m>
                  <m:oMath xmlns:m="http://schemas.openxmlformats.org/officeDocument/2006/math">
                    <m:r>
                      <a:rPr lang="en-US" altLang="zh-CN" i="1" dirty="0" smtClean="0">
                        <a:latin typeface="Cambria Math" panose="02040503050406030204" pitchFamily="18" charset="0"/>
                        <a:sym typeface="Symbol" charset="0"/>
                      </a:rPr>
                      <m:t>𝑏</m:t>
                    </m:r>
                  </m:oMath>
                </a14:m>
                <a:endParaRPr lang="en-US" altLang="zh-CN" dirty="0">
                  <a:sym typeface="Symbol" charset="0"/>
                </a:endParaRPr>
              </a:p>
            </p:txBody>
          </p:sp>
        </mc:Choice>
        <mc:Fallback>
          <p:sp>
            <p:nvSpPr>
              <p:cNvPr id="110594" name="Rectangle 3"/>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40683E20-D599-C24F-8D87-D4C8869BA8CB}"/>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27</a:t>
            </a:fld>
            <a:endParaRPr lang="en-GB" dirty="0"/>
          </a:p>
        </p:txBody>
      </p:sp>
      <p:sp>
        <p:nvSpPr>
          <p:cNvPr id="110641" name="Text Box 51"/>
          <p:cNvSpPr txBox="1">
            <a:spLocks noChangeArrowheads="1"/>
          </p:cNvSpPr>
          <p:nvPr/>
        </p:nvSpPr>
        <p:spPr bwMode="auto">
          <a:xfrm>
            <a:off x="7200105" y="3479187"/>
            <a:ext cx="15838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Move </a:t>
            </a:r>
            <a:r>
              <a:rPr lang="en-US" altLang="zh-CN" sz="1800" i="0" dirty="0">
                <a:solidFill>
                  <a:srgbClr val="FFC000"/>
                </a:solidFill>
                <a:latin typeface="+mn-lt"/>
                <a:cs typeface="SimSun" charset="0"/>
              </a:rPr>
              <a:t>L</a:t>
            </a:r>
            <a:r>
              <a:rPr lang="en-US" altLang="zh-CN" sz="1800" i="0" dirty="0">
                <a:latin typeface="+mn-lt"/>
                <a:cs typeface="SimSun" charset="0"/>
              </a:rPr>
              <a:t> once,</a:t>
            </a:r>
          </a:p>
          <a:p>
            <a:pPr eaLnBrk="1" hangingPunct="1"/>
            <a:r>
              <a:rPr lang="en-US" altLang="zh-CN" sz="1800" i="0" dirty="0">
                <a:latin typeface="+mn-lt"/>
                <a:cs typeface="SimSun" charset="0"/>
              </a:rPr>
              <a:t>perceive </a:t>
            </a:r>
            <a:r>
              <a:rPr lang="en-US" altLang="zh-CN" sz="1800" i="0" dirty="0">
                <a:solidFill>
                  <a:schemeClr val="accent1"/>
                </a:solidFill>
                <a:latin typeface="+mn-lt"/>
                <a:cs typeface="SimSun" charset="0"/>
              </a:rPr>
              <a:t>1</a:t>
            </a:r>
            <a:r>
              <a:rPr lang="en-US" altLang="zh-CN" sz="1800" i="0" dirty="0">
                <a:latin typeface="+mn-lt"/>
                <a:cs typeface="SimSun" charset="0"/>
              </a:rPr>
              <a:t> wall</a:t>
            </a:r>
          </a:p>
        </p:txBody>
      </p:sp>
      <mc:AlternateContent xmlns:mc="http://schemas.openxmlformats.org/markup-compatibility/2006" xmlns:a14="http://schemas.microsoft.com/office/drawing/2010/main">
        <mc:Choice Requires="a14">
          <p:sp>
            <p:nvSpPr>
              <p:cNvPr id="41" name="Text Box 52">
                <a:extLst>
                  <a:ext uri="{FF2B5EF4-FFF2-40B4-BE49-F238E27FC236}">
                    <a16:creationId xmlns:a16="http://schemas.microsoft.com/office/drawing/2014/main" id="{97C7A877-514B-924B-AA35-D3ABD87E07DD}"/>
                  </a:ext>
                </a:extLst>
              </p:cNvPr>
              <p:cNvSpPr txBox="1">
                <a:spLocks noChangeArrowheads="1"/>
              </p:cNvSpPr>
              <p:nvPr/>
            </p:nvSpPr>
            <p:spPr bwMode="auto">
              <a:xfrm>
                <a:off x="5823528" y="3810177"/>
                <a:ext cx="449995"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r>
                          <a:rPr lang="en-US" altLang="zh-CN" sz="1800" i="1" dirty="0" smtClean="0">
                            <a:latin typeface="Cambria Math" panose="02040503050406030204" pitchFamily="18" charset="0"/>
                            <a:cs typeface="SimSun" charset="0"/>
                          </a:rPr>
                          <m:t>𝑏</m:t>
                        </m:r>
                      </m:e>
                      <m:sup>
                        <m:r>
                          <a:rPr lang="de-DE" altLang="zh-CN" sz="1800" b="0" i="1" dirty="0" smtClean="0">
                            <a:latin typeface="Cambria Math" panose="02040503050406030204" pitchFamily="18" charset="0"/>
                            <a:cs typeface="SimSun" charset="0"/>
                          </a:rPr>
                          <m:t>′</m:t>
                        </m:r>
                      </m:sup>
                    </m:sSup>
                  </m:oMath>
                </a14:m>
                <a:r>
                  <a:rPr lang="en-US" altLang="zh-CN" sz="1800" i="0" dirty="0">
                    <a:cs typeface="SimSun" charset="0"/>
                  </a:rPr>
                  <a:t> </a:t>
                </a:r>
              </a:p>
            </p:txBody>
          </p:sp>
        </mc:Choice>
        <mc:Fallback xmlns="">
          <p:sp>
            <p:nvSpPr>
              <p:cNvPr id="41" name="Text Box 52">
                <a:extLst>
                  <a:ext uri="{FF2B5EF4-FFF2-40B4-BE49-F238E27FC236}">
                    <a16:creationId xmlns:a16="http://schemas.microsoft.com/office/drawing/2014/main" id="{97C7A877-514B-924B-AA35-D3ABD87E07DD}"/>
                  </a:ext>
                </a:extLst>
              </p:cNvPr>
              <p:cNvSpPr txBox="1">
                <a:spLocks noRot="1" noChangeAspect="1" noMove="1" noResize="1" noEditPoints="1" noAdjustHandles="1" noChangeArrowheads="1" noChangeShapeType="1" noTextEdit="1"/>
              </p:cNvSpPr>
              <p:nvPr/>
            </p:nvSpPr>
            <p:spPr bwMode="auto">
              <a:xfrm>
                <a:off x="5823528" y="3810177"/>
                <a:ext cx="449995" cy="36933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Down Arrow 5">
            <a:extLst>
              <a:ext uri="{FF2B5EF4-FFF2-40B4-BE49-F238E27FC236}">
                <a16:creationId xmlns:a16="http://schemas.microsoft.com/office/drawing/2014/main" id="{F2CAFD15-272E-3342-AA85-BA6849A55BCE}"/>
              </a:ext>
            </a:extLst>
          </p:cNvPr>
          <p:cNvSpPr/>
          <p:nvPr/>
        </p:nvSpPr>
        <p:spPr>
          <a:xfrm>
            <a:off x="6866420" y="3351922"/>
            <a:ext cx="317375" cy="729493"/>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8" name="Text Box 52">
                <a:extLst>
                  <a:ext uri="{FF2B5EF4-FFF2-40B4-BE49-F238E27FC236}">
                    <a16:creationId xmlns:a16="http://schemas.microsoft.com/office/drawing/2014/main" id="{1C5A7306-2CD8-FA45-B3EF-A4CACBC23A37}"/>
                  </a:ext>
                </a:extLst>
              </p:cNvPr>
              <p:cNvSpPr txBox="1">
                <a:spLocks noChangeArrowheads="1"/>
              </p:cNvSpPr>
              <p:nvPr/>
            </p:nvSpPr>
            <p:spPr bwMode="auto">
              <a:xfrm>
                <a:off x="5761885" y="1019190"/>
                <a:ext cx="378886"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800" i="1" dirty="0" smtClean="0">
                          <a:latin typeface="Cambria Math" panose="02040503050406030204" pitchFamily="18" charset="0"/>
                          <a:cs typeface="SimSun" charset="0"/>
                        </a:rPr>
                        <m:t>𝑏</m:t>
                      </m:r>
                    </m:oMath>
                  </m:oMathPara>
                </a14:m>
                <a:endParaRPr lang="en-US" altLang="zh-CN" sz="1800" i="0" dirty="0">
                  <a:cs typeface="SimSun" charset="0"/>
                </a:endParaRPr>
              </a:p>
            </p:txBody>
          </p:sp>
        </mc:Choice>
        <mc:Fallback xmlns="">
          <p:sp>
            <p:nvSpPr>
              <p:cNvPr id="68" name="Text Box 52">
                <a:extLst>
                  <a:ext uri="{FF2B5EF4-FFF2-40B4-BE49-F238E27FC236}">
                    <a16:creationId xmlns:a16="http://schemas.microsoft.com/office/drawing/2014/main" id="{1C5A7306-2CD8-FA45-B3EF-A4CACBC23A37}"/>
                  </a:ext>
                </a:extLst>
              </p:cNvPr>
              <p:cNvSpPr txBox="1">
                <a:spLocks noRot="1" noChangeAspect="1" noMove="1" noResize="1" noEditPoints="1" noAdjustHandles="1" noChangeArrowheads="1" noChangeShapeType="1" noTextEdit="1"/>
              </p:cNvSpPr>
              <p:nvPr/>
            </p:nvSpPr>
            <p:spPr bwMode="auto">
              <a:xfrm>
                <a:off x="5761885" y="1019190"/>
                <a:ext cx="378886"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69" name="Group 3">
            <a:extLst>
              <a:ext uri="{FF2B5EF4-FFF2-40B4-BE49-F238E27FC236}">
                <a16:creationId xmlns:a16="http://schemas.microsoft.com/office/drawing/2014/main" id="{66D547B5-8B6C-6342-9163-BB82ABFA5E45}"/>
              </a:ext>
            </a:extLst>
          </p:cNvPr>
          <p:cNvGrpSpPr>
            <a:grpSpLocks/>
          </p:cNvGrpSpPr>
          <p:nvPr/>
        </p:nvGrpSpPr>
        <p:grpSpPr bwMode="auto">
          <a:xfrm>
            <a:off x="5806847" y="1383253"/>
            <a:ext cx="2438400" cy="1828800"/>
            <a:chOff x="960" y="1152"/>
            <a:chExt cx="1536" cy="1152"/>
          </a:xfrm>
        </p:grpSpPr>
        <p:sp>
          <p:nvSpPr>
            <p:cNvPr id="70" name="Rectangle 4">
              <a:extLst>
                <a:ext uri="{FF2B5EF4-FFF2-40B4-BE49-F238E27FC236}">
                  <a16:creationId xmlns:a16="http://schemas.microsoft.com/office/drawing/2014/main" id="{B512879E-5588-1D4F-9C01-7022F40EC4C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1" name="Line 5">
              <a:extLst>
                <a:ext uri="{FF2B5EF4-FFF2-40B4-BE49-F238E27FC236}">
                  <a16:creationId xmlns:a16="http://schemas.microsoft.com/office/drawing/2014/main" id="{F1D484E1-DB3B-F049-9465-2F1F5A7E208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2" name="Line 6">
              <a:extLst>
                <a:ext uri="{FF2B5EF4-FFF2-40B4-BE49-F238E27FC236}">
                  <a16:creationId xmlns:a16="http://schemas.microsoft.com/office/drawing/2014/main" id="{A222438B-50CF-AB48-BAB2-CE4648E41E0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3" name="Line 7">
              <a:extLst>
                <a:ext uri="{FF2B5EF4-FFF2-40B4-BE49-F238E27FC236}">
                  <a16:creationId xmlns:a16="http://schemas.microsoft.com/office/drawing/2014/main" id="{086E3AF5-3813-044E-82E7-D0CCA7B60C3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4" name="Line 8">
              <a:extLst>
                <a:ext uri="{FF2B5EF4-FFF2-40B4-BE49-F238E27FC236}">
                  <a16:creationId xmlns:a16="http://schemas.microsoft.com/office/drawing/2014/main" id="{FAA66EE4-6C51-0A40-AD9A-D579DAA0816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75" name="Line 9">
              <a:extLst>
                <a:ext uri="{FF2B5EF4-FFF2-40B4-BE49-F238E27FC236}">
                  <a16:creationId xmlns:a16="http://schemas.microsoft.com/office/drawing/2014/main" id="{D22BD598-EFD4-3841-844D-F8CC4FB0577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6" name="Rectangle 10">
              <a:extLst>
                <a:ext uri="{FF2B5EF4-FFF2-40B4-BE49-F238E27FC236}">
                  <a16:creationId xmlns:a16="http://schemas.microsoft.com/office/drawing/2014/main" id="{A6D2EE83-B66B-C141-8CA3-0373E3194B9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1906792D-9D41-F944-857F-173EEA27BD2F}"/>
                  </a:ext>
                </a:extLst>
              </p:cNvPr>
              <p:cNvSpPr>
                <a:spLocks noChangeArrowheads="1"/>
              </p:cNvSpPr>
              <p:nvPr/>
            </p:nvSpPr>
            <p:spPr bwMode="auto">
              <a:xfrm>
                <a:off x="7635648" y="138325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77" name="Rectangle 76">
                <a:extLst>
                  <a:ext uri="{FF2B5EF4-FFF2-40B4-BE49-F238E27FC236}">
                    <a16:creationId xmlns:a16="http://schemas.microsoft.com/office/drawing/2014/main" id="{1906792D-9D41-F944-857F-173EEA27BD2F}"/>
                  </a:ext>
                </a:extLst>
              </p:cNvPr>
              <p:cNvSpPr>
                <a:spLocks noRot="1" noChangeAspect="1" noMove="1" noResize="1" noEditPoints="1" noAdjustHandles="1" noChangeArrowheads="1" noChangeShapeType="1" noTextEdit="1"/>
              </p:cNvSpPr>
              <p:nvPr/>
            </p:nvSpPr>
            <p:spPr bwMode="auto">
              <a:xfrm>
                <a:off x="7635648" y="1383250"/>
                <a:ext cx="609600" cy="609600"/>
              </a:xfrm>
              <a:prstGeom prst="rect">
                <a:avLst/>
              </a:prstGeom>
              <a:blipFill>
                <a:blip r:embed="rId6"/>
                <a:stretch>
                  <a:fillRect/>
                </a:stretch>
              </a:blipFill>
              <a:ln w="9525">
                <a:solidFill>
                  <a:schemeClr val="tx1"/>
                </a:solidFill>
                <a:miter lim="800000"/>
                <a:headEnd/>
                <a:tailEnd/>
              </a:ln>
            </p:spPr>
            <p:txBody>
              <a:bodyPr/>
              <a:lstStyle/>
              <a:p>
                <a:r>
                  <a:rPr lang="en-GB">
                    <a:noFill/>
                  </a:rPr>
                  <a:t> </a:t>
                </a:r>
              </a:p>
            </p:txBody>
          </p:sp>
        </mc:Fallback>
      </mc:AlternateContent>
      <p:sp>
        <p:nvSpPr>
          <p:cNvPr id="78" name="Text Box 18">
            <a:extLst>
              <a:ext uri="{FF2B5EF4-FFF2-40B4-BE49-F238E27FC236}">
                <a16:creationId xmlns:a16="http://schemas.microsoft.com/office/drawing/2014/main" id="{9340BE73-60BB-2846-AF9D-12FF159B8248}"/>
              </a:ext>
            </a:extLst>
          </p:cNvPr>
          <p:cNvSpPr txBox="1">
            <a:spLocks noChangeArrowheads="1"/>
          </p:cNvSpPr>
          <p:nvPr/>
        </p:nvSpPr>
        <p:spPr bwMode="auto">
          <a:xfrm>
            <a:off x="5438840" y="21321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9" name="Text Box 19">
            <a:extLst>
              <a:ext uri="{FF2B5EF4-FFF2-40B4-BE49-F238E27FC236}">
                <a16:creationId xmlns:a16="http://schemas.microsoft.com/office/drawing/2014/main" id="{44B8FA27-A3EF-9D47-87E4-DED563C6B422}"/>
              </a:ext>
            </a:extLst>
          </p:cNvPr>
          <p:cNvSpPr txBox="1">
            <a:spLocks noChangeArrowheads="1"/>
          </p:cNvSpPr>
          <p:nvPr/>
        </p:nvSpPr>
        <p:spPr bwMode="auto">
          <a:xfrm>
            <a:off x="5438840" y="15225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80" name="Text Box 20">
            <a:extLst>
              <a:ext uri="{FF2B5EF4-FFF2-40B4-BE49-F238E27FC236}">
                <a16:creationId xmlns:a16="http://schemas.microsoft.com/office/drawing/2014/main" id="{05704153-6C36-FA41-9697-3194FC24DEAA}"/>
              </a:ext>
            </a:extLst>
          </p:cNvPr>
          <p:cNvSpPr txBox="1">
            <a:spLocks noChangeArrowheads="1"/>
          </p:cNvSpPr>
          <p:nvPr/>
        </p:nvSpPr>
        <p:spPr bwMode="auto">
          <a:xfrm>
            <a:off x="5438840" y="26655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81" name="Text Box 21">
            <a:extLst>
              <a:ext uri="{FF2B5EF4-FFF2-40B4-BE49-F238E27FC236}">
                <a16:creationId xmlns:a16="http://schemas.microsoft.com/office/drawing/2014/main" id="{8EED8E37-20A0-AA47-B2F2-2358EB7D9C57}"/>
              </a:ext>
            </a:extLst>
          </p:cNvPr>
          <p:cNvSpPr txBox="1">
            <a:spLocks noChangeArrowheads="1"/>
          </p:cNvSpPr>
          <p:nvPr/>
        </p:nvSpPr>
        <p:spPr bwMode="auto">
          <a:xfrm>
            <a:off x="78010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82" name="Text Box 22">
            <a:extLst>
              <a:ext uri="{FF2B5EF4-FFF2-40B4-BE49-F238E27FC236}">
                <a16:creationId xmlns:a16="http://schemas.microsoft.com/office/drawing/2014/main" id="{6260C3EB-4B34-E245-8584-8E8F9A608BB4}"/>
              </a:ext>
            </a:extLst>
          </p:cNvPr>
          <p:cNvSpPr txBox="1">
            <a:spLocks noChangeArrowheads="1"/>
          </p:cNvSpPr>
          <p:nvPr/>
        </p:nvSpPr>
        <p:spPr bwMode="auto">
          <a:xfrm>
            <a:off x="71914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83" name="Text Box 23">
            <a:extLst>
              <a:ext uri="{FF2B5EF4-FFF2-40B4-BE49-F238E27FC236}">
                <a16:creationId xmlns:a16="http://schemas.microsoft.com/office/drawing/2014/main" id="{A6A9A8A8-26DD-494F-B773-24F22E179A8A}"/>
              </a:ext>
            </a:extLst>
          </p:cNvPr>
          <p:cNvSpPr txBox="1">
            <a:spLocks noChangeArrowheads="1"/>
          </p:cNvSpPr>
          <p:nvPr/>
        </p:nvSpPr>
        <p:spPr bwMode="auto">
          <a:xfrm>
            <a:off x="65818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84" name="Text Box 24">
            <a:extLst>
              <a:ext uri="{FF2B5EF4-FFF2-40B4-BE49-F238E27FC236}">
                <a16:creationId xmlns:a16="http://schemas.microsoft.com/office/drawing/2014/main" id="{1F39F31A-DD84-0647-B802-019CF8E328ED}"/>
              </a:ext>
            </a:extLst>
          </p:cNvPr>
          <p:cNvSpPr txBox="1">
            <a:spLocks noChangeArrowheads="1"/>
          </p:cNvSpPr>
          <p:nvPr/>
        </p:nvSpPr>
        <p:spPr bwMode="auto">
          <a:xfrm>
            <a:off x="59722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2471E01B-0DDF-3C44-B236-97622335600D}"/>
                  </a:ext>
                </a:extLst>
              </p:cNvPr>
              <p:cNvSpPr>
                <a:spLocks noChangeArrowheads="1"/>
              </p:cNvSpPr>
              <p:nvPr/>
            </p:nvSpPr>
            <p:spPr bwMode="auto">
              <a:xfrm>
                <a:off x="7635644" y="199285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FFC000"/>
                          </a:solidFill>
                          <a:latin typeface="Cambria Math" panose="02040503050406030204" pitchFamily="18" charset="0"/>
                        </a:rPr>
                        <m:t>0.0</m:t>
                      </m:r>
                    </m:oMath>
                  </m:oMathPara>
                </a14:m>
                <a:endParaRPr lang="en-US" sz="1400" i="1" dirty="0">
                  <a:solidFill>
                    <a:srgbClr val="FFC000"/>
                  </a:solidFill>
                </a:endParaRPr>
              </a:p>
            </p:txBody>
          </p:sp>
        </mc:Choice>
        <mc:Fallback xmlns="">
          <p:sp>
            <p:nvSpPr>
              <p:cNvPr id="85" name="Rectangle 84">
                <a:extLst>
                  <a:ext uri="{FF2B5EF4-FFF2-40B4-BE49-F238E27FC236}">
                    <a16:creationId xmlns:a16="http://schemas.microsoft.com/office/drawing/2014/main" id="{2471E01B-0DDF-3C44-B236-97622335600D}"/>
                  </a:ext>
                </a:extLst>
              </p:cNvPr>
              <p:cNvSpPr>
                <a:spLocks noRot="1" noChangeAspect="1" noMove="1" noResize="1" noEditPoints="1" noAdjustHandles="1" noChangeArrowheads="1" noChangeShapeType="1" noTextEdit="1"/>
              </p:cNvSpPr>
              <p:nvPr/>
            </p:nvSpPr>
            <p:spPr bwMode="auto">
              <a:xfrm>
                <a:off x="7635644" y="1992850"/>
                <a:ext cx="609600" cy="609600"/>
              </a:xfrm>
              <a:prstGeom prst="rect">
                <a:avLst/>
              </a:prstGeom>
              <a:blipFill>
                <a:blip r:embed="rId7"/>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5143B92-41D2-8E4B-94DB-82A8E7EF9595}"/>
                  </a:ext>
                </a:extLst>
              </p:cNvPr>
              <p:cNvSpPr txBox="1"/>
              <p:nvPr/>
            </p:nvSpPr>
            <p:spPr>
              <a:xfrm>
                <a:off x="5847715" y="152943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6" name="TextBox 85">
                <a:extLst>
                  <a:ext uri="{FF2B5EF4-FFF2-40B4-BE49-F238E27FC236}">
                    <a16:creationId xmlns:a16="http://schemas.microsoft.com/office/drawing/2014/main" id="{45143B92-41D2-8E4B-94DB-82A8E7EF9595}"/>
                  </a:ext>
                </a:extLst>
              </p:cNvPr>
              <p:cNvSpPr txBox="1">
                <a:spLocks noRot="1" noChangeAspect="1" noMove="1" noResize="1" noEditPoints="1" noAdjustHandles="1" noChangeArrowheads="1" noChangeShapeType="1" noTextEdit="1"/>
              </p:cNvSpPr>
              <p:nvPr/>
            </p:nvSpPr>
            <p:spPr>
              <a:xfrm>
                <a:off x="5847715" y="1529431"/>
                <a:ext cx="580608" cy="36990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6929A28-C8CC-4E43-B4EA-6C6A10CE298D}"/>
                  </a:ext>
                </a:extLst>
              </p:cNvPr>
              <p:cNvSpPr txBox="1"/>
              <p:nvPr/>
            </p:nvSpPr>
            <p:spPr>
              <a:xfrm>
                <a:off x="6431442" y="1506888"/>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7" name="TextBox 86">
                <a:extLst>
                  <a:ext uri="{FF2B5EF4-FFF2-40B4-BE49-F238E27FC236}">
                    <a16:creationId xmlns:a16="http://schemas.microsoft.com/office/drawing/2014/main" id="{06929A28-C8CC-4E43-B4EA-6C6A10CE298D}"/>
                  </a:ext>
                </a:extLst>
              </p:cNvPr>
              <p:cNvSpPr txBox="1">
                <a:spLocks noRot="1" noChangeAspect="1" noMove="1" noResize="1" noEditPoints="1" noAdjustHandles="1" noChangeArrowheads="1" noChangeShapeType="1" noTextEdit="1"/>
              </p:cNvSpPr>
              <p:nvPr/>
            </p:nvSpPr>
            <p:spPr>
              <a:xfrm>
                <a:off x="6431442" y="1506888"/>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9AE99BC-6BDC-E34B-9399-57D1A469E503}"/>
                  </a:ext>
                </a:extLst>
              </p:cNvPr>
              <p:cNvSpPr txBox="1"/>
              <p:nvPr/>
            </p:nvSpPr>
            <p:spPr>
              <a:xfrm>
                <a:off x="7067755" y="150883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8" name="TextBox 87">
                <a:extLst>
                  <a:ext uri="{FF2B5EF4-FFF2-40B4-BE49-F238E27FC236}">
                    <a16:creationId xmlns:a16="http://schemas.microsoft.com/office/drawing/2014/main" id="{59AE99BC-6BDC-E34B-9399-57D1A469E503}"/>
                  </a:ext>
                </a:extLst>
              </p:cNvPr>
              <p:cNvSpPr txBox="1">
                <a:spLocks noRot="1" noChangeAspect="1" noMove="1" noResize="1" noEditPoints="1" noAdjustHandles="1" noChangeArrowheads="1" noChangeShapeType="1" noTextEdit="1"/>
              </p:cNvSpPr>
              <p:nvPr/>
            </p:nvSpPr>
            <p:spPr>
              <a:xfrm>
                <a:off x="7067755" y="1508839"/>
                <a:ext cx="580608"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F4F9282-5AD0-E145-AD17-12D721C5EC20}"/>
                  </a:ext>
                </a:extLst>
              </p:cNvPr>
              <p:cNvSpPr txBox="1"/>
              <p:nvPr/>
            </p:nvSpPr>
            <p:spPr>
              <a:xfrm>
                <a:off x="5847136" y="269528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9" name="TextBox 88">
                <a:extLst>
                  <a:ext uri="{FF2B5EF4-FFF2-40B4-BE49-F238E27FC236}">
                    <a16:creationId xmlns:a16="http://schemas.microsoft.com/office/drawing/2014/main" id="{1F4F9282-5AD0-E145-AD17-12D721C5EC20}"/>
                  </a:ext>
                </a:extLst>
              </p:cNvPr>
              <p:cNvSpPr txBox="1">
                <a:spLocks noRot="1" noChangeAspect="1" noMove="1" noResize="1" noEditPoints="1" noAdjustHandles="1" noChangeArrowheads="1" noChangeShapeType="1" noTextEdit="1"/>
              </p:cNvSpPr>
              <p:nvPr/>
            </p:nvSpPr>
            <p:spPr>
              <a:xfrm>
                <a:off x="5847136" y="2695284"/>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8E17F9E-CB09-0344-86FA-572E9DD52F29}"/>
                  </a:ext>
                </a:extLst>
              </p:cNvPr>
              <p:cNvSpPr txBox="1"/>
              <p:nvPr/>
            </p:nvSpPr>
            <p:spPr>
              <a:xfrm>
                <a:off x="6430218" y="268978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0" name="TextBox 89">
                <a:extLst>
                  <a:ext uri="{FF2B5EF4-FFF2-40B4-BE49-F238E27FC236}">
                    <a16:creationId xmlns:a16="http://schemas.microsoft.com/office/drawing/2014/main" id="{38E17F9E-CB09-0344-86FA-572E9DD52F29}"/>
                  </a:ext>
                </a:extLst>
              </p:cNvPr>
              <p:cNvSpPr txBox="1">
                <a:spLocks noRot="1" noChangeAspect="1" noMove="1" noResize="1" noEditPoints="1" noAdjustHandles="1" noChangeArrowheads="1" noChangeShapeType="1" noTextEdit="1"/>
              </p:cNvSpPr>
              <p:nvPr/>
            </p:nvSpPr>
            <p:spPr>
              <a:xfrm>
                <a:off x="6430218" y="2689789"/>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03BE9EF-3FC4-184D-A29C-8E6F8F0C506F}"/>
                  </a:ext>
                </a:extLst>
              </p:cNvPr>
              <p:cNvSpPr txBox="1"/>
              <p:nvPr/>
            </p:nvSpPr>
            <p:spPr>
              <a:xfrm>
                <a:off x="7066531" y="269174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1" name="TextBox 90">
                <a:extLst>
                  <a:ext uri="{FF2B5EF4-FFF2-40B4-BE49-F238E27FC236}">
                    <a16:creationId xmlns:a16="http://schemas.microsoft.com/office/drawing/2014/main" id="{703BE9EF-3FC4-184D-A29C-8E6F8F0C506F}"/>
                  </a:ext>
                </a:extLst>
              </p:cNvPr>
              <p:cNvSpPr txBox="1">
                <a:spLocks noRot="1" noChangeAspect="1" noMove="1" noResize="1" noEditPoints="1" noAdjustHandles="1" noChangeArrowheads="1" noChangeShapeType="1" noTextEdit="1"/>
              </p:cNvSpPr>
              <p:nvPr/>
            </p:nvSpPr>
            <p:spPr>
              <a:xfrm>
                <a:off x="7066531" y="2691740"/>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75BA6AC-6304-A74D-8A5B-4432DBAE1337}"/>
                  </a:ext>
                </a:extLst>
              </p:cNvPr>
              <p:cNvSpPr txBox="1"/>
              <p:nvPr/>
            </p:nvSpPr>
            <p:spPr>
              <a:xfrm>
                <a:off x="5847136" y="210879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2" name="TextBox 91">
                <a:extLst>
                  <a:ext uri="{FF2B5EF4-FFF2-40B4-BE49-F238E27FC236}">
                    <a16:creationId xmlns:a16="http://schemas.microsoft.com/office/drawing/2014/main" id="{B75BA6AC-6304-A74D-8A5B-4432DBAE1337}"/>
                  </a:ext>
                </a:extLst>
              </p:cNvPr>
              <p:cNvSpPr txBox="1">
                <a:spLocks noRot="1" noChangeAspect="1" noMove="1" noResize="1" noEditPoints="1" noAdjustHandles="1" noChangeArrowheads="1" noChangeShapeType="1" noTextEdit="1"/>
              </p:cNvSpPr>
              <p:nvPr/>
            </p:nvSpPr>
            <p:spPr>
              <a:xfrm>
                <a:off x="5847136" y="2108795"/>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59EF12A-F481-524C-8742-44F57100C28A}"/>
                  </a:ext>
                </a:extLst>
              </p:cNvPr>
              <p:cNvSpPr txBox="1"/>
              <p:nvPr/>
            </p:nvSpPr>
            <p:spPr>
              <a:xfrm>
                <a:off x="7658551" y="268978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3" name="TextBox 92">
                <a:extLst>
                  <a:ext uri="{FF2B5EF4-FFF2-40B4-BE49-F238E27FC236}">
                    <a16:creationId xmlns:a16="http://schemas.microsoft.com/office/drawing/2014/main" id="{959EF12A-F481-524C-8742-44F57100C28A}"/>
                  </a:ext>
                </a:extLst>
              </p:cNvPr>
              <p:cNvSpPr txBox="1">
                <a:spLocks noRot="1" noChangeAspect="1" noMove="1" noResize="1" noEditPoints="1" noAdjustHandles="1" noChangeArrowheads="1" noChangeShapeType="1" noTextEdit="1"/>
              </p:cNvSpPr>
              <p:nvPr/>
            </p:nvSpPr>
            <p:spPr>
              <a:xfrm>
                <a:off x="7658551" y="2689789"/>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A89E8B4-26C3-364A-903E-25E58D51DC65}"/>
                  </a:ext>
                </a:extLst>
              </p:cNvPr>
              <p:cNvSpPr txBox="1"/>
              <p:nvPr/>
            </p:nvSpPr>
            <p:spPr>
              <a:xfrm>
                <a:off x="7066531" y="210525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4" name="TextBox 93">
                <a:extLst>
                  <a:ext uri="{FF2B5EF4-FFF2-40B4-BE49-F238E27FC236}">
                    <a16:creationId xmlns:a16="http://schemas.microsoft.com/office/drawing/2014/main" id="{7A89E8B4-26C3-364A-903E-25E58D51DC65}"/>
                  </a:ext>
                </a:extLst>
              </p:cNvPr>
              <p:cNvSpPr txBox="1">
                <a:spLocks noRot="1" noChangeAspect="1" noMove="1" noResize="1" noEditPoints="1" noAdjustHandles="1" noChangeArrowheads="1" noChangeShapeType="1" noTextEdit="1"/>
              </p:cNvSpPr>
              <p:nvPr/>
            </p:nvSpPr>
            <p:spPr>
              <a:xfrm>
                <a:off x="7066531" y="2105251"/>
                <a:ext cx="580608" cy="369909"/>
              </a:xfrm>
              <a:prstGeom prst="rect">
                <a:avLst/>
              </a:prstGeom>
              <a:blipFill>
                <a:blip r:embed="rId12"/>
                <a:stretch>
                  <a:fillRect/>
                </a:stretch>
              </a:blipFill>
            </p:spPr>
            <p:txBody>
              <a:bodyPr/>
              <a:lstStyle/>
              <a:p>
                <a:r>
                  <a:rPr lang="en-GB">
                    <a:noFill/>
                  </a:rPr>
                  <a:t> </a:t>
                </a:r>
              </a:p>
            </p:txBody>
          </p:sp>
        </mc:Fallback>
      </mc:AlternateContent>
      <p:grpSp>
        <p:nvGrpSpPr>
          <p:cNvPr id="95" name="Group 3">
            <a:extLst>
              <a:ext uri="{FF2B5EF4-FFF2-40B4-BE49-F238E27FC236}">
                <a16:creationId xmlns:a16="http://schemas.microsoft.com/office/drawing/2014/main" id="{43883118-81D1-7148-8367-FE8895AC057A}"/>
              </a:ext>
            </a:extLst>
          </p:cNvPr>
          <p:cNvGrpSpPr>
            <a:grpSpLocks/>
          </p:cNvGrpSpPr>
          <p:nvPr/>
        </p:nvGrpSpPr>
        <p:grpSpPr bwMode="auto">
          <a:xfrm>
            <a:off x="5806847" y="4169628"/>
            <a:ext cx="2438400" cy="1828800"/>
            <a:chOff x="960" y="1152"/>
            <a:chExt cx="1536" cy="1152"/>
          </a:xfrm>
        </p:grpSpPr>
        <p:sp>
          <p:nvSpPr>
            <p:cNvPr id="96" name="Rectangle 4">
              <a:extLst>
                <a:ext uri="{FF2B5EF4-FFF2-40B4-BE49-F238E27FC236}">
                  <a16:creationId xmlns:a16="http://schemas.microsoft.com/office/drawing/2014/main" id="{A04EEB42-06F4-9A4C-A201-3222945856D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7" name="Line 5">
              <a:extLst>
                <a:ext uri="{FF2B5EF4-FFF2-40B4-BE49-F238E27FC236}">
                  <a16:creationId xmlns:a16="http://schemas.microsoft.com/office/drawing/2014/main" id="{B6145E2B-A7B5-F148-A95B-B4133B247FA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8" name="Line 6">
              <a:extLst>
                <a:ext uri="{FF2B5EF4-FFF2-40B4-BE49-F238E27FC236}">
                  <a16:creationId xmlns:a16="http://schemas.microsoft.com/office/drawing/2014/main" id="{EF7D5B58-3E5A-484E-BA03-8F97153853B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9" name="Line 7">
              <a:extLst>
                <a:ext uri="{FF2B5EF4-FFF2-40B4-BE49-F238E27FC236}">
                  <a16:creationId xmlns:a16="http://schemas.microsoft.com/office/drawing/2014/main" id="{D5A83CC0-3E70-2943-8F2A-949B91F2B15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0" name="Line 8">
              <a:extLst>
                <a:ext uri="{FF2B5EF4-FFF2-40B4-BE49-F238E27FC236}">
                  <a16:creationId xmlns:a16="http://schemas.microsoft.com/office/drawing/2014/main" id="{5FDCE466-2A0A-7941-80C4-3B3176DF99C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01" name="Line 9">
              <a:extLst>
                <a:ext uri="{FF2B5EF4-FFF2-40B4-BE49-F238E27FC236}">
                  <a16:creationId xmlns:a16="http://schemas.microsoft.com/office/drawing/2014/main" id="{252E07F9-7F14-A94E-9C85-5F394CDD9C0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2" name="Rectangle 10">
              <a:extLst>
                <a:ext uri="{FF2B5EF4-FFF2-40B4-BE49-F238E27FC236}">
                  <a16:creationId xmlns:a16="http://schemas.microsoft.com/office/drawing/2014/main" id="{5D96A88C-CD93-8949-BE89-AECC3EFF6AFA}"/>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188F5ADA-86EC-A249-9709-68E20386F2B8}"/>
                  </a:ext>
                </a:extLst>
              </p:cNvPr>
              <p:cNvSpPr>
                <a:spLocks noChangeArrowheads="1"/>
              </p:cNvSpPr>
              <p:nvPr/>
            </p:nvSpPr>
            <p:spPr bwMode="auto">
              <a:xfrm>
                <a:off x="7635648" y="4169625"/>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sz="1200" i="1" dirty="0">
                          <a:solidFill>
                            <a:schemeClr val="accent4"/>
                          </a:solidFill>
                          <a:latin typeface="Cambria Math" panose="02040503050406030204" pitchFamily="18" charset="0"/>
                        </a:rPr>
                        <m:t>0.</m:t>
                      </m:r>
                      <m:r>
                        <a:rPr lang="de-DE" sz="1200"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03" name="Rectangle 102">
                <a:extLst>
                  <a:ext uri="{FF2B5EF4-FFF2-40B4-BE49-F238E27FC236}">
                    <a16:creationId xmlns:a16="http://schemas.microsoft.com/office/drawing/2014/main" id="{188F5ADA-86EC-A249-9709-68E20386F2B8}"/>
                  </a:ext>
                </a:extLst>
              </p:cNvPr>
              <p:cNvSpPr>
                <a:spLocks noRot="1" noChangeAspect="1" noMove="1" noResize="1" noEditPoints="1" noAdjustHandles="1" noChangeArrowheads="1" noChangeShapeType="1" noTextEdit="1"/>
              </p:cNvSpPr>
              <p:nvPr/>
            </p:nvSpPr>
            <p:spPr bwMode="auto">
              <a:xfrm>
                <a:off x="7635648" y="4169625"/>
                <a:ext cx="609600" cy="609600"/>
              </a:xfrm>
              <a:prstGeom prst="rect">
                <a:avLst/>
              </a:prstGeom>
              <a:blipFill>
                <a:blip r:embed="rId14"/>
                <a:stretch>
                  <a:fillRect/>
                </a:stretch>
              </a:blipFill>
              <a:ln w="9525">
                <a:solidFill>
                  <a:schemeClr val="tx1"/>
                </a:solidFill>
                <a:miter lim="800000"/>
                <a:headEnd/>
                <a:tailEnd/>
              </a:ln>
            </p:spPr>
            <p:txBody>
              <a:bodyPr/>
              <a:lstStyle/>
              <a:p>
                <a:r>
                  <a:rPr lang="en-GB">
                    <a:noFill/>
                  </a:rPr>
                  <a:t> </a:t>
                </a:r>
              </a:p>
            </p:txBody>
          </p:sp>
        </mc:Fallback>
      </mc:AlternateContent>
      <p:sp>
        <p:nvSpPr>
          <p:cNvPr id="104" name="Text Box 18">
            <a:extLst>
              <a:ext uri="{FF2B5EF4-FFF2-40B4-BE49-F238E27FC236}">
                <a16:creationId xmlns:a16="http://schemas.microsoft.com/office/drawing/2014/main" id="{0E18BD3B-9114-1B44-9E94-A035A4A0E4D2}"/>
              </a:ext>
            </a:extLst>
          </p:cNvPr>
          <p:cNvSpPr txBox="1">
            <a:spLocks noChangeArrowheads="1"/>
          </p:cNvSpPr>
          <p:nvPr/>
        </p:nvSpPr>
        <p:spPr bwMode="auto">
          <a:xfrm>
            <a:off x="5438840" y="49185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05" name="Text Box 19">
            <a:extLst>
              <a:ext uri="{FF2B5EF4-FFF2-40B4-BE49-F238E27FC236}">
                <a16:creationId xmlns:a16="http://schemas.microsoft.com/office/drawing/2014/main" id="{DCE5CA0C-FCD7-A245-8074-9BE4ACA0669E}"/>
              </a:ext>
            </a:extLst>
          </p:cNvPr>
          <p:cNvSpPr txBox="1">
            <a:spLocks noChangeArrowheads="1"/>
          </p:cNvSpPr>
          <p:nvPr/>
        </p:nvSpPr>
        <p:spPr bwMode="auto">
          <a:xfrm>
            <a:off x="5438840" y="43089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06" name="Text Box 20">
            <a:extLst>
              <a:ext uri="{FF2B5EF4-FFF2-40B4-BE49-F238E27FC236}">
                <a16:creationId xmlns:a16="http://schemas.microsoft.com/office/drawing/2014/main" id="{E55A1A65-7B97-2342-ACCA-6717E9E7174F}"/>
              </a:ext>
            </a:extLst>
          </p:cNvPr>
          <p:cNvSpPr txBox="1">
            <a:spLocks noChangeArrowheads="1"/>
          </p:cNvSpPr>
          <p:nvPr/>
        </p:nvSpPr>
        <p:spPr bwMode="auto">
          <a:xfrm>
            <a:off x="5438840" y="54519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07" name="Text Box 21">
            <a:extLst>
              <a:ext uri="{FF2B5EF4-FFF2-40B4-BE49-F238E27FC236}">
                <a16:creationId xmlns:a16="http://schemas.microsoft.com/office/drawing/2014/main" id="{B81B6EF1-AAEE-3644-9A3E-5C14F5E08061}"/>
              </a:ext>
            </a:extLst>
          </p:cNvPr>
          <p:cNvSpPr txBox="1">
            <a:spLocks noChangeArrowheads="1"/>
          </p:cNvSpPr>
          <p:nvPr/>
        </p:nvSpPr>
        <p:spPr bwMode="auto">
          <a:xfrm>
            <a:off x="78010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08" name="Text Box 22">
            <a:extLst>
              <a:ext uri="{FF2B5EF4-FFF2-40B4-BE49-F238E27FC236}">
                <a16:creationId xmlns:a16="http://schemas.microsoft.com/office/drawing/2014/main" id="{282294B3-8ADA-7647-9A07-4F22DE5618C5}"/>
              </a:ext>
            </a:extLst>
          </p:cNvPr>
          <p:cNvSpPr txBox="1">
            <a:spLocks noChangeArrowheads="1"/>
          </p:cNvSpPr>
          <p:nvPr/>
        </p:nvSpPr>
        <p:spPr bwMode="auto">
          <a:xfrm>
            <a:off x="71914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09" name="Text Box 23">
            <a:extLst>
              <a:ext uri="{FF2B5EF4-FFF2-40B4-BE49-F238E27FC236}">
                <a16:creationId xmlns:a16="http://schemas.microsoft.com/office/drawing/2014/main" id="{8014D309-7B75-4D46-B3CC-AFFAE35B6B17}"/>
              </a:ext>
            </a:extLst>
          </p:cNvPr>
          <p:cNvSpPr txBox="1">
            <a:spLocks noChangeArrowheads="1"/>
          </p:cNvSpPr>
          <p:nvPr/>
        </p:nvSpPr>
        <p:spPr bwMode="auto">
          <a:xfrm>
            <a:off x="65818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0" name="Text Box 24">
            <a:extLst>
              <a:ext uri="{FF2B5EF4-FFF2-40B4-BE49-F238E27FC236}">
                <a16:creationId xmlns:a16="http://schemas.microsoft.com/office/drawing/2014/main" id="{4A19BFAF-0A27-FE43-A557-5E42ADB39BB5}"/>
              </a:ext>
            </a:extLst>
          </p:cNvPr>
          <p:cNvSpPr txBox="1">
            <a:spLocks noChangeArrowheads="1"/>
          </p:cNvSpPr>
          <p:nvPr/>
        </p:nvSpPr>
        <p:spPr bwMode="auto">
          <a:xfrm>
            <a:off x="59722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65874C6C-0FEC-A545-9288-9A54CBC8E5F5}"/>
                  </a:ext>
                </a:extLst>
              </p:cNvPr>
              <p:cNvSpPr>
                <a:spLocks noChangeArrowheads="1"/>
              </p:cNvSpPr>
              <p:nvPr/>
            </p:nvSpPr>
            <p:spPr bwMode="auto">
              <a:xfrm>
                <a:off x="7635644" y="4779225"/>
                <a:ext cx="609600" cy="609600"/>
              </a:xfrm>
              <a:prstGeom prst="rect">
                <a:avLst/>
              </a:prstGeom>
              <a:solidFill>
                <a:schemeClr val="bg1"/>
              </a:solidFill>
              <a:ln w="9525">
                <a:solidFill>
                  <a:schemeClr val="tx1"/>
                </a:solidFill>
                <a:miter lim="800000"/>
                <a:headEnd/>
                <a:tailEnd/>
              </a:ln>
            </p:spPr>
            <p:txBody>
              <a:bodyPr wrap="none" lIns="144000" anchor="ctr"/>
              <a:lstStyle/>
              <a:p>
                <a:pPr algn="ctr"/>
                <a14:m>
                  <m:oMathPara xmlns:m="http://schemas.openxmlformats.org/officeDocument/2006/math">
                    <m:oMathParaPr>
                      <m:jc m:val="center"/>
                    </m:oMathParaPr>
                    <m:oMath xmlns:m="http://schemas.openxmlformats.org/officeDocument/2006/math">
                      <m:r>
                        <a:rPr lang="de-DE" sz="1200" i="1" dirty="0" smtClean="0">
                          <a:solidFill>
                            <a:srgbClr val="FFC000"/>
                          </a:solidFill>
                          <a:latin typeface="Cambria Math" panose="02040503050406030204" pitchFamily="18" charset="0"/>
                        </a:rPr>
                        <m:t>0</m:t>
                      </m:r>
                      <m:r>
                        <a:rPr lang="de-DE" sz="1200" b="0" i="1" dirty="0" smtClean="0">
                          <a:solidFill>
                            <a:srgbClr val="FFC000"/>
                          </a:solidFill>
                          <a:latin typeface="Cambria Math" panose="02040503050406030204" pitchFamily="18" charset="0"/>
                        </a:rPr>
                        <m:t>.03285</m:t>
                      </m:r>
                    </m:oMath>
                  </m:oMathPara>
                </a14:m>
                <a:endParaRPr lang="en-GB" sz="1200" dirty="0">
                  <a:solidFill>
                    <a:srgbClr val="FFC000"/>
                  </a:solidFill>
                </a:endParaRPr>
              </a:p>
            </p:txBody>
          </p:sp>
        </mc:Choice>
        <mc:Fallback xmlns="">
          <p:sp>
            <p:nvSpPr>
              <p:cNvPr id="111" name="Rectangle 110">
                <a:extLst>
                  <a:ext uri="{FF2B5EF4-FFF2-40B4-BE49-F238E27FC236}">
                    <a16:creationId xmlns:a16="http://schemas.microsoft.com/office/drawing/2014/main" id="{65874C6C-0FEC-A545-9288-9A54CBC8E5F5}"/>
                  </a:ext>
                </a:extLst>
              </p:cNvPr>
              <p:cNvSpPr>
                <a:spLocks noRot="1" noChangeAspect="1" noMove="1" noResize="1" noEditPoints="1" noAdjustHandles="1" noChangeArrowheads="1" noChangeShapeType="1" noTextEdit="1"/>
              </p:cNvSpPr>
              <p:nvPr/>
            </p:nvSpPr>
            <p:spPr bwMode="auto">
              <a:xfrm>
                <a:off x="7635644" y="4779225"/>
                <a:ext cx="609600" cy="609600"/>
              </a:xfrm>
              <a:prstGeom prst="rect">
                <a:avLst/>
              </a:prstGeom>
              <a:blipFill>
                <a:blip r:embed="rId15"/>
                <a:stretch>
                  <a:fillRect r="-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D965C19-261B-2543-BE01-B909B503E0D5}"/>
                  </a:ext>
                </a:extLst>
              </p:cNvPr>
              <p:cNvSpPr txBox="1"/>
              <p:nvPr/>
            </p:nvSpPr>
            <p:spPr>
              <a:xfrm>
                <a:off x="5761103" y="4350417"/>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i="1" dirty="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12" name="TextBox 111">
                <a:extLst>
                  <a:ext uri="{FF2B5EF4-FFF2-40B4-BE49-F238E27FC236}">
                    <a16:creationId xmlns:a16="http://schemas.microsoft.com/office/drawing/2014/main" id="{FD965C19-261B-2543-BE01-B909B503E0D5}"/>
                  </a:ext>
                </a:extLst>
              </p:cNvPr>
              <p:cNvSpPr txBox="1">
                <a:spLocks noRot="1" noChangeAspect="1" noMove="1" noResize="1" noEditPoints="1" noAdjustHandles="1" noChangeArrowheads="1" noChangeShapeType="1" noTextEdit="1"/>
              </p:cNvSpPr>
              <p:nvPr/>
            </p:nvSpPr>
            <p:spPr>
              <a:xfrm>
                <a:off x="5761103" y="4350417"/>
                <a:ext cx="761747"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520F482E-817A-D349-A442-F7BD6F68DA02}"/>
                  </a:ext>
                </a:extLst>
              </p:cNvPr>
              <p:cNvSpPr txBox="1"/>
              <p:nvPr/>
            </p:nvSpPr>
            <p:spPr>
              <a:xfrm>
                <a:off x="6346552" y="4335929"/>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13" name="TextBox 112">
                <a:extLst>
                  <a:ext uri="{FF2B5EF4-FFF2-40B4-BE49-F238E27FC236}">
                    <a16:creationId xmlns:a16="http://schemas.microsoft.com/office/drawing/2014/main" id="{520F482E-817A-D349-A442-F7BD6F68DA02}"/>
                  </a:ext>
                </a:extLst>
              </p:cNvPr>
              <p:cNvSpPr txBox="1">
                <a:spLocks noRot="1" noChangeAspect="1" noMove="1" noResize="1" noEditPoints="1" noAdjustHandles="1" noChangeArrowheads="1" noChangeShapeType="1" noTextEdit="1"/>
              </p:cNvSpPr>
              <p:nvPr/>
            </p:nvSpPr>
            <p:spPr>
              <a:xfrm>
                <a:off x="6346552" y="4335929"/>
                <a:ext cx="761747"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165FEC5E-2176-EE4C-AADE-53E5D49A1C5F}"/>
                  </a:ext>
                </a:extLst>
              </p:cNvPr>
              <p:cNvSpPr txBox="1"/>
              <p:nvPr/>
            </p:nvSpPr>
            <p:spPr>
              <a:xfrm>
                <a:off x="6971387" y="4346837"/>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06569</m:t>
                      </m:r>
                    </m:oMath>
                  </m:oMathPara>
                </a14:m>
                <a:endParaRPr lang="en-GB" sz="1200" dirty="0">
                  <a:solidFill>
                    <a:srgbClr val="4472C4"/>
                  </a:solidFill>
                </a:endParaRPr>
              </a:p>
            </p:txBody>
          </p:sp>
        </mc:Choice>
        <mc:Fallback xmlns="">
          <p:sp>
            <p:nvSpPr>
              <p:cNvPr id="114" name="TextBox 113">
                <a:extLst>
                  <a:ext uri="{FF2B5EF4-FFF2-40B4-BE49-F238E27FC236}">
                    <a16:creationId xmlns:a16="http://schemas.microsoft.com/office/drawing/2014/main" id="{165FEC5E-2176-EE4C-AADE-53E5D49A1C5F}"/>
                  </a:ext>
                </a:extLst>
              </p:cNvPr>
              <p:cNvSpPr txBox="1">
                <a:spLocks noRot="1" noChangeAspect="1" noMove="1" noResize="1" noEditPoints="1" noAdjustHandles="1" noChangeArrowheads="1" noChangeShapeType="1" noTextEdit="1"/>
              </p:cNvSpPr>
              <p:nvPr/>
            </p:nvSpPr>
            <p:spPr>
              <a:xfrm>
                <a:off x="6971387" y="4346837"/>
                <a:ext cx="761747"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245610E0-FCEF-ED4A-A135-03FB6DAF8A4F}"/>
                  </a:ext>
                </a:extLst>
              </p:cNvPr>
              <p:cNvSpPr txBox="1"/>
              <p:nvPr/>
            </p:nvSpPr>
            <p:spPr>
              <a:xfrm>
                <a:off x="5761103" y="5531701"/>
                <a:ext cx="761747" cy="27699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15" name="TextBox 114">
                <a:extLst>
                  <a:ext uri="{FF2B5EF4-FFF2-40B4-BE49-F238E27FC236}">
                    <a16:creationId xmlns:a16="http://schemas.microsoft.com/office/drawing/2014/main" id="{245610E0-FCEF-ED4A-A135-03FB6DAF8A4F}"/>
                  </a:ext>
                </a:extLst>
              </p:cNvPr>
              <p:cNvSpPr txBox="1">
                <a:spLocks noRot="1" noChangeAspect="1" noMove="1" noResize="1" noEditPoints="1" noAdjustHandles="1" noChangeArrowheads="1" noChangeShapeType="1" noTextEdit="1"/>
              </p:cNvSpPr>
              <p:nvPr/>
            </p:nvSpPr>
            <p:spPr>
              <a:xfrm>
                <a:off x="5761103" y="5531701"/>
                <a:ext cx="761747"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CEBBF6C-D385-564A-9123-50474FD5FCC8}"/>
                  </a:ext>
                </a:extLst>
              </p:cNvPr>
              <p:cNvSpPr txBox="1"/>
              <p:nvPr/>
            </p:nvSpPr>
            <p:spPr>
              <a:xfrm>
                <a:off x="6353433" y="5536602"/>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16" name="TextBox 115">
                <a:extLst>
                  <a:ext uri="{FF2B5EF4-FFF2-40B4-BE49-F238E27FC236}">
                    <a16:creationId xmlns:a16="http://schemas.microsoft.com/office/drawing/2014/main" id="{FCEBBF6C-D385-564A-9123-50474FD5FCC8}"/>
                  </a:ext>
                </a:extLst>
              </p:cNvPr>
              <p:cNvSpPr txBox="1">
                <a:spLocks noRot="1" noChangeAspect="1" noMove="1" noResize="1" noEditPoints="1" noAdjustHandles="1" noChangeArrowheads="1" noChangeShapeType="1" noTextEdit="1"/>
              </p:cNvSpPr>
              <p:nvPr/>
            </p:nvSpPr>
            <p:spPr>
              <a:xfrm>
                <a:off x="6353433" y="5536602"/>
                <a:ext cx="761747"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2E949DC5-BD40-2B4C-9CDA-8F3EB3EFFC82}"/>
                  </a:ext>
                </a:extLst>
              </p:cNvPr>
              <p:cNvSpPr txBox="1"/>
              <p:nvPr/>
            </p:nvSpPr>
            <p:spPr>
              <a:xfrm>
                <a:off x="6961290" y="5531700"/>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32847</m:t>
                      </m:r>
                    </m:oMath>
                  </m:oMathPara>
                </a14:m>
                <a:endParaRPr lang="en-GB" sz="1200" dirty="0">
                  <a:solidFill>
                    <a:schemeClr val="accent1"/>
                  </a:solidFill>
                </a:endParaRPr>
              </a:p>
            </p:txBody>
          </p:sp>
        </mc:Choice>
        <mc:Fallback xmlns="">
          <p:sp>
            <p:nvSpPr>
              <p:cNvPr id="117" name="TextBox 116">
                <a:extLst>
                  <a:ext uri="{FF2B5EF4-FFF2-40B4-BE49-F238E27FC236}">
                    <a16:creationId xmlns:a16="http://schemas.microsoft.com/office/drawing/2014/main" id="{2E949DC5-BD40-2B4C-9CDA-8F3EB3EFFC82}"/>
                  </a:ext>
                </a:extLst>
              </p:cNvPr>
              <p:cNvSpPr txBox="1">
                <a:spLocks noRot="1" noChangeAspect="1" noMove="1" noResize="1" noEditPoints="1" noAdjustHandles="1" noChangeArrowheads="1" noChangeShapeType="1" noTextEdit="1"/>
              </p:cNvSpPr>
              <p:nvPr/>
            </p:nvSpPr>
            <p:spPr>
              <a:xfrm>
                <a:off x="6961290" y="5531700"/>
                <a:ext cx="761747"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C3C8506-2D99-AC45-8906-451B54A3D31C}"/>
                  </a:ext>
                </a:extLst>
              </p:cNvPr>
              <p:cNvSpPr txBox="1"/>
              <p:nvPr/>
            </p:nvSpPr>
            <p:spPr>
              <a:xfrm>
                <a:off x="5752497" y="4931239"/>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03650</m:t>
                      </m:r>
                    </m:oMath>
                  </m:oMathPara>
                </a14:m>
                <a:endParaRPr lang="en-GB" sz="1200" dirty="0">
                  <a:solidFill>
                    <a:schemeClr val="accent1"/>
                  </a:solidFill>
                </a:endParaRPr>
              </a:p>
            </p:txBody>
          </p:sp>
        </mc:Choice>
        <mc:Fallback xmlns="">
          <p:sp>
            <p:nvSpPr>
              <p:cNvPr id="118" name="TextBox 117">
                <a:extLst>
                  <a:ext uri="{FF2B5EF4-FFF2-40B4-BE49-F238E27FC236}">
                    <a16:creationId xmlns:a16="http://schemas.microsoft.com/office/drawing/2014/main" id="{3C3C8506-2D99-AC45-8906-451B54A3D31C}"/>
                  </a:ext>
                </a:extLst>
              </p:cNvPr>
              <p:cNvSpPr txBox="1">
                <a:spLocks noRot="1" noChangeAspect="1" noMove="1" noResize="1" noEditPoints="1" noAdjustHandles="1" noChangeArrowheads="1" noChangeShapeType="1" noTextEdit="1"/>
              </p:cNvSpPr>
              <p:nvPr/>
            </p:nvSpPr>
            <p:spPr>
              <a:xfrm>
                <a:off x="5752497" y="4931239"/>
                <a:ext cx="761747"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A7E7E36B-70D3-4844-AE92-E8230DD20F48}"/>
                  </a:ext>
                </a:extLst>
              </p:cNvPr>
              <p:cNvSpPr txBox="1"/>
              <p:nvPr/>
            </p:nvSpPr>
            <p:spPr>
              <a:xfrm>
                <a:off x="7562104" y="5536602"/>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.00365</m:t>
                      </m:r>
                    </m:oMath>
                  </m:oMathPara>
                </a14:m>
                <a:endParaRPr lang="en-GB" sz="1200" dirty="0">
                  <a:solidFill>
                    <a:schemeClr val="accent1"/>
                  </a:solidFill>
                </a:endParaRPr>
              </a:p>
            </p:txBody>
          </p:sp>
        </mc:Choice>
        <mc:Fallback xmlns="">
          <p:sp>
            <p:nvSpPr>
              <p:cNvPr id="119" name="TextBox 118">
                <a:extLst>
                  <a:ext uri="{FF2B5EF4-FFF2-40B4-BE49-F238E27FC236}">
                    <a16:creationId xmlns:a16="http://schemas.microsoft.com/office/drawing/2014/main" id="{A7E7E36B-70D3-4844-AE92-E8230DD20F48}"/>
                  </a:ext>
                </a:extLst>
              </p:cNvPr>
              <p:cNvSpPr txBox="1">
                <a:spLocks noRot="1" noChangeAspect="1" noMove="1" noResize="1" noEditPoints="1" noAdjustHandles="1" noChangeArrowheads="1" noChangeShapeType="1" noTextEdit="1"/>
              </p:cNvSpPr>
              <p:nvPr/>
            </p:nvSpPr>
            <p:spPr>
              <a:xfrm>
                <a:off x="7562104" y="5536602"/>
                <a:ext cx="761747"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796BCDE4-71B1-B746-820B-0BE22F03BFED}"/>
                  </a:ext>
                </a:extLst>
              </p:cNvPr>
              <p:cNvSpPr txBox="1"/>
              <p:nvPr/>
            </p:nvSpPr>
            <p:spPr>
              <a:xfrm>
                <a:off x="6961290" y="4953464"/>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32847</m:t>
                      </m:r>
                    </m:oMath>
                  </m:oMathPara>
                </a14:m>
                <a:endParaRPr lang="en-GB" sz="1200" dirty="0">
                  <a:solidFill>
                    <a:srgbClr val="4472C4"/>
                  </a:solidFill>
                </a:endParaRPr>
              </a:p>
            </p:txBody>
          </p:sp>
        </mc:Choice>
        <mc:Fallback xmlns="">
          <p:sp>
            <p:nvSpPr>
              <p:cNvPr id="120" name="TextBox 119">
                <a:extLst>
                  <a:ext uri="{FF2B5EF4-FFF2-40B4-BE49-F238E27FC236}">
                    <a16:creationId xmlns:a16="http://schemas.microsoft.com/office/drawing/2014/main" id="{796BCDE4-71B1-B746-820B-0BE22F03BFED}"/>
                  </a:ext>
                </a:extLst>
              </p:cNvPr>
              <p:cNvSpPr txBox="1">
                <a:spLocks noRot="1" noChangeAspect="1" noMove="1" noResize="1" noEditPoints="1" noAdjustHandles="1" noChangeArrowheads="1" noChangeShapeType="1" noTextEdit="1"/>
              </p:cNvSpPr>
              <p:nvPr/>
            </p:nvSpPr>
            <p:spPr>
              <a:xfrm>
                <a:off x="6961290" y="4953464"/>
                <a:ext cx="761747" cy="276999"/>
              </a:xfrm>
              <a:prstGeom prst="rect">
                <a:avLst/>
              </a:prstGeom>
              <a:blipFill>
                <a:blip r:embed="rId2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2794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dirty="0"/>
              <a:t>Belief MDP: Express Functions using POMDP Functions</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p:txBody>
              <a:bodyPr>
                <a:noAutofit/>
              </a:bodyPr>
              <a:lstStyle/>
              <a:p>
                <a:r>
                  <a:rPr lang="en-US" altLang="zh-CN" sz="2000" dirty="0">
                    <a:sym typeface="Symbol" charset="0"/>
                  </a:rPr>
                  <a:t>Reward function: Sum over all actual states that the agent can be in</a:t>
                </a:r>
              </a:p>
              <a:p>
                <a:pPr marL="1157288" lvl="1" indent="0">
                  <a:buNone/>
                </a:pPr>
                <a14:m>
                  <m:oMathPara xmlns:m="http://schemas.openxmlformats.org/officeDocument/2006/math">
                    <m:oMathParaPr>
                      <m:jc m:val="left"/>
                    </m:oMathParaPr>
                    <m:oMath xmlns:m="http://schemas.openxmlformats.org/officeDocument/2006/math">
                      <m:r>
                        <a:rPr lang="en-US" altLang="zh-CN" sz="1800" i="1" dirty="0" smtClean="0">
                          <a:latin typeface="Cambria Math" panose="02040503050406030204" pitchFamily="18" charset="0"/>
                          <a:sym typeface="Symbol" charset="0"/>
                        </a:rPr>
                        <m:t>=</m:t>
                      </m:r>
                      <m:nary>
                        <m:naryPr>
                          <m:chr m:val="∑"/>
                          <m:supHide m:val="on"/>
                          <m:ctrlPr>
                            <a:rPr lang="en-US" altLang="zh-CN" sz="1800" b="0" i="1" dirty="0" smtClean="0">
                              <a:latin typeface="Cambria Math" panose="02040503050406030204" pitchFamily="18" charset="0"/>
                              <a:sym typeface="Symbol" charset="0"/>
                            </a:rPr>
                          </m:ctrlPr>
                        </m:naryPr>
                        <m:sub>
                          <m:r>
                            <a:rPr lang="de-DE" altLang="zh-CN" sz="1800" b="0" i="1" dirty="0" smtClean="0">
                              <a:latin typeface="Cambria Math" panose="02040503050406030204" pitchFamily="18" charset="0"/>
                              <a:sym typeface="Symbol" charset="0"/>
                            </a:rPr>
                            <m:t>𝑠</m:t>
                          </m:r>
                        </m:sub>
                        <m:sup/>
                        <m:e>
                          <m:r>
                            <a:rPr lang="en-US" altLang="zh-CN" sz="1800" i="1" dirty="0">
                              <a:latin typeface="Cambria Math" panose="02040503050406030204" pitchFamily="18" charset="0"/>
                              <a:sym typeface="Symbol" charset="0"/>
                            </a:rPr>
                            <m:t>𝑏</m:t>
                          </m:r>
                          <m:d>
                            <m:dPr>
                              <m:ctrlPr>
                                <a:rPr lang="en-US" altLang="zh-CN" sz="1800" i="1" dirty="0">
                                  <a:latin typeface="Cambria Math" panose="02040503050406030204" pitchFamily="18" charset="0"/>
                                  <a:sym typeface="Symbol" charset="0"/>
                                </a:rPr>
                              </m:ctrlPr>
                            </m:dPr>
                            <m:e>
                              <m:r>
                                <a:rPr lang="en-US" altLang="zh-CN" sz="1800" i="1" dirty="0">
                                  <a:latin typeface="Cambria Math" panose="02040503050406030204" pitchFamily="18" charset="0"/>
                                  <a:sym typeface="Symbol" charset="0"/>
                                </a:rPr>
                                <m:t>𝑠</m:t>
                              </m:r>
                            </m:e>
                          </m:d>
                          <m:r>
                            <a:rPr lang="en-US" altLang="zh-CN" sz="1800" i="1" dirty="0">
                              <a:latin typeface="Cambria Math" panose="02040503050406030204" pitchFamily="18" charset="0"/>
                              <a:sym typeface="Symbol" charset="0"/>
                            </a:rPr>
                            <m:t>𝑅</m:t>
                          </m:r>
                          <m:d>
                            <m:dPr>
                              <m:ctrlPr>
                                <a:rPr lang="en-US" altLang="zh-CN" sz="1800" i="1" dirty="0">
                                  <a:latin typeface="Cambria Math" panose="02040503050406030204" pitchFamily="18" charset="0"/>
                                  <a:sym typeface="Symbol" charset="0"/>
                                </a:rPr>
                              </m:ctrlPr>
                            </m:dPr>
                            <m:e>
                              <m:r>
                                <a:rPr lang="en-US" altLang="zh-CN" sz="1800" i="1" dirty="0">
                                  <a:latin typeface="Cambria Math" panose="02040503050406030204" pitchFamily="18" charset="0"/>
                                  <a:sym typeface="Symbol" charset="0"/>
                                </a:rPr>
                                <m:t>𝑠</m:t>
                              </m:r>
                            </m:e>
                          </m:d>
                        </m:e>
                      </m:nary>
                    </m:oMath>
                  </m:oMathPara>
                </a14:m>
                <a:endParaRPr lang="en-US" altLang="zh-CN" sz="1800" dirty="0">
                  <a:sym typeface="Symbol" charset="0"/>
                </a:endParaRPr>
              </a:p>
              <a:p>
                <a:r>
                  <a:rPr lang="en-US" altLang="zh-CN" sz="2000" dirty="0">
                    <a:sym typeface="Symbol" charset="0"/>
                  </a:rPr>
                  <a:t>Transition function: Sum over all possible observations</a:t>
                </a:r>
                <a:endParaRPr lang="de-DE" altLang="zh-CN" sz="2000" i="1" dirty="0">
                  <a:latin typeface="Cambria Math" panose="02040503050406030204" pitchFamily="18" charset="0"/>
                  <a:sym typeface="Symbol" charset="0"/>
                </a:endParaRPr>
              </a:p>
              <a:p>
                <a:pPr marL="1157288" lvl="1" indent="0">
                  <a:buNone/>
                </a:pPr>
                <a14:m>
                  <m:oMathPara xmlns:m="http://schemas.openxmlformats.org/officeDocument/2006/math">
                    <m:oMathParaPr>
                      <m:jc m:val="centerGroup"/>
                    </m:oMathParaPr>
                    <m:oMath xmlns:m="http://schemas.openxmlformats.org/officeDocument/2006/math">
                      <m:r>
                        <a:rPr lang="de-DE" altLang="zh-CN" sz="1800" b="0" i="1" dirty="0" smtClean="0">
                          <a:latin typeface="Cambria Math" panose="02040503050406030204" pitchFamily="18" charset="0"/>
                          <a:sym typeface="Symbol" charset="0"/>
                        </a:rPr>
                        <m:t>=</m:t>
                      </m:r>
                      <m:nary>
                        <m:naryPr>
                          <m:chr m:val="∑"/>
                          <m:supHide m:val="on"/>
                          <m:ctrlPr>
                            <a:rPr lang="de-DE" altLang="zh-CN" sz="1800" b="0" i="1" dirty="0" smtClean="0">
                              <a:latin typeface="Cambria Math" panose="02040503050406030204" pitchFamily="18" charset="0"/>
                              <a:sym typeface="Symbol" charset="0"/>
                            </a:rPr>
                          </m:ctrlPr>
                        </m:naryPr>
                        <m:sub>
                          <m:r>
                            <m:rPr>
                              <m:brk m:alnAt="7"/>
                            </m:rPr>
                            <a:rPr lang="de-DE" altLang="zh-CN" sz="1800" b="0" i="1" dirty="0" smtClean="0">
                              <a:latin typeface="Cambria Math" panose="02040503050406030204" pitchFamily="18" charset="0"/>
                              <a:sym typeface="Symbol" charset="0"/>
                            </a:rPr>
                            <m:t>𝑜</m:t>
                          </m:r>
                        </m:sub>
                        <m:sup/>
                        <m:e>
                          <m:r>
                            <a:rPr lang="de-DE" altLang="zh-CN" sz="1800" b="0" i="1" dirty="0" smtClean="0">
                              <a:latin typeface="Cambria Math" panose="02040503050406030204" pitchFamily="18" charset="0"/>
                              <a:sym typeface="Symbol" charset="0"/>
                            </a:rPr>
                            <m:t>𝑃</m:t>
                          </m:r>
                          <m:d>
                            <m:dPr>
                              <m:ctrlPr>
                                <a:rPr lang="de-DE" altLang="zh-CN" sz="1800" b="0" i="1" dirty="0" smtClean="0">
                                  <a:latin typeface="Cambria Math" panose="02040503050406030204" pitchFamily="18" charset="0"/>
                                  <a:sym typeface="Symbol" charset="0"/>
                                </a:rPr>
                              </m:ctrlPr>
                            </m:dPr>
                            <m:e>
                              <m:sSup>
                                <m:sSupPr>
                                  <m:ctrlPr>
                                    <a:rPr lang="de-DE" altLang="zh-CN" sz="1800" b="0" i="1" dirty="0" smtClean="0">
                                      <a:latin typeface="Cambria Math" panose="02040503050406030204" pitchFamily="18" charset="0"/>
                                      <a:sym typeface="Symbol" charset="0"/>
                                    </a:rPr>
                                  </m:ctrlPr>
                                </m:sSupPr>
                                <m:e>
                                  <m:r>
                                    <a:rPr lang="de-DE" altLang="zh-CN" sz="1800" b="0" i="1" dirty="0" smtClean="0">
                                      <a:latin typeface="Cambria Math" panose="02040503050406030204" pitchFamily="18" charset="0"/>
                                      <a:sym typeface="Symbol" charset="0"/>
                                    </a:rPr>
                                    <m:t>𝑏</m:t>
                                  </m:r>
                                </m:e>
                                <m:sup>
                                  <m:r>
                                    <a:rPr lang="de-DE" altLang="zh-CN" sz="1800" b="0" i="1" dirty="0" smtClean="0">
                                      <a:latin typeface="Cambria Math" panose="02040503050406030204" pitchFamily="18" charset="0"/>
                                      <a:sym typeface="Symbol" charset="0"/>
                                    </a:rPr>
                                    <m:t>′</m:t>
                                  </m:r>
                                </m:sup>
                              </m:sSup>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𝑜</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𝑎</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𝑏</m:t>
                              </m:r>
                            </m:e>
                          </m:d>
                          <m:r>
                            <a:rPr lang="de-DE" altLang="zh-CN" sz="1800" b="0" i="1" dirty="0" smtClean="0">
                              <a:latin typeface="Cambria Math" panose="02040503050406030204" pitchFamily="18" charset="0"/>
                              <a:sym typeface="Symbol" charset="0"/>
                            </a:rPr>
                            <m:t>𝑃</m:t>
                          </m:r>
                          <m:d>
                            <m:dPr>
                              <m:ctrlPr>
                                <a:rPr lang="de-DE" altLang="zh-CN" sz="1800" b="0" i="1" dirty="0" smtClean="0">
                                  <a:latin typeface="Cambria Math" panose="02040503050406030204" pitchFamily="18" charset="0"/>
                                  <a:sym typeface="Symbol" charset="0"/>
                                </a:rPr>
                              </m:ctrlPr>
                            </m:dPr>
                            <m:e>
                              <m:r>
                                <a:rPr lang="de-DE" altLang="zh-CN" sz="1800" b="0" i="1" dirty="0" smtClean="0">
                                  <a:latin typeface="Cambria Math" panose="02040503050406030204" pitchFamily="18" charset="0"/>
                                  <a:sym typeface="Symbol" charset="0"/>
                                </a:rPr>
                                <m:t>𝑜</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𝑎</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𝑏</m:t>
                              </m:r>
                            </m:e>
                          </m:d>
                        </m:e>
                      </m:nary>
                      <m:r>
                        <m:rPr>
                          <m:aln/>
                        </m:rPr>
                        <a:rPr lang="de-DE" altLang="zh-CN" sz="1800" i="1">
                          <a:latin typeface="Cambria Math" panose="02040503050406030204" pitchFamily="18" charset="0"/>
                          <a:sym typeface="Symbol" charset="0"/>
                        </a:rPr>
                        <m:t>=</m:t>
                      </m:r>
                      <m:nary>
                        <m:naryPr>
                          <m:chr m:val="∑"/>
                          <m:supHide m:val="on"/>
                          <m:ctrlPr>
                            <a:rPr lang="de-DE" altLang="zh-CN" sz="1800" i="1">
                              <a:latin typeface="Cambria Math" panose="02040503050406030204" pitchFamily="18" charset="0"/>
                              <a:sym typeface="Symbol" charset="0"/>
                            </a:rPr>
                          </m:ctrlPr>
                        </m:naryPr>
                        <m:sub>
                          <m:r>
                            <m:rPr>
                              <m:brk m:alnAt="7"/>
                            </m:rPr>
                            <a:rPr lang="de-DE" altLang="zh-CN" sz="1800" i="1">
                              <a:latin typeface="Cambria Math" panose="02040503050406030204" pitchFamily="18" charset="0"/>
                              <a:sym typeface="Symbol" charset="0"/>
                            </a:rPr>
                            <m:t>𝑜</m:t>
                          </m:r>
                        </m:sub>
                        <m:sup/>
                        <m:e>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𝑏</m:t>
                                  </m:r>
                                </m:e>
                                <m:sup>
                                  <m:r>
                                    <a:rPr lang="de-DE" altLang="zh-CN" sz="1800" i="1">
                                      <a:latin typeface="Cambria Math" panose="02040503050406030204" pitchFamily="18" charset="0"/>
                                      <a:sym typeface="Symbol" charset="0"/>
                                    </a:rPr>
                                    <m:t>′</m:t>
                                  </m:r>
                                </m:sup>
                              </m:sSup>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𝑜</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𝑎</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𝑏</m:t>
                              </m:r>
                            </m:e>
                          </m:d>
                          <m:nary>
                            <m:naryPr>
                              <m:chr m:val="∑"/>
                              <m:supHide m:val="on"/>
                              <m:ctrlPr>
                                <a:rPr lang="de-DE" altLang="zh-CN" sz="1800" i="1">
                                  <a:latin typeface="Cambria Math" panose="02040503050406030204" pitchFamily="18" charset="0"/>
                                  <a:sym typeface="Symbol" charset="0"/>
                                </a:rPr>
                              </m:ctrlPr>
                            </m:naryPr>
                            <m:sub>
                              <m:r>
                                <m:rPr>
                                  <m:brk m:alnAt="7"/>
                                </m:rP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sub>
                            <m:sup/>
                            <m:e>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r>
                                    <a:rPr lang="de-DE" altLang="zh-CN" sz="1800" i="1">
                                      <a:latin typeface="Cambria Math" panose="02040503050406030204" pitchFamily="18" charset="0"/>
                                      <a:sym typeface="Symbol" charset="0"/>
                                    </a:rPr>
                                    <m:t>𝑜</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e>
                              </m:d>
                              <m:nary>
                                <m:naryPr>
                                  <m:chr m:val="∑"/>
                                  <m:supHide m:val="on"/>
                                  <m:ctrlPr>
                                    <a:rPr lang="de-DE" altLang="zh-CN" sz="1800" i="1">
                                      <a:latin typeface="Cambria Math" panose="02040503050406030204" pitchFamily="18" charset="0"/>
                                      <a:sym typeface="Symbol" charset="0"/>
                                    </a:rPr>
                                  </m:ctrlPr>
                                </m:naryPr>
                                <m:sub>
                                  <m:r>
                                    <m:rPr>
                                      <m:brk m:alnAt="7"/>
                                    </m:rPr>
                                    <a:rPr lang="de-DE" altLang="zh-CN" sz="1800" i="1">
                                      <a:latin typeface="Cambria Math" panose="02040503050406030204" pitchFamily="18" charset="0"/>
                                      <a:sym typeface="Symbol" charset="0"/>
                                    </a:rPr>
                                    <m:t>𝑠</m:t>
                                  </m:r>
                                </m:sub>
                                <m:sup/>
                                <m:e>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𝑠</m:t>
                                          </m:r>
                                        </m:e>
                                        <m:sup>
                                          <m:r>
                                            <a:rPr lang="de-DE" altLang="zh-CN" sz="1800" i="1">
                                              <a:latin typeface="Cambria Math" panose="02040503050406030204" pitchFamily="18" charset="0"/>
                                              <a:sym typeface="Symbol" charset="0"/>
                                            </a:rPr>
                                            <m:t>′</m:t>
                                          </m:r>
                                        </m:sup>
                                      </m:sSup>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𝑎</m:t>
                                      </m:r>
                                    </m:e>
                                  </m:d>
                                  <m:r>
                                    <a:rPr lang="de-DE" altLang="zh-CN" sz="1800" i="1">
                                      <a:latin typeface="Cambria Math" panose="02040503050406030204" pitchFamily="18" charset="0"/>
                                      <a:sym typeface="Symbol" charset="0"/>
                                    </a:rPr>
                                    <m:t>𝑏</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e>
                              </m:nary>
                            </m:e>
                          </m:nary>
                        </m:e>
                      </m:nary>
                    </m:oMath>
                  </m:oMathPara>
                </a14:m>
                <a:endParaRPr lang="en-US" altLang="zh-CN" sz="1800" dirty="0">
                  <a:sym typeface="Symbol" charset="0"/>
                </a:endParaRPr>
              </a:p>
              <a:p>
                <a:pPr lvl="1"/>
                <a:r>
                  <a:rPr lang="en-US" altLang="zh-CN" sz="1800" dirty="0">
                    <a:sym typeface="Symbol" charset="0"/>
                  </a:rPr>
                  <a:t>where </a:t>
                </a:r>
                <a14:m>
                  <m:oMath xmlns:m="http://schemas.openxmlformats.org/officeDocument/2006/math">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𝑏</m:t>
                            </m:r>
                          </m:e>
                          <m:sup>
                            <m:r>
                              <a:rPr lang="de-DE" altLang="zh-CN" sz="1800" i="1">
                                <a:latin typeface="Cambria Math" panose="02040503050406030204" pitchFamily="18" charset="0"/>
                                <a:sym typeface="Symbol" charset="0"/>
                              </a:rPr>
                              <m:t>′</m:t>
                            </m:r>
                          </m:sup>
                        </m:sSup>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𝑜</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𝑎</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𝑏</m:t>
                        </m:r>
                      </m:e>
                    </m:d>
                    <m:r>
                      <a:rPr lang="de-DE" altLang="zh-CN" sz="1800" b="0" i="1" smtClean="0">
                        <a:latin typeface="Cambria Math" panose="02040503050406030204" pitchFamily="18" charset="0"/>
                        <a:sym typeface="Symbol" charset="0"/>
                      </a:rPr>
                      <m:t>=1</m:t>
                    </m:r>
                  </m:oMath>
                </a14:m>
                <a:r>
                  <a:rPr lang="en-US" altLang="zh-CN" sz="1800" dirty="0">
                    <a:sym typeface="Symbol" charset="0"/>
                  </a:rPr>
                  <a:t> if </a:t>
                </a:r>
                <a14:m>
                  <m:oMath xmlns:m="http://schemas.openxmlformats.org/officeDocument/2006/math">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𝑏</m:t>
                        </m:r>
                      </m:e>
                      <m:sup>
                        <m:r>
                          <a:rPr lang="de-DE" altLang="zh-CN" sz="1800" i="1">
                            <a:latin typeface="Cambria Math" panose="02040503050406030204" pitchFamily="18" charset="0"/>
                            <a:sym typeface="Symbol" charset="0"/>
                          </a:rPr>
                          <m:t>′</m:t>
                        </m:r>
                      </m:sup>
                    </m:sSup>
                    <m:r>
                      <a:rPr lang="de-DE" altLang="zh-CN" sz="1800" b="0" i="1" smtClean="0">
                        <a:latin typeface="Cambria Math" panose="02040503050406030204" pitchFamily="18" charset="0"/>
                        <a:sym typeface="Symbol" charset="0"/>
                      </a:rPr>
                      <m:t>=</m:t>
                    </m:r>
                    <m:r>
                      <a:rPr lang="de-DE" altLang="zh-CN" sz="1800" i="1">
                        <a:latin typeface="Cambria Math" panose="02040503050406030204" pitchFamily="18" charset="0"/>
                      </a:rPr>
                      <m:t>𝑆𝐸</m:t>
                    </m:r>
                    <m:d>
                      <m:dPr>
                        <m:ctrlPr>
                          <a:rPr lang="de-DE" altLang="zh-CN" sz="1800" i="1">
                            <a:latin typeface="Cambria Math" panose="02040503050406030204" pitchFamily="18" charset="0"/>
                          </a:rPr>
                        </m:ctrlPr>
                      </m:dPr>
                      <m:e>
                        <m:r>
                          <a:rPr lang="de-DE" altLang="zh-CN" sz="1800" i="1">
                            <a:latin typeface="Cambria Math" panose="02040503050406030204" pitchFamily="18" charset="0"/>
                          </a:rPr>
                          <m:t>𝑏</m:t>
                        </m:r>
                        <m:r>
                          <a:rPr lang="de-DE" altLang="zh-CN" sz="1800" i="1">
                            <a:latin typeface="Cambria Math" panose="02040503050406030204" pitchFamily="18" charset="0"/>
                          </a:rPr>
                          <m:t>,</m:t>
                        </m:r>
                        <m:r>
                          <a:rPr lang="de-DE" altLang="zh-CN" sz="1800" i="1">
                            <a:latin typeface="Cambria Math" panose="02040503050406030204" pitchFamily="18" charset="0"/>
                          </a:rPr>
                          <m:t>𝑎</m:t>
                        </m:r>
                        <m:r>
                          <a:rPr lang="de-DE" altLang="zh-CN" sz="1800" i="1">
                            <a:latin typeface="Cambria Math" panose="02040503050406030204" pitchFamily="18" charset="0"/>
                          </a:rPr>
                          <m:t>,</m:t>
                        </m:r>
                        <m:r>
                          <a:rPr lang="de-DE" altLang="zh-CN" sz="1800" i="1">
                            <a:latin typeface="Cambria Math" panose="02040503050406030204" pitchFamily="18" charset="0"/>
                          </a:rPr>
                          <m:t>𝑜</m:t>
                        </m:r>
                      </m:e>
                    </m:d>
                  </m:oMath>
                </a14:m>
                <a:r>
                  <a:rPr lang="en-US" altLang="zh-CN" sz="1800" dirty="0">
                    <a:sym typeface="Symbol" charset="0"/>
                  </a:rPr>
                  <a:t> and </a:t>
                </a:r>
                <a14:m>
                  <m:oMath xmlns:m="http://schemas.openxmlformats.org/officeDocument/2006/math">
                    <m:r>
                      <a:rPr lang="en-US" altLang="zh-CN" sz="1800" i="1" dirty="0" smtClean="0">
                        <a:latin typeface="Cambria Math" panose="02040503050406030204" pitchFamily="18" charset="0"/>
                        <a:sym typeface="Symbol" charset="0"/>
                      </a:rPr>
                      <m:t>0</m:t>
                    </m:r>
                  </m:oMath>
                </a14:m>
                <a:r>
                  <a:rPr lang="en-US" altLang="zh-CN" sz="1800" dirty="0">
                    <a:sym typeface="Symbol" charset="0"/>
                  </a:rPr>
                  <a:t> oth.</a:t>
                </a:r>
              </a:p>
              <a:p>
                <a:r>
                  <a:rPr lang="en-US" altLang="zh-CN" sz="2000" dirty="0">
                    <a:sym typeface="Symbol" charset="0"/>
                  </a:rPr>
                  <a:t>Sensor model: Sum over all actual states that the agent might reach</a:t>
                </a:r>
              </a:p>
              <a:p>
                <a:pPr marL="1157288" lvl="1" indent="0">
                  <a:buNone/>
                </a:pPr>
                <a14:m>
                  <m:oMathPara xmlns:m="http://schemas.openxmlformats.org/officeDocument/2006/math">
                    <m:oMathParaPr>
                      <m:jc m:val="left"/>
                    </m:oMathParaPr>
                    <m:oMath xmlns:m="http://schemas.openxmlformats.org/officeDocument/2006/math">
                      <m:r>
                        <a:rPr lang="de-DE" altLang="zh-CN" sz="1800" i="1" dirty="0">
                          <a:latin typeface="Cambria Math" panose="02040503050406030204" pitchFamily="18" charset="0"/>
                          <a:sym typeface="Symbol" charset="0"/>
                        </a:rPr>
                        <m:t>=</m:t>
                      </m:r>
                      <m:nary>
                        <m:naryPr>
                          <m:chr m:val="∑"/>
                          <m:supHide m:val="on"/>
                          <m:ctrlPr>
                            <a:rPr lang="de-DE" altLang="zh-CN" sz="1800" i="1" dirty="0">
                              <a:latin typeface="Cambria Math" panose="02040503050406030204" pitchFamily="18" charset="0"/>
                              <a:sym typeface="Symbol" charset="0"/>
                            </a:rPr>
                          </m:ctrlPr>
                        </m:naryPr>
                        <m:sub>
                          <m:sSup>
                            <m:sSupPr>
                              <m:ctrlPr>
                                <a:rPr lang="de-DE" altLang="zh-CN" sz="1800" i="1" dirty="0">
                                  <a:latin typeface="Cambria Math" panose="02040503050406030204" pitchFamily="18" charset="0"/>
                                  <a:sym typeface="Symbol" charset="0"/>
                                </a:rPr>
                              </m:ctrlPr>
                            </m:sSupPr>
                            <m:e>
                              <m:r>
                                <m:rPr>
                                  <m:brk m:alnAt="7"/>
                                </m:rP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r>
                                <a:rPr lang="de-DE" altLang="zh-CN" sz="1800" i="1" dirty="0">
                                  <a:latin typeface="Cambria Math" panose="02040503050406030204" pitchFamily="18" charset="0"/>
                                  <a:sym typeface="Symbol" charset="0"/>
                                </a:rPr>
                                <m:t>𝑜</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r>
                                <a:rPr lang="de-DE" altLang="zh-CN" sz="1800" i="1" dirty="0">
                                  <a:latin typeface="Cambria Math" panose="02040503050406030204" pitchFamily="18" charset="0"/>
                                  <a:sym typeface="Symbol" charset="0"/>
                                </a:rPr>
                                <m:t>,</m:t>
                              </m:r>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𝑏</m:t>
                              </m:r>
                            </m:e>
                          </m:d>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𝑏</m:t>
                              </m:r>
                            </m:e>
                          </m:d>
                        </m:e>
                      </m:nary>
                      <m:r>
                        <a:rPr lang="de-DE" altLang="zh-CN" sz="1800" i="1" dirty="0">
                          <a:latin typeface="Cambria Math" panose="02040503050406030204" pitchFamily="18" charset="0"/>
                          <a:sym typeface="Symbol" charset="0"/>
                        </a:rPr>
                        <m:t>=</m:t>
                      </m:r>
                      <m:nary>
                        <m:naryPr>
                          <m:chr m:val="∑"/>
                          <m:supHide m:val="on"/>
                          <m:ctrlPr>
                            <a:rPr lang="de-DE" altLang="zh-CN" sz="1800" i="1" dirty="0">
                              <a:latin typeface="Cambria Math" panose="02040503050406030204" pitchFamily="18" charset="0"/>
                              <a:sym typeface="Symbol" charset="0"/>
                            </a:rPr>
                          </m:ctrlPr>
                        </m:naryPr>
                        <m:sub>
                          <m:sSup>
                            <m:sSupPr>
                              <m:ctrlPr>
                                <a:rPr lang="de-DE" altLang="zh-CN" sz="1800" i="1" dirty="0">
                                  <a:latin typeface="Cambria Math" panose="02040503050406030204" pitchFamily="18" charset="0"/>
                                  <a:sym typeface="Symbol" charset="0"/>
                                </a:rPr>
                              </m:ctrlPr>
                            </m:sSupPr>
                            <m:e>
                              <m:r>
                                <m:rPr>
                                  <m:brk m:alnAt="7"/>
                                </m:rP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r>
                                <a:rPr lang="de-DE" altLang="zh-CN" sz="1800" i="1" dirty="0">
                                  <a:latin typeface="Cambria Math" panose="02040503050406030204" pitchFamily="18" charset="0"/>
                                  <a:sym typeface="Symbol" charset="0"/>
                                </a:rPr>
                                <m:t>𝑜</m:t>
                              </m:r>
                              <m:r>
                                <a:rPr lang="de-DE" altLang="zh-CN" sz="1800" i="1" dirty="0">
                                  <a:latin typeface="Cambria Math" panose="02040503050406030204" pitchFamily="18" charset="0"/>
                                  <a:sym typeface="Symbol" charset="0"/>
                                </a:rPr>
                                <m:t>|</m:t>
                              </m:r>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e>
                          </m:d>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𝑏</m:t>
                              </m:r>
                            </m:e>
                          </m:d>
                        </m:e>
                      </m:nary>
                    </m:oMath>
                    <m:oMath xmlns:m="http://schemas.openxmlformats.org/officeDocument/2006/math">
                      <m:r>
                        <m:rPr>
                          <m:aln/>
                        </m:rPr>
                        <a:rPr lang="de-DE" altLang="zh-CN" sz="1800" i="1" dirty="0">
                          <a:latin typeface="Cambria Math" panose="02040503050406030204" pitchFamily="18" charset="0"/>
                          <a:sym typeface="Symbol" charset="0"/>
                        </a:rPr>
                        <m:t>=</m:t>
                      </m:r>
                      <m:nary>
                        <m:naryPr>
                          <m:chr m:val="∑"/>
                          <m:supHide m:val="on"/>
                          <m:ctrlPr>
                            <a:rPr lang="de-DE" altLang="zh-CN" sz="1800" i="1" dirty="0">
                              <a:latin typeface="Cambria Math" panose="02040503050406030204" pitchFamily="18" charset="0"/>
                              <a:sym typeface="Symbol" charset="0"/>
                            </a:rPr>
                          </m:ctrlPr>
                        </m:naryPr>
                        <m:sub>
                          <m:sSup>
                            <m:sSupPr>
                              <m:ctrlPr>
                                <a:rPr lang="de-DE" altLang="zh-CN" sz="1800" i="1" dirty="0">
                                  <a:latin typeface="Cambria Math" panose="02040503050406030204" pitchFamily="18" charset="0"/>
                                  <a:sym typeface="Symbol" charset="0"/>
                                </a:rPr>
                              </m:ctrlPr>
                            </m:sSupPr>
                            <m:e>
                              <m:r>
                                <m:rPr>
                                  <m:brk m:alnAt="7"/>
                                </m:rP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r>
                                <a:rPr lang="de-DE" altLang="zh-CN" sz="1800" i="1" dirty="0">
                                  <a:latin typeface="Cambria Math" panose="02040503050406030204" pitchFamily="18" charset="0"/>
                                  <a:sym typeface="Symbol" charset="0"/>
                                </a:rPr>
                                <m:t>𝑜</m:t>
                              </m:r>
                              <m:r>
                                <a:rPr lang="de-DE" altLang="zh-CN" sz="1800" i="1" dirty="0">
                                  <a:latin typeface="Cambria Math" panose="02040503050406030204" pitchFamily="18" charset="0"/>
                                  <a:sym typeface="Symbol" charset="0"/>
                                </a:rPr>
                                <m:t>|</m:t>
                              </m:r>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e>
                          </m:d>
                          <m:nary>
                            <m:naryPr>
                              <m:chr m:val="∑"/>
                              <m:supHide m:val="on"/>
                              <m:ctrlPr>
                                <a:rPr lang="de-DE" altLang="zh-CN" sz="1800" i="1" dirty="0">
                                  <a:latin typeface="Cambria Math" panose="02040503050406030204" pitchFamily="18" charset="0"/>
                                  <a:sym typeface="Symbol" charset="0"/>
                                </a:rPr>
                              </m:ctrlPr>
                            </m:naryPr>
                            <m:sub>
                              <m:r>
                                <m:rPr>
                                  <m:brk m:alnAt="7"/>
                                </m:rPr>
                                <a:rPr lang="de-DE" altLang="zh-CN" sz="1800" i="1" dirty="0">
                                  <a:latin typeface="Cambria Math" panose="02040503050406030204" pitchFamily="18" charset="0"/>
                                  <a:sym typeface="Symbol" charset="0"/>
                                </a:rPr>
                                <m:t>𝑠</m:t>
                              </m:r>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𝑠</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e>
                              </m:d>
                              <m:r>
                                <a:rPr lang="de-DE" altLang="zh-CN" sz="1800" i="1" dirty="0">
                                  <a:latin typeface="Cambria Math" panose="02040503050406030204" pitchFamily="18" charset="0"/>
                                  <a:sym typeface="Symbol" charset="0"/>
                                </a:rPr>
                                <m:t>𝑏</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𝑠</m:t>
                              </m:r>
                              <m:r>
                                <a:rPr lang="de-DE" altLang="zh-CN" sz="1800" i="1" dirty="0">
                                  <a:latin typeface="Cambria Math" panose="02040503050406030204" pitchFamily="18" charset="0"/>
                                  <a:sym typeface="Symbol" charset="0"/>
                                </a:rPr>
                                <m:t>)</m:t>
                              </m:r>
                            </m:e>
                          </m:nary>
                        </m:e>
                      </m:nary>
                    </m:oMath>
                  </m:oMathPara>
                </a14:m>
                <a:endParaRPr lang="en-US" altLang="zh-CN" sz="1800" dirty="0">
                  <a:sym typeface="Symbol" charset="0"/>
                </a:endParaRPr>
              </a:p>
              <a:p>
                <a14:m>
                  <m:oMath xmlns:m="http://schemas.openxmlformats.org/officeDocument/2006/math">
                    <m:r>
                      <a:rPr lang="en-US" altLang="zh-CN" sz="2000" i="1" dirty="0">
                        <a:latin typeface="Cambria Math" panose="02040503050406030204" pitchFamily="18" charset="0"/>
                        <a:sym typeface="Symbol" charset="0"/>
                      </a:rPr>
                      <m:t>𝑃</m:t>
                    </m:r>
                    <m:d>
                      <m:dPr>
                        <m:ctrlPr>
                          <a:rPr lang="en-US" altLang="zh-CN" sz="2000" i="1" dirty="0">
                            <a:latin typeface="Cambria Math" panose="02040503050406030204" pitchFamily="18" charset="0"/>
                            <a:sym typeface="Symbol" charset="0"/>
                          </a:rPr>
                        </m:ctrlPr>
                      </m:dPr>
                      <m:e>
                        <m:sSup>
                          <m:sSupPr>
                            <m:ctrlPr>
                              <a:rPr lang="de-DE" altLang="zh-CN" sz="2000" i="1" dirty="0">
                                <a:latin typeface="Cambria Math" panose="02040503050406030204" pitchFamily="18" charset="0"/>
                                <a:sym typeface="Symbol" charset="0"/>
                              </a:rPr>
                            </m:ctrlPr>
                          </m:sSupPr>
                          <m:e>
                            <m:r>
                              <a:rPr lang="en-US" altLang="zh-CN" sz="2000" i="1" dirty="0" err="1">
                                <a:latin typeface="Cambria Math" panose="02040503050406030204" pitchFamily="18" charset="0"/>
                                <a:sym typeface="Symbol" charset="0"/>
                              </a:rPr>
                              <m:t>𝑏</m:t>
                            </m:r>
                          </m:e>
                          <m:sup>
                            <m:r>
                              <a:rPr lang="de-DE" altLang="zh-CN" sz="2000" i="1" dirty="0">
                                <a:latin typeface="Cambria Math" panose="02040503050406030204" pitchFamily="18" charset="0"/>
                                <a:sym typeface="Symbol" charset="0"/>
                              </a:rPr>
                              <m:t>′</m:t>
                            </m:r>
                          </m:sup>
                        </m:sSup>
                      </m:e>
                      <m:e>
                        <m:r>
                          <a:rPr lang="en-US" altLang="zh-CN" sz="2000" i="1" dirty="0" err="1">
                            <a:latin typeface="Cambria Math" panose="02040503050406030204" pitchFamily="18" charset="0"/>
                            <a:sym typeface="Symbol" charset="0"/>
                          </a:rPr>
                          <m:t>𝑏</m:t>
                        </m:r>
                        <m:r>
                          <a:rPr lang="en-US" altLang="zh-CN" sz="2000" i="1" dirty="0">
                            <a:latin typeface="Cambria Math" panose="02040503050406030204" pitchFamily="18" charset="0"/>
                            <a:sym typeface="Symbol" charset="0"/>
                          </a:rPr>
                          <m:t>, </m:t>
                        </m:r>
                        <m:r>
                          <a:rPr lang="en-US" altLang="zh-CN" sz="2000" i="1" dirty="0">
                            <a:latin typeface="Cambria Math" panose="02040503050406030204" pitchFamily="18" charset="0"/>
                            <a:sym typeface="Symbol" charset="0"/>
                          </a:rPr>
                          <m:t>𝑎</m:t>
                        </m:r>
                      </m:e>
                    </m:d>
                  </m:oMath>
                </a14:m>
                <a:r>
                  <a:rPr lang="en-GB" altLang="zh-CN" sz="2000" dirty="0">
                    <a:sym typeface="Symbol" charset="0"/>
                  </a:rPr>
                  <a:t> and </a:t>
                </a:r>
                <a14:m>
                  <m:oMath xmlns:m="http://schemas.openxmlformats.org/officeDocument/2006/math">
                    <m:r>
                      <a:rPr lang="en-US" altLang="zh-CN" sz="2000" i="1" dirty="0">
                        <a:latin typeface="Cambria Math" panose="02040503050406030204" pitchFamily="18" charset="0"/>
                        <a:ea typeface="Cambria Math" panose="02040503050406030204" pitchFamily="18" charset="0"/>
                      </a:rPr>
                      <m:t>𝜌</m:t>
                    </m:r>
                    <m:d>
                      <m:dPr>
                        <m:ctrlPr>
                          <a:rPr lang="en-US" altLang="zh-CN" sz="2000" i="1" dirty="0">
                            <a:latin typeface="Cambria Math" panose="02040503050406030204" pitchFamily="18" charset="0"/>
                            <a:ea typeface="Cambria Math" panose="02040503050406030204" pitchFamily="18" charset="0"/>
                            <a:sym typeface="Symbol" charset="0"/>
                          </a:rPr>
                        </m:ctrlPr>
                      </m:dPr>
                      <m:e>
                        <m:r>
                          <a:rPr lang="en-US" altLang="zh-CN" sz="2000" i="1" dirty="0">
                            <a:latin typeface="Cambria Math" panose="02040503050406030204" pitchFamily="18" charset="0"/>
                            <a:sym typeface="Symbol" charset="0"/>
                          </a:rPr>
                          <m:t>𝑏</m:t>
                        </m:r>
                      </m:e>
                    </m:d>
                  </m:oMath>
                </a14:m>
                <a:r>
                  <a:rPr lang="en-GB" altLang="zh-CN" sz="2000" dirty="0">
                    <a:sym typeface="Symbol" charset="0"/>
                  </a:rPr>
                  <a:t> define an </a:t>
                </a:r>
                <a:r>
                  <a:rPr lang="en-GB" altLang="zh-CN" sz="2000" dirty="0">
                    <a:solidFill>
                      <a:schemeClr val="accent1"/>
                    </a:solidFill>
                    <a:sym typeface="Symbol" charset="0"/>
                  </a:rPr>
                  <a:t>observable MDP </a:t>
                </a:r>
                <a:r>
                  <a:rPr lang="en-GB" altLang="zh-CN" sz="2000" dirty="0">
                    <a:sym typeface="Symbol" charset="0"/>
                  </a:rPr>
                  <a:t>on the </a:t>
                </a:r>
                <a:r>
                  <a:rPr lang="en-GB" altLang="zh-CN" sz="2000" dirty="0">
                    <a:solidFill>
                      <a:schemeClr val="accent1"/>
                    </a:solidFill>
                    <a:sym typeface="Symbol" charset="0"/>
                  </a:rPr>
                  <a:t>space of belief states</a:t>
                </a: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xfrm>
                <a:off x="628650" y="1158240"/>
                <a:ext cx="8201842" cy="5563236"/>
              </a:xfrm>
              <a:blipFill>
                <a:blip r:embed="rId3"/>
                <a:stretch>
                  <a:fillRect l="-619" t="-12756" b="-4784"/>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C773FBBC-19F8-1547-AB58-413E09E1F910}"/>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28</a:t>
            </a:fld>
            <a:endParaRPr lang="en-GB"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949EC16-31A9-7C4B-B3FB-99FDA7710606}"/>
                  </a:ext>
                </a:extLst>
              </p:cNvPr>
              <p:cNvSpPr/>
              <p:nvPr/>
            </p:nvSpPr>
            <p:spPr>
              <a:xfrm>
                <a:off x="385400" y="3011784"/>
                <a:ext cx="12022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sSup>
                            <m:sSupPr>
                              <m:ctrlPr>
                                <a:rPr lang="de-DE" altLang="zh-CN" i="1" dirty="0">
                                  <a:latin typeface="Cambria Math" panose="02040503050406030204" pitchFamily="18" charset="0"/>
                                  <a:sym typeface="Symbol" charset="0"/>
                                </a:rPr>
                              </m:ctrlPr>
                            </m:sSupPr>
                            <m:e>
                              <m:r>
                                <a:rPr lang="en-US" altLang="zh-CN" i="1" dirty="0">
                                  <a:latin typeface="Cambria Math" panose="02040503050406030204" pitchFamily="18" charset="0"/>
                                  <a:sym typeface="Symbol" charset="0"/>
                                </a:rPr>
                                <m:t>𝑏</m:t>
                              </m:r>
                            </m:e>
                            <m:sup>
                              <m:r>
                                <a:rPr lang="de-DE" altLang="zh-CN" i="1" dirty="0">
                                  <a:latin typeface="Cambria Math" panose="02040503050406030204" pitchFamily="18" charset="0"/>
                                  <a:sym typeface="Symbol" charset="0"/>
                                </a:rPr>
                                <m:t>′</m:t>
                              </m:r>
                            </m:sup>
                          </m:sSup>
                        </m:e>
                        <m:e>
                          <m:r>
                            <a:rPr lang="en-US" altLang="zh-CN" i="1" dirty="0" err="1">
                              <a:latin typeface="Cambria Math" panose="02040503050406030204" pitchFamily="18" charset="0"/>
                              <a:sym typeface="Symbol" charset="0"/>
                            </a:rPr>
                            <m:t>𝑏</m:t>
                          </m:r>
                          <m:r>
                            <a:rPr lang="en-US" altLang="zh-CN" i="1" dirty="0">
                              <a:latin typeface="Cambria Math" panose="02040503050406030204" pitchFamily="18" charset="0"/>
                              <a:sym typeface="Symbol" charset="0"/>
                            </a:rPr>
                            <m:t>, </m:t>
                          </m:r>
                          <m:r>
                            <a:rPr lang="en-US" altLang="zh-CN" i="1" dirty="0">
                              <a:latin typeface="Cambria Math" panose="02040503050406030204" pitchFamily="18" charset="0"/>
                              <a:sym typeface="Symbol" charset="0"/>
                            </a:rPr>
                            <m:t>𝑎</m:t>
                          </m:r>
                        </m:e>
                      </m:d>
                    </m:oMath>
                  </m:oMathPara>
                </a14:m>
                <a:endParaRPr lang="en-GB" dirty="0"/>
              </a:p>
            </p:txBody>
          </p:sp>
        </mc:Choice>
        <mc:Fallback xmlns="">
          <p:sp>
            <p:nvSpPr>
              <p:cNvPr id="3" name="Rectangle 2">
                <a:extLst>
                  <a:ext uri="{FF2B5EF4-FFF2-40B4-BE49-F238E27FC236}">
                    <a16:creationId xmlns:a16="http://schemas.microsoft.com/office/drawing/2014/main" id="{9949EC16-31A9-7C4B-B3FB-99FDA7710606}"/>
                  </a:ext>
                </a:extLst>
              </p:cNvPr>
              <p:cNvSpPr>
                <a:spLocks noRot="1" noChangeAspect="1" noMove="1" noResize="1" noEditPoints="1" noAdjustHandles="1" noChangeArrowheads="1" noChangeShapeType="1" noTextEdit="1"/>
              </p:cNvSpPr>
              <p:nvPr/>
            </p:nvSpPr>
            <p:spPr>
              <a:xfrm>
                <a:off x="385400" y="3011784"/>
                <a:ext cx="1202252"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DD30BE7-2362-2145-8795-6FE2ACE3A6CC}"/>
                  </a:ext>
                </a:extLst>
              </p:cNvPr>
              <p:cNvSpPr/>
              <p:nvPr/>
            </p:nvSpPr>
            <p:spPr>
              <a:xfrm>
                <a:off x="458112" y="4255523"/>
                <a:ext cx="11295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r>
                            <a:rPr lang="de-DE" altLang="zh-CN" i="1" dirty="0">
                              <a:latin typeface="Cambria Math" panose="02040503050406030204" pitchFamily="18" charset="0"/>
                              <a:sym typeface="Symbol" charset="0"/>
                            </a:rPr>
                            <m:t>𝑜</m:t>
                          </m:r>
                        </m:e>
                        <m:e>
                          <m:r>
                            <a:rPr lang="de-DE" altLang="zh-CN" i="1" dirty="0">
                              <a:latin typeface="Cambria Math" panose="02040503050406030204" pitchFamily="18" charset="0"/>
                              <a:sym typeface="Symbol" charset="0"/>
                            </a:rPr>
                            <m:t>𝑎</m:t>
                          </m:r>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𝑏</m:t>
                          </m:r>
                        </m:e>
                      </m:d>
                    </m:oMath>
                  </m:oMathPara>
                </a14:m>
                <a:endParaRPr lang="en-GB" dirty="0"/>
              </a:p>
            </p:txBody>
          </p:sp>
        </mc:Choice>
        <mc:Fallback xmlns="">
          <p:sp>
            <p:nvSpPr>
              <p:cNvPr id="4" name="Rectangle 3">
                <a:extLst>
                  <a:ext uri="{FF2B5EF4-FFF2-40B4-BE49-F238E27FC236}">
                    <a16:creationId xmlns:a16="http://schemas.microsoft.com/office/drawing/2014/main" id="{EDD30BE7-2362-2145-8795-6FE2ACE3A6CC}"/>
                  </a:ext>
                </a:extLst>
              </p:cNvPr>
              <p:cNvSpPr>
                <a:spLocks noRot="1" noChangeAspect="1" noMove="1" noResize="1" noEditPoints="1" noAdjustHandles="1" noChangeArrowheads="1" noChangeShapeType="1" noTextEdit="1"/>
              </p:cNvSpPr>
              <p:nvPr/>
            </p:nvSpPr>
            <p:spPr>
              <a:xfrm>
                <a:off x="458112" y="4255523"/>
                <a:ext cx="1129540"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6FF903-EBD0-6F49-8AC2-1DD097512523}"/>
                  </a:ext>
                </a:extLst>
              </p:cNvPr>
              <p:cNvSpPr/>
              <p:nvPr/>
            </p:nvSpPr>
            <p:spPr>
              <a:xfrm>
                <a:off x="895731" y="2070280"/>
                <a:ext cx="6919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ea typeface="Cambria Math" panose="02040503050406030204" pitchFamily="18" charset="0"/>
                        </a:rPr>
                        <m:t>𝜌</m:t>
                      </m:r>
                      <m:d>
                        <m:dPr>
                          <m:ctrlPr>
                            <a:rPr lang="en-US" altLang="zh-CN" i="1" dirty="0">
                              <a:latin typeface="Cambria Math" panose="02040503050406030204" pitchFamily="18" charset="0"/>
                              <a:ea typeface="Cambria Math" panose="02040503050406030204" pitchFamily="18" charset="0"/>
                              <a:sym typeface="Symbol" charset="0"/>
                            </a:rPr>
                          </m:ctrlPr>
                        </m:dPr>
                        <m:e>
                          <m:r>
                            <a:rPr lang="en-US" altLang="zh-CN" i="1" dirty="0">
                              <a:latin typeface="Cambria Math" panose="02040503050406030204" pitchFamily="18" charset="0"/>
                              <a:sym typeface="Symbol" charset="0"/>
                            </a:rPr>
                            <m:t>𝑏</m:t>
                          </m:r>
                        </m:e>
                      </m:d>
                    </m:oMath>
                  </m:oMathPara>
                </a14:m>
                <a:endParaRPr lang="en-GB" dirty="0"/>
              </a:p>
            </p:txBody>
          </p:sp>
        </mc:Choice>
        <mc:Fallback xmlns="">
          <p:sp>
            <p:nvSpPr>
              <p:cNvPr id="5" name="Rectangle 4">
                <a:extLst>
                  <a:ext uri="{FF2B5EF4-FFF2-40B4-BE49-F238E27FC236}">
                    <a16:creationId xmlns:a16="http://schemas.microsoft.com/office/drawing/2014/main" id="{376FF903-EBD0-6F49-8AC2-1DD097512523}"/>
                  </a:ext>
                </a:extLst>
              </p:cNvPr>
              <p:cNvSpPr>
                <a:spLocks noRot="1" noChangeAspect="1" noMove="1" noResize="1" noEditPoints="1" noAdjustHandles="1" noChangeArrowheads="1" noChangeShapeType="1" noTextEdit="1"/>
              </p:cNvSpPr>
              <p:nvPr/>
            </p:nvSpPr>
            <p:spPr>
              <a:xfrm>
                <a:off x="895731" y="2070280"/>
                <a:ext cx="691921" cy="369332"/>
              </a:xfrm>
              <a:prstGeom prst="rect">
                <a:avLst/>
              </a:prstGeom>
              <a:blipFill>
                <a:blip r:embed="rId6"/>
                <a:stretch>
                  <a:fillRect b="-6667"/>
                </a:stretch>
              </a:blipFill>
            </p:spPr>
            <p:txBody>
              <a:bodyPr/>
              <a:lstStyle/>
              <a:p>
                <a:r>
                  <a:rPr lang="en-GB">
                    <a:noFill/>
                  </a:rPr>
                  <a:t> </a:t>
                </a:r>
              </a:p>
            </p:txBody>
          </p:sp>
        </mc:Fallback>
      </mc:AlternateContent>
    </p:spTree>
    <p:extLst>
      <p:ext uri="{BB962C8B-B14F-4D97-AF65-F5344CB8AC3E}">
        <p14:creationId xmlns:p14="http://schemas.microsoft.com/office/powerpoint/2010/main" val="2054729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a:t>Belief MDP</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a:xfrm>
                <a:off x="360001" y="1729945"/>
                <a:ext cx="4711004" cy="4584357"/>
              </a:xfrm>
            </p:spPr>
            <p:txBody>
              <a:bodyPr>
                <a:normAutofit/>
              </a:bodyPr>
              <a:lstStyle/>
              <a:p>
                <a:r>
                  <a:rPr lang="en-GB" altLang="zh-CN" dirty="0">
                    <a:sym typeface="Symbol" charset="0"/>
                  </a:rPr>
                  <a:t>Optimal action depends only on agent’s current belief state</a:t>
                </a:r>
              </a:p>
              <a:p>
                <a:pPr lvl="1"/>
                <a:r>
                  <a:rPr lang="en-US" altLang="zh-CN" dirty="0">
                    <a:sym typeface="Symbol" charset="0"/>
                  </a:rPr>
                  <a:t>Does not depend on actual state the agent is in</a:t>
                </a:r>
              </a:p>
              <a:p>
                <a:endParaRPr lang="en-GB" altLang="zh-CN" dirty="0">
                  <a:sym typeface="Symbol" charset="0"/>
                </a:endParaRPr>
              </a:p>
              <a:p>
                <a:pPr marL="447675" indent="-447675">
                  <a:buFont typeface="Symbol" pitchFamily="2" charset="2"/>
                  <a:buChar char="Þ"/>
                </a:pPr>
                <a:r>
                  <a:rPr lang="en-GB" altLang="zh-CN" dirty="0">
                    <a:sym typeface="Symbol" charset="0"/>
                  </a:rPr>
                  <a:t>Solving a POMDP on a physical state space is reduced to solving an MDP on the corresponding belief-state space</a:t>
                </a:r>
              </a:p>
              <a:p>
                <a:pPr lvl="1"/>
                <a:r>
                  <a:rPr lang="en-GB" altLang="zh-CN" dirty="0">
                    <a:sym typeface="Symbol" charset="0"/>
                  </a:rPr>
                  <a:t>Mapping </a:t>
                </a:r>
                <a14:m>
                  <m:oMath xmlns:m="http://schemas.openxmlformats.org/officeDocument/2006/math">
                    <m:sSup>
                      <m:sSupPr>
                        <m:ctrlPr>
                          <a:rPr lang="en-GB" altLang="zh-CN" i="1" smtClean="0">
                            <a:latin typeface="Cambria Math" panose="02040503050406030204" pitchFamily="18" charset="0"/>
                            <a:ea typeface="Cambria Math" panose="02040503050406030204" pitchFamily="18" charset="0"/>
                            <a:sym typeface="Symbol" charset="0"/>
                          </a:rPr>
                        </m:ctrlPr>
                      </m:sSupPr>
                      <m:e>
                        <m:r>
                          <a:rPr lang="en-GB" altLang="zh-CN" i="1" smtClean="0">
                            <a:latin typeface="Cambria Math" panose="02040503050406030204" pitchFamily="18" charset="0"/>
                            <a:ea typeface="Cambria Math" panose="02040503050406030204" pitchFamily="18" charset="0"/>
                            <a:sym typeface="Symbol" charset="0"/>
                          </a:rPr>
                          <m:t>𝜋</m:t>
                        </m:r>
                      </m:e>
                      <m:sup>
                        <m:r>
                          <a:rPr lang="de-DE" altLang="zh-CN" b="0" i="1" smtClean="0">
                            <a:latin typeface="Cambria Math" panose="02040503050406030204" pitchFamily="18" charset="0"/>
                            <a:ea typeface="Cambria Math" panose="02040503050406030204" pitchFamily="18" charset="0"/>
                            <a:sym typeface="Symbol" charset="0"/>
                          </a:rPr>
                          <m:t>∗</m:t>
                        </m:r>
                      </m:sup>
                    </m:sSup>
                    <m:d>
                      <m:dPr>
                        <m:ctrlPr>
                          <a:rPr lang="de-DE" altLang="zh-CN" b="0" i="1" smtClean="0">
                            <a:latin typeface="Cambria Math" panose="02040503050406030204" pitchFamily="18" charset="0"/>
                            <a:ea typeface="Cambria Math" panose="02040503050406030204" pitchFamily="18" charset="0"/>
                            <a:sym typeface="Symbol" charset="0"/>
                          </a:rPr>
                        </m:ctrlPr>
                      </m:dPr>
                      <m:e>
                        <m:r>
                          <a:rPr lang="de-DE" altLang="zh-CN" b="0" i="1" smtClean="0">
                            <a:latin typeface="Cambria Math" panose="02040503050406030204" pitchFamily="18" charset="0"/>
                            <a:ea typeface="Cambria Math" panose="02040503050406030204" pitchFamily="18" charset="0"/>
                            <a:sym typeface="Symbol" charset="0"/>
                          </a:rPr>
                          <m:t>𝑏</m:t>
                        </m:r>
                      </m:e>
                    </m:d>
                  </m:oMath>
                </a14:m>
                <a:r>
                  <a:rPr lang="en-US" altLang="zh-CN" dirty="0">
                    <a:sym typeface="Symbol" charset="0"/>
                  </a:rPr>
                  <a:t> from belief states to actions</a:t>
                </a: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xfrm>
                <a:off x="360001" y="1729945"/>
                <a:ext cx="4711004" cy="4584357"/>
              </a:xfrm>
              <a:blipFill>
                <a:blip r:embed="rId3"/>
                <a:stretch>
                  <a:fillRect l="-3763" t="-248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60B9B0F-E9EE-884D-8F5A-C7F374AB99EF}"/>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29</a:t>
            </a:fld>
            <a:endParaRPr lang="en-GB" dirty="0"/>
          </a:p>
        </p:txBody>
      </p:sp>
      <p:sp>
        <p:nvSpPr>
          <p:cNvPr id="62" name="Text Box 51">
            <a:extLst>
              <a:ext uri="{FF2B5EF4-FFF2-40B4-BE49-F238E27FC236}">
                <a16:creationId xmlns:a16="http://schemas.microsoft.com/office/drawing/2014/main" id="{14311819-D3E2-E042-BFDC-6C7C5CF78DE9}"/>
              </a:ext>
            </a:extLst>
          </p:cNvPr>
          <p:cNvSpPr txBox="1">
            <a:spLocks noChangeArrowheads="1"/>
          </p:cNvSpPr>
          <p:nvPr/>
        </p:nvSpPr>
        <p:spPr bwMode="auto">
          <a:xfrm>
            <a:off x="7200105" y="3479187"/>
            <a:ext cx="15838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Move </a:t>
            </a:r>
            <a:r>
              <a:rPr lang="en-US" altLang="zh-CN" sz="1800" i="0" dirty="0">
                <a:solidFill>
                  <a:srgbClr val="FFC000"/>
                </a:solidFill>
                <a:latin typeface="+mn-lt"/>
                <a:cs typeface="SimSun" charset="0"/>
              </a:rPr>
              <a:t>L</a:t>
            </a:r>
            <a:r>
              <a:rPr lang="en-US" altLang="zh-CN" sz="1800" i="0" dirty="0">
                <a:latin typeface="+mn-lt"/>
                <a:cs typeface="SimSun" charset="0"/>
              </a:rPr>
              <a:t> once,</a:t>
            </a:r>
          </a:p>
          <a:p>
            <a:pPr eaLnBrk="1" hangingPunct="1"/>
            <a:r>
              <a:rPr lang="en-US" altLang="zh-CN" sz="1800" i="0" dirty="0">
                <a:latin typeface="+mn-lt"/>
                <a:cs typeface="SimSun" charset="0"/>
              </a:rPr>
              <a:t>perceive </a:t>
            </a:r>
            <a:r>
              <a:rPr lang="en-US" altLang="zh-CN" sz="1800" i="0" dirty="0">
                <a:solidFill>
                  <a:schemeClr val="accent1"/>
                </a:solidFill>
                <a:latin typeface="+mn-lt"/>
                <a:cs typeface="SimSun" charset="0"/>
              </a:rPr>
              <a:t>1</a:t>
            </a:r>
            <a:r>
              <a:rPr lang="en-US" altLang="zh-CN" sz="1800" i="0" dirty="0">
                <a:latin typeface="+mn-lt"/>
                <a:cs typeface="SimSun" charset="0"/>
              </a:rPr>
              <a:t> wall</a:t>
            </a:r>
          </a:p>
        </p:txBody>
      </p:sp>
      <mc:AlternateContent xmlns:mc="http://schemas.openxmlformats.org/markup-compatibility/2006" xmlns:a14="http://schemas.microsoft.com/office/drawing/2010/main">
        <mc:Choice Requires="a14">
          <p:sp>
            <p:nvSpPr>
              <p:cNvPr id="63" name="Text Box 52">
                <a:extLst>
                  <a:ext uri="{FF2B5EF4-FFF2-40B4-BE49-F238E27FC236}">
                    <a16:creationId xmlns:a16="http://schemas.microsoft.com/office/drawing/2014/main" id="{6B2F6838-464F-C74F-A541-576A6A8EA8C0}"/>
                  </a:ext>
                </a:extLst>
              </p:cNvPr>
              <p:cNvSpPr txBox="1">
                <a:spLocks noChangeArrowheads="1"/>
              </p:cNvSpPr>
              <p:nvPr/>
            </p:nvSpPr>
            <p:spPr bwMode="auto">
              <a:xfrm>
                <a:off x="5823528" y="3810177"/>
                <a:ext cx="449995"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r>
                          <a:rPr lang="en-US" altLang="zh-CN" sz="1800" i="1" dirty="0" smtClean="0">
                            <a:latin typeface="Cambria Math" panose="02040503050406030204" pitchFamily="18" charset="0"/>
                            <a:cs typeface="SimSun" charset="0"/>
                          </a:rPr>
                          <m:t>𝑏</m:t>
                        </m:r>
                      </m:e>
                      <m:sup>
                        <m:r>
                          <a:rPr lang="de-DE" altLang="zh-CN" sz="1800" b="0" i="1" dirty="0" smtClean="0">
                            <a:latin typeface="Cambria Math" panose="02040503050406030204" pitchFamily="18" charset="0"/>
                            <a:cs typeface="SimSun" charset="0"/>
                          </a:rPr>
                          <m:t>′</m:t>
                        </m:r>
                      </m:sup>
                    </m:sSup>
                  </m:oMath>
                </a14:m>
                <a:r>
                  <a:rPr lang="en-US" altLang="zh-CN" sz="1800" i="0" dirty="0">
                    <a:cs typeface="SimSun" charset="0"/>
                  </a:rPr>
                  <a:t> </a:t>
                </a:r>
              </a:p>
            </p:txBody>
          </p:sp>
        </mc:Choice>
        <mc:Fallback xmlns="">
          <p:sp>
            <p:nvSpPr>
              <p:cNvPr id="63" name="Text Box 52">
                <a:extLst>
                  <a:ext uri="{FF2B5EF4-FFF2-40B4-BE49-F238E27FC236}">
                    <a16:creationId xmlns:a16="http://schemas.microsoft.com/office/drawing/2014/main" id="{6B2F6838-464F-C74F-A541-576A6A8EA8C0}"/>
                  </a:ext>
                </a:extLst>
              </p:cNvPr>
              <p:cNvSpPr txBox="1">
                <a:spLocks noRot="1" noChangeAspect="1" noMove="1" noResize="1" noEditPoints="1" noAdjustHandles="1" noChangeArrowheads="1" noChangeShapeType="1" noTextEdit="1"/>
              </p:cNvSpPr>
              <p:nvPr/>
            </p:nvSpPr>
            <p:spPr bwMode="auto">
              <a:xfrm>
                <a:off x="5823528" y="3810177"/>
                <a:ext cx="449995" cy="36933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4" name="Down Arrow 63">
            <a:extLst>
              <a:ext uri="{FF2B5EF4-FFF2-40B4-BE49-F238E27FC236}">
                <a16:creationId xmlns:a16="http://schemas.microsoft.com/office/drawing/2014/main" id="{F27AE05C-B8F1-3F4A-89BA-DB61FB7C9B81}"/>
              </a:ext>
            </a:extLst>
          </p:cNvPr>
          <p:cNvSpPr/>
          <p:nvPr/>
        </p:nvSpPr>
        <p:spPr>
          <a:xfrm>
            <a:off x="6866420" y="3351922"/>
            <a:ext cx="317375" cy="729493"/>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5" name="Text Box 52">
                <a:extLst>
                  <a:ext uri="{FF2B5EF4-FFF2-40B4-BE49-F238E27FC236}">
                    <a16:creationId xmlns:a16="http://schemas.microsoft.com/office/drawing/2014/main" id="{92427F41-15A3-644A-A1A5-9EAECA0EF9BC}"/>
                  </a:ext>
                </a:extLst>
              </p:cNvPr>
              <p:cNvSpPr txBox="1">
                <a:spLocks noChangeArrowheads="1"/>
              </p:cNvSpPr>
              <p:nvPr/>
            </p:nvSpPr>
            <p:spPr bwMode="auto">
              <a:xfrm>
                <a:off x="5761885" y="1019190"/>
                <a:ext cx="378886"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800" i="1" dirty="0" smtClean="0">
                          <a:latin typeface="Cambria Math" panose="02040503050406030204" pitchFamily="18" charset="0"/>
                          <a:cs typeface="SimSun" charset="0"/>
                        </a:rPr>
                        <m:t>𝑏</m:t>
                      </m:r>
                    </m:oMath>
                  </m:oMathPara>
                </a14:m>
                <a:endParaRPr lang="en-US" altLang="zh-CN" sz="1800" i="0" dirty="0">
                  <a:cs typeface="SimSun" charset="0"/>
                </a:endParaRPr>
              </a:p>
            </p:txBody>
          </p:sp>
        </mc:Choice>
        <mc:Fallback xmlns="">
          <p:sp>
            <p:nvSpPr>
              <p:cNvPr id="65" name="Text Box 52">
                <a:extLst>
                  <a:ext uri="{FF2B5EF4-FFF2-40B4-BE49-F238E27FC236}">
                    <a16:creationId xmlns:a16="http://schemas.microsoft.com/office/drawing/2014/main" id="{92427F41-15A3-644A-A1A5-9EAECA0EF9BC}"/>
                  </a:ext>
                </a:extLst>
              </p:cNvPr>
              <p:cNvSpPr txBox="1">
                <a:spLocks noRot="1" noChangeAspect="1" noMove="1" noResize="1" noEditPoints="1" noAdjustHandles="1" noChangeArrowheads="1" noChangeShapeType="1" noTextEdit="1"/>
              </p:cNvSpPr>
              <p:nvPr/>
            </p:nvSpPr>
            <p:spPr bwMode="auto">
              <a:xfrm>
                <a:off x="5761885" y="1019190"/>
                <a:ext cx="378886"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66" name="Group 3">
            <a:extLst>
              <a:ext uri="{FF2B5EF4-FFF2-40B4-BE49-F238E27FC236}">
                <a16:creationId xmlns:a16="http://schemas.microsoft.com/office/drawing/2014/main" id="{BD52013E-D9F3-7247-ACEE-214A388F76D0}"/>
              </a:ext>
            </a:extLst>
          </p:cNvPr>
          <p:cNvGrpSpPr>
            <a:grpSpLocks/>
          </p:cNvGrpSpPr>
          <p:nvPr/>
        </p:nvGrpSpPr>
        <p:grpSpPr bwMode="auto">
          <a:xfrm>
            <a:off x="5806847" y="1383253"/>
            <a:ext cx="2438400" cy="1828800"/>
            <a:chOff x="960" y="1152"/>
            <a:chExt cx="1536" cy="1152"/>
          </a:xfrm>
        </p:grpSpPr>
        <p:sp>
          <p:nvSpPr>
            <p:cNvPr id="67" name="Rectangle 4">
              <a:extLst>
                <a:ext uri="{FF2B5EF4-FFF2-40B4-BE49-F238E27FC236}">
                  <a16:creationId xmlns:a16="http://schemas.microsoft.com/office/drawing/2014/main" id="{B17D25BD-D968-A64F-9956-D6CD455226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8" name="Line 5">
              <a:extLst>
                <a:ext uri="{FF2B5EF4-FFF2-40B4-BE49-F238E27FC236}">
                  <a16:creationId xmlns:a16="http://schemas.microsoft.com/office/drawing/2014/main" id="{746F9FB5-B9CD-A94E-BA79-22C3ED4F252A}"/>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9" name="Line 6">
              <a:extLst>
                <a:ext uri="{FF2B5EF4-FFF2-40B4-BE49-F238E27FC236}">
                  <a16:creationId xmlns:a16="http://schemas.microsoft.com/office/drawing/2014/main" id="{1161D9CE-7458-304A-8C79-B444E75FCE6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0" name="Line 7">
              <a:extLst>
                <a:ext uri="{FF2B5EF4-FFF2-40B4-BE49-F238E27FC236}">
                  <a16:creationId xmlns:a16="http://schemas.microsoft.com/office/drawing/2014/main" id="{A43EC5AA-EE23-DB4D-90FD-630C4C697FE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1" name="Line 8">
              <a:extLst>
                <a:ext uri="{FF2B5EF4-FFF2-40B4-BE49-F238E27FC236}">
                  <a16:creationId xmlns:a16="http://schemas.microsoft.com/office/drawing/2014/main" id="{E3A47F2A-2B52-B043-B1B7-8CFEF8D2BF31}"/>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72" name="Line 9">
              <a:extLst>
                <a:ext uri="{FF2B5EF4-FFF2-40B4-BE49-F238E27FC236}">
                  <a16:creationId xmlns:a16="http://schemas.microsoft.com/office/drawing/2014/main" id="{B4E99DDF-39AE-CA4B-A21B-ACA363B95CC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3" name="Rectangle 10">
              <a:extLst>
                <a:ext uri="{FF2B5EF4-FFF2-40B4-BE49-F238E27FC236}">
                  <a16:creationId xmlns:a16="http://schemas.microsoft.com/office/drawing/2014/main" id="{AE024D81-D2BC-7D43-9872-97EC7CD493E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0B27104A-D106-054B-AF6B-A5974A9FAACA}"/>
                  </a:ext>
                </a:extLst>
              </p:cNvPr>
              <p:cNvSpPr>
                <a:spLocks noChangeArrowheads="1"/>
              </p:cNvSpPr>
              <p:nvPr/>
            </p:nvSpPr>
            <p:spPr bwMode="auto">
              <a:xfrm>
                <a:off x="7635648" y="138325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74" name="Rectangle 73">
                <a:extLst>
                  <a:ext uri="{FF2B5EF4-FFF2-40B4-BE49-F238E27FC236}">
                    <a16:creationId xmlns:a16="http://schemas.microsoft.com/office/drawing/2014/main" id="{0B27104A-D106-054B-AF6B-A5974A9FAACA}"/>
                  </a:ext>
                </a:extLst>
              </p:cNvPr>
              <p:cNvSpPr>
                <a:spLocks noRot="1" noChangeAspect="1" noMove="1" noResize="1" noEditPoints="1" noAdjustHandles="1" noChangeArrowheads="1" noChangeShapeType="1" noTextEdit="1"/>
              </p:cNvSpPr>
              <p:nvPr/>
            </p:nvSpPr>
            <p:spPr bwMode="auto">
              <a:xfrm>
                <a:off x="7635648" y="1383250"/>
                <a:ext cx="609600" cy="609600"/>
              </a:xfrm>
              <a:prstGeom prst="rect">
                <a:avLst/>
              </a:prstGeom>
              <a:blipFill>
                <a:blip r:embed="rId6"/>
                <a:stretch>
                  <a:fillRect/>
                </a:stretch>
              </a:blipFill>
              <a:ln w="9525">
                <a:solidFill>
                  <a:schemeClr val="tx1"/>
                </a:solidFill>
                <a:miter lim="800000"/>
                <a:headEnd/>
                <a:tailEnd/>
              </a:ln>
            </p:spPr>
            <p:txBody>
              <a:bodyPr/>
              <a:lstStyle/>
              <a:p>
                <a:r>
                  <a:rPr lang="en-GB">
                    <a:noFill/>
                  </a:rPr>
                  <a:t> </a:t>
                </a:r>
              </a:p>
            </p:txBody>
          </p:sp>
        </mc:Fallback>
      </mc:AlternateContent>
      <p:sp>
        <p:nvSpPr>
          <p:cNvPr id="75" name="Text Box 18">
            <a:extLst>
              <a:ext uri="{FF2B5EF4-FFF2-40B4-BE49-F238E27FC236}">
                <a16:creationId xmlns:a16="http://schemas.microsoft.com/office/drawing/2014/main" id="{2FA7123E-89FB-814E-90D3-9E79F2616A96}"/>
              </a:ext>
            </a:extLst>
          </p:cNvPr>
          <p:cNvSpPr txBox="1">
            <a:spLocks noChangeArrowheads="1"/>
          </p:cNvSpPr>
          <p:nvPr/>
        </p:nvSpPr>
        <p:spPr bwMode="auto">
          <a:xfrm>
            <a:off x="5438840" y="21321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6" name="Text Box 19">
            <a:extLst>
              <a:ext uri="{FF2B5EF4-FFF2-40B4-BE49-F238E27FC236}">
                <a16:creationId xmlns:a16="http://schemas.microsoft.com/office/drawing/2014/main" id="{45F791A7-87CA-7342-A592-62F13BB1A38B}"/>
              </a:ext>
            </a:extLst>
          </p:cNvPr>
          <p:cNvSpPr txBox="1">
            <a:spLocks noChangeArrowheads="1"/>
          </p:cNvSpPr>
          <p:nvPr/>
        </p:nvSpPr>
        <p:spPr bwMode="auto">
          <a:xfrm>
            <a:off x="5438840" y="15225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7" name="Text Box 20">
            <a:extLst>
              <a:ext uri="{FF2B5EF4-FFF2-40B4-BE49-F238E27FC236}">
                <a16:creationId xmlns:a16="http://schemas.microsoft.com/office/drawing/2014/main" id="{123B0418-40A9-B746-9082-DDB9C3C5CD10}"/>
              </a:ext>
            </a:extLst>
          </p:cNvPr>
          <p:cNvSpPr txBox="1">
            <a:spLocks noChangeArrowheads="1"/>
          </p:cNvSpPr>
          <p:nvPr/>
        </p:nvSpPr>
        <p:spPr bwMode="auto">
          <a:xfrm>
            <a:off x="5438840" y="26655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78" name="Text Box 21">
            <a:extLst>
              <a:ext uri="{FF2B5EF4-FFF2-40B4-BE49-F238E27FC236}">
                <a16:creationId xmlns:a16="http://schemas.microsoft.com/office/drawing/2014/main" id="{F8FA9938-9393-024E-9305-591B6E6E42F4}"/>
              </a:ext>
            </a:extLst>
          </p:cNvPr>
          <p:cNvSpPr txBox="1">
            <a:spLocks noChangeArrowheads="1"/>
          </p:cNvSpPr>
          <p:nvPr/>
        </p:nvSpPr>
        <p:spPr bwMode="auto">
          <a:xfrm>
            <a:off x="78010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9" name="Text Box 22">
            <a:extLst>
              <a:ext uri="{FF2B5EF4-FFF2-40B4-BE49-F238E27FC236}">
                <a16:creationId xmlns:a16="http://schemas.microsoft.com/office/drawing/2014/main" id="{9A59DCFB-FDF1-2D44-B352-5AC7B8ACCF1C}"/>
              </a:ext>
            </a:extLst>
          </p:cNvPr>
          <p:cNvSpPr txBox="1">
            <a:spLocks noChangeArrowheads="1"/>
          </p:cNvSpPr>
          <p:nvPr/>
        </p:nvSpPr>
        <p:spPr bwMode="auto">
          <a:xfrm>
            <a:off x="71914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80" name="Text Box 23">
            <a:extLst>
              <a:ext uri="{FF2B5EF4-FFF2-40B4-BE49-F238E27FC236}">
                <a16:creationId xmlns:a16="http://schemas.microsoft.com/office/drawing/2014/main" id="{4B41DB44-5F8D-2448-AD62-1235EBCDA6A7}"/>
              </a:ext>
            </a:extLst>
          </p:cNvPr>
          <p:cNvSpPr txBox="1">
            <a:spLocks noChangeArrowheads="1"/>
          </p:cNvSpPr>
          <p:nvPr/>
        </p:nvSpPr>
        <p:spPr bwMode="auto">
          <a:xfrm>
            <a:off x="65818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81" name="Text Box 24">
            <a:extLst>
              <a:ext uri="{FF2B5EF4-FFF2-40B4-BE49-F238E27FC236}">
                <a16:creationId xmlns:a16="http://schemas.microsoft.com/office/drawing/2014/main" id="{7AE656CF-3C7D-D44C-9F72-7F83FE27EBB7}"/>
              </a:ext>
            </a:extLst>
          </p:cNvPr>
          <p:cNvSpPr txBox="1">
            <a:spLocks noChangeArrowheads="1"/>
          </p:cNvSpPr>
          <p:nvPr/>
        </p:nvSpPr>
        <p:spPr bwMode="auto">
          <a:xfrm>
            <a:off x="5972240" y="319899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A293F1D7-3B1C-704C-9428-58B3B060A5D9}"/>
                  </a:ext>
                </a:extLst>
              </p:cNvPr>
              <p:cNvSpPr>
                <a:spLocks noChangeArrowheads="1"/>
              </p:cNvSpPr>
              <p:nvPr/>
            </p:nvSpPr>
            <p:spPr bwMode="auto">
              <a:xfrm>
                <a:off x="7635644" y="199285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FFC000"/>
                          </a:solidFill>
                          <a:latin typeface="Cambria Math" panose="02040503050406030204" pitchFamily="18" charset="0"/>
                        </a:rPr>
                        <m:t>0.0</m:t>
                      </m:r>
                    </m:oMath>
                  </m:oMathPara>
                </a14:m>
                <a:endParaRPr lang="en-US" sz="1400" i="1" dirty="0">
                  <a:solidFill>
                    <a:srgbClr val="FFC000"/>
                  </a:solidFill>
                </a:endParaRPr>
              </a:p>
            </p:txBody>
          </p:sp>
        </mc:Choice>
        <mc:Fallback xmlns="">
          <p:sp>
            <p:nvSpPr>
              <p:cNvPr id="82" name="Rectangle 81">
                <a:extLst>
                  <a:ext uri="{FF2B5EF4-FFF2-40B4-BE49-F238E27FC236}">
                    <a16:creationId xmlns:a16="http://schemas.microsoft.com/office/drawing/2014/main" id="{A293F1D7-3B1C-704C-9428-58B3B060A5D9}"/>
                  </a:ext>
                </a:extLst>
              </p:cNvPr>
              <p:cNvSpPr>
                <a:spLocks noRot="1" noChangeAspect="1" noMove="1" noResize="1" noEditPoints="1" noAdjustHandles="1" noChangeArrowheads="1" noChangeShapeType="1" noTextEdit="1"/>
              </p:cNvSpPr>
              <p:nvPr/>
            </p:nvSpPr>
            <p:spPr bwMode="auto">
              <a:xfrm>
                <a:off x="7635644" y="1992850"/>
                <a:ext cx="609600" cy="609600"/>
              </a:xfrm>
              <a:prstGeom prst="rect">
                <a:avLst/>
              </a:prstGeom>
              <a:blipFill>
                <a:blip r:embed="rId7"/>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3F5AEA8-A749-4948-8318-6D65952C3CE8}"/>
                  </a:ext>
                </a:extLst>
              </p:cNvPr>
              <p:cNvSpPr txBox="1"/>
              <p:nvPr/>
            </p:nvSpPr>
            <p:spPr>
              <a:xfrm>
                <a:off x="5847715" y="152943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3" name="TextBox 82">
                <a:extLst>
                  <a:ext uri="{FF2B5EF4-FFF2-40B4-BE49-F238E27FC236}">
                    <a16:creationId xmlns:a16="http://schemas.microsoft.com/office/drawing/2014/main" id="{13F5AEA8-A749-4948-8318-6D65952C3CE8}"/>
                  </a:ext>
                </a:extLst>
              </p:cNvPr>
              <p:cNvSpPr txBox="1">
                <a:spLocks noRot="1" noChangeAspect="1" noMove="1" noResize="1" noEditPoints="1" noAdjustHandles="1" noChangeArrowheads="1" noChangeShapeType="1" noTextEdit="1"/>
              </p:cNvSpPr>
              <p:nvPr/>
            </p:nvSpPr>
            <p:spPr>
              <a:xfrm>
                <a:off x="5847715" y="1529431"/>
                <a:ext cx="580608" cy="36990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6D247B0-8BA8-9942-BC2F-291456D8368F}"/>
                  </a:ext>
                </a:extLst>
              </p:cNvPr>
              <p:cNvSpPr txBox="1"/>
              <p:nvPr/>
            </p:nvSpPr>
            <p:spPr>
              <a:xfrm>
                <a:off x="6431442" y="1506888"/>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4" name="TextBox 83">
                <a:extLst>
                  <a:ext uri="{FF2B5EF4-FFF2-40B4-BE49-F238E27FC236}">
                    <a16:creationId xmlns:a16="http://schemas.microsoft.com/office/drawing/2014/main" id="{B6D247B0-8BA8-9942-BC2F-291456D8368F}"/>
                  </a:ext>
                </a:extLst>
              </p:cNvPr>
              <p:cNvSpPr txBox="1">
                <a:spLocks noRot="1" noChangeAspect="1" noMove="1" noResize="1" noEditPoints="1" noAdjustHandles="1" noChangeArrowheads="1" noChangeShapeType="1" noTextEdit="1"/>
              </p:cNvSpPr>
              <p:nvPr/>
            </p:nvSpPr>
            <p:spPr>
              <a:xfrm>
                <a:off x="6431442" y="1506888"/>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66FC75A1-7F1C-684A-A84C-2E96D0E62151}"/>
                  </a:ext>
                </a:extLst>
              </p:cNvPr>
              <p:cNvSpPr txBox="1"/>
              <p:nvPr/>
            </p:nvSpPr>
            <p:spPr>
              <a:xfrm>
                <a:off x="7067755" y="150883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5" name="TextBox 84">
                <a:extLst>
                  <a:ext uri="{FF2B5EF4-FFF2-40B4-BE49-F238E27FC236}">
                    <a16:creationId xmlns:a16="http://schemas.microsoft.com/office/drawing/2014/main" id="{66FC75A1-7F1C-684A-A84C-2E96D0E62151}"/>
                  </a:ext>
                </a:extLst>
              </p:cNvPr>
              <p:cNvSpPr txBox="1">
                <a:spLocks noRot="1" noChangeAspect="1" noMove="1" noResize="1" noEditPoints="1" noAdjustHandles="1" noChangeArrowheads="1" noChangeShapeType="1" noTextEdit="1"/>
              </p:cNvSpPr>
              <p:nvPr/>
            </p:nvSpPr>
            <p:spPr>
              <a:xfrm>
                <a:off x="7067755" y="1508839"/>
                <a:ext cx="580608"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A12296E-0C9F-B54B-8591-23F1DD940328}"/>
                  </a:ext>
                </a:extLst>
              </p:cNvPr>
              <p:cNvSpPr txBox="1"/>
              <p:nvPr/>
            </p:nvSpPr>
            <p:spPr>
              <a:xfrm>
                <a:off x="5847136" y="269528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6" name="TextBox 85">
                <a:extLst>
                  <a:ext uri="{FF2B5EF4-FFF2-40B4-BE49-F238E27FC236}">
                    <a16:creationId xmlns:a16="http://schemas.microsoft.com/office/drawing/2014/main" id="{4A12296E-0C9F-B54B-8591-23F1DD940328}"/>
                  </a:ext>
                </a:extLst>
              </p:cNvPr>
              <p:cNvSpPr txBox="1">
                <a:spLocks noRot="1" noChangeAspect="1" noMove="1" noResize="1" noEditPoints="1" noAdjustHandles="1" noChangeArrowheads="1" noChangeShapeType="1" noTextEdit="1"/>
              </p:cNvSpPr>
              <p:nvPr/>
            </p:nvSpPr>
            <p:spPr>
              <a:xfrm>
                <a:off x="5847136" y="2695284"/>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6FED876-DB89-0140-A0B5-4C36E30716BC}"/>
                  </a:ext>
                </a:extLst>
              </p:cNvPr>
              <p:cNvSpPr txBox="1"/>
              <p:nvPr/>
            </p:nvSpPr>
            <p:spPr>
              <a:xfrm>
                <a:off x="6430218" y="268978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7" name="TextBox 86">
                <a:extLst>
                  <a:ext uri="{FF2B5EF4-FFF2-40B4-BE49-F238E27FC236}">
                    <a16:creationId xmlns:a16="http://schemas.microsoft.com/office/drawing/2014/main" id="{D6FED876-DB89-0140-A0B5-4C36E30716BC}"/>
                  </a:ext>
                </a:extLst>
              </p:cNvPr>
              <p:cNvSpPr txBox="1">
                <a:spLocks noRot="1" noChangeAspect="1" noMove="1" noResize="1" noEditPoints="1" noAdjustHandles="1" noChangeArrowheads="1" noChangeShapeType="1" noTextEdit="1"/>
              </p:cNvSpPr>
              <p:nvPr/>
            </p:nvSpPr>
            <p:spPr>
              <a:xfrm>
                <a:off x="6430218" y="2689789"/>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84CFB580-208A-4A4A-8DB2-410E78DF4900}"/>
                  </a:ext>
                </a:extLst>
              </p:cNvPr>
              <p:cNvSpPr txBox="1"/>
              <p:nvPr/>
            </p:nvSpPr>
            <p:spPr>
              <a:xfrm>
                <a:off x="7066531" y="269174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8" name="TextBox 87">
                <a:extLst>
                  <a:ext uri="{FF2B5EF4-FFF2-40B4-BE49-F238E27FC236}">
                    <a16:creationId xmlns:a16="http://schemas.microsoft.com/office/drawing/2014/main" id="{84CFB580-208A-4A4A-8DB2-410E78DF4900}"/>
                  </a:ext>
                </a:extLst>
              </p:cNvPr>
              <p:cNvSpPr txBox="1">
                <a:spLocks noRot="1" noChangeAspect="1" noMove="1" noResize="1" noEditPoints="1" noAdjustHandles="1" noChangeArrowheads="1" noChangeShapeType="1" noTextEdit="1"/>
              </p:cNvSpPr>
              <p:nvPr/>
            </p:nvSpPr>
            <p:spPr>
              <a:xfrm>
                <a:off x="7066531" y="2691740"/>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7267B28D-64A8-2541-8225-7491B3045967}"/>
                  </a:ext>
                </a:extLst>
              </p:cNvPr>
              <p:cNvSpPr txBox="1"/>
              <p:nvPr/>
            </p:nvSpPr>
            <p:spPr>
              <a:xfrm>
                <a:off x="5847136" y="210879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9" name="TextBox 88">
                <a:extLst>
                  <a:ext uri="{FF2B5EF4-FFF2-40B4-BE49-F238E27FC236}">
                    <a16:creationId xmlns:a16="http://schemas.microsoft.com/office/drawing/2014/main" id="{7267B28D-64A8-2541-8225-7491B3045967}"/>
                  </a:ext>
                </a:extLst>
              </p:cNvPr>
              <p:cNvSpPr txBox="1">
                <a:spLocks noRot="1" noChangeAspect="1" noMove="1" noResize="1" noEditPoints="1" noAdjustHandles="1" noChangeArrowheads="1" noChangeShapeType="1" noTextEdit="1"/>
              </p:cNvSpPr>
              <p:nvPr/>
            </p:nvSpPr>
            <p:spPr>
              <a:xfrm>
                <a:off x="5847136" y="2108795"/>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B9797301-FA27-8D4E-8AB4-4E59353A3DC3}"/>
                  </a:ext>
                </a:extLst>
              </p:cNvPr>
              <p:cNvSpPr txBox="1"/>
              <p:nvPr/>
            </p:nvSpPr>
            <p:spPr>
              <a:xfrm>
                <a:off x="7658551" y="268978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0" name="TextBox 89">
                <a:extLst>
                  <a:ext uri="{FF2B5EF4-FFF2-40B4-BE49-F238E27FC236}">
                    <a16:creationId xmlns:a16="http://schemas.microsoft.com/office/drawing/2014/main" id="{B9797301-FA27-8D4E-8AB4-4E59353A3DC3}"/>
                  </a:ext>
                </a:extLst>
              </p:cNvPr>
              <p:cNvSpPr txBox="1">
                <a:spLocks noRot="1" noChangeAspect="1" noMove="1" noResize="1" noEditPoints="1" noAdjustHandles="1" noChangeArrowheads="1" noChangeShapeType="1" noTextEdit="1"/>
              </p:cNvSpPr>
              <p:nvPr/>
            </p:nvSpPr>
            <p:spPr>
              <a:xfrm>
                <a:off x="7658551" y="2689789"/>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A3DF229-0452-DA4A-9161-1C50AD07FFD0}"/>
                  </a:ext>
                </a:extLst>
              </p:cNvPr>
              <p:cNvSpPr txBox="1"/>
              <p:nvPr/>
            </p:nvSpPr>
            <p:spPr>
              <a:xfrm>
                <a:off x="7066531" y="210525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1" name="TextBox 90">
                <a:extLst>
                  <a:ext uri="{FF2B5EF4-FFF2-40B4-BE49-F238E27FC236}">
                    <a16:creationId xmlns:a16="http://schemas.microsoft.com/office/drawing/2014/main" id="{5A3DF229-0452-DA4A-9161-1C50AD07FFD0}"/>
                  </a:ext>
                </a:extLst>
              </p:cNvPr>
              <p:cNvSpPr txBox="1">
                <a:spLocks noRot="1" noChangeAspect="1" noMove="1" noResize="1" noEditPoints="1" noAdjustHandles="1" noChangeArrowheads="1" noChangeShapeType="1" noTextEdit="1"/>
              </p:cNvSpPr>
              <p:nvPr/>
            </p:nvSpPr>
            <p:spPr>
              <a:xfrm>
                <a:off x="7066531" y="2105251"/>
                <a:ext cx="580608" cy="369909"/>
              </a:xfrm>
              <a:prstGeom prst="rect">
                <a:avLst/>
              </a:prstGeom>
              <a:blipFill>
                <a:blip r:embed="rId12"/>
                <a:stretch>
                  <a:fillRect/>
                </a:stretch>
              </a:blipFill>
            </p:spPr>
            <p:txBody>
              <a:bodyPr/>
              <a:lstStyle/>
              <a:p>
                <a:r>
                  <a:rPr lang="en-GB">
                    <a:noFill/>
                  </a:rPr>
                  <a:t> </a:t>
                </a:r>
              </a:p>
            </p:txBody>
          </p:sp>
        </mc:Fallback>
      </mc:AlternateContent>
      <p:grpSp>
        <p:nvGrpSpPr>
          <p:cNvPr id="92" name="Group 3">
            <a:extLst>
              <a:ext uri="{FF2B5EF4-FFF2-40B4-BE49-F238E27FC236}">
                <a16:creationId xmlns:a16="http://schemas.microsoft.com/office/drawing/2014/main" id="{226E415C-B1D5-5842-9E62-F46934858717}"/>
              </a:ext>
            </a:extLst>
          </p:cNvPr>
          <p:cNvGrpSpPr>
            <a:grpSpLocks/>
          </p:cNvGrpSpPr>
          <p:nvPr/>
        </p:nvGrpSpPr>
        <p:grpSpPr bwMode="auto">
          <a:xfrm>
            <a:off x="5806847" y="4169628"/>
            <a:ext cx="2438400" cy="1828800"/>
            <a:chOff x="960" y="1152"/>
            <a:chExt cx="1536" cy="1152"/>
          </a:xfrm>
        </p:grpSpPr>
        <p:sp>
          <p:nvSpPr>
            <p:cNvPr id="93" name="Rectangle 4">
              <a:extLst>
                <a:ext uri="{FF2B5EF4-FFF2-40B4-BE49-F238E27FC236}">
                  <a16:creationId xmlns:a16="http://schemas.microsoft.com/office/drawing/2014/main" id="{49165478-194E-E940-A858-3B3F9A89678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4" name="Line 5">
              <a:extLst>
                <a:ext uri="{FF2B5EF4-FFF2-40B4-BE49-F238E27FC236}">
                  <a16:creationId xmlns:a16="http://schemas.microsoft.com/office/drawing/2014/main" id="{B4969AEB-6283-E74E-B712-BF4EEE4443D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5" name="Line 6">
              <a:extLst>
                <a:ext uri="{FF2B5EF4-FFF2-40B4-BE49-F238E27FC236}">
                  <a16:creationId xmlns:a16="http://schemas.microsoft.com/office/drawing/2014/main" id="{9B054A77-36FB-D046-9F8D-16C2454CAB4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6" name="Line 7">
              <a:extLst>
                <a:ext uri="{FF2B5EF4-FFF2-40B4-BE49-F238E27FC236}">
                  <a16:creationId xmlns:a16="http://schemas.microsoft.com/office/drawing/2014/main" id="{BE4F70E0-9994-6146-8DEB-045E591FDA6F}"/>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7" name="Line 8">
              <a:extLst>
                <a:ext uri="{FF2B5EF4-FFF2-40B4-BE49-F238E27FC236}">
                  <a16:creationId xmlns:a16="http://schemas.microsoft.com/office/drawing/2014/main" id="{AAF920DC-51A9-A546-A15A-F87B0068D527}"/>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98" name="Line 9">
              <a:extLst>
                <a:ext uri="{FF2B5EF4-FFF2-40B4-BE49-F238E27FC236}">
                  <a16:creationId xmlns:a16="http://schemas.microsoft.com/office/drawing/2014/main" id="{068F6F8D-6DA7-7242-A35E-11D68534E0E3}"/>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9" name="Rectangle 10">
              <a:extLst>
                <a:ext uri="{FF2B5EF4-FFF2-40B4-BE49-F238E27FC236}">
                  <a16:creationId xmlns:a16="http://schemas.microsoft.com/office/drawing/2014/main" id="{BCF9EFDB-F65F-2546-AC45-ABE4C1A4C4A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A9A63A97-3CD7-1948-86D8-1939C8412C0D}"/>
                  </a:ext>
                </a:extLst>
              </p:cNvPr>
              <p:cNvSpPr>
                <a:spLocks noChangeArrowheads="1"/>
              </p:cNvSpPr>
              <p:nvPr/>
            </p:nvSpPr>
            <p:spPr bwMode="auto">
              <a:xfrm>
                <a:off x="7635648" y="4169625"/>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sz="1200" i="1" dirty="0">
                          <a:solidFill>
                            <a:schemeClr val="accent4"/>
                          </a:solidFill>
                          <a:latin typeface="Cambria Math" panose="02040503050406030204" pitchFamily="18" charset="0"/>
                        </a:rPr>
                        <m:t>0.</m:t>
                      </m:r>
                      <m:r>
                        <a:rPr lang="de-DE" sz="1200"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00" name="Rectangle 99">
                <a:extLst>
                  <a:ext uri="{FF2B5EF4-FFF2-40B4-BE49-F238E27FC236}">
                    <a16:creationId xmlns:a16="http://schemas.microsoft.com/office/drawing/2014/main" id="{A9A63A97-3CD7-1948-86D8-1939C8412C0D}"/>
                  </a:ext>
                </a:extLst>
              </p:cNvPr>
              <p:cNvSpPr>
                <a:spLocks noRot="1" noChangeAspect="1" noMove="1" noResize="1" noEditPoints="1" noAdjustHandles="1" noChangeArrowheads="1" noChangeShapeType="1" noTextEdit="1"/>
              </p:cNvSpPr>
              <p:nvPr/>
            </p:nvSpPr>
            <p:spPr bwMode="auto">
              <a:xfrm>
                <a:off x="7635648" y="4169625"/>
                <a:ext cx="609600" cy="609600"/>
              </a:xfrm>
              <a:prstGeom prst="rect">
                <a:avLst/>
              </a:prstGeom>
              <a:blipFill>
                <a:blip r:embed="rId14"/>
                <a:stretch>
                  <a:fillRect/>
                </a:stretch>
              </a:blipFill>
              <a:ln w="9525">
                <a:solidFill>
                  <a:schemeClr val="tx1"/>
                </a:solidFill>
                <a:miter lim="800000"/>
                <a:headEnd/>
                <a:tailEnd/>
              </a:ln>
            </p:spPr>
            <p:txBody>
              <a:bodyPr/>
              <a:lstStyle/>
              <a:p>
                <a:r>
                  <a:rPr lang="en-GB">
                    <a:noFill/>
                  </a:rPr>
                  <a:t> </a:t>
                </a:r>
              </a:p>
            </p:txBody>
          </p:sp>
        </mc:Fallback>
      </mc:AlternateContent>
      <p:sp>
        <p:nvSpPr>
          <p:cNvPr id="101" name="Text Box 18">
            <a:extLst>
              <a:ext uri="{FF2B5EF4-FFF2-40B4-BE49-F238E27FC236}">
                <a16:creationId xmlns:a16="http://schemas.microsoft.com/office/drawing/2014/main" id="{4135B9E9-D19D-A447-BCD1-71965C2FAED8}"/>
              </a:ext>
            </a:extLst>
          </p:cNvPr>
          <p:cNvSpPr txBox="1">
            <a:spLocks noChangeArrowheads="1"/>
          </p:cNvSpPr>
          <p:nvPr/>
        </p:nvSpPr>
        <p:spPr bwMode="auto">
          <a:xfrm>
            <a:off x="5438840" y="49185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02" name="Text Box 19">
            <a:extLst>
              <a:ext uri="{FF2B5EF4-FFF2-40B4-BE49-F238E27FC236}">
                <a16:creationId xmlns:a16="http://schemas.microsoft.com/office/drawing/2014/main" id="{F6CF326C-5199-1B46-8C4A-D6C1D45FC06E}"/>
              </a:ext>
            </a:extLst>
          </p:cNvPr>
          <p:cNvSpPr txBox="1">
            <a:spLocks noChangeArrowheads="1"/>
          </p:cNvSpPr>
          <p:nvPr/>
        </p:nvSpPr>
        <p:spPr bwMode="auto">
          <a:xfrm>
            <a:off x="5438840" y="43089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03" name="Text Box 20">
            <a:extLst>
              <a:ext uri="{FF2B5EF4-FFF2-40B4-BE49-F238E27FC236}">
                <a16:creationId xmlns:a16="http://schemas.microsoft.com/office/drawing/2014/main" id="{7849278A-BCF1-084C-9001-345AB515192E}"/>
              </a:ext>
            </a:extLst>
          </p:cNvPr>
          <p:cNvSpPr txBox="1">
            <a:spLocks noChangeArrowheads="1"/>
          </p:cNvSpPr>
          <p:nvPr/>
        </p:nvSpPr>
        <p:spPr bwMode="auto">
          <a:xfrm>
            <a:off x="5438840" y="54519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04" name="Text Box 21">
            <a:extLst>
              <a:ext uri="{FF2B5EF4-FFF2-40B4-BE49-F238E27FC236}">
                <a16:creationId xmlns:a16="http://schemas.microsoft.com/office/drawing/2014/main" id="{A7830FE5-CB28-9041-B0F1-962DB015C2CE}"/>
              </a:ext>
            </a:extLst>
          </p:cNvPr>
          <p:cNvSpPr txBox="1">
            <a:spLocks noChangeArrowheads="1"/>
          </p:cNvSpPr>
          <p:nvPr/>
        </p:nvSpPr>
        <p:spPr bwMode="auto">
          <a:xfrm>
            <a:off x="78010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05" name="Text Box 22">
            <a:extLst>
              <a:ext uri="{FF2B5EF4-FFF2-40B4-BE49-F238E27FC236}">
                <a16:creationId xmlns:a16="http://schemas.microsoft.com/office/drawing/2014/main" id="{BF3938F3-90E8-594D-BB5D-0AB98F39B4D4}"/>
              </a:ext>
            </a:extLst>
          </p:cNvPr>
          <p:cNvSpPr txBox="1">
            <a:spLocks noChangeArrowheads="1"/>
          </p:cNvSpPr>
          <p:nvPr/>
        </p:nvSpPr>
        <p:spPr bwMode="auto">
          <a:xfrm>
            <a:off x="71914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06" name="Text Box 23">
            <a:extLst>
              <a:ext uri="{FF2B5EF4-FFF2-40B4-BE49-F238E27FC236}">
                <a16:creationId xmlns:a16="http://schemas.microsoft.com/office/drawing/2014/main" id="{7C2A7741-2525-5745-89C1-18C62F4C5E24}"/>
              </a:ext>
            </a:extLst>
          </p:cNvPr>
          <p:cNvSpPr txBox="1">
            <a:spLocks noChangeArrowheads="1"/>
          </p:cNvSpPr>
          <p:nvPr/>
        </p:nvSpPr>
        <p:spPr bwMode="auto">
          <a:xfrm>
            <a:off x="65818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07" name="Text Box 24">
            <a:extLst>
              <a:ext uri="{FF2B5EF4-FFF2-40B4-BE49-F238E27FC236}">
                <a16:creationId xmlns:a16="http://schemas.microsoft.com/office/drawing/2014/main" id="{4ACD9A6E-A672-6E44-988B-09049D9614B9}"/>
              </a:ext>
            </a:extLst>
          </p:cNvPr>
          <p:cNvSpPr txBox="1">
            <a:spLocks noChangeArrowheads="1"/>
          </p:cNvSpPr>
          <p:nvPr/>
        </p:nvSpPr>
        <p:spPr bwMode="auto">
          <a:xfrm>
            <a:off x="5972240" y="5985365"/>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63BF6AE5-8E3D-D543-BC55-78A4001B77F2}"/>
                  </a:ext>
                </a:extLst>
              </p:cNvPr>
              <p:cNvSpPr>
                <a:spLocks noChangeArrowheads="1"/>
              </p:cNvSpPr>
              <p:nvPr/>
            </p:nvSpPr>
            <p:spPr bwMode="auto">
              <a:xfrm>
                <a:off x="7635644" y="4779225"/>
                <a:ext cx="609600" cy="609600"/>
              </a:xfrm>
              <a:prstGeom prst="rect">
                <a:avLst/>
              </a:prstGeom>
              <a:solidFill>
                <a:schemeClr val="bg1"/>
              </a:solidFill>
              <a:ln w="9525">
                <a:solidFill>
                  <a:schemeClr val="tx1"/>
                </a:solidFill>
                <a:miter lim="800000"/>
                <a:headEnd/>
                <a:tailEnd/>
              </a:ln>
            </p:spPr>
            <p:txBody>
              <a:bodyPr wrap="none" lIns="144000" anchor="ctr"/>
              <a:lstStyle/>
              <a:p>
                <a:pPr algn="ctr"/>
                <a14:m>
                  <m:oMathPara xmlns:m="http://schemas.openxmlformats.org/officeDocument/2006/math">
                    <m:oMathParaPr>
                      <m:jc m:val="center"/>
                    </m:oMathParaPr>
                    <m:oMath xmlns:m="http://schemas.openxmlformats.org/officeDocument/2006/math">
                      <m:r>
                        <a:rPr lang="de-DE" sz="1200" i="1" dirty="0" smtClean="0">
                          <a:solidFill>
                            <a:srgbClr val="FFC000"/>
                          </a:solidFill>
                          <a:latin typeface="Cambria Math" panose="02040503050406030204" pitchFamily="18" charset="0"/>
                        </a:rPr>
                        <m:t>0</m:t>
                      </m:r>
                      <m:r>
                        <a:rPr lang="de-DE" sz="1200" b="0" i="1" dirty="0" smtClean="0">
                          <a:solidFill>
                            <a:srgbClr val="FFC000"/>
                          </a:solidFill>
                          <a:latin typeface="Cambria Math" panose="02040503050406030204" pitchFamily="18" charset="0"/>
                        </a:rPr>
                        <m:t>.03285</m:t>
                      </m:r>
                    </m:oMath>
                  </m:oMathPara>
                </a14:m>
                <a:endParaRPr lang="en-GB" sz="1200" dirty="0">
                  <a:solidFill>
                    <a:srgbClr val="FFC000"/>
                  </a:solidFill>
                </a:endParaRPr>
              </a:p>
            </p:txBody>
          </p:sp>
        </mc:Choice>
        <mc:Fallback xmlns="">
          <p:sp>
            <p:nvSpPr>
              <p:cNvPr id="108" name="Rectangle 107">
                <a:extLst>
                  <a:ext uri="{FF2B5EF4-FFF2-40B4-BE49-F238E27FC236}">
                    <a16:creationId xmlns:a16="http://schemas.microsoft.com/office/drawing/2014/main" id="{63BF6AE5-8E3D-D543-BC55-78A4001B77F2}"/>
                  </a:ext>
                </a:extLst>
              </p:cNvPr>
              <p:cNvSpPr>
                <a:spLocks noRot="1" noChangeAspect="1" noMove="1" noResize="1" noEditPoints="1" noAdjustHandles="1" noChangeArrowheads="1" noChangeShapeType="1" noTextEdit="1"/>
              </p:cNvSpPr>
              <p:nvPr/>
            </p:nvSpPr>
            <p:spPr bwMode="auto">
              <a:xfrm>
                <a:off x="7635644" y="4779225"/>
                <a:ext cx="609600" cy="609600"/>
              </a:xfrm>
              <a:prstGeom prst="rect">
                <a:avLst/>
              </a:prstGeom>
              <a:blipFill>
                <a:blip r:embed="rId15"/>
                <a:stretch>
                  <a:fillRect r="-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3849D47A-F4AB-5147-886A-7E78B4E2DD79}"/>
                  </a:ext>
                </a:extLst>
              </p:cNvPr>
              <p:cNvSpPr txBox="1"/>
              <p:nvPr/>
            </p:nvSpPr>
            <p:spPr>
              <a:xfrm>
                <a:off x="5761103" y="4350417"/>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i="1" dirty="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09" name="TextBox 108">
                <a:extLst>
                  <a:ext uri="{FF2B5EF4-FFF2-40B4-BE49-F238E27FC236}">
                    <a16:creationId xmlns:a16="http://schemas.microsoft.com/office/drawing/2014/main" id="{3849D47A-F4AB-5147-886A-7E78B4E2DD79}"/>
                  </a:ext>
                </a:extLst>
              </p:cNvPr>
              <p:cNvSpPr txBox="1">
                <a:spLocks noRot="1" noChangeAspect="1" noMove="1" noResize="1" noEditPoints="1" noAdjustHandles="1" noChangeArrowheads="1" noChangeShapeType="1" noTextEdit="1"/>
              </p:cNvSpPr>
              <p:nvPr/>
            </p:nvSpPr>
            <p:spPr>
              <a:xfrm>
                <a:off x="5761103" y="4350417"/>
                <a:ext cx="761747"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A94106A-DB09-3940-9581-4C23702B1EB5}"/>
                  </a:ext>
                </a:extLst>
              </p:cNvPr>
              <p:cNvSpPr txBox="1"/>
              <p:nvPr/>
            </p:nvSpPr>
            <p:spPr>
              <a:xfrm>
                <a:off x="6346552" y="4335929"/>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10" name="TextBox 109">
                <a:extLst>
                  <a:ext uri="{FF2B5EF4-FFF2-40B4-BE49-F238E27FC236}">
                    <a16:creationId xmlns:a16="http://schemas.microsoft.com/office/drawing/2014/main" id="{9A94106A-DB09-3940-9581-4C23702B1EB5}"/>
                  </a:ext>
                </a:extLst>
              </p:cNvPr>
              <p:cNvSpPr txBox="1">
                <a:spLocks noRot="1" noChangeAspect="1" noMove="1" noResize="1" noEditPoints="1" noAdjustHandles="1" noChangeArrowheads="1" noChangeShapeType="1" noTextEdit="1"/>
              </p:cNvSpPr>
              <p:nvPr/>
            </p:nvSpPr>
            <p:spPr>
              <a:xfrm>
                <a:off x="6346552" y="4335929"/>
                <a:ext cx="761747"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947B71BD-453C-354B-B218-8511D9A32212}"/>
                  </a:ext>
                </a:extLst>
              </p:cNvPr>
              <p:cNvSpPr txBox="1"/>
              <p:nvPr/>
            </p:nvSpPr>
            <p:spPr>
              <a:xfrm>
                <a:off x="6971387" y="4346837"/>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06569</m:t>
                      </m:r>
                    </m:oMath>
                  </m:oMathPara>
                </a14:m>
                <a:endParaRPr lang="en-GB" sz="1200" dirty="0">
                  <a:solidFill>
                    <a:srgbClr val="4472C4"/>
                  </a:solidFill>
                </a:endParaRPr>
              </a:p>
            </p:txBody>
          </p:sp>
        </mc:Choice>
        <mc:Fallback xmlns="">
          <p:sp>
            <p:nvSpPr>
              <p:cNvPr id="111" name="TextBox 110">
                <a:extLst>
                  <a:ext uri="{FF2B5EF4-FFF2-40B4-BE49-F238E27FC236}">
                    <a16:creationId xmlns:a16="http://schemas.microsoft.com/office/drawing/2014/main" id="{947B71BD-453C-354B-B218-8511D9A32212}"/>
                  </a:ext>
                </a:extLst>
              </p:cNvPr>
              <p:cNvSpPr txBox="1">
                <a:spLocks noRot="1" noChangeAspect="1" noMove="1" noResize="1" noEditPoints="1" noAdjustHandles="1" noChangeArrowheads="1" noChangeShapeType="1" noTextEdit="1"/>
              </p:cNvSpPr>
              <p:nvPr/>
            </p:nvSpPr>
            <p:spPr>
              <a:xfrm>
                <a:off x="6971387" y="4346837"/>
                <a:ext cx="761747"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E3F06792-67E3-4142-8138-CDF91A67A7B1}"/>
                  </a:ext>
                </a:extLst>
              </p:cNvPr>
              <p:cNvSpPr txBox="1"/>
              <p:nvPr/>
            </p:nvSpPr>
            <p:spPr>
              <a:xfrm>
                <a:off x="5761103" y="5531701"/>
                <a:ext cx="761747" cy="27699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12" name="TextBox 111">
                <a:extLst>
                  <a:ext uri="{FF2B5EF4-FFF2-40B4-BE49-F238E27FC236}">
                    <a16:creationId xmlns:a16="http://schemas.microsoft.com/office/drawing/2014/main" id="{E3F06792-67E3-4142-8138-CDF91A67A7B1}"/>
                  </a:ext>
                </a:extLst>
              </p:cNvPr>
              <p:cNvSpPr txBox="1">
                <a:spLocks noRot="1" noChangeAspect="1" noMove="1" noResize="1" noEditPoints="1" noAdjustHandles="1" noChangeArrowheads="1" noChangeShapeType="1" noTextEdit="1"/>
              </p:cNvSpPr>
              <p:nvPr/>
            </p:nvSpPr>
            <p:spPr>
              <a:xfrm>
                <a:off x="5761103" y="5531701"/>
                <a:ext cx="761747"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D07AF3E9-672D-E048-BC0D-B35B5F16096E}"/>
                  </a:ext>
                </a:extLst>
              </p:cNvPr>
              <p:cNvSpPr txBox="1"/>
              <p:nvPr/>
            </p:nvSpPr>
            <p:spPr>
              <a:xfrm>
                <a:off x="6353433" y="5536602"/>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13" name="TextBox 112">
                <a:extLst>
                  <a:ext uri="{FF2B5EF4-FFF2-40B4-BE49-F238E27FC236}">
                    <a16:creationId xmlns:a16="http://schemas.microsoft.com/office/drawing/2014/main" id="{D07AF3E9-672D-E048-BC0D-B35B5F16096E}"/>
                  </a:ext>
                </a:extLst>
              </p:cNvPr>
              <p:cNvSpPr txBox="1">
                <a:spLocks noRot="1" noChangeAspect="1" noMove="1" noResize="1" noEditPoints="1" noAdjustHandles="1" noChangeArrowheads="1" noChangeShapeType="1" noTextEdit="1"/>
              </p:cNvSpPr>
              <p:nvPr/>
            </p:nvSpPr>
            <p:spPr>
              <a:xfrm>
                <a:off x="6353433" y="5536602"/>
                <a:ext cx="761747"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57F86CE0-F044-114E-8DBE-78A1953936F7}"/>
                  </a:ext>
                </a:extLst>
              </p:cNvPr>
              <p:cNvSpPr txBox="1"/>
              <p:nvPr/>
            </p:nvSpPr>
            <p:spPr>
              <a:xfrm>
                <a:off x="6961290" y="5531700"/>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32847</m:t>
                      </m:r>
                    </m:oMath>
                  </m:oMathPara>
                </a14:m>
                <a:endParaRPr lang="en-GB" sz="1200" dirty="0">
                  <a:solidFill>
                    <a:schemeClr val="accent1"/>
                  </a:solidFill>
                </a:endParaRPr>
              </a:p>
            </p:txBody>
          </p:sp>
        </mc:Choice>
        <mc:Fallback xmlns="">
          <p:sp>
            <p:nvSpPr>
              <p:cNvPr id="114" name="TextBox 113">
                <a:extLst>
                  <a:ext uri="{FF2B5EF4-FFF2-40B4-BE49-F238E27FC236}">
                    <a16:creationId xmlns:a16="http://schemas.microsoft.com/office/drawing/2014/main" id="{57F86CE0-F044-114E-8DBE-78A1953936F7}"/>
                  </a:ext>
                </a:extLst>
              </p:cNvPr>
              <p:cNvSpPr txBox="1">
                <a:spLocks noRot="1" noChangeAspect="1" noMove="1" noResize="1" noEditPoints="1" noAdjustHandles="1" noChangeArrowheads="1" noChangeShapeType="1" noTextEdit="1"/>
              </p:cNvSpPr>
              <p:nvPr/>
            </p:nvSpPr>
            <p:spPr>
              <a:xfrm>
                <a:off x="6961290" y="5531700"/>
                <a:ext cx="761747"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FB59941B-0DB7-4B4D-95C1-5A42771232CD}"/>
                  </a:ext>
                </a:extLst>
              </p:cNvPr>
              <p:cNvSpPr txBox="1"/>
              <p:nvPr/>
            </p:nvSpPr>
            <p:spPr>
              <a:xfrm>
                <a:off x="5752497" y="4931239"/>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03650</m:t>
                      </m:r>
                    </m:oMath>
                  </m:oMathPara>
                </a14:m>
                <a:endParaRPr lang="en-GB" sz="1200" dirty="0">
                  <a:solidFill>
                    <a:schemeClr val="accent1"/>
                  </a:solidFill>
                </a:endParaRPr>
              </a:p>
            </p:txBody>
          </p:sp>
        </mc:Choice>
        <mc:Fallback xmlns="">
          <p:sp>
            <p:nvSpPr>
              <p:cNvPr id="115" name="TextBox 114">
                <a:extLst>
                  <a:ext uri="{FF2B5EF4-FFF2-40B4-BE49-F238E27FC236}">
                    <a16:creationId xmlns:a16="http://schemas.microsoft.com/office/drawing/2014/main" id="{FB59941B-0DB7-4B4D-95C1-5A42771232CD}"/>
                  </a:ext>
                </a:extLst>
              </p:cNvPr>
              <p:cNvSpPr txBox="1">
                <a:spLocks noRot="1" noChangeAspect="1" noMove="1" noResize="1" noEditPoints="1" noAdjustHandles="1" noChangeArrowheads="1" noChangeShapeType="1" noTextEdit="1"/>
              </p:cNvSpPr>
              <p:nvPr/>
            </p:nvSpPr>
            <p:spPr>
              <a:xfrm>
                <a:off x="5752497" y="4931239"/>
                <a:ext cx="761747"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DB4983B0-810B-8C45-8561-1E437CA939AD}"/>
                  </a:ext>
                </a:extLst>
              </p:cNvPr>
              <p:cNvSpPr txBox="1"/>
              <p:nvPr/>
            </p:nvSpPr>
            <p:spPr>
              <a:xfrm>
                <a:off x="7562104" y="5536602"/>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.00365</m:t>
                      </m:r>
                    </m:oMath>
                  </m:oMathPara>
                </a14:m>
                <a:endParaRPr lang="en-GB" sz="1200" dirty="0">
                  <a:solidFill>
                    <a:schemeClr val="accent1"/>
                  </a:solidFill>
                </a:endParaRPr>
              </a:p>
            </p:txBody>
          </p:sp>
        </mc:Choice>
        <mc:Fallback xmlns="">
          <p:sp>
            <p:nvSpPr>
              <p:cNvPr id="116" name="TextBox 115">
                <a:extLst>
                  <a:ext uri="{FF2B5EF4-FFF2-40B4-BE49-F238E27FC236}">
                    <a16:creationId xmlns:a16="http://schemas.microsoft.com/office/drawing/2014/main" id="{DB4983B0-810B-8C45-8561-1E437CA939AD}"/>
                  </a:ext>
                </a:extLst>
              </p:cNvPr>
              <p:cNvSpPr txBox="1">
                <a:spLocks noRot="1" noChangeAspect="1" noMove="1" noResize="1" noEditPoints="1" noAdjustHandles="1" noChangeArrowheads="1" noChangeShapeType="1" noTextEdit="1"/>
              </p:cNvSpPr>
              <p:nvPr/>
            </p:nvSpPr>
            <p:spPr>
              <a:xfrm>
                <a:off x="7562104" y="5536602"/>
                <a:ext cx="761747"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3BBB4511-7861-4441-B400-38BFA20D2AA1}"/>
                  </a:ext>
                </a:extLst>
              </p:cNvPr>
              <p:cNvSpPr txBox="1"/>
              <p:nvPr/>
            </p:nvSpPr>
            <p:spPr>
              <a:xfrm>
                <a:off x="6961290" y="4953464"/>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32847</m:t>
                      </m:r>
                    </m:oMath>
                  </m:oMathPara>
                </a14:m>
                <a:endParaRPr lang="en-GB" sz="1200" dirty="0">
                  <a:solidFill>
                    <a:srgbClr val="4472C4"/>
                  </a:solidFill>
                </a:endParaRPr>
              </a:p>
            </p:txBody>
          </p:sp>
        </mc:Choice>
        <mc:Fallback xmlns="">
          <p:sp>
            <p:nvSpPr>
              <p:cNvPr id="117" name="TextBox 116">
                <a:extLst>
                  <a:ext uri="{FF2B5EF4-FFF2-40B4-BE49-F238E27FC236}">
                    <a16:creationId xmlns:a16="http://schemas.microsoft.com/office/drawing/2014/main" id="{3BBB4511-7861-4441-B400-38BFA20D2AA1}"/>
                  </a:ext>
                </a:extLst>
              </p:cNvPr>
              <p:cNvSpPr txBox="1">
                <a:spLocks noRot="1" noChangeAspect="1" noMove="1" noResize="1" noEditPoints="1" noAdjustHandles="1" noChangeArrowheads="1" noChangeShapeType="1" noTextEdit="1"/>
              </p:cNvSpPr>
              <p:nvPr/>
            </p:nvSpPr>
            <p:spPr>
              <a:xfrm>
                <a:off x="6961290" y="4953464"/>
                <a:ext cx="761747" cy="276999"/>
              </a:xfrm>
              <a:prstGeom prst="rect">
                <a:avLst/>
              </a:prstGeom>
              <a:blipFill>
                <a:blip r:embed="rId2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1320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Markov Decision Process / Problem (MDP) – Recap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1CD62C-7D0F-1943-B672-1873041CCCFF}"/>
                  </a:ext>
                </a:extLst>
              </p:cNvPr>
              <p:cNvSpPr>
                <a:spLocks noGrp="1"/>
              </p:cNvSpPr>
              <p:nvPr>
                <p:ph sz="half" idx="1"/>
              </p:nvPr>
            </p:nvSpPr>
            <p:spPr/>
            <p:txBody>
              <a:bodyPr>
                <a:normAutofit/>
              </a:bodyPr>
              <a:lstStyle/>
              <a:p>
                <a:r>
                  <a:rPr lang="en-GB" i="1" dirty="0"/>
                  <a:t>Sequential</a:t>
                </a:r>
                <a:r>
                  <a:rPr lang="en-GB" dirty="0"/>
                  <a:t> decision problem for a </a:t>
                </a:r>
                <a:r>
                  <a:rPr lang="en-GB" dirty="0">
                    <a:solidFill>
                      <a:schemeClr val="accent1"/>
                    </a:solidFill>
                  </a:rPr>
                  <a:t>fully observable</a:t>
                </a:r>
                <a:r>
                  <a:rPr lang="en-GB" dirty="0"/>
                  <a:t>, </a:t>
                </a:r>
                <a:r>
                  <a:rPr lang="en-GB" dirty="0">
                    <a:solidFill>
                      <a:schemeClr val="accent1"/>
                    </a:solidFill>
                  </a:rPr>
                  <a:t>stochastic</a:t>
                </a:r>
                <a:r>
                  <a:rPr lang="en-GB" dirty="0"/>
                  <a:t> environment with a </a:t>
                </a:r>
                <a:r>
                  <a:rPr lang="en-GB" dirty="0">
                    <a:solidFill>
                      <a:schemeClr val="accent1"/>
                    </a:solidFill>
                  </a:rPr>
                  <a:t>Markovian transition model </a:t>
                </a:r>
                <a:r>
                  <a:rPr lang="en-GB" dirty="0"/>
                  <a:t>and </a:t>
                </a:r>
                <a:r>
                  <a:rPr lang="en-GB" dirty="0">
                    <a:solidFill>
                      <a:schemeClr val="accent1"/>
                    </a:solidFill>
                  </a:rPr>
                  <a:t>additive rewards</a:t>
                </a:r>
              </a:p>
              <a:p>
                <a:endParaRPr lang="en-GB" dirty="0"/>
              </a:p>
              <a:p>
                <a:r>
                  <a:rPr lang="en-GB" dirty="0"/>
                  <a:t>Components</a:t>
                </a:r>
              </a:p>
              <a:p>
                <a:pPr lvl="1"/>
                <a:r>
                  <a:rPr lang="en-GB" dirty="0"/>
                  <a:t>a set of states </a:t>
                </a:r>
                <a14:m>
                  <m:oMath xmlns:m="http://schemas.openxmlformats.org/officeDocument/2006/math">
                    <m:r>
                      <a:rPr lang="en-GB" i="1" dirty="0" smtClean="0">
                        <a:latin typeface="Cambria Math" panose="02040503050406030204" pitchFamily="18" charset="0"/>
                      </a:rPr>
                      <m:t>𝑆</m:t>
                    </m:r>
                  </m:oMath>
                </a14:m>
                <a:r>
                  <a:rPr lang="en-GB" dirty="0"/>
                  <a:t> (with an initial state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a:t>
                </a:r>
              </a:p>
              <a:p>
                <a:pPr lvl="1"/>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 in each state</a:t>
                </a:r>
              </a:p>
              <a:p>
                <a:pPr lvl="1"/>
                <a:r>
                  <a:rPr lang="en-GB" dirty="0"/>
                  <a:t>a transition model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1"/>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sz="half" idx="1"/>
              </p:nvPr>
            </p:nvSpPr>
            <p:spPr>
              <a:blipFill>
                <a:blip r:embed="rId3"/>
                <a:stretch>
                  <a:fillRect l="-4025" t="-2473" r="-1548"/>
                </a:stretch>
              </a:blipFill>
            </p:spPr>
            <p:txBody>
              <a:bodyPr/>
              <a:lstStyle/>
              <a:p>
                <a:r>
                  <a:rPr lang="en-GB">
                    <a:noFill/>
                  </a:rPr>
                  <a:t> </a:t>
                </a:r>
              </a:p>
            </p:txBody>
          </p:sp>
        </mc:Fallback>
      </mc:AlternateContent>
      <p:sp>
        <p:nvSpPr>
          <p:cNvPr id="28" name="Content Placeholder 27">
            <a:extLst>
              <a:ext uri="{FF2B5EF4-FFF2-40B4-BE49-F238E27FC236}">
                <a16:creationId xmlns:a16="http://schemas.microsoft.com/office/drawing/2014/main" id="{5202FC31-E642-CF41-9A4F-58F3F54536B2}"/>
              </a:ext>
            </a:extLst>
          </p:cNvPr>
          <p:cNvSpPr>
            <a:spLocks noGrp="1"/>
          </p:cNvSpPr>
          <p:nvPr>
            <p:ph sz="half" idx="2"/>
          </p:nvPr>
        </p:nvSpPr>
        <p:spPr/>
        <p:txBody>
          <a:bodyPr/>
          <a:lstStyle/>
          <a:p>
            <a:r>
              <a:rPr lang="en-GB" dirty="0"/>
              <a:t>Robot navigation example:</a:t>
            </a:r>
          </a:p>
        </p:txBody>
      </p:sp>
      <p:sp>
        <p:nvSpPr>
          <p:cNvPr id="4" name="Slide Number Placeholder 3">
            <a:extLst>
              <a:ext uri="{FF2B5EF4-FFF2-40B4-BE49-F238E27FC236}">
                <a16:creationId xmlns:a16="http://schemas.microsoft.com/office/drawing/2014/main" id="{000E285A-5AB2-354A-9688-B461D919FCFB}"/>
              </a:ext>
            </a:extLst>
          </p:cNvPr>
          <p:cNvSpPr>
            <a:spLocks noGrp="1"/>
          </p:cNvSpPr>
          <p:nvPr>
            <p:ph type="sldNum" sz="quarter" idx="12"/>
          </p:nvPr>
        </p:nvSpPr>
        <p:spPr/>
        <p:txBody>
          <a:bodyPr/>
          <a:lstStyle/>
          <a:p>
            <a:fld id="{67C9959E-8E6B-B04C-9955-EA096F41CA7A}" type="slidenum">
              <a:rPr lang="en-GB" smtClean="0"/>
              <a:t>3</a:t>
            </a:fld>
            <a:endParaRPr lang="en-GB"/>
          </a:p>
        </p:txBody>
      </p:sp>
      <p:pic>
        <p:nvPicPr>
          <p:cNvPr id="25" name="Picture 24">
            <a:extLst>
              <a:ext uri="{FF2B5EF4-FFF2-40B4-BE49-F238E27FC236}">
                <a16:creationId xmlns:a16="http://schemas.microsoft.com/office/drawing/2014/main" id="{683554E3-3AC5-A948-AC9D-E131E2AE09C4}"/>
              </a:ext>
            </a:extLst>
          </p:cNvPr>
          <p:cNvPicPr>
            <a:picLocks noChangeAspect="1"/>
          </p:cNvPicPr>
          <p:nvPr/>
        </p:nvPicPr>
        <p:blipFill rotWithShape="1">
          <a:blip r:embed="rId4">
            <a:clrChange>
              <a:clrFrom>
                <a:srgbClr val="FFFFFF"/>
              </a:clrFrom>
              <a:clrTo>
                <a:srgbClr val="FFFFFF">
                  <a:alpha val="0"/>
                </a:srgbClr>
              </a:clrTo>
            </a:clrChange>
          </a:blip>
          <a:srcRect l="5545" t="4804" r="6416" b="13117"/>
          <a:stretch/>
        </p:blipFill>
        <p:spPr>
          <a:xfrm>
            <a:off x="5951842" y="4981704"/>
            <a:ext cx="1319349" cy="1031965"/>
          </a:xfrm>
          <a:prstGeom prst="rect">
            <a:avLst/>
          </a:prstGeom>
          <a:ln w="28575">
            <a:solidFill>
              <a:schemeClr val="tx1"/>
            </a:solidFill>
          </a:ln>
        </p:spPr>
      </p:pic>
      <p:sp>
        <p:nvSpPr>
          <p:cNvPr id="27" name="TextBox 26">
            <a:extLst>
              <a:ext uri="{FF2B5EF4-FFF2-40B4-BE49-F238E27FC236}">
                <a16:creationId xmlns:a16="http://schemas.microsoft.com/office/drawing/2014/main" id="{4888FACF-66DB-574B-9D44-747AAB798536}"/>
              </a:ext>
            </a:extLst>
          </p:cNvPr>
          <p:cNvSpPr txBox="1"/>
          <p:nvPr/>
        </p:nvSpPr>
        <p:spPr>
          <a:xfrm>
            <a:off x="4789408" y="4327553"/>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5873812" y="4327553"/>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5873812" y="4327553"/>
                <a:ext cx="2215928" cy="369332"/>
              </a:xfrm>
              <a:prstGeom prst="rect">
                <a:avLst/>
              </a:prstGeom>
              <a:blipFill>
                <a:blip r:embed="rId5"/>
                <a:stretch>
                  <a:fillRect l="-2286" t="-6667" b="-23333"/>
                </a:stretch>
              </a:blipFill>
            </p:spPr>
            <p:txBody>
              <a:bodyPr/>
              <a:lstStyle/>
              <a:p>
                <a:r>
                  <a:rPr lang="en-GB">
                    <a:noFill/>
                  </a:rPr>
                  <a:t> </a:t>
                </a:r>
              </a:p>
            </p:txBody>
          </p:sp>
        </mc:Fallback>
      </mc:AlternateContent>
      <p:sp>
        <p:nvSpPr>
          <p:cNvPr id="47" name="Freeform 11">
            <a:extLst>
              <a:ext uri="{FF2B5EF4-FFF2-40B4-BE49-F238E27FC236}">
                <a16:creationId xmlns:a16="http://schemas.microsoft.com/office/drawing/2014/main" id="{E349DC36-3056-A64E-BBC5-E41979D4B8A4}"/>
              </a:ext>
            </a:extLst>
          </p:cNvPr>
          <p:cNvSpPr>
            <a:spLocks/>
          </p:cNvSpPr>
          <p:nvPr/>
        </p:nvSpPr>
        <p:spPr bwMode="auto">
          <a:xfrm>
            <a:off x="7138616" y="3451847"/>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48" name="Group 47">
            <a:extLst>
              <a:ext uri="{FF2B5EF4-FFF2-40B4-BE49-F238E27FC236}">
                <a16:creationId xmlns:a16="http://schemas.microsoft.com/office/drawing/2014/main" id="{D3BE155E-B554-2A4B-A4FB-A8825039FBF9}"/>
              </a:ext>
            </a:extLst>
          </p:cNvPr>
          <p:cNvGrpSpPr/>
          <p:nvPr/>
        </p:nvGrpSpPr>
        <p:grpSpPr>
          <a:xfrm>
            <a:off x="4789408" y="2104975"/>
            <a:ext cx="2806408" cy="2185072"/>
            <a:chOff x="542038" y="4165280"/>
            <a:chExt cx="2806408" cy="2185072"/>
          </a:xfrm>
        </p:grpSpPr>
        <p:grpSp>
          <p:nvGrpSpPr>
            <p:cNvPr id="49" name="Group 3">
              <a:extLst>
                <a:ext uri="{FF2B5EF4-FFF2-40B4-BE49-F238E27FC236}">
                  <a16:creationId xmlns:a16="http://schemas.microsoft.com/office/drawing/2014/main" id="{68081CAE-F6FC-1249-AFC0-0F1C21EBF5B4}"/>
                </a:ext>
              </a:extLst>
            </p:cNvPr>
            <p:cNvGrpSpPr>
              <a:grpSpLocks/>
            </p:cNvGrpSpPr>
            <p:nvPr/>
          </p:nvGrpSpPr>
          <p:grpSpPr bwMode="auto">
            <a:xfrm>
              <a:off x="910045" y="4165283"/>
              <a:ext cx="2438400" cy="1828800"/>
              <a:chOff x="960" y="1152"/>
              <a:chExt cx="1536" cy="1152"/>
            </a:xfrm>
          </p:grpSpPr>
          <p:sp>
            <p:nvSpPr>
              <p:cNvPr id="59" name="Rectangle 4">
                <a:extLst>
                  <a:ext uri="{FF2B5EF4-FFF2-40B4-BE49-F238E27FC236}">
                    <a16:creationId xmlns:a16="http://schemas.microsoft.com/office/drawing/2014/main" id="{F28AB98F-025C-744D-91E2-5992EE7315B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0" name="Line 5">
                <a:extLst>
                  <a:ext uri="{FF2B5EF4-FFF2-40B4-BE49-F238E27FC236}">
                    <a16:creationId xmlns:a16="http://schemas.microsoft.com/office/drawing/2014/main" id="{ACABA887-846A-D448-A4E5-C29883AE0B3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1" name="Line 6">
                <a:extLst>
                  <a:ext uri="{FF2B5EF4-FFF2-40B4-BE49-F238E27FC236}">
                    <a16:creationId xmlns:a16="http://schemas.microsoft.com/office/drawing/2014/main" id="{BCE38CBB-C59D-2644-AAEC-63658D998E9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7">
                <a:extLst>
                  <a:ext uri="{FF2B5EF4-FFF2-40B4-BE49-F238E27FC236}">
                    <a16:creationId xmlns:a16="http://schemas.microsoft.com/office/drawing/2014/main" id="{D5C85E8A-DF13-9E49-B5AD-7FAD0E35449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8">
                <a:extLst>
                  <a:ext uri="{FF2B5EF4-FFF2-40B4-BE49-F238E27FC236}">
                    <a16:creationId xmlns:a16="http://schemas.microsoft.com/office/drawing/2014/main" id="{D5ABCA2C-2732-C941-9D1C-4DB52154467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4" name="Line 9">
                <a:extLst>
                  <a:ext uri="{FF2B5EF4-FFF2-40B4-BE49-F238E27FC236}">
                    <a16:creationId xmlns:a16="http://schemas.microsoft.com/office/drawing/2014/main" id="{95F53509-B54D-1246-8B46-D8BDE7AE890D}"/>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Rectangle 10">
                <a:extLst>
                  <a:ext uri="{FF2B5EF4-FFF2-40B4-BE49-F238E27FC236}">
                    <a16:creationId xmlns:a16="http://schemas.microsoft.com/office/drawing/2014/main" id="{2853132D-6764-4642-91F9-D49A3C586BC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9A29936D-17B9-454C-B6DC-927898F914A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51" name="Text Box 18">
              <a:extLst>
                <a:ext uri="{FF2B5EF4-FFF2-40B4-BE49-F238E27FC236}">
                  <a16:creationId xmlns:a16="http://schemas.microsoft.com/office/drawing/2014/main" id="{319F3896-D07E-4240-B404-68826A8A50AF}"/>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52" name="Text Box 19">
              <a:extLst>
                <a:ext uri="{FF2B5EF4-FFF2-40B4-BE49-F238E27FC236}">
                  <a16:creationId xmlns:a16="http://schemas.microsoft.com/office/drawing/2014/main" id="{ECC06800-125F-B54A-A835-A5CCDA4D494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3" name="Text Box 20">
              <a:extLst>
                <a:ext uri="{FF2B5EF4-FFF2-40B4-BE49-F238E27FC236}">
                  <a16:creationId xmlns:a16="http://schemas.microsoft.com/office/drawing/2014/main" id="{0CCB9030-72AF-5B4E-99E0-0E448C09A09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4" name="Text Box 21">
              <a:extLst>
                <a:ext uri="{FF2B5EF4-FFF2-40B4-BE49-F238E27FC236}">
                  <a16:creationId xmlns:a16="http://schemas.microsoft.com/office/drawing/2014/main" id="{87F9E4B2-3D49-6349-8966-E1B71C38930D}"/>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55" name="Text Box 22">
              <a:extLst>
                <a:ext uri="{FF2B5EF4-FFF2-40B4-BE49-F238E27FC236}">
                  <a16:creationId xmlns:a16="http://schemas.microsoft.com/office/drawing/2014/main" id="{C407F87C-2844-BF43-9F02-F8D0D83DF3A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6" name="Text Box 23">
              <a:extLst>
                <a:ext uri="{FF2B5EF4-FFF2-40B4-BE49-F238E27FC236}">
                  <a16:creationId xmlns:a16="http://schemas.microsoft.com/office/drawing/2014/main" id="{0E893EB6-2E03-9C40-BF8D-FB679F94456E}"/>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7" name="Text Box 24">
              <a:extLst>
                <a:ext uri="{FF2B5EF4-FFF2-40B4-BE49-F238E27FC236}">
                  <a16:creationId xmlns:a16="http://schemas.microsoft.com/office/drawing/2014/main" id="{DB872267-BCE0-4141-948D-4E47CF61970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58" name="Rectangle 57">
              <a:extLst>
                <a:ext uri="{FF2B5EF4-FFF2-40B4-BE49-F238E27FC236}">
                  <a16:creationId xmlns:a16="http://schemas.microsoft.com/office/drawing/2014/main" id="{73526410-0CA2-2A43-B2F4-61362B0E04D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7" name="Date Placeholder 6">
            <a:extLst>
              <a:ext uri="{FF2B5EF4-FFF2-40B4-BE49-F238E27FC236}">
                <a16:creationId xmlns:a16="http://schemas.microsoft.com/office/drawing/2014/main" id="{FC7B5AEB-7C63-C34C-8E18-E82D6879264D}"/>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494454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el 1"/>
          <p:cNvSpPr>
            <a:spLocks noGrp="1"/>
          </p:cNvSpPr>
          <p:nvPr>
            <p:ph type="title"/>
          </p:nvPr>
        </p:nvSpPr>
        <p:spPr/>
        <p:txBody>
          <a:bodyPr/>
          <a:lstStyle/>
          <a:p>
            <a:r>
              <a:rPr lang="de-DE"/>
              <a:t>Example Scenario</a:t>
            </a:r>
          </a:p>
        </p:txBody>
      </p:sp>
      <p:sp>
        <p:nvSpPr>
          <p:cNvPr id="2" name="Slide Number Placeholder 1">
            <a:extLst>
              <a:ext uri="{FF2B5EF4-FFF2-40B4-BE49-F238E27FC236}">
                <a16:creationId xmlns:a16="http://schemas.microsoft.com/office/drawing/2014/main" id="{BD10834A-4D27-1A47-BD10-CB569D8D0283}"/>
              </a:ext>
            </a:extLst>
          </p:cNvPr>
          <p:cNvSpPr>
            <a:spLocks noGrp="1"/>
          </p:cNvSpPr>
          <p:nvPr>
            <p:ph type="sldNum" sz="quarter" idx="12"/>
          </p:nvPr>
        </p:nvSpPr>
        <p:spPr/>
        <p:txBody>
          <a:bodyPr/>
          <a:lstStyle/>
          <a:p>
            <a:fld id="{67C9959E-8E6B-B04C-9955-EA096F41CA7A}" type="slidenum">
              <a:rPr lang="en-GB" smtClean="0"/>
              <a:pPr/>
              <a:t>30</a:t>
            </a:fld>
            <a:endParaRPr lang="en-GB"/>
          </a:p>
        </p:txBody>
      </p:sp>
      <p:grpSp>
        <p:nvGrpSpPr>
          <p:cNvPr id="29" name="Group 28">
            <a:extLst>
              <a:ext uri="{FF2B5EF4-FFF2-40B4-BE49-F238E27FC236}">
                <a16:creationId xmlns:a16="http://schemas.microsoft.com/office/drawing/2014/main" id="{5AEC5BE7-1FBF-3E45-9F52-A8E14918AF5D}"/>
              </a:ext>
            </a:extLst>
          </p:cNvPr>
          <p:cNvGrpSpPr/>
          <p:nvPr/>
        </p:nvGrpSpPr>
        <p:grpSpPr>
          <a:xfrm>
            <a:off x="1457272" y="1477248"/>
            <a:ext cx="2864301" cy="2185072"/>
            <a:chOff x="628650" y="1264833"/>
            <a:chExt cx="2864301" cy="2185072"/>
          </a:xfrm>
        </p:grpSpPr>
        <p:grpSp>
          <p:nvGrpSpPr>
            <p:cNvPr id="57" name="Group 3">
              <a:extLst>
                <a:ext uri="{FF2B5EF4-FFF2-40B4-BE49-F238E27FC236}">
                  <a16:creationId xmlns:a16="http://schemas.microsoft.com/office/drawing/2014/main" id="{7336857B-9606-0F4C-A70D-F888E7A1D9DD}"/>
                </a:ext>
              </a:extLst>
            </p:cNvPr>
            <p:cNvGrpSpPr>
              <a:grpSpLocks/>
            </p:cNvGrpSpPr>
            <p:nvPr/>
          </p:nvGrpSpPr>
          <p:grpSpPr bwMode="auto">
            <a:xfrm>
              <a:off x="996657" y="1264836"/>
              <a:ext cx="2438400" cy="1828800"/>
              <a:chOff x="960" y="1152"/>
              <a:chExt cx="1536" cy="1152"/>
            </a:xfrm>
          </p:grpSpPr>
          <p:sp>
            <p:nvSpPr>
              <p:cNvPr id="58" name="Rectangle 4">
                <a:extLst>
                  <a:ext uri="{FF2B5EF4-FFF2-40B4-BE49-F238E27FC236}">
                    <a16:creationId xmlns:a16="http://schemas.microsoft.com/office/drawing/2014/main" id="{BA1455B2-077F-E04F-8C12-5347BB6878C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A4058E93-AA55-3C45-9972-897238F3438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6">
                <a:extLst>
                  <a:ext uri="{FF2B5EF4-FFF2-40B4-BE49-F238E27FC236}">
                    <a16:creationId xmlns:a16="http://schemas.microsoft.com/office/drawing/2014/main" id="{C7DB2EC0-6DB9-7447-8FE8-E24E2D2B345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7">
                <a:extLst>
                  <a:ext uri="{FF2B5EF4-FFF2-40B4-BE49-F238E27FC236}">
                    <a16:creationId xmlns:a16="http://schemas.microsoft.com/office/drawing/2014/main" id="{781B6CCE-94B7-5844-BF93-6403998D9932}"/>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2" name="Line 8">
                <a:extLst>
                  <a:ext uri="{FF2B5EF4-FFF2-40B4-BE49-F238E27FC236}">
                    <a16:creationId xmlns:a16="http://schemas.microsoft.com/office/drawing/2014/main" id="{3FFA19BC-D143-3342-B0FE-D587794D087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3" name="Line 9">
                <a:extLst>
                  <a:ext uri="{FF2B5EF4-FFF2-40B4-BE49-F238E27FC236}">
                    <a16:creationId xmlns:a16="http://schemas.microsoft.com/office/drawing/2014/main" id="{2F5BD17E-32DC-784C-99F5-7A4520A6000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Rectangle 10">
                <a:extLst>
                  <a:ext uri="{FF2B5EF4-FFF2-40B4-BE49-F238E27FC236}">
                    <a16:creationId xmlns:a16="http://schemas.microsoft.com/office/drawing/2014/main" id="{0A07CC4A-742E-0C49-BD09-F786B5CA99B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7D567A04-E2E6-5543-81C6-4CFB8A44B870}"/>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0.000</a:t>
              </a:r>
              <a:endParaRPr lang="en-US" i="1" dirty="0">
                <a:solidFill>
                  <a:schemeClr val="accent4"/>
                </a:solidFill>
              </a:endParaRPr>
            </a:p>
          </p:txBody>
        </p:sp>
        <p:sp>
          <p:nvSpPr>
            <p:cNvPr id="66" name="Text Box 18">
              <a:extLst>
                <a:ext uri="{FF2B5EF4-FFF2-40B4-BE49-F238E27FC236}">
                  <a16:creationId xmlns:a16="http://schemas.microsoft.com/office/drawing/2014/main" id="{3BE4947C-2198-6941-ABF2-6CBBF88B3633}"/>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7" name="Text Box 19">
              <a:extLst>
                <a:ext uri="{FF2B5EF4-FFF2-40B4-BE49-F238E27FC236}">
                  <a16:creationId xmlns:a16="http://schemas.microsoft.com/office/drawing/2014/main" id="{C187FF44-9D2A-BF4F-BBF1-7DA423E57A09}"/>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68" name="Text Box 20">
              <a:extLst>
                <a:ext uri="{FF2B5EF4-FFF2-40B4-BE49-F238E27FC236}">
                  <a16:creationId xmlns:a16="http://schemas.microsoft.com/office/drawing/2014/main" id="{F2D52D67-A12D-6F4A-ACB7-88C7BCB63EE1}"/>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9" name="Text Box 21">
              <a:extLst>
                <a:ext uri="{FF2B5EF4-FFF2-40B4-BE49-F238E27FC236}">
                  <a16:creationId xmlns:a16="http://schemas.microsoft.com/office/drawing/2014/main" id="{CB285240-A049-4548-9B1B-63D8B9FDA692}"/>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0" name="Text Box 22">
              <a:extLst>
                <a:ext uri="{FF2B5EF4-FFF2-40B4-BE49-F238E27FC236}">
                  <a16:creationId xmlns:a16="http://schemas.microsoft.com/office/drawing/2014/main" id="{8945E148-B3BA-3D48-873C-2DBA0BC465F8}"/>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1" name="Text Box 23">
              <a:extLst>
                <a:ext uri="{FF2B5EF4-FFF2-40B4-BE49-F238E27FC236}">
                  <a16:creationId xmlns:a16="http://schemas.microsoft.com/office/drawing/2014/main" id="{9602D7A8-2E18-5C40-8352-2D31111FE2A4}"/>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2" name="Text Box 24">
              <a:extLst>
                <a:ext uri="{FF2B5EF4-FFF2-40B4-BE49-F238E27FC236}">
                  <a16:creationId xmlns:a16="http://schemas.microsoft.com/office/drawing/2014/main" id="{61DBBFF4-8CC3-2C47-AAB4-4E72472EA30C}"/>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73" name="Rectangle 72">
              <a:extLst>
                <a:ext uri="{FF2B5EF4-FFF2-40B4-BE49-F238E27FC236}">
                  <a16:creationId xmlns:a16="http://schemas.microsoft.com/office/drawing/2014/main" id="{2A4FC120-7546-E744-A70F-F0DEAF0AF1FA}"/>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0.000</a:t>
              </a:r>
              <a:endParaRPr lang="en-US" i="1" dirty="0">
                <a:solidFill>
                  <a:srgbClr val="FFC000"/>
                </a:solidFill>
              </a:endParaRPr>
            </a:p>
          </p:txBody>
        </p:sp>
        <p:sp>
          <p:nvSpPr>
            <p:cNvPr id="74" name="TextBox 73">
              <a:extLst>
                <a:ext uri="{FF2B5EF4-FFF2-40B4-BE49-F238E27FC236}">
                  <a16:creationId xmlns:a16="http://schemas.microsoft.com/office/drawing/2014/main" id="{D74CA54B-A114-5241-966D-C503A481DC39}"/>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0.111</a:t>
              </a:r>
            </a:p>
          </p:txBody>
        </p:sp>
        <p:sp>
          <p:nvSpPr>
            <p:cNvPr id="75" name="TextBox 74">
              <a:extLst>
                <a:ext uri="{FF2B5EF4-FFF2-40B4-BE49-F238E27FC236}">
                  <a16:creationId xmlns:a16="http://schemas.microsoft.com/office/drawing/2014/main" id="{72BF3666-5AEE-9B4C-9B23-9F17D80B3ACF}"/>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0.111</a:t>
              </a:r>
            </a:p>
          </p:txBody>
        </p:sp>
        <p:sp>
          <p:nvSpPr>
            <p:cNvPr id="76" name="TextBox 75">
              <a:extLst>
                <a:ext uri="{FF2B5EF4-FFF2-40B4-BE49-F238E27FC236}">
                  <a16:creationId xmlns:a16="http://schemas.microsoft.com/office/drawing/2014/main" id="{A35FE785-5116-174D-9F00-B8C99253DA6D}"/>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0.111</a:t>
              </a:r>
            </a:p>
          </p:txBody>
        </p:sp>
        <p:sp>
          <p:nvSpPr>
            <p:cNvPr id="77" name="TextBox 76">
              <a:extLst>
                <a:ext uri="{FF2B5EF4-FFF2-40B4-BE49-F238E27FC236}">
                  <a16:creationId xmlns:a16="http://schemas.microsoft.com/office/drawing/2014/main" id="{FBCD5C4E-56EF-C640-93CD-79FA8C77E985}"/>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0.111</a:t>
              </a:r>
            </a:p>
          </p:txBody>
        </p:sp>
        <p:sp>
          <p:nvSpPr>
            <p:cNvPr id="78" name="TextBox 77">
              <a:extLst>
                <a:ext uri="{FF2B5EF4-FFF2-40B4-BE49-F238E27FC236}">
                  <a16:creationId xmlns:a16="http://schemas.microsoft.com/office/drawing/2014/main" id="{FEF4FB95-46F5-D545-883C-C6177E992116}"/>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0.111</a:t>
              </a:r>
            </a:p>
          </p:txBody>
        </p:sp>
        <p:sp>
          <p:nvSpPr>
            <p:cNvPr id="79" name="TextBox 78">
              <a:extLst>
                <a:ext uri="{FF2B5EF4-FFF2-40B4-BE49-F238E27FC236}">
                  <a16:creationId xmlns:a16="http://schemas.microsoft.com/office/drawing/2014/main" id="{B533F449-41B5-1548-95DD-ABAE46CA4D36}"/>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0.111</a:t>
              </a:r>
            </a:p>
          </p:txBody>
        </p:sp>
        <p:sp>
          <p:nvSpPr>
            <p:cNvPr id="80" name="TextBox 79">
              <a:extLst>
                <a:ext uri="{FF2B5EF4-FFF2-40B4-BE49-F238E27FC236}">
                  <a16:creationId xmlns:a16="http://schemas.microsoft.com/office/drawing/2014/main" id="{659A8A07-7E64-B84A-9EAE-9993D34ED839}"/>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0.111</a:t>
              </a:r>
            </a:p>
          </p:txBody>
        </p:sp>
        <p:sp>
          <p:nvSpPr>
            <p:cNvPr id="81" name="TextBox 80">
              <a:extLst>
                <a:ext uri="{FF2B5EF4-FFF2-40B4-BE49-F238E27FC236}">
                  <a16:creationId xmlns:a16="http://schemas.microsoft.com/office/drawing/2014/main" id="{B66B9BA7-E13D-924B-98F3-B6D845A1E9D3}"/>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0.111</a:t>
              </a:r>
            </a:p>
          </p:txBody>
        </p:sp>
        <p:sp>
          <p:nvSpPr>
            <p:cNvPr id="82" name="TextBox 81">
              <a:extLst>
                <a:ext uri="{FF2B5EF4-FFF2-40B4-BE49-F238E27FC236}">
                  <a16:creationId xmlns:a16="http://schemas.microsoft.com/office/drawing/2014/main" id="{3C322A6A-5E6C-FD46-9508-3463303C1433}"/>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0.111</a:t>
              </a:r>
            </a:p>
          </p:txBody>
        </p:sp>
      </p:grpSp>
      <p:sp>
        <p:nvSpPr>
          <p:cNvPr id="28" name="TextBox 27">
            <a:extLst>
              <a:ext uri="{FF2B5EF4-FFF2-40B4-BE49-F238E27FC236}">
                <a16:creationId xmlns:a16="http://schemas.microsoft.com/office/drawing/2014/main" id="{1721AB6D-4C7A-2D4E-86D5-D0C7BCF507F9}"/>
              </a:ext>
            </a:extLst>
          </p:cNvPr>
          <p:cNvSpPr txBox="1"/>
          <p:nvPr/>
        </p:nvSpPr>
        <p:spPr>
          <a:xfrm>
            <a:off x="2118264" y="3595634"/>
            <a:ext cx="1852430" cy="369332"/>
          </a:xfrm>
          <a:prstGeom prst="rect">
            <a:avLst/>
          </a:prstGeom>
          <a:noFill/>
        </p:spPr>
        <p:txBody>
          <a:bodyPr wrap="none" rtlCol="0">
            <a:spAutoFit/>
          </a:bodyPr>
          <a:lstStyle/>
          <a:p>
            <a:r>
              <a:rPr lang="en-GB" dirty="0"/>
              <a:t>Initial distribution</a:t>
            </a:r>
          </a:p>
        </p:txBody>
      </p:sp>
      <p:grpSp>
        <p:nvGrpSpPr>
          <p:cNvPr id="83" name="Group 82">
            <a:extLst>
              <a:ext uri="{FF2B5EF4-FFF2-40B4-BE49-F238E27FC236}">
                <a16:creationId xmlns:a16="http://schemas.microsoft.com/office/drawing/2014/main" id="{201C0216-124D-664C-8A02-6783C9014763}"/>
              </a:ext>
            </a:extLst>
          </p:cNvPr>
          <p:cNvGrpSpPr/>
          <p:nvPr/>
        </p:nvGrpSpPr>
        <p:grpSpPr>
          <a:xfrm>
            <a:off x="4572612" y="1477248"/>
            <a:ext cx="2864301" cy="2483743"/>
            <a:chOff x="5025799" y="1262878"/>
            <a:chExt cx="2864301" cy="2483743"/>
          </a:xfrm>
        </p:grpSpPr>
        <p:sp>
          <p:nvSpPr>
            <p:cNvPr id="84" name="TextBox 83">
              <a:extLst>
                <a:ext uri="{FF2B5EF4-FFF2-40B4-BE49-F238E27FC236}">
                  <a16:creationId xmlns:a16="http://schemas.microsoft.com/office/drawing/2014/main" id="{31065A7F-3D7E-5A4C-910A-A47C33EC4E26}"/>
                </a:ext>
              </a:extLst>
            </p:cNvPr>
            <p:cNvSpPr txBox="1"/>
            <p:nvPr/>
          </p:nvSpPr>
          <p:spPr>
            <a:xfrm>
              <a:off x="5369217" y="3377289"/>
              <a:ext cx="2520883" cy="369332"/>
            </a:xfrm>
            <a:prstGeom prst="rect">
              <a:avLst/>
            </a:prstGeom>
            <a:noFill/>
          </p:spPr>
          <p:txBody>
            <a:bodyPr wrap="none" rtlCol="0">
              <a:spAutoFit/>
            </a:bodyPr>
            <a:lstStyle/>
            <a:p>
              <a:r>
                <a:rPr lang="en-GB" dirty="0"/>
                <a:t>After moving </a:t>
              </a:r>
              <a:r>
                <a:rPr lang="en-GB" dirty="0">
                  <a:solidFill>
                    <a:srgbClr val="FFC000"/>
                  </a:solidFill>
                </a:rPr>
                <a:t>L</a:t>
              </a:r>
              <a:r>
                <a:rPr lang="en-GB" dirty="0"/>
                <a:t> five times</a:t>
              </a:r>
            </a:p>
          </p:txBody>
        </p:sp>
        <p:grpSp>
          <p:nvGrpSpPr>
            <p:cNvPr id="108" name="Group 107">
              <a:extLst>
                <a:ext uri="{FF2B5EF4-FFF2-40B4-BE49-F238E27FC236}">
                  <a16:creationId xmlns:a16="http://schemas.microsoft.com/office/drawing/2014/main" id="{CFBF3302-C597-6040-953E-49FAFC492FD5}"/>
                </a:ext>
              </a:extLst>
            </p:cNvPr>
            <p:cNvGrpSpPr/>
            <p:nvPr/>
          </p:nvGrpSpPr>
          <p:grpSpPr>
            <a:xfrm>
              <a:off x="5025799" y="1262878"/>
              <a:ext cx="2864301" cy="2185072"/>
              <a:chOff x="628650" y="1264833"/>
              <a:chExt cx="2864301" cy="2185072"/>
            </a:xfrm>
          </p:grpSpPr>
          <p:grpSp>
            <p:nvGrpSpPr>
              <p:cNvPr id="109" name="Group 3">
                <a:extLst>
                  <a:ext uri="{FF2B5EF4-FFF2-40B4-BE49-F238E27FC236}">
                    <a16:creationId xmlns:a16="http://schemas.microsoft.com/office/drawing/2014/main" id="{BCBD674C-2F9B-2141-8E45-71BFBF66891F}"/>
                  </a:ext>
                </a:extLst>
              </p:cNvPr>
              <p:cNvGrpSpPr>
                <a:grpSpLocks/>
              </p:cNvGrpSpPr>
              <p:nvPr/>
            </p:nvGrpSpPr>
            <p:grpSpPr bwMode="auto">
              <a:xfrm>
                <a:off x="996657" y="1264836"/>
                <a:ext cx="2438400" cy="1828800"/>
                <a:chOff x="960" y="1152"/>
                <a:chExt cx="1536" cy="1152"/>
              </a:xfrm>
            </p:grpSpPr>
            <p:sp>
              <p:nvSpPr>
                <p:cNvPr id="128" name="Rectangle 4">
                  <a:extLst>
                    <a:ext uri="{FF2B5EF4-FFF2-40B4-BE49-F238E27FC236}">
                      <a16:creationId xmlns:a16="http://schemas.microsoft.com/office/drawing/2014/main" id="{48604552-B10F-974D-B948-5C8394BD913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9" name="Line 5">
                  <a:extLst>
                    <a:ext uri="{FF2B5EF4-FFF2-40B4-BE49-F238E27FC236}">
                      <a16:creationId xmlns:a16="http://schemas.microsoft.com/office/drawing/2014/main" id="{77EE07C8-8764-634D-8A9A-97C0E4741BA4}"/>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0" name="Line 6">
                  <a:extLst>
                    <a:ext uri="{FF2B5EF4-FFF2-40B4-BE49-F238E27FC236}">
                      <a16:creationId xmlns:a16="http://schemas.microsoft.com/office/drawing/2014/main" id="{286153BB-EDC4-3848-9E88-9F793ACB535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1" name="Line 7">
                  <a:extLst>
                    <a:ext uri="{FF2B5EF4-FFF2-40B4-BE49-F238E27FC236}">
                      <a16:creationId xmlns:a16="http://schemas.microsoft.com/office/drawing/2014/main" id="{CFC39017-484D-A948-BA6E-D25D476EAF5A}"/>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2" name="Line 8">
                  <a:extLst>
                    <a:ext uri="{FF2B5EF4-FFF2-40B4-BE49-F238E27FC236}">
                      <a16:creationId xmlns:a16="http://schemas.microsoft.com/office/drawing/2014/main" id="{D680D41C-3659-8E42-8FCA-1663D73FB19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33" name="Line 9">
                  <a:extLst>
                    <a:ext uri="{FF2B5EF4-FFF2-40B4-BE49-F238E27FC236}">
                      <a16:creationId xmlns:a16="http://schemas.microsoft.com/office/drawing/2014/main" id="{9C9D087B-C902-FD46-9EA0-BD077241027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4" name="Rectangle 10">
                  <a:extLst>
                    <a:ext uri="{FF2B5EF4-FFF2-40B4-BE49-F238E27FC236}">
                      <a16:creationId xmlns:a16="http://schemas.microsoft.com/office/drawing/2014/main" id="{2047BF53-6E12-E045-88A0-2B82CB730B33}"/>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110" name="Rectangle 109">
                <a:extLst>
                  <a:ext uri="{FF2B5EF4-FFF2-40B4-BE49-F238E27FC236}">
                    <a16:creationId xmlns:a16="http://schemas.microsoft.com/office/drawing/2014/main" id="{DA5BDCA3-C9DB-AC41-848E-7BE8022253A9}"/>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0.000</a:t>
                </a:r>
                <a:endParaRPr lang="en-US" i="1" dirty="0">
                  <a:solidFill>
                    <a:schemeClr val="accent4"/>
                  </a:solidFill>
                </a:endParaRPr>
              </a:p>
            </p:txBody>
          </p:sp>
          <p:sp>
            <p:nvSpPr>
              <p:cNvPr id="111" name="Text Box 18">
                <a:extLst>
                  <a:ext uri="{FF2B5EF4-FFF2-40B4-BE49-F238E27FC236}">
                    <a16:creationId xmlns:a16="http://schemas.microsoft.com/office/drawing/2014/main" id="{4ED53F8E-0EA2-3D4E-A73F-3A29519A2E46}"/>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2" name="Text Box 19">
                <a:extLst>
                  <a:ext uri="{FF2B5EF4-FFF2-40B4-BE49-F238E27FC236}">
                    <a16:creationId xmlns:a16="http://schemas.microsoft.com/office/drawing/2014/main" id="{CE89F3AD-B773-964D-A55F-87B96D9CDDE5}"/>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13" name="Text Box 20">
                <a:extLst>
                  <a:ext uri="{FF2B5EF4-FFF2-40B4-BE49-F238E27FC236}">
                    <a16:creationId xmlns:a16="http://schemas.microsoft.com/office/drawing/2014/main" id="{232E754B-CE62-9E46-805E-1A7421AD68C7}"/>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14" name="Text Box 21">
                <a:extLst>
                  <a:ext uri="{FF2B5EF4-FFF2-40B4-BE49-F238E27FC236}">
                    <a16:creationId xmlns:a16="http://schemas.microsoft.com/office/drawing/2014/main" id="{B23363DA-998C-D642-8EB0-05F744640F8E}"/>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15" name="Text Box 22">
                <a:extLst>
                  <a:ext uri="{FF2B5EF4-FFF2-40B4-BE49-F238E27FC236}">
                    <a16:creationId xmlns:a16="http://schemas.microsoft.com/office/drawing/2014/main" id="{39E5CCC1-20E0-A945-9AC5-78D095CFF04C}"/>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16" name="Text Box 23">
                <a:extLst>
                  <a:ext uri="{FF2B5EF4-FFF2-40B4-BE49-F238E27FC236}">
                    <a16:creationId xmlns:a16="http://schemas.microsoft.com/office/drawing/2014/main" id="{3FCB414D-CF5A-1249-BE5E-6F51EE69B753}"/>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7" name="Text Box 24">
                <a:extLst>
                  <a:ext uri="{FF2B5EF4-FFF2-40B4-BE49-F238E27FC236}">
                    <a16:creationId xmlns:a16="http://schemas.microsoft.com/office/drawing/2014/main" id="{48EBA392-17D6-3B46-B541-1D5737AE6A80}"/>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118" name="Rectangle 117">
                <a:extLst>
                  <a:ext uri="{FF2B5EF4-FFF2-40B4-BE49-F238E27FC236}">
                    <a16:creationId xmlns:a16="http://schemas.microsoft.com/office/drawing/2014/main" id="{396E8758-4AF9-FA4B-B532-E4427CCE9E11}"/>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0.012</a:t>
                </a:r>
                <a:endParaRPr lang="en-US" i="1" dirty="0">
                  <a:solidFill>
                    <a:srgbClr val="FFC000"/>
                  </a:solidFill>
                </a:endParaRPr>
              </a:p>
            </p:txBody>
          </p:sp>
          <p:sp>
            <p:nvSpPr>
              <p:cNvPr id="119" name="TextBox 118">
                <a:extLst>
                  <a:ext uri="{FF2B5EF4-FFF2-40B4-BE49-F238E27FC236}">
                    <a16:creationId xmlns:a16="http://schemas.microsoft.com/office/drawing/2014/main" id="{4DD07E1C-B206-ED4D-83D6-EB87C4FC76B2}"/>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0.300</a:t>
                </a:r>
              </a:p>
            </p:txBody>
          </p:sp>
          <p:sp>
            <p:nvSpPr>
              <p:cNvPr id="120" name="TextBox 119">
                <a:extLst>
                  <a:ext uri="{FF2B5EF4-FFF2-40B4-BE49-F238E27FC236}">
                    <a16:creationId xmlns:a16="http://schemas.microsoft.com/office/drawing/2014/main" id="{8D5C3B7D-7CB6-354F-8ED1-5E12B2D874EC}"/>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0.010</a:t>
                </a:r>
              </a:p>
            </p:txBody>
          </p:sp>
          <p:sp>
            <p:nvSpPr>
              <p:cNvPr id="121" name="TextBox 120">
                <a:extLst>
                  <a:ext uri="{FF2B5EF4-FFF2-40B4-BE49-F238E27FC236}">
                    <a16:creationId xmlns:a16="http://schemas.microsoft.com/office/drawing/2014/main" id="{AF93695B-08E5-9F4A-BA90-977E4A946263}"/>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0.008</a:t>
                </a:r>
              </a:p>
            </p:txBody>
          </p:sp>
          <p:sp>
            <p:nvSpPr>
              <p:cNvPr id="122" name="TextBox 121">
                <a:extLst>
                  <a:ext uri="{FF2B5EF4-FFF2-40B4-BE49-F238E27FC236}">
                    <a16:creationId xmlns:a16="http://schemas.microsoft.com/office/drawing/2014/main" id="{3768D231-7276-B046-92DC-5554E2CC49C6}"/>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0.371</a:t>
                </a:r>
              </a:p>
            </p:txBody>
          </p:sp>
          <p:sp>
            <p:nvSpPr>
              <p:cNvPr id="123" name="TextBox 122">
                <a:extLst>
                  <a:ext uri="{FF2B5EF4-FFF2-40B4-BE49-F238E27FC236}">
                    <a16:creationId xmlns:a16="http://schemas.microsoft.com/office/drawing/2014/main" id="{54CFB15E-1E22-B443-8784-F905B630E760}"/>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0.012</a:t>
                </a:r>
              </a:p>
            </p:txBody>
          </p:sp>
          <p:sp>
            <p:nvSpPr>
              <p:cNvPr id="124" name="TextBox 123">
                <a:extLst>
                  <a:ext uri="{FF2B5EF4-FFF2-40B4-BE49-F238E27FC236}">
                    <a16:creationId xmlns:a16="http://schemas.microsoft.com/office/drawing/2014/main" id="{54001143-DE40-284E-BABE-C367BA0F5404}"/>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0.008</a:t>
                </a:r>
              </a:p>
            </p:txBody>
          </p:sp>
          <p:sp>
            <p:nvSpPr>
              <p:cNvPr id="125" name="TextBox 124">
                <a:extLst>
                  <a:ext uri="{FF2B5EF4-FFF2-40B4-BE49-F238E27FC236}">
                    <a16:creationId xmlns:a16="http://schemas.microsoft.com/office/drawing/2014/main" id="{1F3DE6FC-B962-1549-BC5B-AEF82A4E9C6F}"/>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0.221</a:t>
                </a:r>
              </a:p>
            </p:txBody>
          </p:sp>
          <p:sp>
            <p:nvSpPr>
              <p:cNvPr id="126" name="TextBox 125">
                <a:extLst>
                  <a:ext uri="{FF2B5EF4-FFF2-40B4-BE49-F238E27FC236}">
                    <a16:creationId xmlns:a16="http://schemas.microsoft.com/office/drawing/2014/main" id="{18B5ABD4-0887-3B42-9B0E-3DC1A4915B2C}"/>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0.000</a:t>
                </a:r>
              </a:p>
            </p:txBody>
          </p:sp>
          <p:sp>
            <p:nvSpPr>
              <p:cNvPr id="127" name="TextBox 126">
                <a:extLst>
                  <a:ext uri="{FF2B5EF4-FFF2-40B4-BE49-F238E27FC236}">
                    <a16:creationId xmlns:a16="http://schemas.microsoft.com/office/drawing/2014/main" id="{A81A9F06-2855-D045-9C34-A0CFE6A2A66E}"/>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0.059</a:t>
                </a:r>
              </a:p>
            </p:txBody>
          </p:sp>
        </p:grpSp>
      </p:grpSp>
      <p:grpSp>
        <p:nvGrpSpPr>
          <p:cNvPr id="191" name="Group 190">
            <a:extLst>
              <a:ext uri="{FF2B5EF4-FFF2-40B4-BE49-F238E27FC236}">
                <a16:creationId xmlns:a16="http://schemas.microsoft.com/office/drawing/2014/main" id="{23748E6C-8919-CD49-84B8-A5CBE711E982}"/>
              </a:ext>
            </a:extLst>
          </p:cNvPr>
          <p:cNvGrpSpPr/>
          <p:nvPr/>
        </p:nvGrpSpPr>
        <p:grpSpPr>
          <a:xfrm>
            <a:off x="4572612" y="3968880"/>
            <a:ext cx="2891551" cy="2483743"/>
            <a:chOff x="5025799" y="1262878"/>
            <a:chExt cx="2891551" cy="2483743"/>
          </a:xfrm>
        </p:grpSpPr>
        <p:sp>
          <p:nvSpPr>
            <p:cNvPr id="192" name="TextBox 191">
              <a:extLst>
                <a:ext uri="{FF2B5EF4-FFF2-40B4-BE49-F238E27FC236}">
                  <a16:creationId xmlns:a16="http://schemas.microsoft.com/office/drawing/2014/main" id="{272A45D0-F41A-BC48-AE31-FBC65025D3B2}"/>
                </a:ext>
              </a:extLst>
            </p:cNvPr>
            <p:cNvSpPr txBox="1"/>
            <p:nvPr/>
          </p:nvSpPr>
          <p:spPr>
            <a:xfrm>
              <a:off x="5369217" y="3377289"/>
              <a:ext cx="2548133" cy="369332"/>
            </a:xfrm>
            <a:prstGeom prst="rect">
              <a:avLst/>
            </a:prstGeom>
            <a:noFill/>
          </p:spPr>
          <p:txBody>
            <a:bodyPr wrap="none" rtlCol="0">
              <a:spAutoFit/>
            </a:bodyPr>
            <a:lstStyle/>
            <a:p>
              <a:r>
                <a:rPr lang="en-GB" dirty="0"/>
                <a:t>After moving </a:t>
              </a:r>
              <a:r>
                <a:rPr lang="en-GB" dirty="0">
                  <a:solidFill>
                    <a:srgbClr val="FFC000"/>
                  </a:solidFill>
                </a:rPr>
                <a:t>R</a:t>
              </a:r>
              <a:r>
                <a:rPr lang="en-GB" dirty="0"/>
                <a:t> five times</a:t>
              </a:r>
            </a:p>
          </p:txBody>
        </p:sp>
        <p:grpSp>
          <p:nvGrpSpPr>
            <p:cNvPr id="193" name="Group 192">
              <a:extLst>
                <a:ext uri="{FF2B5EF4-FFF2-40B4-BE49-F238E27FC236}">
                  <a16:creationId xmlns:a16="http://schemas.microsoft.com/office/drawing/2014/main" id="{056C988C-0C01-594B-827C-EB39C77B08A0}"/>
                </a:ext>
              </a:extLst>
            </p:cNvPr>
            <p:cNvGrpSpPr/>
            <p:nvPr/>
          </p:nvGrpSpPr>
          <p:grpSpPr>
            <a:xfrm>
              <a:off x="5025799" y="1262878"/>
              <a:ext cx="2864301" cy="2185072"/>
              <a:chOff x="628650" y="1264833"/>
              <a:chExt cx="2864301" cy="2185072"/>
            </a:xfrm>
          </p:grpSpPr>
          <p:grpSp>
            <p:nvGrpSpPr>
              <p:cNvPr id="194" name="Group 3">
                <a:extLst>
                  <a:ext uri="{FF2B5EF4-FFF2-40B4-BE49-F238E27FC236}">
                    <a16:creationId xmlns:a16="http://schemas.microsoft.com/office/drawing/2014/main" id="{AD898525-638C-AC46-80BD-4B3530F93C43}"/>
                  </a:ext>
                </a:extLst>
              </p:cNvPr>
              <p:cNvGrpSpPr>
                <a:grpSpLocks/>
              </p:cNvGrpSpPr>
              <p:nvPr/>
            </p:nvGrpSpPr>
            <p:grpSpPr bwMode="auto">
              <a:xfrm>
                <a:off x="996657" y="1264836"/>
                <a:ext cx="2438400" cy="1828800"/>
                <a:chOff x="960" y="1152"/>
                <a:chExt cx="1536" cy="1152"/>
              </a:xfrm>
            </p:grpSpPr>
            <p:sp>
              <p:nvSpPr>
                <p:cNvPr id="213" name="Rectangle 4">
                  <a:extLst>
                    <a:ext uri="{FF2B5EF4-FFF2-40B4-BE49-F238E27FC236}">
                      <a16:creationId xmlns:a16="http://schemas.microsoft.com/office/drawing/2014/main" id="{CED0AE14-2F95-934A-9F8F-8506235A0F8C}"/>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4" name="Line 5">
                  <a:extLst>
                    <a:ext uri="{FF2B5EF4-FFF2-40B4-BE49-F238E27FC236}">
                      <a16:creationId xmlns:a16="http://schemas.microsoft.com/office/drawing/2014/main" id="{391D2C3D-F697-7C46-8F72-2A2605595A5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5" name="Line 6">
                  <a:extLst>
                    <a:ext uri="{FF2B5EF4-FFF2-40B4-BE49-F238E27FC236}">
                      <a16:creationId xmlns:a16="http://schemas.microsoft.com/office/drawing/2014/main" id="{2E94B45D-7048-184E-8588-9E83B0EDFBB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6" name="Line 7">
                  <a:extLst>
                    <a:ext uri="{FF2B5EF4-FFF2-40B4-BE49-F238E27FC236}">
                      <a16:creationId xmlns:a16="http://schemas.microsoft.com/office/drawing/2014/main" id="{D7218197-8B38-EE47-97E3-5098A72FA75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7" name="Line 8">
                  <a:extLst>
                    <a:ext uri="{FF2B5EF4-FFF2-40B4-BE49-F238E27FC236}">
                      <a16:creationId xmlns:a16="http://schemas.microsoft.com/office/drawing/2014/main" id="{AC3B3435-53A2-6140-9FB9-79725D71E806}"/>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218" name="Line 9">
                  <a:extLst>
                    <a:ext uri="{FF2B5EF4-FFF2-40B4-BE49-F238E27FC236}">
                      <a16:creationId xmlns:a16="http://schemas.microsoft.com/office/drawing/2014/main" id="{EBC204A6-9A7E-6546-B4AD-4564530FEE4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9" name="Rectangle 10">
                  <a:extLst>
                    <a:ext uri="{FF2B5EF4-FFF2-40B4-BE49-F238E27FC236}">
                      <a16:creationId xmlns:a16="http://schemas.microsoft.com/office/drawing/2014/main" id="{6FC9DFFE-B929-2244-AEA0-9A5EE3C3C08B}"/>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195" name="Rectangle 194">
                <a:extLst>
                  <a:ext uri="{FF2B5EF4-FFF2-40B4-BE49-F238E27FC236}">
                    <a16:creationId xmlns:a16="http://schemas.microsoft.com/office/drawing/2014/main" id="{B30AB02E-1DF7-9347-9AA8-AB02BC2513A0}"/>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0.775</a:t>
                </a:r>
                <a:endParaRPr lang="en-US" i="1" dirty="0">
                  <a:solidFill>
                    <a:schemeClr val="accent4"/>
                  </a:solidFill>
                </a:endParaRPr>
              </a:p>
            </p:txBody>
          </p:sp>
          <p:sp>
            <p:nvSpPr>
              <p:cNvPr id="196" name="Text Box 18">
                <a:extLst>
                  <a:ext uri="{FF2B5EF4-FFF2-40B4-BE49-F238E27FC236}">
                    <a16:creationId xmlns:a16="http://schemas.microsoft.com/office/drawing/2014/main" id="{EADEAB10-9FF0-614A-AA04-25B258911BC9}"/>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97" name="Text Box 19">
                <a:extLst>
                  <a:ext uri="{FF2B5EF4-FFF2-40B4-BE49-F238E27FC236}">
                    <a16:creationId xmlns:a16="http://schemas.microsoft.com/office/drawing/2014/main" id="{ED44CA06-0F87-F744-8852-B34891B98657}"/>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8" name="Text Box 20">
                <a:extLst>
                  <a:ext uri="{FF2B5EF4-FFF2-40B4-BE49-F238E27FC236}">
                    <a16:creationId xmlns:a16="http://schemas.microsoft.com/office/drawing/2014/main" id="{02416C07-88C9-0A49-9E87-875280AE6D68}"/>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99" name="Text Box 21">
                <a:extLst>
                  <a:ext uri="{FF2B5EF4-FFF2-40B4-BE49-F238E27FC236}">
                    <a16:creationId xmlns:a16="http://schemas.microsoft.com/office/drawing/2014/main" id="{51C3390A-06C6-DE44-9878-583BE9FE4F0C}"/>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200" name="Text Box 22">
                <a:extLst>
                  <a:ext uri="{FF2B5EF4-FFF2-40B4-BE49-F238E27FC236}">
                    <a16:creationId xmlns:a16="http://schemas.microsoft.com/office/drawing/2014/main" id="{9A22454E-FEAC-F44B-BD57-A2016E180F7B}"/>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01" name="Text Box 23">
                <a:extLst>
                  <a:ext uri="{FF2B5EF4-FFF2-40B4-BE49-F238E27FC236}">
                    <a16:creationId xmlns:a16="http://schemas.microsoft.com/office/drawing/2014/main" id="{DF40D70E-1067-1849-9607-F2F84FEC8F1B}"/>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2" name="Text Box 24">
                <a:extLst>
                  <a:ext uri="{FF2B5EF4-FFF2-40B4-BE49-F238E27FC236}">
                    <a16:creationId xmlns:a16="http://schemas.microsoft.com/office/drawing/2014/main" id="{91B7AEDA-E863-2D47-9DDE-3F2CEF1D108C}"/>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03" name="Rectangle 202">
                <a:extLst>
                  <a:ext uri="{FF2B5EF4-FFF2-40B4-BE49-F238E27FC236}">
                    <a16:creationId xmlns:a16="http://schemas.microsoft.com/office/drawing/2014/main" id="{BB3F1426-979E-7F44-BA78-C278ED612637}"/>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0.105</a:t>
                </a:r>
                <a:endParaRPr lang="en-US" i="1" dirty="0">
                  <a:solidFill>
                    <a:srgbClr val="FFC000"/>
                  </a:solidFill>
                </a:endParaRPr>
              </a:p>
            </p:txBody>
          </p:sp>
          <p:sp>
            <p:nvSpPr>
              <p:cNvPr id="204" name="TextBox 203">
                <a:extLst>
                  <a:ext uri="{FF2B5EF4-FFF2-40B4-BE49-F238E27FC236}">
                    <a16:creationId xmlns:a16="http://schemas.microsoft.com/office/drawing/2014/main" id="{73AF0565-26A0-554F-9E9D-D53F4A601D93}"/>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0.005</a:t>
                </a:r>
              </a:p>
            </p:txBody>
          </p:sp>
          <p:sp>
            <p:nvSpPr>
              <p:cNvPr id="205" name="TextBox 204">
                <a:extLst>
                  <a:ext uri="{FF2B5EF4-FFF2-40B4-BE49-F238E27FC236}">
                    <a16:creationId xmlns:a16="http://schemas.microsoft.com/office/drawing/2014/main" id="{7663AD83-D5BF-934F-A9D5-FF91CF762636}"/>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0.007</a:t>
                </a:r>
              </a:p>
            </p:txBody>
          </p:sp>
          <p:sp>
            <p:nvSpPr>
              <p:cNvPr id="206" name="TextBox 205">
                <a:extLst>
                  <a:ext uri="{FF2B5EF4-FFF2-40B4-BE49-F238E27FC236}">
                    <a16:creationId xmlns:a16="http://schemas.microsoft.com/office/drawing/2014/main" id="{4BC1AB36-96B1-6B43-8855-C341D7E4EFDF}"/>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0.019</a:t>
                </a:r>
              </a:p>
            </p:txBody>
          </p:sp>
          <p:sp>
            <p:nvSpPr>
              <p:cNvPr id="207" name="TextBox 206">
                <a:extLst>
                  <a:ext uri="{FF2B5EF4-FFF2-40B4-BE49-F238E27FC236}">
                    <a16:creationId xmlns:a16="http://schemas.microsoft.com/office/drawing/2014/main" id="{FB635850-28A0-374D-8E81-15F00D18F885}"/>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0.005</a:t>
                </a:r>
              </a:p>
            </p:txBody>
          </p:sp>
          <p:sp>
            <p:nvSpPr>
              <p:cNvPr id="208" name="TextBox 207">
                <a:extLst>
                  <a:ext uri="{FF2B5EF4-FFF2-40B4-BE49-F238E27FC236}">
                    <a16:creationId xmlns:a16="http://schemas.microsoft.com/office/drawing/2014/main" id="{BCBE40A4-C15B-E24E-A259-9968499E3533}"/>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0.006</a:t>
                </a:r>
              </a:p>
            </p:txBody>
          </p:sp>
          <p:sp>
            <p:nvSpPr>
              <p:cNvPr id="209" name="TextBox 208">
                <a:extLst>
                  <a:ext uri="{FF2B5EF4-FFF2-40B4-BE49-F238E27FC236}">
                    <a16:creationId xmlns:a16="http://schemas.microsoft.com/office/drawing/2014/main" id="{6BA9E79F-2346-4D40-A1C2-4122AD87D027}"/>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0.008</a:t>
                </a:r>
              </a:p>
            </p:txBody>
          </p:sp>
          <p:sp>
            <p:nvSpPr>
              <p:cNvPr id="210" name="TextBox 209">
                <a:extLst>
                  <a:ext uri="{FF2B5EF4-FFF2-40B4-BE49-F238E27FC236}">
                    <a16:creationId xmlns:a16="http://schemas.microsoft.com/office/drawing/2014/main" id="{01637D18-A73D-464A-8018-2830E62CCF63}"/>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0.034</a:t>
                </a:r>
              </a:p>
            </p:txBody>
          </p:sp>
          <p:sp>
            <p:nvSpPr>
              <p:cNvPr id="211" name="TextBox 210">
                <a:extLst>
                  <a:ext uri="{FF2B5EF4-FFF2-40B4-BE49-F238E27FC236}">
                    <a16:creationId xmlns:a16="http://schemas.microsoft.com/office/drawing/2014/main" id="{AB28B288-DED1-F648-A471-951228F71CE3}"/>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0.030</a:t>
                </a:r>
              </a:p>
            </p:txBody>
          </p:sp>
          <p:sp>
            <p:nvSpPr>
              <p:cNvPr id="212" name="TextBox 211">
                <a:extLst>
                  <a:ext uri="{FF2B5EF4-FFF2-40B4-BE49-F238E27FC236}">
                    <a16:creationId xmlns:a16="http://schemas.microsoft.com/office/drawing/2014/main" id="{57006AD5-1843-5642-B635-608A89C10177}"/>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0.007</a:t>
                </a:r>
              </a:p>
            </p:txBody>
          </p:sp>
        </p:grpSp>
      </p:grpSp>
      <p:grpSp>
        <p:nvGrpSpPr>
          <p:cNvPr id="220" name="Group 219">
            <a:extLst>
              <a:ext uri="{FF2B5EF4-FFF2-40B4-BE49-F238E27FC236}">
                <a16:creationId xmlns:a16="http://schemas.microsoft.com/office/drawing/2014/main" id="{D6FBB764-CF3F-2E45-BE1A-809A6651696D}"/>
              </a:ext>
            </a:extLst>
          </p:cNvPr>
          <p:cNvGrpSpPr/>
          <p:nvPr/>
        </p:nvGrpSpPr>
        <p:grpSpPr>
          <a:xfrm>
            <a:off x="1443916" y="3971925"/>
            <a:ext cx="2913993" cy="2483743"/>
            <a:chOff x="5025799" y="1262878"/>
            <a:chExt cx="2913993" cy="2483743"/>
          </a:xfrm>
        </p:grpSpPr>
        <p:sp>
          <p:nvSpPr>
            <p:cNvPr id="221" name="TextBox 220">
              <a:extLst>
                <a:ext uri="{FF2B5EF4-FFF2-40B4-BE49-F238E27FC236}">
                  <a16:creationId xmlns:a16="http://schemas.microsoft.com/office/drawing/2014/main" id="{AACA96E1-545F-094A-9EF4-CFD333843FF2}"/>
                </a:ext>
              </a:extLst>
            </p:cNvPr>
            <p:cNvSpPr txBox="1"/>
            <p:nvPr/>
          </p:nvSpPr>
          <p:spPr>
            <a:xfrm>
              <a:off x="5369217" y="3377289"/>
              <a:ext cx="2570575" cy="369332"/>
            </a:xfrm>
            <a:prstGeom prst="rect">
              <a:avLst/>
            </a:prstGeom>
            <a:noFill/>
          </p:spPr>
          <p:txBody>
            <a:bodyPr wrap="none" rtlCol="0">
              <a:spAutoFit/>
            </a:bodyPr>
            <a:lstStyle/>
            <a:p>
              <a:r>
                <a:rPr lang="en-GB" dirty="0"/>
                <a:t>After moving </a:t>
              </a:r>
              <a:r>
                <a:rPr lang="en-GB" dirty="0">
                  <a:solidFill>
                    <a:srgbClr val="FFC000"/>
                  </a:solidFill>
                </a:rPr>
                <a:t>U</a:t>
              </a:r>
              <a:r>
                <a:rPr lang="en-GB" dirty="0"/>
                <a:t> five times</a:t>
              </a:r>
            </a:p>
          </p:txBody>
        </p:sp>
        <p:grpSp>
          <p:nvGrpSpPr>
            <p:cNvPr id="222" name="Group 221">
              <a:extLst>
                <a:ext uri="{FF2B5EF4-FFF2-40B4-BE49-F238E27FC236}">
                  <a16:creationId xmlns:a16="http://schemas.microsoft.com/office/drawing/2014/main" id="{8F686843-13E4-D441-99A1-9C490005FAAB}"/>
                </a:ext>
              </a:extLst>
            </p:cNvPr>
            <p:cNvGrpSpPr/>
            <p:nvPr/>
          </p:nvGrpSpPr>
          <p:grpSpPr>
            <a:xfrm>
              <a:off x="5025799" y="1262878"/>
              <a:ext cx="2864301" cy="2185072"/>
              <a:chOff x="628650" y="1264833"/>
              <a:chExt cx="2864301" cy="2185072"/>
            </a:xfrm>
          </p:grpSpPr>
          <p:grpSp>
            <p:nvGrpSpPr>
              <p:cNvPr id="223" name="Group 3">
                <a:extLst>
                  <a:ext uri="{FF2B5EF4-FFF2-40B4-BE49-F238E27FC236}">
                    <a16:creationId xmlns:a16="http://schemas.microsoft.com/office/drawing/2014/main" id="{62824D64-CE86-0746-A0D1-5F9765585400}"/>
                  </a:ext>
                </a:extLst>
              </p:cNvPr>
              <p:cNvGrpSpPr>
                <a:grpSpLocks/>
              </p:cNvGrpSpPr>
              <p:nvPr/>
            </p:nvGrpSpPr>
            <p:grpSpPr bwMode="auto">
              <a:xfrm>
                <a:off x="996657" y="1264836"/>
                <a:ext cx="2438400" cy="1828800"/>
                <a:chOff x="960" y="1152"/>
                <a:chExt cx="1536" cy="1152"/>
              </a:xfrm>
            </p:grpSpPr>
            <p:sp>
              <p:nvSpPr>
                <p:cNvPr id="242" name="Rectangle 4">
                  <a:extLst>
                    <a:ext uri="{FF2B5EF4-FFF2-40B4-BE49-F238E27FC236}">
                      <a16:creationId xmlns:a16="http://schemas.microsoft.com/office/drawing/2014/main" id="{00EFFEEA-CFCF-0947-9DB3-75D0B7A0FDB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3" name="Line 5">
                  <a:extLst>
                    <a:ext uri="{FF2B5EF4-FFF2-40B4-BE49-F238E27FC236}">
                      <a16:creationId xmlns:a16="http://schemas.microsoft.com/office/drawing/2014/main" id="{3918B3EB-9C70-A04A-AC7A-98DA43D0F18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4" name="Line 6">
                  <a:extLst>
                    <a:ext uri="{FF2B5EF4-FFF2-40B4-BE49-F238E27FC236}">
                      <a16:creationId xmlns:a16="http://schemas.microsoft.com/office/drawing/2014/main" id="{5B537F0F-1065-CB43-8638-8EE8425878D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5" name="Line 7">
                  <a:extLst>
                    <a:ext uri="{FF2B5EF4-FFF2-40B4-BE49-F238E27FC236}">
                      <a16:creationId xmlns:a16="http://schemas.microsoft.com/office/drawing/2014/main" id="{AF3A001B-67A7-A144-97DF-E3B0A7763D0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6" name="Line 8">
                  <a:extLst>
                    <a:ext uri="{FF2B5EF4-FFF2-40B4-BE49-F238E27FC236}">
                      <a16:creationId xmlns:a16="http://schemas.microsoft.com/office/drawing/2014/main" id="{0F288F72-8A2F-2D42-92A6-1AAA092D1DA0}"/>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247" name="Line 9">
                  <a:extLst>
                    <a:ext uri="{FF2B5EF4-FFF2-40B4-BE49-F238E27FC236}">
                      <a16:creationId xmlns:a16="http://schemas.microsoft.com/office/drawing/2014/main" id="{2262B02C-D006-F940-9B1D-4C7DACC66C2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8" name="Rectangle 10">
                  <a:extLst>
                    <a:ext uri="{FF2B5EF4-FFF2-40B4-BE49-F238E27FC236}">
                      <a16:creationId xmlns:a16="http://schemas.microsoft.com/office/drawing/2014/main" id="{7B1444F1-9CE6-3443-9CA0-13845E3C8BDB}"/>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24" name="Rectangle 223">
                <a:extLst>
                  <a:ext uri="{FF2B5EF4-FFF2-40B4-BE49-F238E27FC236}">
                    <a16:creationId xmlns:a16="http://schemas.microsoft.com/office/drawing/2014/main" id="{CBA2F94D-7B75-1D44-A673-F673E1BB7C69}"/>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0.024</a:t>
                </a:r>
                <a:endParaRPr lang="en-US" i="1" dirty="0">
                  <a:solidFill>
                    <a:schemeClr val="accent4"/>
                  </a:solidFill>
                </a:endParaRPr>
              </a:p>
            </p:txBody>
          </p:sp>
          <p:sp>
            <p:nvSpPr>
              <p:cNvPr id="225" name="Text Box 18">
                <a:extLst>
                  <a:ext uri="{FF2B5EF4-FFF2-40B4-BE49-F238E27FC236}">
                    <a16:creationId xmlns:a16="http://schemas.microsoft.com/office/drawing/2014/main" id="{322C8681-B20A-DF45-BFB7-E0A2C95489A4}"/>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26" name="Text Box 19">
                <a:extLst>
                  <a:ext uri="{FF2B5EF4-FFF2-40B4-BE49-F238E27FC236}">
                    <a16:creationId xmlns:a16="http://schemas.microsoft.com/office/drawing/2014/main" id="{BC83DAEE-C8A2-274B-A2F3-F3148E3631F1}"/>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27" name="Text Box 20">
                <a:extLst>
                  <a:ext uri="{FF2B5EF4-FFF2-40B4-BE49-F238E27FC236}">
                    <a16:creationId xmlns:a16="http://schemas.microsoft.com/office/drawing/2014/main" id="{88E52C39-5C16-7B45-80D2-0CD7BCA1DFAF}"/>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228" name="Text Box 21">
                <a:extLst>
                  <a:ext uri="{FF2B5EF4-FFF2-40B4-BE49-F238E27FC236}">
                    <a16:creationId xmlns:a16="http://schemas.microsoft.com/office/drawing/2014/main" id="{6576D794-2B97-E44C-B27C-5B7FD5565FDB}"/>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229" name="Text Box 22">
                <a:extLst>
                  <a:ext uri="{FF2B5EF4-FFF2-40B4-BE49-F238E27FC236}">
                    <a16:creationId xmlns:a16="http://schemas.microsoft.com/office/drawing/2014/main" id="{A6DC0520-675E-9049-9EEC-97E35EF8AF46}"/>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30" name="Text Box 23">
                <a:extLst>
                  <a:ext uri="{FF2B5EF4-FFF2-40B4-BE49-F238E27FC236}">
                    <a16:creationId xmlns:a16="http://schemas.microsoft.com/office/drawing/2014/main" id="{4BF02BCE-BEBB-7A4F-9535-9DE01EF1C5D6}"/>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2</a:t>
                </a:r>
              </a:p>
            </p:txBody>
          </p:sp>
          <p:sp>
            <p:nvSpPr>
              <p:cNvPr id="231" name="Text Box 24">
                <a:extLst>
                  <a:ext uri="{FF2B5EF4-FFF2-40B4-BE49-F238E27FC236}">
                    <a16:creationId xmlns:a16="http://schemas.microsoft.com/office/drawing/2014/main" id="{63C9F608-4747-924E-A2E6-30070D513AA3}"/>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32" name="Rectangle 231">
                <a:extLst>
                  <a:ext uri="{FF2B5EF4-FFF2-40B4-BE49-F238E27FC236}">
                    <a16:creationId xmlns:a16="http://schemas.microsoft.com/office/drawing/2014/main" id="{03FF23B5-C03F-A14D-B1DE-851219DF87C8}"/>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0.022</a:t>
                </a:r>
                <a:endParaRPr lang="en-US" i="1" dirty="0">
                  <a:solidFill>
                    <a:srgbClr val="FFC000"/>
                  </a:solidFill>
                </a:endParaRPr>
              </a:p>
            </p:txBody>
          </p:sp>
          <p:sp>
            <p:nvSpPr>
              <p:cNvPr id="233" name="TextBox 232">
                <a:extLst>
                  <a:ext uri="{FF2B5EF4-FFF2-40B4-BE49-F238E27FC236}">
                    <a16:creationId xmlns:a16="http://schemas.microsoft.com/office/drawing/2014/main" id="{6E76BD23-0F38-8D4B-AB19-936354F01F4F}"/>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0.622</a:t>
                </a:r>
              </a:p>
            </p:txBody>
          </p:sp>
          <p:sp>
            <p:nvSpPr>
              <p:cNvPr id="234" name="TextBox 233">
                <a:extLst>
                  <a:ext uri="{FF2B5EF4-FFF2-40B4-BE49-F238E27FC236}">
                    <a16:creationId xmlns:a16="http://schemas.microsoft.com/office/drawing/2014/main" id="{194BE2A6-2469-954B-A972-91D2A607BEF9}"/>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0.221</a:t>
                </a:r>
              </a:p>
            </p:txBody>
          </p:sp>
          <p:sp>
            <p:nvSpPr>
              <p:cNvPr id="235" name="TextBox 234">
                <a:extLst>
                  <a:ext uri="{FF2B5EF4-FFF2-40B4-BE49-F238E27FC236}">
                    <a16:creationId xmlns:a16="http://schemas.microsoft.com/office/drawing/2014/main" id="{2BE040AE-87D1-3D47-A2AA-DA52CE54B4B1}"/>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0.071</a:t>
                </a:r>
              </a:p>
            </p:txBody>
          </p:sp>
          <p:sp>
            <p:nvSpPr>
              <p:cNvPr id="236" name="TextBox 235">
                <a:extLst>
                  <a:ext uri="{FF2B5EF4-FFF2-40B4-BE49-F238E27FC236}">
                    <a16:creationId xmlns:a16="http://schemas.microsoft.com/office/drawing/2014/main" id="{86F281BA-F89D-4E43-B19D-B0549F528196}"/>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0.003</a:t>
                </a:r>
              </a:p>
            </p:txBody>
          </p:sp>
          <p:sp>
            <p:nvSpPr>
              <p:cNvPr id="237" name="TextBox 236">
                <a:extLst>
                  <a:ext uri="{FF2B5EF4-FFF2-40B4-BE49-F238E27FC236}">
                    <a16:creationId xmlns:a16="http://schemas.microsoft.com/office/drawing/2014/main" id="{E37B15CB-D333-6F46-8C3B-C29AF4A56A6C}"/>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0.024</a:t>
                </a:r>
              </a:p>
            </p:txBody>
          </p:sp>
          <p:sp>
            <p:nvSpPr>
              <p:cNvPr id="238" name="TextBox 237">
                <a:extLst>
                  <a:ext uri="{FF2B5EF4-FFF2-40B4-BE49-F238E27FC236}">
                    <a16:creationId xmlns:a16="http://schemas.microsoft.com/office/drawing/2014/main" id="{4379114A-1B81-324E-AB13-C34B0051E404}"/>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0.003</a:t>
                </a:r>
              </a:p>
            </p:txBody>
          </p:sp>
          <p:sp>
            <p:nvSpPr>
              <p:cNvPr id="239" name="TextBox 238">
                <a:extLst>
                  <a:ext uri="{FF2B5EF4-FFF2-40B4-BE49-F238E27FC236}">
                    <a16:creationId xmlns:a16="http://schemas.microsoft.com/office/drawing/2014/main" id="{79403C75-BAF0-244B-90F7-4DB8B5212F8C}"/>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0.005</a:t>
                </a:r>
              </a:p>
            </p:txBody>
          </p:sp>
          <p:sp>
            <p:nvSpPr>
              <p:cNvPr id="240" name="TextBox 239">
                <a:extLst>
                  <a:ext uri="{FF2B5EF4-FFF2-40B4-BE49-F238E27FC236}">
                    <a16:creationId xmlns:a16="http://schemas.microsoft.com/office/drawing/2014/main" id="{77B13FBD-CABF-9343-B8EC-0D6443816762}"/>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0.000</a:t>
                </a:r>
              </a:p>
            </p:txBody>
          </p:sp>
          <p:sp>
            <p:nvSpPr>
              <p:cNvPr id="241" name="TextBox 240">
                <a:extLst>
                  <a:ext uri="{FF2B5EF4-FFF2-40B4-BE49-F238E27FC236}">
                    <a16:creationId xmlns:a16="http://schemas.microsoft.com/office/drawing/2014/main" id="{B0C73202-E88D-8944-AF7D-7CF81D6DC33C}"/>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0.003</a:t>
                </a:r>
              </a:p>
            </p:txBody>
          </p:sp>
        </p:grpSp>
      </p:grpSp>
      <p:sp>
        <p:nvSpPr>
          <p:cNvPr id="135" name="Down Arrow 134">
            <a:extLst>
              <a:ext uri="{FF2B5EF4-FFF2-40B4-BE49-F238E27FC236}">
                <a16:creationId xmlns:a16="http://schemas.microsoft.com/office/drawing/2014/main" id="{94DC3DAC-97EE-E646-8382-92C249F0EFBC}"/>
              </a:ext>
            </a:extLst>
          </p:cNvPr>
          <p:cNvSpPr/>
          <p:nvPr/>
        </p:nvSpPr>
        <p:spPr>
          <a:xfrm>
            <a:off x="3986623" y="3338516"/>
            <a:ext cx="317375" cy="612000"/>
          </a:xfrm>
          <a:prstGeom prst="downArrow">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6" name="Down Arrow 135">
            <a:extLst>
              <a:ext uri="{FF2B5EF4-FFF2-40B4-BE49-F238E27FC236}">
                <a16:creationId xmlns:a16="http://schemas.microsoft.com/office/drawing/2014/main" id="{1A346126-D536-EE49-B71E-CDB37943C51A}"/>
              </a:ext>
            </a:extLst>
          </p:cNvPr>
          <p:cNvSpPr/>
          <p:nvPr/>
        </p:nvSpPr>
        <p:spPr>
          <a:xfrm rot="16200000">
            <a:off x="4461948" y="2871764"/>
            <a:ext cx="317375" cy="612000"/>
          </a:xfrm>
          <a:prstGeom prst="downArrow">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7" name="Down Arrow 136">
            <a:extLst>
              <a:ext uri="{FF2B5EF4-FFF2-40B4-BE49-F238E27FC236}">
                <a16:creationId xmlns:a16="http://schemas.microsoft.com/office/drawing/2014/main" id="{2762177C-69F1-2D41-B7CF-1C953B393B4F}"/>
              </a:ext>
            </a:extLst>
          </p:cNvPr>
          <p:cNvSpPr/>
          <p:nvPr/>
        </p:nvSpPr>
        <p:spPr>
          <a:xfrm rot="18900000">
            <a:off x="4529053" y="3391601"/>
            <a:ext cx="317375" cy="612000"/>
          </a:xfrm>
          <a:prstGeom prst="downArrow">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DE9D8942-C2DF-E24B-B6AE-CC4CA85CCCA8}"/>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705564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en-US"/>
              <a:t>Conditional Plans</a:t>
            </a:r>
          </a:p>
        </p:txBody>
      </p:sp>
      <mc:AlternateContent xmlns:mc="http://schemas.openxmlformats.org/markup-compatibility/2006" xmlns:a14="http://schemas.microsoft.com/office/drawing/2010/main">
        <mc:Choice Requires="a14">
          <p:sp>
            <p:nvSpPr>
              <p:cNvPr id="114690" name="Inhaltsplatzhalter 2"/>
              <p:cNvSpPr>
                <a:spLocks noGrp="1"/>
              </p:cNvSpPr>
              <p:nvPr>
                <p:ph idx="1"/>
              </p:nvPr>
            </p:nvSpPr>
            <p:spPr/>
            <p:txBody>
              <a:bodyPr>
                <a:normAutofit/>
              </a:bodyPr>
              <a:lstStyle/>
              <a:p>
                <a:r>
                  <a:rPr lang="en-US" dirty="0"/>
                  <a:t>Example: </a:t>
                </a:r>
              </a:p>
              <a:p>
                <a:pPr lvl="1"/>
                <a:r>
                  <a:rPr lang="en-US" dirty="0"/>
                  <a:t>Two state world </a:t>
                </a:r>
                <a14:m>
                  <m:oMath xmlns:m="http://schemas.openxmlformats.org/officeDocument/2006/math">
                    <m:r>
                      <a:rPr lang="en-US" i="1" dirty="0" smtClean="0">
                        <a:latin typeface="Cambria Math" panose="02040503050406030204" pitchFamily="18" charset="0"/>
                      </a:rPr>
                      <m:t>0,1</m:t>
                    </m:r>
                  </m:oMath>
                </a14:m>
                <a:endParaRPr lang="en-US" dirty="0"/>
              </a:p>
              <a:p>
                <a:pPr lvl="1"/>
                <a:r>
                  <a:rPr lang="en-US" dirty="0"/>
                  <a:t>Two actions: </a:t>
                </a:r>
                <a14:m>
                  <m:oMath xmlns:m="http://schemas.openxmlformats.org/officeDocument/2006/math">
                    <m:r>
                      <a:rPr lang="en-US" i="1" dirty="0" smtClean="0">
                        <a:latin typeface="Cambria Math" panose="02040503050406030204" pitchFamily="18" charset="0"/>
                      </a:rPr>
                      <m:t>𝑠𝑡𝑎𝑦</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𝑃</m:t>
                        </m:r>
                      </m:e>
                    </m:d>
                    <m:r>
                      <a:rPr lang="en-US" i="1" dirty="0" smtClean="0">
                        <a:latin typeface="Cambria Math" panose="02040503050406030204" pitchFamily="18" charset="0"/>
                      </a:rPr>
                      <m:t>, </m:t>
                    </m:r>
                    <m:r>
                      <a:rPr lang="en-US" i="1" dirty="0" smtClean="0">
                        <a:latin typeface="Cambria Math" panose="02040503050406030204" pitchFamily="18" charset="0"/>
                      </a:rPr>
                      <m:t>𝑔𝑜</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𝑃</m:t>
                        </m:r>
                      </m:e>
                    </m:d>
                  </m:oMath>
                </a14:m>
                <a:endParaRPr lang="en-US" dirty="0"/>
              </a:p>
              <a:p>
                <a:pPr lvl="2"/>
                <a:r>
                  <a:rPr lang="en-US" dirty="0"/>
                  <a:t>Actions achieve intended effect with some probability </a:t>
                </a:r>
                <a14:m>
                  <m:oMath xmlns:m="http://schemas.openxmlformats.org/officeDocument/2006/math">
                    <m:r>
                      <a:rPr lang="de-DE" b="0" i="1" dirty="0" smtClean="0">
                        <a:latin typeface="Cambria Math" panose="02040503050406030204" pitchFamily="18" charset="0"/>
                      </a:rPr>
                      <m:t>𝑃</m:t>
                    </m:r>
                  </m:oMath>
                </a14:m>
                <a:endParaRPr lang="en-US" dirty="0"/>
              </a:p>
              <a:p>
                <a:pPr lvl="1"/>
                <a:r>
                  <a:rPr lang="en-US" dirty="0"/>
                  <a:t>One-step plan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𝑔𝑜</m:t>
                        </m:r>
                      </m:e>
                    </m:d>
                    <m:r>
                      <a:rPr lang="en-US" i="1" dirty="0" smtClean="0">
                        <a:latin typeface="Cambria Math" panose="02040503050406030204" pitchFamily="18" charset="0"/>
                      </a:rPr>
                      <m:t>, </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𝑠𝑡𝑎𝑦</m:t>
                        </m:r>
                      </m:e>
                    </m:d>
                  </m:oMath>
                </a14:m>
                <a:endParaRPr lang="en-US" dirty="0"/>
              </a:p>
              <a:p>
                <a:r>
                  <a:rPr lang="en-US" dirty="0"/>
                  <a:t>Two-step plans are </a:t>
                </a:r>
                <a:r>
                  <a:rPr lang="en-US" dirty="0">
                    <a:solidFill>
                      <a:schemeClr val="accent1"/>
                    </a:solidFill>
                  </a:rPr>
                  <a:t>conditional</a:t>
                </a:r>
              </a:p>
              <a:p>
                <a:pPr lvl="1"/>
                <a:r>
                  <a:rPr lang="en-US" dirty="0"/>
                  <a:t>[</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1</m:t>
                    </m:r>
                  </m:oMath>
                </a14:m>
                <a:r>
                  <a:rPr lang="en-US" dirty="0"/>
                  <a:t>, IF </a:t>
                </a:r>
                <a14:m>
                  <m:oMath xmlns:m="http://schemas.openxmlformats.org/officeDocument/2006/math">
                    <m:r>
                      <a:rPr lang="en-US" i="1" dirty="0" smtClean="0">
                        <a:latin typeface="Cambria Math" panose="02040503050406030204" pitchFamily="18" charset="0"/>
                      </a:rPr>
                      <m:t>𝑝𝑒𝑟𝑐𝑒𝑝𝑡</m:t>
                    </m:r>
                    <m:r>
                      <a:rPr lang="en-US" i="1" dirty="0" smtClean="0">
                        <a:latin typeface="Cambria Math" panose="02040503050406030204" pitchFamily="18" charset="0"/>
                      </a:rPr>
                      <m:t>=0</m:t>
                    </m:r>
                  </m:oMath>
                </a14:m>
                <a:r>
                  <a:rPr lang="en-US" dirty="0"/>
                  <a:t> THEN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2</m:t>
                    </m:r>
                  </m:oMath>
                </a14:m>
                <a:r>
                  <a:rPr lang="en-US" dirty="0"/>
                  <a:t> ELSE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3</m:t>
                    </m:r>
                  </m:oMath>
                </a14:m>
                <a:r>
                  <a:rPr lang="en-US" dirty="0"/>
                  <a:t>]</a:t>
                </a:r>
              </a:p>
              <a:p>
                <a:pPr lvl="1"/>
                <a:r>
                  <a:rPr lang="en-US" dirty="0"/>
                  <a:t>Shorthand notation: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𝑎</m:t>
                        </m:r>
                        <m:r>
                          <a:rPr lang="en-US" i="1" dirty="0" smtClean="0">
                            <a:latin typeface="Cambria Math" panose="02040503050406030204" pitchFamily="18" charset="0"/>
                          </a:rPr>
                          <m:t>1, </m:t>
                        </m:r>
                        <m:r>
                          <a:rPr lang="en-US" i="1" dirty="0" smtClean="0">
                            <a:latin typeface="Cambria Math" panose="02040503050406030204" pitchFamily="18" charset="0"/>
                          </a:rPr>
                          <m:t>𝑎</m:t>
                        </m:r>
                        <m:r>
                          <a:rPr lang="en-US" i="1" dirty="0" smtClean="0">
                            <a:latin typeface="Cambria Math" panose="02040503050406030204" pitchFamily="18" charset="0"/>
                          </a:rPr>
                          <m:t>2</m:t>
                        </m:r>
                        <m:r>
                          <m:rPr>
                            <m:nor/>
                          </m:rPr>
                          <a:rPr lang="en-US" i="0"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3</m:t>
                        </m:r>
                      </m:e>
                    </m:d>
                  </m:oMath>
                </a14:m>
                <a:endParaRPr lang="en-US" dirty="0"/>
              </a:p>
              <a:p>
                <a14:m>
                  <m:oMath xmlns:m="http://schemas.openxmlformats.org/officeDocument/2006/math">
                    <m:r>
                      <a:rPr lang="en-US" i="1" dirty="0" smtClean="0">
                        <a:latin typeface="Cambria Math" panose="02040503050406030204" pitchFamily="18" charset="0"/>
                      </a:rPr>
                      <m:t>𝑛</m:t>
                    </m:r>
                  </m:oMath>
                </a14:m>
                <a:r>
                  <a:rPr lang="en-US" dirty="0"/>
                  <a:t>-step plans are trees with </a:t>
                </a:r>
              </a:p>
              <a:p>
                <a:pPr lvl="1"/>
                <a:r>
                  <a:rPr lang="en-US" dirty="0"/>
                  <a:t>Nodes attached with actions and </a:t>
                </a:r>
              </a:p>
              <a:p>
                <a:pPr lvl="1"/>
                <a:r>
                  <a:rPr lang="en-US" dirty="0"/>
                  <a:t>Edges attached with percepts</a:t>
                </a:r>
              </a:p>
            </p:txBody>
          </p:sp>
        </mc:Choice>
        <mc:Fallback xmlns="">
          <p:sp>
            <p:nvSpPr>
              <p:cNvPr id="114690" name="Inhaltsplatzhalter 2"/>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E1296FB-E524-CA42-9272-DC02338CB24B}"/>
              </a:ext>
            </a:extLst>
          </p:cNvPr>
          <p:cNvSpPr>
            <a:spLocks noGrp="1"/>
          </p:cNvSpPr>
          <p:nvPr>
            <p:ph type="sldNum" sz="quarter" idx="12"/>
          </p:nvPr>
        </p:nvSpPr>
        <p:spPr/>
        <p:txBody>
          <a:bodyPr/>
          <a:lstStyle/>
          <a:p>
            <a:fld id="{67C9959E-8E6B-B04C-9955-EA096F41CA7A}" type="slidenum">
              <a:rPr lang="en-GB" smtClean="0"/>
              <a:pPr/>
              <a:t>31</a:t>
            </a:fld>
            <a:endParaRPr lang="en-GB"/>
          </a:p>
        </p:txBody>
      </p:sp>
      <p:sp>
        <p:nvSpPr>
          <p:cNvPr id="3" name="Date Placeholder 2">
            <a:extLst>
              <a:ext uri="{FF2B5EF4-FFF2-40B4-BE49-F238E27FC236}">
                <a16:creationId xmlns:a16="http://schemas.microsoft.com/office/drawing/2014/main" id="{4F0EEBE5-293A-C541-9C52-0DA28F940B52}"/>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98231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el 1"/>
          <p:cNvSpPr>
            <a:spLocks noGrp="1"/>
          </p:cNvSpPr>
          <p:nvPr>
            <p:ph type="title"/>
          </p:nvPr>
        </p:nvSpPr>
        <p:spPr/>
        <p:txBody>
          <a:bodyPr/>
          <a:lstStyle/>
          <a:p>
            <a:r>
              <a:rPr lang="en-GB">
                <a:ea typeface="ＭＳ Ｐゴシック" charset="0"/>
                <a:cs typeface="ＭＳ Ｐゴシック" charset="0"/>
              </a:rPr>
              <a:t>Value Iteration for POMDPs</a:t>
            </a:r>
          </a:p>
        </p:txBody>
      </p:sp>
      <mc:AlternateContent xmlns:mc="http://schemas.openxmlformats.org/markup-compatibility/2006" xmlns:a14="http://schemas.microsoft.com/office/drawing/2010/main">
        <mc:Choice Requires="a14">
          <p:sp>
            <p:nvSpPr>
              <p:cNvPr id="115714" name="Inhaltsplatzhalter 2"/>
              <p:cNvSpPr>
                <a:spLocks noGrp="1"/>
              </p:cNvSpPr>
              <p:nvPr>
                <p:ph idx="1"/>
              </p:nvPr>
            </p:nvSpPr>
            <p:spPr/>
            <p:txBody>
              <a:bodyPr>
                <a:normAutofit/>
              </a:bodyPr>
              <a:lstStyle/>
              <a:p>
                <a:r>
                  <a:rPr lang="en-GB" sz="2400" dirty="0">
                    <a:ea typeface="ＭＳ Ｐゴシック" charset="0"/>
                    <a:cs typeface="ＭＳ Ｐゴシック" charset="0"/>
                  </a:rPr>
                  <a:t>Cannot compute a single utility value for each state of all belief states</a:t>
                </a:r>
              </a:p>
              <a:p>
                <a:r>
                  <a:rPr lang="en-GB" sz="2400" dirty="0">
                    <a:ea typeface="ＭＳ Ｐゴシック" charset="0"/>
                    <a:cs typeface="ＭＳ Ｐゴシック" charset="0"/>
                  </a:rPr>
                  <a:t>Consider an optimal policy </a:t>
                </a:r>
                <a14:m>
                  <m:oMath xmlns:m="http://schemas.openxmlformats.org/officeDocument/2006/math">
                    <m:sSup>
                      <m:sSupPr>
                        <m:ctrlPr>
                          <a:rPr lang="en-GB" sz="2400" i="1" smtClean="0">
                            <a:latin typeface="Cambria Math" panose="02040503050406030204" pitchFamily="18" charset="0"/>
                            <a:ea typeface="ＭＳ Ｐゴシック" charset="0"/>
                            <a:cs typeface="ＭＳ Ｐゴシック" charset="0"/>
                          </a:rPr>
                        </m:ctrlPr>
                      </m:sSupPr>
                      <m:e>
                        <m:r>
                          <a:rPr lang="en-GB" sz="2400" i="1" smtClean="0">
                            <a:latin typeface="Cambria Math" panose="02040503050406030204" pitchFamily="18" charset="0"/>
                            <a:ea typeface="ＭＳ Ｐゴシック" charset="0"/>
                            <a:cs typeface="ＭＳ Ｐゴシック" charset="0"/>
                          </a:rPr>
                          <m:t>𝜋</m:t>
                        </m:r>
                      </m:e>
                      <m:sup>
                        <m:r>
                          <a:rPr lang="en-GB" sz="2400" i="1" smtClean="0">
                            <a:latin typeface="Cambria Math" panose="02040503050406030204" pitchFamily="18" charset="0"/>
                            <a:ea typeface="ＭＳ Ｐゴシック" charset="0"/>
                            <a:cs typeface="ＭＳ Ｐゴシック" charset="0"/>
                          </a:rPr>
                          <m:t>∗</m:t>
                        </m:r>
                      </m:sup>
                    </m:sSup>
                  </m:oMath>
                </a14:m>
                <a:r>
                  <a:rPr lang="en-GB" sz="2400" dirty="0">
                    <a:ea typeface="ＭＳ Ｐゴシック" charset="0"/>
                    <a:cs typeface="ＭＳ Ｐゴシック" charset="0"/>
                  </a:rPr>
                  <a:t> and its application in belief state </a:t>
                </a:r>
                <a14:m>
                  <m:oMath xmlns:m="http://schemas.openxmlformats.org/officeDocument/2006/math">
                    <m:r>
                      <a:rPr lang="en-GB" sz="2400" i="1" smtClean="0">
                        <a:latin typeface="Cambria Math" panose="02040503050406030204" pitchFamily="18" charset="0"/>
                        <a:ea typeface="ＭＳ Ｐゴシック" charset="0"/>
                        <a:cs typeface="ＭＳ Ｐゴシック" charset="0"/>
                      </a:rPr>
                      <m:t>𝑏</m:t>
                    </m:r>
                  </m:oMath>
                </a14:m>
                <a:endParaRPr lang="en-GB" sz="2400" dirty="0">
                  <a:ea typeface="ＭＳ Ｐゴシック" charset="0"/>
                  <a:cs typeface="ＭＳ Ｐゴシック" charset="0"/>
                </a:endParaRPr>
              </a:p>
              <a:p>
                <a:r>
                  <a:rPr lang="en-GB" sz="2400" dirty="0">
                    <a:ea typeface="ＭＳ Ｐゴシック" charset="0"/>
                    <a:cs typeface="ＭＳ Ｐゴシック" charset="0"/>
                  </a:rPr>
                  <a:t>For this </a:t>
                </a:r>
                <a14:m>
                  <m:oMath xmlns:m="http://schemas.openxmlformats.org/officeDocument/2006/math">
                    <m:r>
                      <a:rPr lang="en-GB" sz="2400" i="1" smtClean="0">
                        <a:latin typeface="Cambria Math" panose="02040503050406030204" pitchFamily="18" charset="0"/>
                        <a:ea typeface="ＭＳ Ｐゴシック" charset="0"/>
                        <a:cs typeface="ＭＳ Ｐゴシック" charset="0"/>
                      </a:rPr>
                      <m:t>𝑏</m:t>
                    </m:r>
                  </m:oMath>
                </a14:m>
                <a:r>
                  <a:rPr lang="en-GB" sz="2400" dirty="0">
                    <a:ea typeface="ＭＳ Ｐゴシック" charset="0"/>
                    <a:cs typeface="ＭＳ Ｐゴシック" charset="0"/>
                  </a:rPr>
                  <a:t>, the policy is a </a:t>
                </a:r>
                <a:r>
                  <a:rPr lang="en-GB" sz="2400" dirty="0">
                    <a:solidFill>
                      <a:schemeClr val="accent1"/>
                    </a:solidFill>
                    <a:ea typeface="ＭＳ Ｐゴシック" charset="0"/>
                    <a:cs typeface="ＭＳ Ｐゴシック" charset="0"/>
                  </a:rPr>
                  <a:t>conditional plan </a:t>
                </a:r>
                <a14:m>
                  <m:oMath xmlns:m="http://schemas.openxmlformats.org/officeDocument/2006/math">
                    <m:r>
                      <a:rPr lang="en-GB" sz="2400" i="1" smtClean="0">
                        <a:latin typeface="Cambria Math" panose="02040503050406030204" pitchFamily="18" charset="0"/>
                        <a:ea typeface="ＭＳ Ｐゴシック" charset="0"/>
                      </a:rPr>
                      <m:t>𝑝</m:t>
                    </m:r>
                  </m:oMath>
                </a14:m>
                <a:endParaRPr lang="en-GB" sz="2400" dirty="0">
                  <a:solidFill>
                    <a:schemeClr val="accent1"/>
                  </a:solidFill>
                  <a:ea typeface="ＭＳ Ｐゴシック" charset="0"/>
                  <a:cs typeface="ＭＳ Ｐゴシック" charset="0"/>
                </a:endParaRPr>
              </a:p>
              <a:p>
                <a:pPr lvl="1"/>
                <a:r>
                  <a:rPr lang="en-GB" sz="2000" dirty="0">
                    <a:ea typeface="ＭＳ Ｐゴシック" charset="0"/>
                  </a:rPr>
                  <a:t>Let the utility of executing a fixed conditional plan </a:t>
                </a:r>
                <a14:m>
                  <m:oMath xmlns:m="http://schemas.openxmlformats.org/officeDocument/2006/math">
                    <m:r>
                      <a:rPr lang="en-GB" sz="2000" i="1" smtClean="0">
                        <a:latin typeface="Cambria Math" panose="02040503050406030204" pitchFamily="18" charset="0"/>
                        <a:ea typeface="ＭＳ Ｐゴシック" charset="0"/>
                      </a:rPr>
                      <m:t>𝑝</m:t>
                    </m:r>
                  </m:oMath>
                </a14:m>
                <a:r>
                  <a:rPr lang="en-GB" sz="2000" dirty="0">
                    <a:ea typeface="ＭＳ Ｐゴシック" charset="0"/>
                  </a:rPr>
                  <a:t> in </a:t>
                </a:r>
                <a14:m>
                  <m:oMath xmlns:m="http://schemas.openxmlformats.org/officeDocument/2006/math">
                    <m:r>
                      <a:rPr lang="en-GB" sz="2000" i="1" smtClean="0">
                        <a:latin typeface="Cambria Math" panose="02040503050406030204" pitchFamily="18" charset="0"/>
                        <a:ea typeface="ＭＳ Ｐゴシック" charset="0"/>
                      </a:rPr>
                      <m:t>𝑠</m:t>
                    </m:r>
                  </m:oMath>
                </a14:m>
                <a:r>
                  <a:rPr lang="en-GB" sz="2000" dirty="0">
                    <a:ea typeface="ＭＳ Ｐゴシック" charset="0"/>
                  </a:rPr>
                  <a:t> be </a:t>
                </a:r>
                <a14:m>
                  <m:oMath xmlns:m="http://schemas.openxmlformats.org/officeDocument/2006/math">
                    <m:sSub>
                      <m:sSubPr>
                        <m:ctrlPr>
                          <a:rPr lang="en-GB" sz="2000" b="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𝑢</m:t>
                        </m:r>
                      </m:e>
                      <m:sub>
                        <m:r>
                          <a:rPr lang="en-GB" sz="2000" b="0" i="1" smtClean="0">
                            <a:latin typeface="Cambria Math" panose="02040503050406030204" pitchFamily="18" charset="0"/>
                            <a:ea typeface="ＭＳ Ｐゴシック" charset="0"/>
                          </a:rPr>
                          <m:t>𝑝</m:t>
                        </m:r>
                      </m:sub>
                    </m:sSub>
                    <m:d>
                      <m:dPr>
                        <m:ctrlPr>
                          <a:rPr lang="en-GB" sz="2000" b="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oMath>
                </a14:m>
                <a:endParaRPr lang="en-GB" sz="2000" dirty="0">
                  <a:ea typeface="ＭＳ Ｐゴシック" charset="0"/>
                </a:endParaRPr>
              </a:p>
              <a:p>
                <a:pPr lvl="1"/>
                <a:r>
                  <a:rPr lang="en-GB" sz="2000" dirty="0">
                    <a:ea typeface="ＭＳ Ｐゴシック" charset="0"/>
                  </a:rPr>
                  <a:t>Expected utility </a:t>
                </a:r>
                <a14:m>
                  <m:oMath xmlns:m="http://schemas.openxmlformats.org/officeDocument/2006/math">
                    <m:sSub>
                      <m:sSubPr>
                        <m:ctrlPr>
                          <a:rPr lang="en-GB" sz="2000" b="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𝑈</m:t>
                        </m:r>
                      </m:e>
                      <m:sub>
                        <m:r>
                          <a:rPr lang="en-GB" sz="2000" b="0" i="1" smtClean="0">
                            <a:latin typeface="Cambria Math" panose="02040503050406030204" pitchFamily="18" charset="0"/>
                            <a:ea typeface="ＭＳ Ｐゴシック" charset="0"/>
                          </a:rPr>
                          <m:t>𝑝</m:t>
                        </m:r>
                      </m:sub>
                    </m:sSub>
                    <m:d>
                      <m:dPr>
                        <m:ctrlPr>
                          <a:rPr lang="en-GB" sz="2000" b="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𝑏</m:t>
                        </m:r>
                      </m:e>
                    </m:d>
                    <m:r>
                      <a:rPr lang="en-GB" sz="2000" i="1" smtClean="0">
                        <a:latin typeface="Cambria Math" panose="02040503050406030204" pitchFamily="18" charset="0"/>
                        <a:ea typeface="ＭＳ Ｐゴシック" charset="0"/>
                      </a:rPr>
                      <m:t>=</m:t>
                    </m:r>
                    <m:nary>
                      <m:naryPr>
                        <m:chr m:val="∑"/>
                        <m:supHide m:val="on"/>
                        <m:ctrlPr>
                          <a:rPr lang="en-GB" sz="2000" b="0" i="1" smtClean="0">
                            <a:latin typeface="Cambria Math" panose="02040503050406030204" pitchFamily="18" charset="0"/>
                            <a:ea typeface="ＭＳ Ｐゴシック" charset="0"/>
                          </a:rPr>
                        </m:ctrlPr>
                      </m:naryPr>
                      <m:sub>
                        <m:r>
                          <a:rPr lang="en-GB" sz="2000" b="0" i="1" smtClean="0">
                            <a:latin typeface="Cambria Math" panose="02040503050406030204" pitchFamily="18" charset="0"/>
                            <a:ea typeface="ＭＳ Ｐゴシック" charset="0"/>
                          </a:rPr>
                          <m:t>𝑠</m:t>
                        </m:r>
                      </m:sub>
                      <m:sup/>
                      <m:e>
                        <m:r>
                          <a:rPr lang="en-GB" sz="2000" b="0" i="1" smtClean="0">
                            <a:latin typeface="Cambria Math" panose="02040503050406030204" pitchFamily="18" charset="0"/>
                            <a:ea typeface="ＭＳ Ｐゴシック" charset="0"/>
                          </a:rPr>
                          <m:t>𝑏</m:t>
                        </m:r>
                        <m:d>
                          <m:dPr>
                            <m:ctrlPr>
                              <a:rPr lang="en-GB" sz="2000" b="0" i="1" smtClean="0">
                                <a:latin typeface="Cambria Math" panose="02040503050406030204" pitchFamily="18" charset="0"/>
                                <a:ea typeface="ＭＳ Ｐゴシック" charset="0"/>
                              </a:rPr>
                            </m:ctrlPr>
                          </m:dPr>
                          <m:e>
                            <m:r>
                              <a:rPr lang="en-GB" sz="2000" b="0" i="1" smtClean="0">
                                <a:latin typeface="Cambria Math" panose="02040503050406030204" pitchFamily="18" charset="0"/>
                                <a:ea typeface="ＭＳ Ｐゴシック" charset="0"/>
                              </a:rPr>
                              <m:t>𝑠</m:t>
                            </m:r>
                          </m:e>
                        </m:d>
                        <m:sSub>
                          <m:sSubPr>
                            <m:ctrlPr>
                              <a:rPr lang="en-GB" sz="2000" b="0" i="1" smtClean="0">
                                <a:latin typeface="Cambria Math" panose="02040503050406030204" pitchFamily="18" charset="0"/>
                                <a:ea typeface="ＭＳ Ｐゴシック" charset="0"/>
                              </a:rPr>
                            </m:ctrlPr>
                          </m:sSubPr>
                          <m:e>
                            <m:r>
                              <a:rPr lang="en-GB" sz="2000" b="0" i="1" smtClean="0">
                                <a:latin typeface="Cambria Math" panose="02040503050406030204" pitchFamily="18" charset="0"/>
                                <a:ea typeface="ＭＳ Ｐゴシック" charset="0"/>
                              </a:rPr>
                              <m:t>𝑢</m:t>
                            </m:r>
                          </m:e>
                          <m:sub>
                            <m:r>
                              <a:rPr lang="en-GB" sz="2000" b="0" i="1" smtClean="0">
                                <a:latin typeface="Cambria Math" panose="02040503050406030204" pitchFamily="18" charset="0"/>
                                <a:ea typeface="ＭＳ Ｐゴシック" charset="0"/>
                              </a:rPr>
                              <m:t>𝑝</m:t>
                            </m:r>
                          </m:sub>
                        </m:sSub>
                        <m:d>
                          <m:dPr>
                            <m:ctrlPr>
                              <a:rPr lang="en-GB" sz="2000" b="0" i="1" smtClean="0">
                                <a:latin typeface="Cambria Math" panose="02040503050406030204" pitchFamily="18" charset="0"/>
                                <a:ea typeface="ＭＳ Ｐゴシック" charset="0"/>
                              </a:rPr>
                            </m:ctrlPr>
                          </m:dPr>
                          <m:e>
                            <m:r>
                              <a:rPr lang="en-GB" sz="2000" b="0" i="1" smtClean="0">
                                <a:latin typeface="Cambria Math" panose="02040503050406030204" pitchFamily="18" charset="0"/>
                                <a:ea typeface="ＭＳ Ｐゴシック" charset="0"/>
                              </a:rPr>
                              <m:t>𝑠</m:t>
                            </m:r>
                          </m:e>
                        </m:d>
                      </m:e>
                    </m:nary>
                  </m:oMath>
                </a14:m>
                <a:endParaRPr lang="en-GB" sz="2000" dirty="0">
                  <a:ea typeface="ＭＳ Ｐゴシック" charset="0"/>
                </a:endParaRPr>
              </a:p>
              <a:p>
                <a:pPr lvl="2"/>
                <a:r>
                  <a:rPr lang="en-GB" sz="1600" dirty="0">
                    <a:ea typeface="ＭＳ Ｐゴシック" charset="0"/>
                  </a:rPr>
                  <a:t>It varies linearly with </a:t>
                </a:r>
                <a14:m>
                  <m:oMath xmlns:m="http://schemas.openxmlformats.org/officeDocument/2006/math">
                    <m:r>
                      <a:rPr lang="en-GB" sz="1600" i="1" smtClean="0">
                        <a:latin typeface="Cambria Math" panose="02040503050406030204" pitchFamily="18" charset="0"/>
                        <a:ea typeface="ＭＳ Ｐゴシック" charset="0"/>
                      </a:rPr>
                      <m:t>𝑏</m:t>
                    </m:r>
                  </m:oMath>
                </a14:m>
                <a:r>
                  <a:rPr lang="en-GB" sz="1600" dirty="0">
                    <a:ea typeface="ＭＳ Ｐゴシック" charset="0"/>
                  </a:rPr>
                  <a:t>, a hyperplane in a belief space</a:t>
                </a:r>
              </a:p>
              <a:p>
                <a:pPr lvl="1"/>
                <a:r>
                  <a:rPr lang="en-GB" sz="2000" dirty="0">
                    <a:ea typeface="ＭＳ Ｐゴシック" charset="0"/>
                  </a:rPr>
                  <a:t>At any </a:t>
                </a:r>
                <a14:m>
                  <m:oMath xmlns:m="http://schemas.openxmlformats.org/officeDocument/2006/math">
                    <m:r>
                      <a:rPr lang="en-GB" sz="2000" i="1" smtClean="0">
                        <a:latin typeface="Cambria Math" panose="02040503050406030204" pitchFamily="18" charset="0"/>
                        <a:ea typeface="ＭＳ Ｐゴシック" charset="0"/>
                      </a:rPr>
                      <m:t>𝑏</m:t>
                    </m:r>
                  </m:oMath>
                </a14:m>
                <a:r>
                  <a:rPr lang="en-GB" sz="2000" dirty="0">
                    <a:ea typeface="ＭＳ Ｐゴシック" charset="0"/>
                  </a:rPr>
                  <a:t>, the optimal policy will choose the conditional plan with the highest expected utility</a:t>
                </a:r>
              </a:p>
              <a:p>
                <a:pPr marL="457200" lvl="1" indent="0">
                  <a:buNone/>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ＭＳ Ｐゴシック" charset="0"/>
                        </a:rPr>
                        <m:t>𝑈</m:t>
                      </m:r>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𝑏</m:t>
                          </m:r>
                        </m:e>
                      </m:d>
                      <m:r>
                        <a:rPr lang="en-GB" sz="2000" i="1" smtClean="0">
                          <a:latin typeface="Cambria Math" panose="02040503050406030204" pitchFamily="18" charset="0"/>
                          <a:ea typeface="ＭＳ Ｐゴシック" charset="0"/>
                        </a:rPr>
                        <m:t>=</m:t>
                      </m:r>
                      <m:sSup>
                        <m:sSupPr>
                          <m:ctrlPr>
                            <a:rPr lang="en-GB" sz="2000" b="0" i="1" smtClean="0">
                              <a:latin typeface="Cambria Math" panose="02040503050406030204" pitchFamily="18" charset="0"/>
                              <a:ea typeface="ＭＳ Ｐゴシック" charset="0"/>
                            </a:rPr>
                          </m:ctrlPr>
                        </m:sSupPr>
                        <m:e>
                          <m:r>
                            <a:rPr lang="en-GB" sz="2000" b="0" i="1" smtClean="0">
                              <a:latin typeface="Cambria Math" panose="02040503050406030204" pitchFamily="18" charset="0"/>
                              <a:ea typeface="ＭＳ Ｐゴシック" charset="0"/>
                            </a:rPr>
                            <m:t>𝑈</m:t>
                          </m:r>
                        </m:e>
                        <m:sup>
                          <m:sSup>
                            <m:sSupPr>
                              <m:ctrlPr>
                                <a:rPr lang="en-GB" sz="2000" i="1" smtClean="0">
                                  <a:latin typeface="Cambria Math" panose="02040503050406030204" pitchFamily="18" charset="0"/>
                                  <a:ea typeface="ＭＳ Ｐゴシック" charset="0"/>
                                </a:rPr>
                              </m:ctrlPr>
                            </m:sSupPr>
                            <m:e>
                              <m:r>
                                <a:rPr lang="en-GB" sz="2000" i="1" smtClean="0">
                                  <a:latin typeface="Cambria Math" panose="02040503050406030204" pitchFamily="18" charset="0"/>
                                  <a:ea typeface="ＭＳ Ｐゴシック" charset="0"/>
                                </a:rPr>
                                <m:t>𝜋</m:t>
                              </m:r>
                            </m:e>
                            <m:sup>
                              <m:r>
                                <a:rPr lang="en-GB" sz="2000" i="1" smtClean="0">
                                  <a:latin typeface="Cambria Math" panose="02040503050406030204" pitchFamily="18" charset="0"/>
                                  <a:ea typeface="ＭＳ Ｐゴシック" charset="0"/>
                                </a:rPr>
                                <m:t>∗</m:t>
                              </m:r>
                            </m:sup>
                          </m:sSup>
                        </m:sup>
                      </m:sSup>
                      <m:d>
                        <m:dPr>
                          <m:ctrlPr>
                            <a:rPr lang="en-GB" sz="2000" b="0" i="1" smtClean="0">
                              <a:latin typeface="Cambria Math" panose="02040503050406030204" pitchFamily="18" charset="0"/>
                              <a:ea typeface="ＭＳ Ｐゴシック" charset="0"/>
                            </a:rPr>
                          </m:ctrlPr>
                        </m:dPr>
                        <m:e>
                          <m:r>
                            <a:rPr lang="en-GB" sz="2000" b="0" i="1" smtClean="0">
                              <a:latin typeface="Cambria Math" panose="02040503050406030204" pitchFamily="18" charset="0"/>
                              <a:ea typeface="ＭＳ Ｐゴシック" charset="0"/>
                            </a:rPr>
                            <m:t>𝑏</m:t>
                          </m:r>
                        </m:e>
                      </m:d>
                      <m:r>
                        <a:rPr lang="en-GB" sz="2000" b="0" i="1" smtClean="0">
                          <a:latin typeface="Cambria Math" panose="02040503050406030204" pitchFamily="18" charset="0"/>
                          <a:ea typeface="ＭＳ Ｐゴシック" charset="0"/>
                        </a:rPr>
                        <m:t>=</m:t>
                      </m:r>
                      <m:func>
                        <m:funcPr>
                          <m:ctrlPr>
                            <a:rPr lang="en-GB" sz="2000" b="0" i="1" smtClean="0">
                              <a:latin typeface="Cambria Math" panose="02040503050406030204" pitchFamily="18" charset="0"/>
                              <a:ea typeface="ＭＳ Ｐゴシック" charset="0"/>
                            </a:rPr>
                          </m:ctrlPr>
                        </m:funcPr>
                        <m:fName>
                          <m:limLow>
                            <m:limLowPr>
                              <m:ctrlPr>
                                <a:rPr lang="en-GB" sz="2000" b="0" i="1" smtClean="0">
                                  <a:latin typeface="Cambria Math" panose="02040503050406030204" pitchFamily="18" charset="0"/>
                                  <a:ea typeface="ＭＳ Ｐゴシック" charset="0"/>
                                </a:rPr>
                              </m:ctrlPr>
                            </m:limLowPr>
                            <m:e>
                              <m:r>
                                <m:rPr>
                                  <m:sty m:val="p"/>
                                </m:rPr>
                                <a:rPr lang="en-GB" sz="2000" b="0" i="0" smtClean="0">
                                  <a:latin typeface="Cambria Math" panose="02040503050406030204" pitchFamily="18" charset="0"/>
                                  <a:ea typeface="ＭＳ Ｐゴシック" charset="0"/>
                                </a:rPr>
                                <m:t>max</m:t>
                              </m:r>
                            </m:e>
                            <m:lim>
                              <m:r>
                                <a:rPr lang="en-GB" sz="2000" b="0" i="1" smtClean="0">
                                  <a:latin typeface="Cambria Math" panose="02040503050406030204" pitchFamily="18" charset="0"/>
                                  <a:ea typeface="ＭＳ Ｐゴシック" charset="0"/>
                                </a:rPr>
                                <m:t>𝑝</m:t>
                              </m:r>
                            </m:lim>
                          </m:limLow>
                        </m:fName>
                        <m:e>
                          <m:nary>
                            <m:naryPr>
                              <m:chr m:val="∑"/>
                              <m:limLoc m:val="subSup"/>
                              <m:supHide m:val="on"/>
                              <m:ctrlPr>
                                <a:rPr lang="en-GB" sz="2000" i="1" smtClean="0">
                                  <a:latin typeface="Cambria Math" panose="02040503050406030204" pitchFamily="18" charset="0"/>
                                  <a:ea typeface="ＭＳ Ｐゴシック" charset="0"/>
                                </a:rPr>
                              </m:ctrlPr>
                            </m:naryPr>
                            <m:sub>
                              <m:r>
                                <m:rPr>
                                  <m:brk m:alnAt="9"/>
                                </m:rPr>
                                <a:rPr lang="en-GB" sz="2000" i="1" smtClean="0">
                                  <a:latin typeface="Cambria Math" panose="02040503050406030204" pitchFamily="18" charset="0"/>
                                  <a:ea typeface="ＭＳ Ｐゴシック" charset="0"/>
                                </a:rPr>
                                <m:t>𝑠</m:t>
                              </m:r>
                            </m:sub>
                            <m:sup/>
                            <m:e>
                              <m:r>
                                <a:rPr lang="en-GB" sz="2000" i="1" smtClean="0">
                                  <a:latin typeface="Cambria Math" panose="02040503050406030204" pitchFamily="18" charset="0"/>
                                  <a:ea typeface="ＭＳ Ｐゴシック" charset="0"/>
                                </a:rPr>
                                <m:t>𝑏</m:t>
                              </m:r>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sSub>
                                <m:sSubPr>
                                  <m:ctrlPr>
                                    <a:rPr lang="en-GB" sz="200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𝑢</m:t>
                                  </m:r>
                                </m:e>
                                <m:sub>
                                  <m:r>
                                    <a:rPr lang="en-GB" sz="2000" i="1" smtClean="0">
                                      <a:latin typeface="Cambria Math" panose="02040503050406030204" pitchFamily="18" charset="0"/>
                                      <a:ea typeface="ＭＳ Ｐゴシック" charset="0"/>
                                    </a:rPr>
                                    <m:t>𝑝</m:t>
                                  </m:r>
                                </m:sub>
                              </m:sSub>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e>
                          </m:nary>
                        </m:e>
                      </m:func>
                    </m:oMath>
                  </m:oMathPara>
                </a14:m>
                <a:endParaRPr lang="en-GB" sz="2000" i="1" dirty="0">
                  <a:latin typeface="Cambria Math" panose="02040503050406030204" pitchFamily="18" charset="0"/>
                  <a:ea typeface="ＭＳ Ｐゴシック"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n-GB" sz="2000" i="1" smtClean="0">
                              <a:latin typeface="Cambria Math" panose="02040503050406030204" pitchFamily="18" charset="0"/>
                              <a:ea typeface="ＭＳ Ｐゴシック" charset="0"/>
                            </a:rPr>
                          </m:ctrlPr>
                        </m:sSupPr>
                        <m:e>
                          <m:r>
                            <a:rPr lang="en-GB" sz="2000" i="1" smtClean="0">
                              <a:latin typeface="Cambria Math" panose="02040503050406030204" pitchFamily="18" charset="0"/>
                              <a:ea typeface="ＭＳ Ｐゴシック" charset="0"/>
                            </a:rPr>
                            <m:t>𝜋</m:t>
                          </m:r>
                        </m:e>
                        <m:sup>
                          <m:r>
                            <a:rPr lang="en-GB" sz="2000" i="1" smtClean="0">
                              <a:latin typeface="Cambria Math" panose="02040503050406030204" pitchFamily="18" charset="0"/>
                              <a:ea typeface="ＭＳ Ｐゴシック" charset="0"/>
                            </a:rPr>
                            <m:t>∗</m:t>
                          </m:r>
                        </m:sup>
                      </m:sSup>
                      <m:r>
                        <a:rPr lang="en-GB" sz="2000" i="1" smtClean="0">
                          <a:latin typeface="Cambria Math" panose="02040503050406030204" pitchFamily="18" charset="0"/>
                          <a:ea typeface="ＭＳ Ｐゴシック" charset="0"/>
                        </a:rPr>
                        <m:t>=</m:t>
                      </m:r>
                      <m:func>
                        <m:funcPr>
                          <m:ctrlPr>
                            <a:rPr lang="en-GB" sz="2000" b="0" i="1" smtClean="0">
                              <a:latin typeface="Cambria Math" panose="02040503050406030204" pitchFamily="18" charset="0"/>
                              <a:ea typeface="ＭＳ Ｐゴシック" charset="0"/>
                            </a:rPr>
                          </m:ctrlPr>
                        </m:funcPr>
                        <m:fName>
                          <m:limLow>
                            <m:limLowPr>
                              <m:ctrlPr>
                                <a:rPr lang="en-GB" sz="2000" b="0" i="1" smtClean="0">
                                  <a:latin typeface="Cambria Math" panose="02040503050406030204" pitchFamily="18" charset="0"/>
                                  <a:ea typeface="ＭＳ Ｐゴシック" charset="0"/>
                                </a:rPr>
                              </m:ctrlPr>
                            </m:limLowPr>
                            <m:e>
                              <m:func>
                                <m:funcPr>
                                  <m:ctrlPr>
                                    <a:rPr lang="en-GB" sz="2000" b="0" i="1" smtClean="0">
                                      <a:latin typeface="Cambria Math" panose="02040503050406030204" pitchFamily="18" charset="0"/>
                                      <a:ea typeface="ＭＳ Ｐゴシック" charset="0"/>
                                    </a:rPr>
                                  </m:ctrlPr>
                                </m:funcPr>
                                <m:fName>
                                  <m:r>
                                    <m:rPr>
                                      <m:sty m:val="p"/>
                                    </m:rPr>
                                    <a:rPr lang="en-GB" sz="2000" b="0" i="0" smtClean="0">
                                      <a:latin typeface="Cambria Math" panose="02040503050406030204" pitchFamily="18" charset="0"/>
                                      <a:ea typeface="ＭＳ Ｐゴシック" charset="0"/>
                                    </a:rPr>
                                    <m:t>arg</m:t>
                                  </m:r>
                                </m:fName>
                                <m:e>
                                  <m:r>
                                    <m:rPr>
                                      <m:sty m:val="p"/>
                                    </m:rPr>
                                    <a:rPr lang="en-GB" sz="2000" smtClean="0">
                                      <a:latin typeface="Cambria Math" panose="02040503050406030204" pitchFamily="18" charset="0"/>
                                      <a:ea typeface="ＭＳ Ｐゴシック" charset="0"/>
                                    </a:rPr>
                                    <m:t>max</m:t>
                                  </m:r>
                                </m:e>
                              </m:func>
                            </m:e>
                            <m:lim>
                              <m:r>
                                <a:rPr lang="en-GB" sz="2000" b="0" i="1" smtClean="0">
                                  <a:latin typeface="Cambria Math" panose="02040503050406030204" pitchFamily="18" charset="0"/>
                                  <a:ea typeface="ＭＳ Ｐゴシック" charset="0"/>
                                </a:rPr>
                                <m:t>𝑝</m:t>
                              </m:r>
                            </m:lim>
                          </m:limLow>
                        </m:fName>
                        <m:e>
                          <m:nary>
                            <m:naryPr>
                              <m:chr m:val="∑"/>
                              <m:limLoc m:val="subSup"/>
                              <m:supHide m:val="on"/>
                              <m:ctrlPr>
                                <a:rPr lang="en-GB" sz="2000" i="1" smtClean="0">
                                  <a:latin typeface="Cambria Math" panose="02040503050406030204" pitchFamily="18" charset="0"/>
                                  <a:ea typeface="ＭＳ Ｐゴシック" charset="0"/>
                                </a:rPr>
                              </m:ctrlPr>
                            </m:naryPr>
                            <m:sub>
                              <m:r>
                                <m:rPr>
                                  <m:brk m:alnAt="9"/>
                                </m:rPr>
                                <a:rPr lang="en-GB" sz="2000" i="1" smtClean="0">
                                  <a:latin typeface="Cambria Math" panose="02040503050406030204" pitchFamily="18" charset="0"/>
                                  <a:ea typeface="ＭＳ Ｐゴシック" charset="0"/>
                                </a:rPr>
                                <m:t>𝑠</m:t>
                              </m:r>
                            </m:sub>
                            <m:sup/>
                            <m:e>
                              <m:r>
                                <a:rPr lang="en-GB" sz="2000" i="1" smtClean="0">
                                  <a:latin typeface="Cambria Math" panose="02040503050406030204" pitchFamily="18" charset="0"/>
                                  <a:ea typeface="ＭＳ Ｐゴシック" charset="0"/>
                                </a:rPr>
                                <m:t>𝑏</m:t>
                              </m:r>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sSub>
                                <m:sSubPr>
                                  <m:ctrlPr>
                                    <a:rPr lang="en-GB" sz="200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𝑢</m:t>
                                  </m:r>
                                </m:e>
                                <m:sub>
                                  <m:r>
                                    <a:rPr lang="en-GB" sz="2000" i="1" smtClean="0">
                                      <a:latin typeface="Cambria Math" panose="02040503050406030204" pitchFamily="18" charset="0"/>
                                      <a:ea typeface="ＭＳ Ｐゴシック" charset="0"/>
                                    </a:rPr>
                                    <m:t>𝑝</m:t>
                                  </m:r>
                                </m:sub>
                              </m:sSub>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e>
                          </m:nary>
                        </m:e>
                      </m:func>
                    </m:oMath>
                  </m:oMathPara>
                </a14:m>
                <a:endParaRPr lang="en-GB" sz="2000" baseline="-25000" dirty="0">
                  <a:ea typeface="ＭＳ Ｐゴシック" charset="0"/>
                </a:endParaRPr>
              </a:p>
              <a:p>
                <a:pPr lvl="2"/>
                <a14:m>
                  <m:oMath xmlns:m="http://schemas.openxmlformats.org/officeDocument/2006/math">
                    <m:r>
                      <a:rPr lang="en-GB" sz="1600" i="1" smtClean="0">
                        <a:latin typeface="Cambria Math" panose="02040503050406030204" pitchFamily="18" charset="0"/>
                        <a:ea typeface="ＭＳ Ｐゴシック" charset="0"/>
                        <a:cs typeface="ＭＳ Ｐゴシック" charset="0"/>
                      </a:rPr>
                      <m:t>𝑈</m:t>
                    </m:r>
                    <m:r>
                      <a:rPr lang="en-GB" sz="1600" i="1" smtClean="0">
                        <a:latin typeface="Cambria Math" panose="02040503050406030204" pitchFamily="18" charset="0"/>
                        <a:ea typeface="ＭＳ Ｐゴシック" charset="0"/>
                        <a:cs typeface="ＭＳ Ｐゴシック" charset="0"/>
                      </a:rPr>
                      <m:t>(</m:t>
                    </m:r>
                    <m:r>
                      <a:rPr lang="en-GB" sz="1600" i="1" smtClean="0">
                        <a:latin typeface="Cambria Math" panose="02040503050406030204" pitchFamily="18" charset="0"/>
                        <a:ea typeface="ＭＳ Ｐゴシック" charset="0"/>
                        <a:cs typeface="ＭＳ Ｐゴシック" charset="0"/>
                      </a:rPr>
                      <m:t>𝑏</m:t>
                    </m:r>
                    <m:r>
                      <a:rPr lang="en-GB" sz="1600" i="1" smtClean="0">
                        <a:latin typeface="Cambria Math" panose="02040503050406030204" pitchFamily="18" charset="0"/>
                        <a:ea typeface="ＭＳ Ｐゴシック" charset="0"/>
                        <a:cs typeface="ＭＳ Ｐゴシック" charset="0"/>
                      </a:rPr>
                      <m:t>)</m:t>
                    </m:r>
                  </m:oMath>
                </a14:m>
                <a:r>
                  <a:rPr lang="en-GB" sz="1600" dirty="0">
                    <a:ea typeface="ＭＳ Ｐゴシック" charset="0"/>
                    <a:cs typeface="ＭＳ Ｐゴシック" charset="0"/>
                  </a:rPr>
                  <a:t> is the maximum of a collection of hyperplanes and will be piecewise linear and convex</a:t>
                </a:r>
              </a:p>
            </p:txBody>
          </p:sp>
        </mc:Choice>
        <mc:Fallback xmlns="">
          <p:sp>
            <p:nvSpPr>
              <p:cNvPr id="115714" name="Inhaltsplatzhalter 2"/>
              <p:cNvSpPr>
                <a:spLocks noGrp="1" noRot="1" noChangeAspect="1" noMove="1" noResize="1" noEditPoints="1" noAdjustHandles="1" noChangeArrowheads="1" noChangeShapeType="1" noTextEdit="1"/>
              </p:cNvSpPr>
              <p:nvPr>
                <p:ph idx="1"/>
              </p:nvPr>
            </p:nvSpPr>
            <p:spPr>
              <a:xfrm>
                <a:off x="628650" y="1158240"/>
                <a:ext cx="7886700" cy="5277394"/>
              </a:xfrm>
              <a:blipFill>
                <a:blip r:embed="rId2"/>
                <a:stretch>
                  <a:fillRect l="-965" t="-1199" b="-1798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2CF36C83-8260-9849-B104-D063FF65A95F}"/>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E9BA239A-84EC-0C4D-9F49-F7D401D80959}"/>
              </a:ext>
            </a:extLst>
          </p:cNvPr>
          <p:cNvSpPr>
            <a:spLocks noGrp="1"/>
          </p:cNvSpPr>
          <p:nvPr>
            <p:ph type="sldNum" sz="quarter" idx="12"/>
          </p:nvPr>
        </p:nvSpPr>
        <p:spPr/>
        <p:txBody>
          <a:bodyPr/>
          <a:lstStyle/>
          <a:p>
            <a:fld id="{67C9959E-8E6B-B04C-9955-EA096F41CA7A}" type="slidenum">
              <a:rPr lang="en-GB" smtClean="0"/>
              <a:t>32</a:t>
            </a:fld>
            <a:endParaRPr lang="en-GB"/>
          </a:p>
        </p:txBody>
      </p:sp>
    </p:spTree>
    <p:extLst>
      <p:ext uri="{BB962C8B-B14F-4D97-AF65-F5344CB8AC3E}">
        <p14:creationId xmlns:p14="http://schemas.microsoft.com/office/powerpoint/2010/main" val="2934148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en-US" dirty="0"/>
              <a:t>Example</a:t>
            </a:r>
          </a:p>
        </p:txBody>
      </p:sp>
      <p:sp>
        <p:nvSpPr>
          <p:cNvPr id="7" name="Content Placeholder 6">
            <a:extLst>
              <a:ext uri="{FF2B5EF4-FFF2-40B4-BE49-F238E27FC236}">
                <a16:creationId xmlns:a16="http://schemas.microsoft.com/office/drawing/2014/main" id="{D117CC77-3530-CA43-9FBC-A318CE47B25A}"/>
              </a:ext>
            </a:extLst>
          </p:cNvPr>
          <p:cNvSpPr>
            <a:spLocks noGrp="1"/>
          </p:cNvSpPr>
          <p:nvPr>
            <p:ph idx="1"/>
          </p:nvPr>
        </p:nvSpPr>
        <p:spPr/>
        <p:txBody>
          <a:bodyPr>
            <a:normAutofit/>
          </a:bodyPr>
          <a:lstStyle/>
          <a:p>
            <a:r>
              <a:rPr lang="en-US" dirty="0"/>
              <a:t>Compute the utilities for conditional plans of depth 2 by </a:t>
            </a:r>
          </a:p>
          <a:p>
            <a:pPr lvl="1"/>
            <a:r>
              <a:rPr lang="en-US" dirty="0"/>
              <a:t>considering each possible first action</a:t>
            </a:r>
          </a:p>
          <a:p>
            <a:pPr lvl="1"/>
            <a:r>
              <a:rPr lang="en-US" dirty="0"/>
              <a:t>each possible subsequent percept</a:t>
            </a:r>
          </a:p>
          <a:p>
            <a:pPr lvl="1"/>
            <a:r>
              <a:rPr lang="en-US" dirty="0"/>
              <a:t>each way of choosing a depth-1 plan to execute for each percept</a:t>
            </a:r>
          </a:p>
          <a:p>
            <a:endParaRPr lang="en-GB" dirty="0"/>
          </a:p>
        </p:txBody>
      </p:sp>
      <p:sp>
        <p:nvSpPr>
          <p:cNvPr id="2" name="Slide Number Placeholder 1">
            <a:extLst>
              <a:ext uri="{FF2B5EF4-FFF2-40B4-BE49-F238E27FC236}">
                <a16:creationId xmlns:a16="http://schemas.microsoft.com/office/drawing/2014/main" id="{9C7B5D0E-B19A-3D41-848B-834A68788D89}"/>
              </a:ext>
            </a:extLst>
          </p:cNvPr>
          <p:cNvSpPr>
            <a:spLocks noGrp="1"/>
          </p:cNvSpPr>
          <p:nvPr>
            <p:ph type="sldNum" sz="quarter" idx="12"/>
          </p:nvPr>
        </p:nvSpPr>
        <p:spPr/>
        <p:txBody>
          <a:bodyPr/>
          <a:lstStyle/>
          <a:p>
            <a:fld id="{67C9959E-8E6B-B04C-9955-EA096F41CA7A}" type="slidenum">
              <a:rPr lang="en-GB" smtClean="0"/>
              <a:pPr/>
              <a:t>33</a:t>
            </a:fld>
            <a:endParaRPr lang="en-GB"/>
          </a:p>
        </p:txBody>
      </p:sp>
      <mc:AlternateContent xmlns:mc="http://schemas.openxmlformats.org/markup-compatibility/2006" xmlns:a14="http://schemas.microsoft.com/office/drawing/2010/main">
        <mc:Choice Requires="a14">
          <p:sp>
            <p:nvSpPr>
              <p:cNvPr id="116739" name="Textfeld 5"/>
              <p:cNvSpPr txBox="1">
                <a:spLocks noChangeArrowheads="1"/>
              </p:cNvSpPr>
              <p:nvPr/>
            </p:nvSpPr>
            <p:spPr bwMode="auto">
              <a:xfrm>
                <a:off x="457200" y="4087485"/>
                <a:ext cx="1904621" cy="92333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Utility of two one-step plans as a function of </a:t>
                </a:r>
                <a14:m>
                  <m:oMath xmlns:m="http://schemas.openxmlformats.org/officeDocument/2006/math">
                    <m:r>
                      <a:rPr lang="en-US" sz="1800" i="1" dirty="0" smtClean="0">
                        <a:latin typeface="Cambria Math" panose="02040503050406030204" pitchFamily="18" charset="0"/>
                      </a:rPr>
                      <m:t>𝑏</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1</m:t>
                        </m:r>
                      </m:e>
                    </m:d>
                  </m:oMath>
                </a14:m>
                <a:endParaRPr lang="en-US" sz="1800" i="0" dirty="0">
                  <a:latin typeface="+mn-lt"/>
                </a:endParaRPr>
              </a:p>
            </p:txBody>
          </p:sp>
        </mc:Choice>
        <mc:Fallback xmlns="">
          <p:sp>
            <p:nvSpPr>
              <p:cNvPr id="116739" name="Textfeld 5"/>
              <p:cNvSpPr txBox="1">
                <a:spLocks noRot="1" noChangeAspect="1" noMove="1" noResize="1" noEditPoints="1" noAdjustHandles="1" noChangeArrowheads="1" noChangeShapeType="1" noTextEdit="1"/>
              </p:cNvSpPr>
              <p:nvPr/>
            </p:nvSpPr>
            <p:spPr bwMode="auto">
              <a:xfrm>
                <a:off x="457200" y="4087485"/>
                <a:ext cx="1904621" cy="923330"/>
              </a:xfrm>
              <a:prstGeom prst="rect">
                <a:avLst/>
              </a:prstGeom>
              <a:blipFill>
                <a:blip r:embed="rId2"/>
                <a:stretch>
                  <a:fillRect l="-2667" t="-2703" r="-667" b="-810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BBBCAEBF-C1C4-644B-8AA2-7116D812F75D}"/>
              </a:ext>
            </a:extLst>
          </p:cNvPr>
          <p:cNvSpPr>
            <a:spLocks noGrp="1"/>
          </p:cNvSpPr>
          <p:nvPr>
            <p:ph type="dt" sz="half" idx="10"/>
          </p:nvPr>
        </p:nvSpPr>
        <p:spPr/>
        <p:txBody>
          <a:bodyPr/>
          <a:lstStyle/>
          <a:p>
            <a:r>
              <a:rPr lang="en-GB"/>
              <a:t>APA - Advanced Dec.</a:t>
            </a:r>
            <a:endParaRPr lang="de-DE" dirty="0"/>
          </a:p>
        </p:txBody>
      </p:sp>
      <p:cxnSp>
        <p:nvCxnSpPr>
          <p:cNvPr id="5" name="Straight Connector 4">
            <a:extLst>
              <a:ext uri="{FF2B5EF4-FFF2-40B4-BE49-F238E27FC236}">
                <a16:creationId xmlns:a16="http://schemas.microsoft.com/office/drawing/2014/main" id="{9FC4A45E-B6A0-8A45-9863-530AC384315D}"/>
              </a:ext>
            </a:extLst>
          </p:cNvPr>
          <p:cNvCxnSpPr>
            <a:cxnSpLocks/>
          </p:cNvCxnSpPr>
          <p:nvPr/>
        </p:nvCxnSpPr>
        <p:spPr>
          <a:xfrm>
            <a:off x="3209977" y="3780942"/>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2C6499-BFFE-084C-8A55-9573A0D5949E}"/>
              </a:ext>
            </a:extLst>
          </p:cNvPr>
          <p:cNvCxnSpPr>
            <a:cxnSpLocks/>
          </p:cNvCxnSpPr>
          <p:nvPr/>
        </p:nvCxnSpPr>
        <p:spPr>
          <a:xfrm flipH="1">
            <a:off x="3206792" y="5639558"/>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966B01-8047-054D-934F-06723B07EBD7}"/>
              </a:ext>
            </a:extLst>
          </p:cNvPr>
          <p:cNvSpPr txBox="1"/>
          <p:nvPr/>
        </p:nvSpPr>
        <p:spPr>
          <a:xfrm>
            <a:off x="2877500" y="3641007"/>
            <a:ext cx="276038" cy="307777"/>
          </a:xfrm>
          <a:prstGeom prst="rect">
            <a:avLst/>
          </a:prstGeom>
          <a:noFill/>
        </p:spPr>
        <p:txBody>
          <a:bodyPr wrap="none" rtlCol="0">
            <a:spAutoFit/>
          </a:bodyPr>
          <a:lstStyle/>
          <a:p>
            <a:r>
              <a:rPr lang="en-GB" sz="1400" dirty="0"/>
              <a:t>3</a:t>
            </a:r>
          </a:p>
        </p:txBody>
      </p:sp>
      <p:sp>
        <p:nvSpPr>
          <p:cNvPr id="14" name="TextBox 13">
            <a:extLst>
              <a:ext uri="{FF2B5EF4-FFF2-40B4-BE49-F238E27FC236}">
                <a16:creationId xmlns:a16="http://schemas.microsoft.com/office/drawing/2014/main" id="{1C90F3CA-EAF2-8D48-9029-6E7875577E3E}"/>
              </a:ext>
            </a:extLst>
          </p:cNvPr>
          <p:cNvSpPr txBox="1"/>
          <p:nvPr/>
        </p:nvSpPr>
        <p:spPr>
          <a:xfrm>
            <a:off x="2741246" y="3952413"/>
            <a:ext cx="412292" cy="307777"/>
          </a:xfrm>
          <a:prstGeom prst="rect">
            <a:avLst/>
          </a:prstGeom>
          <a:noFill/>
        </p:spPr>
        <p:txBody>
          <a:bodyPr wrap="none" rtlCol="0">
            <a:spAutoFit/>
          </a:bodyPr>
          <a:lstStyle/>
          <a:p>
            <a:r>
              <a:rPr lang="en-GB" sz="1400" dirty="0"/>
              <a:t>2.5</a:t>
            </a:r>
          </a:p>
        </p:txBody>
      </p:sp>
      <p:sp>
        <p:nvSpPr>
          <p:cNvPr id="15" name="TextBox 14">
            <a:extLst>
              <a:ext uri="{FF2B5EF4-FFF2-40B4-BE49-F238E27FC236}">
                <a16:creationId xmlns:a16="http://schemas.microsoft.com/office/drawing/2014/main" id="{4AD62997-B1EB-564D-93A7-F241F4626AB1}"/>
              </a:ext>
            </a:extLst>
          </p:cNvPr>
          <p:cNvSpPr txBox="1"/>
          <p:nvPr/>
        </p:nvSpPr>
        <p:spPr>
          <a:xfrm>
            <a:off x="2877500" y="4256560"/>
            <a:ext cx="276038" cy="307777"/>
          </a:xfrm>
          <a:prstGeom prst="rect">
            <a:avLst/>
          </a:prstGeom>
          <a:noFill/>
        </p:spPr>
        <p:txBody>
          <a:bodyPr wrap="none" rtlCol="0">
            <a:spAutoFit/>
          </a:bodyPr>
          <a:lstStyle/>
          <a:p>
            <a:r>
              <a:rPr lang="en-GB" sz="1400" dirty="0"/>
              <a:t>2</a:t>
            </a:r>
          </a:p>
        </p:txBody>
      </p:sp>
      <p:sp>
        <p:nvSpPr>
          <p:cNvPr id="16" name="TextBox 15">
            <a:extLst>
              <a:ext uri="{FF2B5EF4-FFF2-40B4-BE49-F238E27FC236}">
                <a16:creationId xmlns:a16="http://schemas.microsoft.com/office/drawing/2014/main" id="{5D13746A-39DC-9D4E-AC36-477E6D71F3CE}"/>
              </a:ext>
            </a:extLst>
          </p:cNvPr>
          <p:cNvSpPr txBox="1"/>
          <p:nvPr/>
        </p:nvSpPr>
        <p:spPr>
          <a:xfrm>
            <a:off x="2741246" y="4562176"/>
            <a:ext cx="412292" cy="307777"/>
          </a:xfrm>
          <a:prstGeom prst="rect">
            <a:avLst/>
          </a:prstGeom>
          <a:noFill/>
        </p:spPr>
        <p:txBody>
          <a:bodyPr wrap="none" rtlCol="0">
            <a:spAutoFit/>
          </a:bodyPr>
          <a:lstStyle/>
          <a:p>
            <a:r>
              <a:rPr lang="en-GB" sz="1400" dirty="0"/>
              <a:t>1.5</a:t>
            </a:r>
          </a:p>
        </p:txBody>
      </p:sp>
      <p:sp>
        <p:nvSpPr>
          <p:cNvPr id="17" name="TextBox 16">
            <a:extLst>
              <a:ext uri="{FF2B5EF4-FFF2-40B4-BE49-F238E27FC236}">
                <a16:creationId xmlns:a16="http://schemas.microsoft.com/office/drawing/2014/main" id="{6D67BBEB-AD03-6A47-94E2-C8850EF7D2A9}"/>
              </a:ext>
            </a:extLst>
          </p:cNvPr>
          <p:cNvSpPr txBox="1"/>
          <p:nvPr/>
        </p:nvSpPr>
        <p:spPr>
          <a:xfrm>
            <a:off x="2877499" y="4876678"/>
            <a:ext cx="276038" cy="307777"/>
          </a:xfrm>
          <a:prstGeom prst="rect">
            <a:avLst/>
          </a:prstGeom>
          <a:noFill/>
        </p:spPr>
        <p:txBody>
          <a:bodyPr wrap="none" rtlCol="0">
            <a:spAutoFit/>
          </a:bodyPr>
          <a:lstStyle/>
          <a:p>
            <a:r>
              <a:rPr lang="en-GB" sz="1400" dirty="0"/>
              <a:t>1</a:t>
            </a:r>
          </a:p>
        </p:txBody>
      </p:sp>
      <p:sp>
        <p:nvSpPr>
          <p:cNvPr id="18" name="TextBox 17">
            <a:extLst>
              <a:ext uri="{FF2B5EF4-FFF2-40B4-BE49-F238E27FC236}">
                <a16:creationId xmlns:a16="http://schemas.microsoft.com/office/drawing/2014/main" id="{739ACB4C-0AD5-4243-8835-DC28560C24DD}"/>
              </a:ext>
            </a:extLst>
          </p:cNvPr>
          <p:cNvSpPr txBox="1"/>
          <p:nvPr/>
        </p:nvSpPr>
        <p:spPr>
          <a:xfrm>
            <a:off x="2741245" y="5176037"/>
            <a:ext cx="412292" cy="307777"/>
          </a:xfrm>
          <a:prstGeom prst="rect">
            <a:avLst/>
          </a:prstGeom>
          <a:noFill/>
        </p:spPr>
        <p:txBody>
          <a:bodyPr wrap="none" rtlCol="0">
            <a:spAutoFit/>
          </a:bodyPr>
          <a:lstStyle/>
          <a:p>
            <a:r>
              <a:rPr lang="en-GB" sz="1400" dirty="0"/>
              <a:t>0.5</a:t>
            </a:r>
          </a:p>
        </p:txBody>
      </p:sp>
      <p:sp>
        <p:nvSpPr>
          <p:cNvPr id="19" name="TextBox 18">
            <a:extLst>
              <a:ext uri="{FF2B5EF4-FFF2-40B4-BE49-F238E27FC236}">
                <a16:creationId xmlns:a16="http://schemas.microsoft.com/office/drawing/2014/main" id="{6BC17B39-CDA5-614B-90C0-0478E4D837D2}"/>
              </a:ext>
            </a:extLst>
          </p:cNvPr>
          <p:cNvSpPr txBox="1"/>
          <p:nvPr/>
        </p:nvSpPr>
        <p:spPr>
          <a:xfrm>
            <a:off x="2877499" y="5488954"/>
            <a:ext cx="276038" cy="307777"/>
          </a:xfrm>
          <a:prstGeom prst="rect">
            <a:avLst/>
          </a:prstGeom>
          <a:noFill/>
        </p:spPr>
        <p:txBody>
          <a:bodyPr wrap="none" rtlCol="0">
            <a:spAutoFit/>
          </a:bodyPr>
          <a:lstStyle/>
          <a:p>
            <a:r>
              <a:rPr lang="en-GB" sz="1400" dirty="0"/>
              <a:t>0</a:t>
            </a:r>
          </a:p>
        </p:txBody>
      </p:sp>
      <p:cxnSp>
        <p:nvCxnSpPr>
          <p:cNvPr id="12" name="Straight Connector 11">
            <a:extLst>
              <a:ext uri="{FF2B5EF4-FFF2-40B4-BE49-F238E27FC236}">
                <a16:creationId xmlns:a16="http://schemas.microsoft.com/office/drawing/2014/main" id="{3C5F5F93-DEAE-7645-B69E-13CEC1E1549F}"/>
              </a:ext>
            </a:extLst>
          </p:cNvPr>
          <p:cNvCxnSpPr>
            <a:cxnSpLocks/>
            <a:endCxn id="9" idx="3"/>
          </p:cNvCxnSpPr>
          <p:nvPr/>
        </p:nvCxnSpPr>
        <p:spPr>
          <a:xfrm flipH="1">
            <a:off x="3153538" y="3794895"/>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04A3EA-0CE3-894D-AE80-0A13D76BB03F}"/>
              </a:ext>
            </a:extLst>
          </p:cNvPr>
          <p:cNvCxnSpPr>
            <a:cxnSpLocks/>
          </p:cNvCxnSpPr>
          <p:nvPr/>
        </p:nvCxnSpPr>
        <p:spPr>
          <a:xfrm flipH="1">
            <a:off x="3153537" y="4104062"/>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0CAAAA-15FF-A649-BBD1-9833133E69C3}"/>
              </a:ext>
            </a:extLst>
          </p:cNvPr>
          <p:cNvCxnSpPr>
            <a:cxnSpLocks/>
          </p:cNvCxnSpPr>
          <p:nvPr/>
        </p:nvCxnSpPr>
        <p:spPr>
          <a:xfrm flipH="1">
            <a:off x="3153537" y="4405650"/>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3E19BF-324C-3F4C-AE76-A7185B3D4DEE}"/>
              </a:ext>
            </a:extLst>
          </p:cNvPr>
          <p:cNvCxnSpPr>
            <a:cxnSpLocks/>
          </p:cNvCxnSpPr>
          <p:nvPr/>
        </p:nvCxnSpPr>
        <p:spPr>
          <a:xfrm flipH="1">
            <a:off x="3153537" y="471658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09711D-C678-B84C-A5E0-3E781695C042}"/>
              </a:ext>
            </a:extLst>
          </p:cNvPr>
          <p:cNvCxnSpPr>
            <a:cxnSpLocks/>
          </p:cNvCxnSpPr>
          <p:nvPr/>
        </p:nvCxnSpPr>
        <p:spPr>
          <a:xfrm flipH="1">
            <a:off x="3153528" y="5031065"/>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E2E9B2D-1ECB-D649-8440-943AE6C9975D}"/>
              </a:ext>
            </a:extLst>
          </p:cNvPr>
          <p:cNvCxnSpPr>
            <a:cxnSpLocks/>
          </p:cNvCxnSpPr>
          <p:nvPr/>
        </p:nvCxnSpPr>
        <p:spPr>
          <a:xfrm flipH="1">
            <a:off x="3156722" y="532862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407CB5-106C-8448-A31F-E084405F919E}"/>
              </a:ext>
            </a:extLst>
          </p:cNvPr>
          <p:cNvCxnSpPr>
            <a:cxnSpLocks/>
          </p:cNvCxnSpPr>
          <p:nvPr/>
        </p:nvCxnSpPr>
        <p:spPr>
          <a:xfrm flipH="1">
            <a:off x="3150353" y="563955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A6C2E99-007F-7546-99D6-46F2FA777426}"/>
              </a:ext>
            </a:extLst>
          </p:cNvPr>
          <p:cNvSpPr txBox="1"/>
          <p:nvPr/>
        </p:nvSpPr>
        <p:spPr>
          <a:xfrm>
            <a:off x="5810754" y="5700706"/>
            <a:ext cx="276038" cy="307777"/>
          </a:xfrm>
          <a:prstGeom prst="rect">
            <a:avLst/>
          </a:prstGeom>
          <a:noFill/>
        </p:spPr>
        <p:txBody>
          <a:bodyPr wrap="none" rtlCol="0">
            <a:spAutoFit/>
          </a:bodyPr>
          <a:lstStyle/>
          <a:p>
            <a:r>
              <a:rPr lang="en-GB" sz="1400" dirty="0"/>
              <a:t>1</a:t>
            </a:r>
          </a:p>
        </p:txBody>
      </p:sp>
      <p:sp>
        <p:nvSpPr>
          <p:cNvPr id="34" name="TextBox 33">
            <a:extLst>
              <a:ext uri="{FF2B5EF4-FFF2-40B4-BE49-F238E27FC236}">
                <a16:creationId xmlns:a16="http://schemas.microsoft.com/office/drawing/2014/main" id="{2DA230BE-22C8-1341-A473-8F81341C01B8}"/>
              </a:ext>
            </a:extLst>
          </p:cNvPr>
          <p:cNvSpPr txBox="1"/>
          <p:nvPr/>
        </p:nvSpPr>
        <p:spPr>
          <a:xfrm>
            <a:off x="5236380" y="5700707"/>
            <a:ext cx="412292" cy="307777"/>
          </a:xfrm>
          <a:prstGeom prst="rect">
            <a:avLst/>
          </a:prstGeom>
          <a:noFill/>
        </p:spPr>
        <p:txBody>
          <a:bodyPr wrap="none" rtlCol="0">
            <a:spAutoFit/>
          </a:bodyPr>
          <a:lstStyle/>
          <a:p>
            <a:r>
              <a:rPr lang="en-GB" sz="1400" dirty="0"/>
              <a:t>0.8</a:t>
            </a:r>
          </a:p>
        </p:txBody>
      </p:sp>
      <p:sp>
        <p:nvSpPr>
          <p:cNvPr id="35" name="TextBox 34">
            <a:extLst>
              <a:ext uri="{FF2B5EF4-FFF2-40B4-BE49-F238E27FC236}">
                <a16:creationId xmlns:a16="http://schemas.microsoft.com/office/drawing/2014/main" id="{2B359BBB-9504-8B40-8E10-898CC76BDB89}"/>
              </a:ext>
            </a:extLst>
          </p:cNvPr>
          <p:cNvSpPr txBox="1"/>
          <p:nvPr/>
        </p:nvSpPr>
        <p:spPr>
          <a:xfrm>
            <a:off x="4662007" y="5704994"/>
            <a:ext cx="412292" cy="307777"/>
          </a:xfrm>
          <a:prstGeom prst="rect">
            <a:avLst/>
          </a:prstGeom>
          <a:noFill/>
        </p:spPr>
        <p:txBody>
          <a:bodyPr wrap="none" rtlCol="0">
            <a:spAutoFit/>
          </a:bodyPr>
          <a:lstStyle/>
          <a:p>
            <a:r>
              <a:rPr lang="en-GB" sz="1400" dirty="0"/>
              <a:t>0.6</a:t>
            </a:r>
          </a:p>
        </p:txBody>
      </p:sp>
      <p:sp>
        <p:nvSpPr>
          <p:cNvPr id="36" name="TextBox 35">
            <a:extLst>
              <a:ext uri="{FF2B5EF4-FFF2-40B4-BE49-F238E27FC236}">
                <a16:creationId xmlns:a16="http://schemas.microsoft.com/office/drawing/2014/main" id="{8959017C-A5FD-7A4D-936B-E2F5720F6C2E}"/>
              </a:ext>
            </a:extLst>
          </p:cNvPr>
          <p:cNvSpPr txBox="1"/>
          <p:nvPr/>
        </p:nvSpPr>
        <p:spPr>
          <a:xfrm>
            <a:off x="4087634" y="5700708"/>
            <a:ext cx="412292" cy="307777"/>
          </a:xfrm>
          <a:prstGeom prst="rect">
            <a:avLst/>
          </a:prstGeom>
          <a:noFill/>
        </p:spPr>
        <p:txBody>
          <a:bodyPr wrap="none" rtlCol="0">
            <a:spAutoFit/>
          </a:bodyPr>
          <a:lstStyle/>
          <a:p>
            <a:r>
              <a:rPr lang="en-GB" sz="1400" dirty="0"/>
              <a:t>0.4</a:t>
            </a:r>
          </a:p>
        </p:txBody>
      </p:sp>
      <p:sp>
        <p:nvSpPr>
          <p:cNvPr id="37" name="TextBox 36">
            <a:extLst>
              <a:ext uri="{FF2B5EF4-FFF2-40B4-BE49-F238E27FC236}">
                <a16:creationId xmlns:a16="http://schemas.microsoft.com/office/drawing/2014/main" id="{28417F5B-81F0-F841-B20D-2A4017C47DF4}"/>
              </a:ext>
            </a:extLst>
          </p:cNvPr>
          <p:cNvSpPr txBox="1"/>
          <p:nvPr/>
        </p:nvSpPr>
        <p:spPr>
          <a:xfrm>
            <a:off x="3513261" y="5700708"/>
            <a:ext cx="412292" cy="307777"/>
          </a:xfrm>
          <a:prstGeom prst="rect">
            <a:avLst/>
          </a:prstGeom>
          <a:noFill/>
        </p:spPr>
        <p:txBody>
          <a:bodyPr wrap="none" rtlCol="0">
            <a:spAutoFit/>
          </a:bodyPr>
          <a:lstStyle/>
          <a:p>
            <a:r>
              <a:rPr lang="en-GB" sz="1400" dirty="0"/>
              <a:t>0.2</a:t>
            </a:r>
          </a:p>
        </p:txBody>
      </p:sp>
      <p:sp>
        <p:nvSpPr>
          <p:cNvPr id="38" name="TextBox 37">
            <a:extLst>
              <a:ext uri="{FF2B5EF4-FFF2-40B4-BE49-F238E27FC236}">
                <a16:creationId xmlns:a16="http://schemas.microsoft.com/office/drawing/2014/main" id="{FF58B1E7-175E-CD49-8A4A-633C256DFD91}"/>
              </a:ext>
            </a:extLst>
          </p:cNvPr>
          <p:cNvSpPr txBox="1"/>
          <p:nvPr/>
        </p:nvSpPr>
        <p:spPr>
          <a:xfrm>
            <a:off x="3075142" y="5700709"/>
            <a:ext cx="276038" cy="307777"/>
          </a:xfrm>
          <a:prstGeom prst="rect">
            <a:avLst/>
          </a:prstGeom>
          <a:noFill/>
        </p:spPr>
        <p:txBody>
          <a:bodyPr wrap="none" rtlCol="0">
            <a:spAutoFit/>
          </a:bodyPr>
          <a:lstStyle/>
          <a:p>
            <a:r>
              <a:rPr lang="en-GB" sz="1400" dirty="0"/>
              <a:t>0</a:t>
            </a:r>
          </a:p>
        </p:txBody>
      </p:sp>
      <p:cxnSp>
        <p:nvCxnSpPr>
          <p:cNvPr id="39" name="Straight Connector 38">
            <a:extLst>
              <a:ext uri="{FF2B5EF4-FFF2-40B4-BE49-F238E27FC236}">
                <a16:creationId xmlns:a16="http://schemas.microsoft.com/office/drawing/2014/main" id="{840C648C-03C4-A345-BED8-BC4A0B765606}"/>
              </a:ext>
            </a:extLst>
          </p:cNvPr>
          <p:cNvCxnSpPr>
            <a:cxnSpLocks/>
          </p:cNvCxnSpPr>
          <p:nvPr/>
        </p:nvCxnSpPr>
        <p:spPr>
          <a:xfrm rot="5400000" flipH="1">
            <a:off x="3180858" y="5661199"/>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953C05-2248-EA40-AA97-E42DB0CB4EF7}"/>
              </a:ext>
            </a:extLst>
          </p:cNvPr>
          <p:cNvCxnSpPr>
            <a:cxnSpLocks/>
          </p:cNvCxnSpPr>
          <p:nvPr/>
        </p:nvCxnSpPr>
        <p:spPr>
          <a:xfrm rot="5400000" flipH="1">
            <a:off x="3691187" y="566777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FC6962-7CF2-C141-ABB4-973BA0E3D305}"/>
              </a:ext>
            </a:extLst>
          </p:cNvPr>
          <p:cNvCxnSpPr>
            <a:cxnSpLocks/>
          </p:cNvCxnSpPr>
          <p:nvPr/>
        </p:nvCxnSpPr>
        <p:spPr>
          <a:xfrm rot="5400000" flipH="1">
            <a:off x="5411282" y="565900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0E98B3-BB82-7D48-B669-9790FF304457}"/>
              </a:ext>
            </a:extLst>
          </p:cNvPr>
          <p:cNvCxnSpPr>
            <a:cxnSpLocks/>
          </p:cNvCxnSpPr>
          <p:nvPr/>
        </p:nvCxnSpPr>
        <p:spPr>
          <a:xfrm rot="5400000" flipH="1">
            <a:off x="4265559" y="5667375"/>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7ADEBF-C06E-6F49-932E-06497EDD12D1}"/>
              </a:ext>
            </a:extLst>
          </p:cNvPr>
          <p:cNvCxnSpPr>
            <a:cxnSpLocks/>
          </p:cNvCxnSpPr>
          <p:nvPr/>
        </p:nvCxnSpPr>
        <p:spPr>
          <a:xfrm rot="5400000" flipH="1">
            <a:off x="4839931" y="566778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B6C1E52-58BC-7043-9436-0526CE030AE6}"/>
              </a:ext>
            </a:extLst>
          </p:cNvPr>
          <p:cNvCxnSpPr>
            <a:cxnSpLocks/>
          </p:cNvCxnSpPr>
          <p:nvPr/>
        </p:nvCxnSpPr>
        <p:spPr>
          <a:xfrm rot="5400000" flipH="1">
            <a:off x="5920554" y="566737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A5F4B7F-572B-EC47-A99F-3C4D4ABB73FC}"/>
              </a:ext>
            </a:extLst>
          </p:cNvPr>
          <p:cNvSpPr txBox="1"/>
          <p:nvPr/>
        </p:nvSpPr>
        <p:spPr>
          <a:xfrm rot="16200000">
            <a:off x="2298560" y="4566110"/>
            <a:ext cx="628698" cy="307777"/>
          </a:xfrm>
          <a:prstGeom prst="rect">
            <a:avLst/>
          </a:prstGeom>
          <a:noFill/>
        </p:spPr>
        <p:txBody>
          <a:bodyPr wrap="none" rtlCol="0">
            <a:spAutoFit/>
          </a:bodyPr>
          <a:lstStyle/>
          <a:p>
            <a:r>
              <a:rPr lang="en-GB" sz="1400" dirty="0"/>
              <a:t>Utility</a:t>
            </a:r>
          </a:p>
        </p:txBody>
      </p:sp>
      <p:sp>
        <p:nvSpPr>
          <p:cNvPr id="47" name="TextBox 46">
            <a:extLst>
              <a:ext uri="{FF2B5EF4-FFF2-40B4-BE49-F238E27FC236}">
                <a16:creationId xmlns:a16="http://schemas.microsoft.com/office/drawing/2014/main" id="{96737F08-8584-DC4E-B7AB-277CA1FC47F8}"/>
              </a:ext>
            </a:extLst>
          </p:cNvPr>
          <p:cNvSpPr txBox="1"/>
          <p:nvPr/>
        </p:nvSpPr>
        <p:spPr>
          <a:xfrm>
            <a:off x="3732529" y="6006525"/>
            <a:ext cx="1696875" cy="307777"/>
          </a:xfrm>
          <a:prstGeom prst="rect">
            <a:avLst/>
          </a:prstGeom>
          <a:noFill/>
        </p:spPr>
        <p:txBody>
          <a:bodyPr wrap="none" rtlCol="0">
            <a:spAutoFit/>
          </a:bodyPr>
          <a:lstStyle/>
          <a:p>
            <a:r>
              <a:rPr lang="en-GB" sz="1400" dirty="0"/>
              <a:t>Probability of state 1</a:t>
            </a:r>
          </a:p>
        </p:txBody>
      </p:sp>
      <p:cxnSp>
        <p:nvCxnSpPr>
          <p:cNvPr id="90" name="Straight Connector 89">
            <a:extLst>
              <a:ext uri="{FF2B5EF4-FFF2-40B4-BE49-F238E27FC236}">
                <a16:creationId xmlns:a16="http://schemas.microsoft.com/office/drawing/2014/main" id="{2834EDA4-BE56-8147-9258-BE2C194A795C}"/>
              </a:ext>
            </a:extLst>
          </p:cNvPr>
          <p:cNvCxnSpPr>
            <a:cxnSpLocks/>
          </p:cNvCxnSpPr>
          <p:nvPr/>
        </p:nvCxnSpPr>
        <p:spPr>
          <a:xfrm flipV="1">
            <a:off x="3213152" y="4466799"/>
            <a:ext cx="2735621" cy="112249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C4556D6-E758-D34D-A36F-E7E800573478}"/>
              </a:ext>
            </a:extLst>
          </p:cNvPr>
          <p:cNvCxnSpPr/>
          <p:nvPr/>
        </p:nvCxnSpPr>
        <p:spPr>
          <a:xfrm flipV="1">
            <a:off x="3206792" y="4959727"/>
            <a:ext cx="2741981" cy="11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AD26E15-1972-0545-94C3-3B4992D27785}"/>
              </a:ext>
            </a:extLst>
          </p:cNvPr>
          <p:cNvCxnSpPr>
            <a:cxnSpLocks/>
          </p:cNvCxnSpPr>
          <p:nvPr/>
        </p:nvCxnSpPr>
        <p:spPr>
          <a:xfrm flipV="1">
            <a:off x="3213507" y="5020197"/>
            <a:ext cx="1364275" cy="571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2260B3-8589-4F42-BD67-119C3A7DD69E}"/>
              </a:ext>
            </a:extLst>
          </p:cNvPr>
          <p:cNvCxnSpPr>
            <a:cxnSpLocks/>
          </p:cNvCxnSpPr>
          <p:nvPr/>
        </p:nvCxnSpPr>
        <p:spPr>
          <a:xfrm flipV="1">
            <a:off x="4577782" y="4462477"/>
            <a:ext cx="1370991" cy="55731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F89014C-F04D-274A-B44F-C54FB204ACBC}"/>
              </a:ext>
            </a:extLst>
          </p:cNvPr>
          <p:cNvSpPr txBox="1"/>
          <p:nvPr/>
        </p:nvSpPr>
        <p:spPr>
          <a:xfrm>
            <a:off x="3638322" y="4755575"/>
            <a:ext cx="502061" cy="307777"/>
          </a:xfrm>
          <a:prstGeom prst="rect">
            <a:avLst/>
          </a:prstGeom>
          <a:noFill/>
        </p:spPr>
        <p:txBody>
          <a:bodyPr wrap="none" rtlCol="0">
            <a:spAutoFit/>
          </a:bodyPr>
          <a:lstStyle/>
          <a:p>
            <a:r>
              <a:rPr lang="en-GB" sz="1400" dirty="0"/>
              <a:t>[Go]</a:t>
            </a:r>
          </a:p>
        </p:txBody>
      </p:sp>
      <p:sp>
        <p:nvSpPr>
          <p:cNvPr id="103" name="TextBox 102">
            <a:extLst>
              <a:ext uri="{FF2B5EF4-FFF2-40B4-BE49-F238E27FC236}">
                <a16:creationId xmlns:a16="http://schemas.microsoft.com/office/drawing/2014/main" id="{90A1CE68-E309-BC4C-8022-A19DFCF6F415}"/>
              </a:ext>
            </a:extLst>
          </p:cNvPr>
          <p:cNvSpPr txBox="1"/>
          <p:nvPr/>
        </p:nvSpPr>
        <p:spPr>
          <a:xfrm>
            <a:off x="4829081" y="4463529"/>
            <a:ext cx="599138" cy="307777"/>
          </a:xfrm>
          <a:prstGeom prst="rect">
            <a:avLst/>
          </a:prstGeom>
          <a:noFill/>
        </p:spPr>
        <p:txBody>
          <a:bodyPr wrap="none" rtlCol="0">
            <a:spAutoFit/>
          </a:bodyPr>
          <a:lstStyle/>
          <a:p>
            <a:r>
              <a:rPr lang="en-GB" sz="1400" dirty="0"/>
              <a:t>[Stay]</a:t>
            </a:r>
          </a:p>
        </p:txBody>
      </p:sp>
      <p:cxnSp>
        <p:nvCxnSpPr>
          <p:cNvPr id="102" name="Straight Connector 101">
            <a:extLst>
              <a:ext uri="{FF2B5EF4-FFF2-40B4-BE49-F238E27FC236}">
                <a16:creationId xmlns:a16="http://schemas.microsoft.com/office/drawing/2014/main" id="{E63B28BF-7CCE-C044-839D-0DF69ABEBA42}"/>
              </a:ext>
            </a:extLst>
          </p:cNvPr>
          <p:cNvCxnSpPr/>
          <p:nvPr/>
        </p:nvCxnSpPr>
        <p:spPr>
          <a:xfrm flipV="1">
            <a:off x="4577782" y="5019794"/>
            <a:ext cx="0" cy="619361"/>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48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114690" name="Inhaltsplatzhalter 2"/>
              <p:cNvSpPr>
                <a:spLocks noGrp="1"/>
              </p:cNvSpPr>
              <p:nvPr>
                <p:ph idx="1"/>
              </p:nvPr>
            </p:nvSpPr>
            <p:spPr>
              <a:xfrm>
                <a:off x="360000" y="1729945"/>
                <a:ext cx="8425225" cy="4725723"/>
              </a:xfrm>
            </p:spPr>
            <p:txBody>
              <a:bodyPr>
                <a:normAutofit/>
              </a:bodyPr>
              <a:lstStyle/>
              <a:p>
                <a:r>
                  <a:rPr lang="en-US" dirty="0"/>
                  <a:t>Two state world </a:t>
                </a:r>
                <a14:m>
                  <m:oMath xmlns:m="http://schemas.openxmlformats.org/officeDocument/2006/math">
                    <m:r>
                      <a:rPr lang="en-US" dirty="0" smtClean="0">
                        <a:latin typeface="Cambria Math" panose="02040503050406030204" pitchFamily="18" charset="0"/>
                      </a:rPr>
                      <m:t>0,1</m:t>
                    </m:r>
                  </m:oMath>
                </a14:m>
                <a:endParaRPr lang="de-DE" dirty="0"/>
              </a:p>
              <a:p>
                <a:r>
                  <a:rPr lang="en-US" dirty="0"/>
                  <a:t>Rewards </a:t>
                </a:r>
                <a14:m>
                  <m:oMath xmlns:m="http://schemas.openxmlformats.org/officeDocument/2006/math">
                    <m:r>
                      <a:rPr lang="en-US" dirty="0" smtClean="0">
                        <a:latin typeface="Cambria Math" panose="02040503050406030204" pitchFamily="18" charset="0"/>
                      </a:rPr>
                      <m:t>𝑅</m:t>
                    </m:r>
                    <m:d>
                      <m:dPr>
                        <m:ctrlPr>
                          <a:rPr lang="en-US" i="1" dirty="0" smtClean="0">
                            <a:latin typeface="Cambria Math" panose="02040503050406030204" pitchFamily="18" charset="0"/>
                          </a:rPr>
                        </m:ctrlPr>
                      </m:dPr>
                      <m:e>
                        <m:r>
                          <a:rPr lang="en-US" dirty="0" smtClean="0">
                            <a:latin typeface="Cambria Math" panose="02040503050406030204" pitchFamily="18" charset="0"/>
                          </a:rPr>
                          <m:t>0</m:t>
                        </m:r>
                      </m:e>
                    </m:d>
                    <m:r>
                      <a:rPr lang="en-US" dirty="0" smtClean="0">
                        <a:latin typeface="Cambria Math" panose="02040503050406030204" pitchFamily="18" charset="0"/>
                      </a:rPr>
                      <m:t>=0, </m:t>
                    </m:r>
                    <m:r>
                      <a:rPr lang="en-US" dirty="0" smtClean="0">
                        <a:latin typeface="Cambria Math" panose="02040503050406030204" pitchFamily="18" charset="0"/>
                      </a:rPr>
                      <m:t>𝑅</m:t>
                    </m:r>
                    <m:d>
                      <m:dPr>
                        <m:ctrlPr>
                          <a:rPr lang="en-US" i="1" dirty="0" smtClean="0">
                            <a:latin typeface="Cambria Math" panose="02040503050406030204" pitchFamily="18" charset="0"/>
                          </a:rPr>
                        </m:ctrlPr>
                      </m:dPr>
                      <m:e>
                        <m:r>
                          <a:rPr lang="en-US" dirty="0" smtClean="0">
                            <a:latin typeface="Cambria Math" panose="02040503050406030204" pitchFamily="18" charset="0"/>
                          </a:rPr>
                          <m:t>1</m:t>
                        </m:r>
                      </m:e>
                    </m:d>
                    <m:r>
                      <a:rPr lang="en-US" dirty="0" smtClean="0">
                        <a:latin typeface="Cambria Math" panose="02040503050406030204" pitchFamily="18" charset="0"/>
                      </a:rPr>
                      <m:t>=1</m:t>
                    </m:r>
                  </m:oMath>
                </a14:m>
                <a:endParaRPr lang="en-US" dirty="0"/>
              </a:p>
              <a:p>
                <a:r>
                  <a:rPr lang="en-US" dirty="0"/>
                  <a:t>Two actions:  </a:t>
                </a:r>
                <a14:m>
                  <m:oMath xmlns:m="http://schemas.openxmlformats.org/officeDocument/2006/math">
                    <m:r>
                      <a:rPr lang="en-US" dirty="0" smtClean="0">
                        <a:latin typeface="Cambria Math" panose="02040503050406030204" pitchFamily="18" charset="0"/>
                      </a:rPr>
                      <m:t>𝑠𝑡𝑎𝑦</m:t>
                    </m:r>
                    <m:d>
                      <m:dPr>
                        <m:ctrlPr>
                          <a:rPr lang="en-US" i="1" dirty="0" smtClean="0">
                            <a:latin typeface="Cambria Math" panose="02040503050406030204" pitchFamily="18" charset="0"/>
                          </a:rPr>
                        </m:ctrlPr>
                      </m:dPr>
                      <m:e>
                        <m:r>
                          <a:rPr lang="de-DE" dirty="0" smtClean="0">
                            <a:latin typeface="Cambria Math" panose="02040503050406030204" pitchFamily="18" charset="0"/>
                          </a:rPr>
                          <m:t>0.9</m:t>
                        </m:r>
                      </m:e>
                    </m:d>
                    <m:r>
                      <a:rPr lang="en-US" dirty="0" smtClean="0">
                        <a:latin typeface="Cambria Math" panose="02040503050406030204" pitchFamily="18" charset="0"/>
                      </a:rPr>
                      <m:t>, </m:t>
                    </m:r>
                    <m:r>
                      <a:rPr lang="en-US" dirty="0" smtClean="0">
                        <a:latin typeface="Cambria Math" panose="02040503050406030204" pitchFamily="18" charset="0"/>
                      </a:rPr>
                      <m:t>𝑔𝑜</m:t>
                    </m:r>
                    <m:d>
                      <m:dPr>
                        <m:ctrlPr>
                          <a:rPr lang="en-US" i="1" dirty="0" smtClean="0">
                            <a:latin typeface="Cambria Math" panose="02040503050406030204" pitchFamily="18" charset="0"/>
                          </a:rPr>
                        </m:ctrlPr>
                      </m:dPr>
                      <m:e>
                        <m:r>
                          <a:rPr lang="de-DE" dirty="0" smtClean="0">
                            <a:latin typeface="Cambria Math" panose="02040503050406030204" pitchFamily="18" charset="0"/>
                          </a:rPr>
                          <m:t>0.9</m:t>
                        </m:r>
                      </m:e>
                    </m:d>
                  </m:oMath>
                </a14:m>
                <a:endParaRPr lang="en-US" dirty="0"/>
              </a:p>
              <a:p>
                <a:r>
                  <a:rPr lang="en-US" dirty="0"/>
                  <a:t>Sensor reports correct state </a:t>
                </a:r>
                <a:br>
                  <a:rPr lang="en-US" dirty="0"/>
                </a:br>
                <a:r>
                  <a:rPr lang="en-US" dirty="0"/>
                  <a:t>with probability of </a:t>
                </a:r>
                <a14:m>
                  <m:oMath xmlns:m="http://schemas.openxmlformats.org/officeDocument/2006/math">
                    <m:r>
                      <a:rPr lang="de-DE" dirty="0">
                        <a:latin typeface="Cambria Math" panose="02040503050406030204" pitchFamily="18" charset="0"/>
                      </a:rPr>
                      <m:t>0.</m:t>
                    </m:r>
                    <m:r>
                      <a:rPr lang="de-DE" dirty="0" smtClean="0">
                        <a:latin typeface="Cambria Math" panose="02040503050406030204" pitchFamily="18" charset="0"/>
                      </a:rPr>
                      <m:t>6</m:t>
                    </m:r>
                  </m:oMath>
                </a14:m>
                <a:endParaRPr lang="de-DE" dirty="0"/>
              </a:p>
              <a:p>
                <a:r>
                  <a:rPr lang="en-US" dirty="0"/>
                  <a:t>Consider the one-step plans </a:t>
                </a:r>
                <a14:m>
                  <m:oMath xmlns:m="http://schemas.openxmlformats.org/officeDocument/2006/math">
                    <m:d>
                      <m:dPr>
                        <m:begChr m:val="["/>
                        <m:endChr m:val="]"/>
                        <m:ctrlPr>
                          <a:rPr lang="en-US" i="1" dirty="0" smtClean="0">
                            <a:solidFill>
                              <a:srgbClr val="FFC000"/>
                            </a:solidFill>
                            <a:latin typeface="Cambria Math" panose="02040503050406030204" pitchFamily="18" charset="0"/>
                          </a:rPr>
                        </m:ctrlPr>
                      </m:dPr>
                      <m:e>
                        <m:r>
                          <a:rPr lang="en-US" dirty="0" smtClean="0">
                            <a:solidFill>
                              <a:srgbClr val="FFC000"/>
                            </a:solidFill>
                            <a:latin typeface="Cambria Math" panose="02040503050406030204" pitchFamily="18" charset="0"/>
                          </a:rPr>
                          <m:t>𝑠𝑡𝑎𝑦</m:t>
                        </m:r>
                      </m:e>
                    </m:d>
                  </m:oMath>
                </a14:m>
                <a:r>
                  <a:rPr lang="en-US" dirty="0"/>
                  <a:t> and </a:t>
                </a:r>
                <a14:m>
                  <m:oMath xmlns:m="http://schemas.openxmlformats.org/officeDocument/2006/math">
                    <m:d>
                      <m:dPr>
                        <m:begChr m:val="["/>
                        <m:endChr m:val="]"/>
                        <m:ctrlPr>
                          <a:rPr lang="en-US" i="1" dirty="0" smtClean="0">
                            <a:solidFill>
                              <a:schemeClr val="accent1"/>
                            </a:solidFill>
                            <a:latin typeface="Cambria Math" panose="02040503050406030204" pitchFamily="18" charset="0"/>
                          </a:rPr>
                        </m:ctrlPr>
                      </m:dPr>
                      <m:e>
                        <m:r>
                          <a:rPr lang="en-US" dirty="0" smtClean="0">
                            <a:solidFill>
                              <a:schemeClr val="accent1"/>
                            </a:solidFill>
                            <a:latin typeface="Cambria Math" panose="02040503050406030204" pitchFamily="18" charset="0"/>
                          </a:rPr>
                          <m:t>𝑔𝑜</m:t>
                        </m:r>
                      </m:e>
                    </m:d>
                  </m:oMath>
                </a14:m>
                <a:endParaRPr lang="en-US" dirty="0"/>
              </a:p>
              <a:p>
                <a:pPr lvl="1"/>
                <a:endParaRPr lang="en-US" dirty="0"/>
              </a:p>
              <a:p>
                <a:pPr lvl="1"/>
                <a14:m>
                  <m:oMath xmlns:m="http://schemas.openxmlformats.org/officeDocument/2006/math">
                    <m:sSub>
                      <m:sSubPr>
                        <m:ctrlPr>
                          <a:rPr lang="de-DE" i="1" dirty="0" smtClean="0">
                            <a:solidFill>
                              <a:srgbClr val="FFC000"/>
                            </a:solidFill>
                            <a:latin typeface="Cambria Math" panose="02040503050406030204" pitchFamily="18" charset="0"/>
                          </a:rPr>
                        </m:ctrlPr>
                      </m:sSubPr>
                      <m:e>
                        <m:r>
                          <a:rPr lang="en-US" dirty="0" smtClean="0">
                            <a:solidFill>
                              <a:srgbClr val="FFC000"/>
                            </a:solidFill>
                            <a:latin typeface="Cambria Math" panose="02040503050406030204" pitchFamily="18" charset="0"/>
                          </a:rPr>
                          <m:t>𝑢</m:t>
                        </m:r>
                      </m:e>
                      <m:sub>
                        <m:d>
                          <m:dPr>
                            <m:begChr m:val="["/>
                            <m:endChr m:val="]"/>
                            <m:ctrlPr>
                              <a:rPr lang="de-DE" i="1" dirty="0" smtClean="0">
                                <a:solidFill>
                                  <a:srgbClr val="FFC000"/>
                                </a:solidFill>
                                <a:latin typeface="Cambria Math" panose="02040503050406030204" pitchFamily="18" charset="0"/>
                              </a:rPr>
                            </m:ctrlPr>
                          </m:dPr>
                          <m:e>
                            <m:r>
                              <a:rPr lang="de-DE" dirty="0" smtClean="0">
                                <a:solidFill>
                                  <a:srgbClr val="FFC000"/>
                                </a:solidFill>
                                <a:latin typeface="Cambria Math" panose="02040503050406030204" pitchFamily="18" charset="0"/>
                              </a:rPr>
                              <m:t>𝑠𝑡𝑎𝑦</m:t>
                            </m:r>
                          </m:e>
                        </m:d>
                      </m:sub>
                    </m:sSub>
                    <m:d>
                      <m:dPr>
                        <m:ctrlPr>
                          <a:rPr lang="en-US" i="1" dirty="0" smtClean="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r>
                      <a:rPr lang="en-US" dirty="0">
                        <a:solidFill>
                          <a:srgbClr val="FFC000"/>
                        </a:solidFill>
                        <a:latin typeface="Cambria Math" panose="02040503050406030204" pitchFamily="18" charset="0"/>
                      </a:rPr>
                      <m:t>=</m:t>
                    </m:r>
                    <m:r>
                      <a:rPr lang="en-US" dirty="0">
                        <a:solidFill>
                          <a:srgbClr val="FFC000"/>
                        </a:solidFill>
                        <a:latin typeface="Cambria Math" panose="02040503050406030204" pitchFamily="18" charset="0"/>
                      </a:rPr>
                      <m:t>𝑅</m:t>
                    </m:r>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r>
                      <a:rPr lang="en-US" dirty="0">
                        <a:solidFill>
                          <a:srgbClr val="FFC000"/>
                        </a:solidFill>
                        <a:latin typeface="Cambria Math" panose="02040503050406030204" pitchFamily="18" charset="0"/>
                      </a:rPr>
                      <m:t>+0.9</m:t>
                    </m:r>
                    <m:r>
                      <a:rPr lang="en-US" dirty="0">
                        <a:solidFill>
                          <a:srgbClr val="FFC000"/>
                        </a:solidFill>
                        <a:latin typeface="Cambria Math" panose="02040503050406030204" pitchFamily="18" charset="0"/>
                      </a:rPr>
                      <m:t>𝑅</m:t>
                    </m:r>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r>
                      <a:rPr lang="en-US" dirty="0">
                        <a:solidFill>
                          <a:srgbClr val="FFC000"/>
                        </a:solidFill>
                        <a:latin typeface="Cambria Math" panose="02040503050406030204" pitchFamily="18" charset="0"/>
                      </a:rPr>
                      <m:t>+0.1</m:t>
                    </m:r>
                    <m:r>
                      <a:rPr lang="en-US" dirty="0">
                        <a:solidFill>
                          <a:srgbClr val="FFC000"/>
                        </a:solidFill>
                        <a:latin typeface="Cambria Math" panose="02040503050406030204" pitchFamily="18" charset="0"/>
                      </a:rPr>
                      <m:t>𝑅</m:t>
                    </m:r>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1</m:t>
                        </m:r>
                      </m:e>
                    </m:d>
                    <m:r>
                      <a:rPr lang="en-US" dirty="0">
                        <a:solidFill>
                          <a:srgbClr val="FFC000"/>
                        </a:solidFill>
                        <a:latin typeface="Cambria Math" panose="02040503050406030204" pitchFamily="18" charset="0"/>
                      </a:rPr>
                      <m:t>=0.1</m:t>
                    </m:r>
                  </m:oMath>
                </a14:m>
                <a:endParaRPr lang="en-US" dirty="0">
                  <a:solidFill>
                    <a:srgbClr val="FFC000"/>
                  </a:solidFill>
                </a:endParaRPr>
              </a:p>
              <a:p>
                <a:pPr lvl="1"/>
                <a14:m>
                  <m:oMath xmlns:m="http://schemas.openxmlformats.org/officeDocument/2006/math">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𝑠𝑡𝑎𝑦</m:t>
                            </m:r>
                          </m:e>
                        </m:d>
                      </m:sub>
                    </m:sSub>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1</m:t>
                        </m:r>
                      </m:e>
                    </m:d>
                    <m:r>
                      <a:rPr lang="en-US" dirty="0">
                        <a:solidFill>
                          <a:srgbClr val="FFC000"/>
                        </a:solidFill>
                        <a:latin typeface="Cambria Math" panose="02040503050406030204" pitchFamily="18" charset="0"/>
                      </a:rPr>
                      <m:t>=</m:t>
                    </m:r>
                    <m:r>
                      <a:rPr lang="en-US" dirty="0">
                        <a:solidFill>
                          <a:srgbClr val="FFC000"/>
                        </a:solidFill>
                        <a:latin typeface="Cambria Math" panose="02040503050406030204" pitchFamily="18" charset="0"/>
                      </a:rPr>
                      <m:t>𝑅</m:t>
                    </m:r>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1</m:t>
                        </m:r>
                      </m:e>
                    </m:d>
                    <m:r>
                      <a:rPr lang="de-DE" dirty="0" smtClean="0">
                        <a:solidFill>
                          <a:srgbClr val="FFC000"/>
                        </a:solidFill>
                        <a:latin typeface="Cambria Math" panose="02040503050406030204" pitchFamily="18" charset="0"/>
                      </a:rPr>
                      <m:t>+</m:t>
                    </m:r>
                    <m:r>
                      <a:rPr lang="en-US" dirty="0">
                        <a:solidFill>
                          <a:srgbClr val="FFC000"/>
                        </a:solidFill>
                        <a:latin typeface="Cambria Math" panose="02040503050406030204" pitchFamily="18" charset="0"/>
                      </a:rPr>
                      <m:t>0.</m:t>
                    </m:r>
                    <m:r>
                      <a:rPr lang="de-DE" b="0" i="0" dirty="0" smtClean="0">
                        <a:solidFill>
                          <a:srgbClr val="FFC000"/>
                        </a:solidFill>
                        <a:latin typeface="Cambria Math" panose="02040503050406030204" pitchFamily="18" charset="0"/>
                      </a:rPr>
                      <m:t>1</m:t>
                    </m:r>
                    <m:r>
                      <a:rPr lang="en-US" dirty="0">
                        <a:solidFill>
                          <a:srgbClr val="FFC000"/>
                        </a:solidFill>
                        <a:latin typeface="Cambria Math" panose="02040503050406030204" pitchFamily="18" charset="0"/>
                      </a:rPr>
                      <m:t>𝑅</m:t>
                    </m:r>
                    <m:d>
                      <m:dPr>
                        <m:ctrlPr>
                          <a:rPr lang="en-US" i="1" dirty="0">
                            <a:solidFill>
                              <a:srgbClr val="FFC000"/>
                            </a:solidFill>
                            <a:latin typeface="Cambria Math" panose="02040503050406030204" pitchFamily="18" charset="0"/>
                          </a:rPr>
                        </m:ctrlPr>
                      </m:dPr>
                      <m:e>
                        <m:r>
                          <a:rPr lang="de-DE" b="0" i="0" dirty="0" smtClean="0">
                            <a:solidFill>
                              <a:srgbClr val="FFC000"/>
                            </a:solidFill>
                            <a:latin typeface="Cambria Math" panose="02040503050406030204" pitchFamily="18" charset="0"/>
                          </a:rPr>
                          <m:t>0</m:t>
                        </m:r>
                      </m:e>
                    </m:d>
                    <m:r>
                      <a:rPr lang="en-US" dirty="0">
                        <a:solidFill>
                          <a:srgbClr val="FFC000"/>
                        </a:solidFill>
                        <a:latin typeface="Cambria Math" panose="02040503050406030204" pitchFamily="18" charset="0"/>
                      </a:rPr>
                      <m:t>+0.</m:t>
                    </m:r>
                    <m:r>
                      <a:rPr lang="de-DE" b="0" i="0" dirty="0" smtClean="0">
                        <a:solidFill>
                          <a:srgbClr val="FFC000"/>
                        </a:solidFill>
                        <a:latin typeface="Cambria Math" panose="02040503050406030204" pitchFamily="18" charset="0"/>
                      </a:rPr>
                      <m:t>9</m:t>
                    </m:r>
                    <m:r>
                      <a:rPr lang="en-US" dirty="0">
                        <a:solidFill>
                          <a:srgbClr val="FFC000"/>
                        </a:solidFill>
                        <a:latin typeface="Cambria Math" panose="02040503050406030204" pitchFamily="18" charset="0"/>
                      </a:rPr>
                      <m:t>𝑅</m:t>
                    </m:r>
                    <m:d>
                      <m:dPr>
                        <m:ctrlPr>
                          <a:rPr lang="en-US" i="1" dirty="0">
                            <a:solidFill>
                              <a:srgbClr val="FFC000"/>
                            </a:solidFill>
                            <a:latin typeface="Cambria Math" panose="02040503050406030204" pitchFamily="18" charset="0"/>
                          </a:rPr>
                        </m:ctrlPr>
                      </m:dPr>
                      <m:e>
                        <m:r>
                          <a:rPr lang="de-DE" b="0" i="0" dirty="0" smtClean="0">
                            <a:solidFill>
                              <a:srgbClr val="FFC000"/>
                            </a:solidFill>
                            <a:latin typeface="Cambria Math" panose="02040503050406030204" pitchFamily="18" charset="0"/>
                          </a:rPr>
                          <m:t>1</m:t>
                        </m:r>
                      </m:e>
                    </m:d>
                    <m:r>
                      <a:rPr lang="en-US" dirty="0">
                        <a:solidFill>
                          <a:srgbClr val="FFC000"/>
                        </a:solidFill>
                        <a:latin typeface="Cambria Math" panose="02040503050406030204" pitchFamily="18" charset="0"/>
                      </a:rPr>
                      <m:t>=1.9</m:t>
                    </m:r>
                  </m:oMath>
                </a14:m>
                <a:endParaRPr lang="en-US" dirty="0">
                  <a:solidFill>
                    <a:srgbClr val="FFC000"/>
                  </a:solidFill>
                </a:endParaRPr>
              </a:p>
              <a:p>
                <a:pPr lvl="1"/>
                <a:r>
                  <a:rPr lang="de-DE" dirty="0">
                    <a:solidFill>
                      <a:schemeClr val="accent1"/>
                    </a:solidFill>
                  </a:rPr>
                  <a:t>   </a:t>
                </a:r>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dirty="0" smtClean="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+0.</m:t>
                    </m:r>
                    <m:r>
                      <a:rPr lang="de-DE" b="0" i="0" dirty="0" smtClean="0">
                        <a:solidFill>
                          <a:schemeClr val="accent1"/>
                        </a:solidFill>
                        <a:latin typeface="Cambria Math" panose="02040503050406030204" pitchFamily="18" charset="0"/>
                      </a:rPr>
                      <m:t>1</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de-DE" b="0" i="0" dirty="0" smtClean="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+0.</m:t>
                    </m:r>
                    <m:r>
                      <a:rPr lang="de-DE" b="0" i="0" dirty="0" smtClean="0">
                        <a:solidFill>
                          <a:schemeClr val="accent1"/>
                        </a:solidFill>
                        <a:latin typeface="Cambria Math" panose="02040503050406030204" pitchFamily="18" charset="0"/>
                      </a:rPr>
                      <m:t>9</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de-DE" b="0" i="0" dirty="0" smtClean="0">
                            <a:solidFill>
                              <a:schemeClr val="accent1"/>
                            </a:solidFill>
                            <a:latin typeface="Cambria Math" panose="02040503050406030204" pitchFamily="18" charset="0"/>
                          </a:rPr>
                          <m:t>1</m:t>
                        </m:r>
                      </m:e>
                    </m:d>
                    <m:r>
                      <a:rPr lang="en-US" dirty="0">
                        <a:solidFill>
                          <a:schemeClr val="accent1"/>
                        </a:solidFill>
                        <a:latin typeface="Cambria Math" panose="02040503050406030204" pitchFamily="18" charset="0"/>
                      </a:rPr>
                      <m:t>=0.9</m:t>
                    </m:r>
                  </m:oMath>
                </a14:m>
                <a:endParaRPr lang="en-US" dirty="0">
                  <a:solidFill>
                    <a:schemeClr val="accent1"/>
                  </a:solidFill>
                </a:endParaRPr>
              </a:p>
              <a:p>
                <a:pPr lvl="1"/>
                <a:r>
                  <a:rPr lang="de-DE" dirty="0">
                    <a:solidFill>
                      <a:schemeClr val="accent1"/>
                    </a:solidFill>
                  </a:rPr>
                  <a:t>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en-US" dirty="0">
                        <a:solidFill>
                          <a:schemeClr val="accent1"/>
                        </a:solidFill>
                        <a:latin typeface="Cambria Math" panose="02040503050406030204" pitchFamily="18" charset="0"/>
                      </a:rPr>
                      <m:t>=</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en-US" dirty="0">
                        <a:solidFill>
                          <a:schemeClr val="accent1"/>
                        </a:solidFill>
                        <a:latin typeface="Cambria Math" panose="02040503050406030204" pitchFamily="18" charset="0"/>
                      </a:rPr>
                      <m:t>+0.</m:t>
                    </m:r>
                    <m:r>
                      <a:rPr lang="en-US" dirty="0" smtClean="0">
                        <a:solidFill>
                          <a:schemeClr val="accent1"/>
                        </a:solidFill>
                        <a:latin typeface="Cambria Math" panose="02040503050406030204" pitchFamily="18" charset="0"/>
                      </a:rPr>
                      <m:t>9</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+0.1</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de-DE" dirty="0" smtClean="0">
                        <a:solidFill>
                          <a:schemeClr val="accent1"/>
                        </a:solidFill>
                        <a:latin typeface="Cambria Math" panose="02040503050406030204" pitchFamily="18" charset="0"/>
                      </a:rPr>
                      <m:t>=</m:t>
                    </m:r>
                    <m:r>
                      <a:rPr lang="en-US" dirty="0">
                        <a:solidFill>
                          <a:schemeClr val="accent1"/>
                        </a:solidFill>
                        <a:latin typeface="Cambria Math" panose="02040503050406030204" pitchFamily="18" charset="0"/>
                      </a:rPr>
                      <m:t>1.1</m:t>
                    </m:r>
                  </m:oMath>
                </a14:m>
                <a:endParaRPr lang="en-US" dirty="0">
                  <a:solidFill>
                    <a:schemeClr val="accent1"/>
                  </a:solidFill>
                </a:endParaRPr>
              </a:p>
              <a:p>
                <a:pPr lvl="1"/>
                <a:r>
                  <a:rPr lang="en-US" dirty="0"/>
                  <a:t>This is just the direct reward function </a:t>
                </a:r>
                <a:br>
                  <a:rPr lang="en-US" dirty="0"/>
                </a:br>
                <a:r>
                  <a:rPr lang="en-US" dirty="0"/>
                  <a:t>(taking into account the probabilistic transitions)</a:t>
                </a:r>
              </a:p>
            </p:txBody>
          </p:sp>
        </mc:Choice>
        <mc:Fallback xmlns="">
          <p:sp>
            <p:nvSpPr>
              <p:cNvPr id="114690" name="Inhaltsplatzhalter 2"/>
              <p:cNvSpPr>
                <a:spLocks noGrp="1" noRot="1" noChangeAspect="1" noMove="1" noResize="1" noEditPoints="1" noAdjustHandles="1" noChangeArrowheads="1" noChangeShapeType="1" noTextEdit="1"/>
              </p:cNvSpPr>
              <p:nvPr>
                <p:ph idx="1"/>
              </p:nvPr>
            </p:nvSpPr>
            <p:spPr>
              <a:xfrm>
                <a:off x="360000" y="1729945"/>
                <a:ext cx="8425225" cy="4725723"/>
              </a:xfrm>
              <a:blipFill>
                <a:blip r:embed="rId3"/>
                <a:stretch>
                  <a:fillRect l="-1955" t="-2413" b="-80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E1296FB-E524-CA42-9272-DC02338CB24B}"/>
              </a:ext>
            </a:extLst>
          </p:cNvPr>
          <p:cNvSpPr>
            <a:spLocks noGrp="1"/>
          </p:cNvSpPr>
          <p:nvPr>
            <p:ph type="sldNum" sz="quarter" idx="12"/>
          </p:nvPr>
        </p:nvSpPr>
        <p:spPr/>
        <p:txBody>
          <a:bodyPr/>
          <a:lstStyle/>
          <a:p>
            <a:fld id="{67C9959E-8E6B-B04C-9955-EA096F41CA7A}" type="slidenum">
              <a:rPr lang="en-GB" smtClean="0"/>
              <a:pPr/>
              <a:t>34</a:t>
            </a:fld>
            <a:endParaRPr lang="en-GB"/>
          </a:p>
        </p:txBody>
      </p:sp>
      <p:sp>
        <p:nvSpPr>
          <p:cNvPr id="4" name="Date Placeholder 3">
            <a:extLst>
              <a:ext uri="{FF2B5EF4-FFF2-40B4-BE49-F238E27FC236}">
                <a16:creationId xmlns:a16="http://schemas.microsoft.com/office/drawing/2014/main" id="{0AEE3EC5-018E-EC42-B0ED-F09B09E23399}"/>
              </a:ext>
            </a:extLst>
          </p:cNvPr>
          <p:cNvSpPr>
            <a:spLocks noGrp="1"/>
          </p:cNvSpPr>
          <p:nvPr>
            <p:ph type="dt" sz="half" idx="10"/>
          </p:nvPr>
        </p:nvSpPr>
        <p:spPr/>
        <p:txBody>
          <a:bodyPr/>
          <a:lstStyle/>
          <a:p>
            <a:r>
              <a:rPr lang="en-GB"/>
              <a:t>APA - Advanced Dec.</a:t>
            </a:r>
            <a:endParaRPr lang="de-DE" dirty="0"/>
          </a:p>
        </p:txBody>
      </p:sp>
      <p:sp>
        <p:nvSpPr>
          <p:cNvPr id="15" name="Right Brace 14">
            <a:extLst>
              <a:ext uri="{FF2B5EF4-FFF2-40B4-BE49-F238E27FC236}">
                <a16:creationId xmlns:a16="http://schemas.microsoft.com/office/drawing/2014/main" id="{2D5A0956-747C-694F-A173-C8EEC051E6FF}"/>
              </a:ext>
            </a:extLst>
          </p:cNvPr>
          <p:cNvSpPr/>
          <p:nvPr/>
        </p:nvSpPr>
        <p:spPr>
          <a:xfrm rot="16200000" flipV="1">
            <a:off x="3324970" y="3888840"/>
            <a:ext cx="167637" cy="900000"/>
          </a:xfrm>
          <a:prstGeom prst="righ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F89B2033-6C3A-0345-AD6D-6873EA359828}"/>
              </a:ext>
            </a:extLst>
          </p:cNvPr>
          <p:cNvSpPr txBox="1"/>
          <p:nvPr/>
        </p:nvSpPr>
        <p:spPr>
          <a:xfrm>
            <a:off x="3106257" y="3946642"/>
            <a:ext cx="677045" cy="307777"/>
          </a:xfrm>
          <a:prstGeom prst="rect">
            <a:avLst/>
          </a:prstGeom>
          <a:noFill/>
        </p:spPr>
        <p:txBody>
          <a:bodyPr wrap="none" rtlCol="0">
            <a:spAutoFit/>
          </a:bodyPr>
          <a:lstStyle/>
          <a:p>
            <a:r>
              <a:rPr lang="en-GB" sz="1400" dirty="0">
                <a:solidFill>
                  <a:schemeClr val="bg2"/>
                </a:solidFill>
              </a:rPr>
              <a:t>state 0</a:t>
            </a:r>
          </a:p>
        </p:txBody>
      </p:sp>
      <p:sp>
        <p:nvSpPr>
          <p:cNvPr id="17" name="Right Brace 16">
            <a:extLst>
              <a:ext uri="{FF2B5EF4-FFF2-40B4-BE49-F238E27FC236}">
                <a16:creationId xmlns:a16="http://schemas.microsoft.com/office/drawing/2014/main" id="{29059BCE-590C-B343-85BF-3B1BA5C438AC}"/>
              </a:ext>
            </a:extLst>
          </p:cNvPr>
          <p:cNvSpPr/>
          <p:nvPr/>
        </p:nvSpPr>
        <p:spPr>
          <a:xfrm rot="16200000" flipV="1">
            <a:off x="4507958" y="3888238"/>
            <a:ext cx="167637" cy="900000"/>
          </a:xfrm>
          <a:prstGeom prst="righ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469E264A-423B-EE41-A592-E843BDEE0405}"/>
              </a:ext>
            </a:extLst>
          </p:cNvPr>
          <p:cNvSpPr txBox="1"/>
          <p:nvPr/>
        </p:nvSpPr>
        <p:spPr>
          <a:xfrm>
            <a:off x="4289245" y="3946642"/>
            <a:ext cx="677045" cy="307777"/>
          </a:xfrm>
          <a:prstGeom prst="rect">
            <a:avLst/>
          </a:prstGeom>
          <a:noFill/>
        </p:spPr>
        <p:txBody>
          <a:bodyPr wrap="none" rtlCol="0">
            <a:spAutoFit/>
          </a:bodyPr>
          <a:lstStyle/>
          <a:p>
            <a:r>
              <a:rPr lang="en-GB" sz="1400" dirty="0">
                <a:solidFill>
                  <a:schemeClr val="bg2"/>
                </a:solidFill>
              </a:rPr>
              <a:t>state 1</a:t>
            </a:r>
          </a:p>
        </p:txBody>
      </p:sp>
      <p:cxnSp>
        <p:nvCxnSpPr>
          <p:cNvPr id="19" name="Straight Connector 18">
            <a:extLst>
              <a:ext uri="{FF2B5EF4-FFF2-40B4-BE49-F238E27FC236}">
                <a16:creationId xmlns:a16="http://schemas.microsoft.com/office/drawing/2014/main" id="{7F4ABCD7-1048-7D4F-9104-2D90EAAD2744}"/>
              </a:ext>
            </a:extLst>
          </p:cNvPr>
          <p:cNvCxnSpPr>
            <a:cxnSpLocks/>
          </p:cNvCxnSpPr>
          <p:nvPr/>
        </p:nvCxnSpPr>
        <p:spPr>
          <a:xfrm>
            <a:off x="5792733" y="1157226"/>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2B040B-F0DE-B146-8550-8E77781AB7D3}"/>
              </a:ext>
            </a:extLst>
          </p:cNvPr>
          <p:cNvCxnSpPr>
            <a:cxnSpLocks/>
          </p:cNvCxnSpPr>
          <p:nvPr/>
        </p:nvCxnSpPr>
        <p:spPr>
          <a:xfrm flipH="1">
            <a:off x="5789548" y="3015842"/>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2AB7665-8A0A-1841-BC24-2587D0385357}"/>
              </a:ext>
            </a:extLst>
          </p:cNvPr>
          <p:cNvSpPr txBox="1"/>
          <p:nvPr/>
        </p:nvSpPr>
        <p:spPr>
          <a:xfrm>
            <a:off x="5460256" y="1017291"/>
            <a:ext cx="276038" cy="307777"/>
          </a:xfrm>
          <a:prstGeom prst="rect">
            <a:avLst/>
          </a:prstGeom>
          <a:noFill/>
        </p:spPr>
        <p:txBody>
          <a:bodyPr wrap="none" rtlCol="0">
            <a:spAutoFit/>
          </a:bodyPr>
          <a:lstStyle/>
          <a:p>
            <a:r>
              <a:rPr lang="en-GB" sz="1400" dirty="0"/>
              <a:t>3</a:t>
            </a:r>
          </a:p>
        </p:txBody>
      </p:sp>
      <p:sp>
        <p:nvSpPr>
          <p:cNvPr id="22" name="TextBox 21">
            <a:extLst>
              <a:ext uri="{FF2B5EF4-FFF2-40B4-BE49-F238E27FC236}">
                <a16:creationId xmlns:a16="http://schemas.microsoft.com/office/drawing/2014/main" id="{6070769B-0182-E54F-A9FE-0F67A62AFCD6}"/>
              </a:ext>
            </a:extLst>
          </p:cNvPr>
          <p:cNvSpPr txBox="1"/>
          <p:nvPr/>
        </p:nvSpPr>
        <p:spPr>
          <a:xfrm>
            <a:off x="5324002" y="1328697"/>
            <a:ext cx="412292" cy="307777"/>
          </a:xfrm>
          <a:prstGeom prst="rect">
            <a:avLst/>
          </a:prstGeom>
          <a:noFill/>
        </p:spPr>
        <p:txBody>
          <a:bodyPr wrap="none" rtlCol="0">
            <a:spAutoFit/>
          </a:bodyPr>
          <a:lstStyle/>
          <a:p>
            <a:r>
              <a:rPr lang="en-GB" sz="1400" dirty="0"/>
              <a:t>2.5</a:t>
            </a:r>
          </a:p>
        </p:txBody>
      </p:sp>
      <p:sp>
        <p:nvSpPr>
          <p:cNvPr id="23" name="TextBox 22">
            <a:extLst>
              <a:ext uri="{FF2B5EF4-FFF2-40B4-BE49-F238E27FC236}">
                <a16:creationId xmlns:a16="http://schemas.microsoft.com/office/drawing/2014/main" id="{6F1CB01E-FBC3-2447-8481-42A9875E086B}"/>
              </a:ext>
            </a:extLst>
          </p:cNvPr>
          <p:cNvSpPr txBox="1"/>
          <p:nvPr/>
        </p:nvSpPr>
        <p:spPr>
          <a:xfrm>
            <a:off x="5460256" y="1632844"/>
            <a:ext cx="276038" cy="307777"/>
          </a:xfrm>
          <a:prstGeom prst="rect">
            <a:avLst/>
          </a:prstGeom>
          <a:noFill/>
        </p:spPr>
        <p:txBody>
          <a:bodyPr wrap="none" rtlCol="0">
            <a:spAutoFit/>
          </a:bodyPr>
          <a:lstStyle/>
          <a:p>
            <a:r>
              <a:rPr lang="en-GB" sz="1400" dirty="0"/>
              <a:t>2</a:t>
            </a:r>
          </a:p>
        </p:txBody>
      </p:sp>
      <p:sp>
        <p:nvSpPr>
          <p:cNvPr id="24" name="TextBox 23">
            <a:extLst>
              <a:ext uri="{FF2B5EF4-FFF2-40B4-BE49-F238E27FC236}">
                <a16:creationId xmlns:a16="http://schemas.microsoft.com/office/drawing/2014/main" id="{27D67C70-9ACE-4048-9CDF-5117E26E00E9}"/>
              </a:ext>
            </a:extLst>
          </p:cNvPr>
          <p:cNvSpPr txBox="1"/>
          <p:nvPr/>
        </p:nvSpPr>
        <p:spPr>
          <a:xfrm>
            <a:off x="5324002" y="1938460"/>
            <a:ext cx="412292" cy="307777"/>
          </a:xfrm>
          <a:prstGeom prst="rect">
            <a:avLst/>
          </a:prstGeom>
          <a:noFill/>
        </p:spPr>
        <p:txBody>
          <a:bodyPr wrap="none" rtlCol="0">
            <a:spAutoFit/>
          </a:bodyPr>
          <a:lstStyle/>
          <a:p>
            <a:r>
              <a:rPr lang="en-GB" sz="1400" dirty="0"/>
              <a:t>1.5</a:t>
            </a:r>
          </a:p>
        </p:txBody>
      </p:sp>
      <p:sp>
        <p:nvSpPr>
          <p:cNvPr id="25" name="TextBox 24">
            <a:extLst>
              <a:ext uri="{FF2B5EF4-FFF2-40B4-BE49-F238E27FC236}">
                <a16:creationId xmlns:a16="http://schemas.microsoft.com/office/drawing/2014/main" id="{AB6C4EEE-8EAF-344D-AEED-278263E56865}"/>
              </a:ext>
            </a:extLst>
          </p:cNvPr>
          <p:cNvSpPr txBox="1"/>
          <p:nvPr/>
        </p:nvSpPr>
        <p:spPr>
          <a:xfrm>
            <a:off x="5460255" y="2252962"/>
            <a:ext cx="276038" cy="307777"/>
          </a:xfrm>
          <a:prstGeom prst="rect">
            <a:avLst/>
          </a:prstGeom>
          <a:noFill/>
        </p:spPr>
        <p:txBody>
          <a:bodyPr wrap="none" rtlCol="0">
            <a:spAutoFit/>
          </a:bodyPr>
          <a:lstStyle/>
          <a:p>
            <a:r>
              <a:rPr lang="en-GB" sz="1400" dirty="0"/>
              <a:t>1</a:t>
            </a:r>
          </a:p>
        </p:txBody>
      </p:sp>
      <p:sp>
        <p:nvSpPr>
          <p:cNvPr id="26" name="TextBox 25">
            <a:extLst>
              <a:ext uri="{FF2B5EF4-FFF2-40B4-BE49-F238E27FC236}">
                <a16:creationId xmlns:a16="http://schemas.microsoft.com/office/drawing/2014/main" id="{3F5E0D1B-4264-D941-BBDC-4965AF2D12F2}"/>
              </a:ext>
            </a:extLst>
          </p:cNvPr>
          <p:cNvSpPr txBox="1"/>
          <p:nvPr/>
        </p:nvSpPr>
        <p:spPr>
          <a:xfrm>
            <a:off x="5324001" y="2552321"/>
            <a:ext cx="412292" cy="307777"/>
          </a:xfrm>
          <a:prstGeom prst="rect">
            <a:avLst/>
          </a:prstGeom>
          <a:noFill/>
        </p:spPr>
        <p:txBody>
          <a:bodyPr wrap="none" rtlCol="0">
            <a:spAutoFit/>
          </a:bodyPr>
          <a:lstStyle/>
          <a:p>
            <a:r>
              <a:rPr lang="en-GB" sz="1400" dirty="0"/>
              <a:t>0.5</a:t>
            </a:r>
          </a:p>
        </p:txBody>
      </p:sp>
      <p:sp>
        <p:nvSpPr>
          <p:cNvPr id="27" name="TextBox 26">
            <a:extLst>
              <a:ext uri="{FF2B5EF4-FFF2-40B4-BE49-F238E27FC236}">
                <a16:creationId xmlns:a16="http://schemas.microsoft.com/office/drawing/2014/main" id="{66E00428-E064-4E4E-9578-F06937D9C69C}"/>
              </a:ext>
            </a:extLst>
          </p:cNvPr>
          <p:cNvSpPr txBox="1"/>
          <p:nvPr/>
        </p:nvSpPr>
        <p:spPr>
          <a:xfrm>
            <a:off x="5460255" y="2865238"/>
            <a:ext cx="276038" cy="307777"/>
          </a:xfrm>
          <a:prstGeom prst="rect">
            <a:avLst/>
          </a:prstGeom>
          <a:noFill/>
        </p:spPr>
        <p:txBody>
          <a:bodyPr wrap="none" rtlCol="0">
            <a:spAutoFit/>
          </a:bodyPr>
          <a:lstStyle/>
          <a:p>
            <a:r>
              <a:rPr lang="en-GB" sz="1400" dirty="0"/>
              <a:t>0</a:t>
            </a:r>
          </a:p>
        </p:txBody>
      </p:sp>
      <p:cxnSp>
        <p:nvCxnSpPr>
          <p:cNvPr id="28" name="Straight Connector 27">
            <a:extLst>
              <a:ext uri="{FF2B5EF4-FFF2-40B4-BE49-F238E27FC236}">
                <a16:creationId xmlns:a16="http://schemas.microsoft.com/office/drawing/2014/main" id="{72B84E53-44CB-0648-87CD-48963DCD362D}"/>
              </a:ext>
            </a:extLst>
          </p:cNvPr>
          <p:cNvCxnSpPr>
            <a:cxnSpLocks/>
            <a:endCxn id="21" idx="3"/>
          </p:cNvCxnSpPr>
          <p:nvPr/>
        </p:nvCxnSpPr>
        <p:spPr>
          <a:xfrm flipH="1">
            <a:off x="5736294" y="1171179"/>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DB9C80-83F0-9B44-A69B-D8E9B2B8E05F}"/>
              </a:ext>
            </a:extLst>
          </p:cNvPr>
          <p:cNvCxnSpPr>
            <a:cxnSpLocks/>
          </p:cNvCxnSpPr>
          <p:nvPr/>
        </p:nvCxnSpPr>
        <p:spPr>
          <a:xfrm flipH="1">
            <a:off x="5736293" y="148034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4628137-EFEA-C640-A5E0-D29140028B71}"/>
              </a:ext>
            </a:extLst>
          </p:cNvPr>
          <p:cNvCxnSpPr>
            <a:cxnSpLocks/>
          </p:cNvCxnSpPr>
          <p:nvPr/>
        </p:nvCxnSpPr>
        <p:spPr>
          <a:xfrm flipH="1">
            <a:off x="5736293" y="178193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20CB46-25CA-7A4C-A97A-EF480B83703A}"/>
              </a:ext>
            </a:extLst>
          </p:cNvPr>
          <p:cNvCxnSpPr>
            <a:cxnSpLocks/>
          </p:cNvCxnSpPr>
          <p:nvPr/>
        </p:nvCxnSpPr>
        <p:spPr>
          <a:xfrm flipH="1">
            <a:off x="5736293" y="2092865"/>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44D3C26-6725-B942-8C3A-7C8BF7EB3AAD}"/>
              </a:ext>
            </a:extLst>
          </p:cNvPr>
          <p:cNvCxnSpPr>
            <a:cxnSpLocks/>
          </p:cNvCxnSpPr>
          <p:nvPr/>
        </p:nvCxnSpPr>
        <p:spPr>
          <a:xfrm flipH="1">
            <a:off x="5736284" y="2407349"/>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4912D5-2112-EE42-9066-BE17CE10C212}"/>
              </a:ext>
            </a:extLst>
          </p:cNvPr>
          <p:cNvCxnSpPr>
            <a:cxnSpLocks/>
          </p:cNvCxnSpPr>
          <p:nvPr/>
        </p:nvCxnSpPr>
        <p:spPr>
          <a:xfrm flipH="1">
            <a:off x="5739478" y="270491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094197-F19D-C743-8888-F45945DA3074}"/>
              </a:ext>
            </a:extLst>
          </p:cNvPr>
          <p:cNvCxnSpPr>
            <a:cxnSpLocks/>
          </p:cNvCxnSpPr>
          <p:nvPr/>
        </p:nvCxnSpPr>
        <p:spPr>
          <a:xfrm flipH="1">
            <a:off x="5733109" y="3015842"/>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E380CCA-8764-C24C-AD16-F15E035EF92B}"/>
              </a:ext>
            </a:extLst>
          </p:cNvPr>
          <p:cNvSpPr txBox="1"/>
          <p:nvPr/>
        </p:nvSpPr>
        <p:spPr>
          <a:xfrm>
            <a:off x="8393510" y="3076990"/>
            <a:ext cx="276038" cy="307777"/>
          </a:xfrm>
          <a:prstGeom prst="rect">
            <a:avLst/>
          </a:prstGeom>
          <a:noFill/>
        </p:spPr>
        <p:txBody>
          <a:bodyPr wrap="none" rtlCol="0">
            <a:spAutoFit/>
          </a:bodyPr>
          <a:lstStyle/>
          <a:p>
            <a:r>
              <a:rPr lang="en-GB" sz="1400" dirty="0"/>
              <a:t>1</a:t>
            </a:r>
          </a:p>
        </p:txBody>
      </p:sp>
      <p:sp>
        <p:nvSpPr>
          <p:cNvPr id="36" name="TextBox 35">
            <a:extLst>
              <a:ext uri="{FF2B5EF4-FFF2-40B4-BE49-F238E27FC236}">
                <a16:creationId xmlns:a16="http://schemas.microsoft.com/office/drawing/2014/main" id="{B1196FEE-E555-1942-B0D2-954911B6C5D3}"/>
              </a:ext>
            </a:extLst>
          </p:cNvPr>
          <p:cNvSpPr txBox="1"/>
          <p:nvPr/>
        </p:nvSpPr>
        <p:spPr>
          <a:xfrm>
            <a:off x="7819136" y="3076991"/>
            <a:ext cx="412292" cy="307777"/>
          </a:xfrm>
          <a:prstGeom prst="rect">
            <a:avLst/>
          </a:prstGeom>
          <a:noFill/>
        </p:spPr>
        <p:txBody>
          <a:bodyPr wrap="none" rtlCol="0">
            <a:spAutoFit/>
          </a:bodyPr>
          <a:lstStyle/>
          <a:p>
            <a:r>
              <a:rPr lang="en-GB" sz="1400" dirty="0"/>
              <a:t>0.8</a:t>
            </a:r>
          </a:p>
        </p:txBody>
      </p:sp>
      <p:sp>
        <p:nvSpPr>
          <p:cNvPr id="37" name="TextBox 36">
            <a:extLst>
              <a:ext uri="{FF2B5EF4-FFF2-40B4-BE49-F238E27FC236}">
                <a16:creationId xmlns:a16="http://schemas.microsoft.com/office/drawing/2014/main" id="{92CA5497-B8D2-A84E-A1AF-428A40821DEB}"/>
              </a:ext>
            </a:extLst>
          </p:cNvPr>
          <p:cNvSpPr txBox="1"/>
          <p:nvPr/>
        </p:nvSpPr>
        <p:spPr>
          <a:xfrm>
            <a:off x="7244763" y="3081278"/>
            <a:ext cx="412292" cy="307777"/>
          </a:xfrm>
          <a:prstGeom prst="rect">
            <a:avLst/>
          </a:prstGeom>
          <a:noFill/>
        </p:spPr>
        <p:txBody>
          <a:bodyPr wrap="none" rtlCol="0">
            <a:spAutoFit/>
          </a:bodyPr>
          <a:lstStyle/>
          <a:p>
            <a:r>
              <a:rPr lang="en-GB" sz="1400" dirty="0"/>
              <a:t>0.6</a:t>
            </a:r>
          </a:p>
        </p:txBody>
      </p:sp>
      <p:sp>
        <p:nvSpPr>
          <p:cNvPr id="38" name="TextBox 37">
            <a:extLst>
              <a:ext uri="{FF2B5EF4-FFF2-40B4-BE49-F238E27FC236}">
                <a16:creationId xmlns:a16="http://schemas.microsoft.com/office/drawing/2014/main" id="{B3971735-D3B7-EB44-A959-999B90E97AC5}"/>
              </a:ext>
            </a:extLst>
          </p:cNvPr>
          <p:cNvSpPr txBox="1"/>
          <p:nvPr/>
        </p:nvSpPr>
        <p:spPr>
          <a:xfrm>
            <a:off x="6670390" y="3076992"/>
            <a:ext cx="412292" cy="307777"/>
          </a:xfrm>
          <a:prstGeom prst="rect">
            <a:avLst/>
          </a:prstGeom>
          <a:noFill/>
        </p:spPr>
        <p:txBody>
          <a:bodyPr wrap="none" rtlCol="0">
            <a:spAutoFit/>
          </a:bodyPr>
          <a:lstStyle/>
          <a:p>
            <a:r>
              <a:rPr lang="en-GB" sz="1400" dirty="0"/>
              <a:t>0.4</a:t>
            </a:r>
          </a:p>
        </p:txBody>
      </p:sp>
      <p:sp>
        <p:nvSpPr>
          <p:cNvPr id="39" name="TextBox 38">
            <a:extLst>
              <a:ext uri="{FF2B5EF4-FFF2-40B4-BE49-F238E27FC236}">
                <a16:creationId xmlns:a16="http://schemas.microsoft.com/office/drawing/2014/main" id="{D21BCED7-7A91-F249-88B8-2DE6769AFA9D}"/>
              </a:ext>
            </a:extLst>
          </p:cNvPr>
          <p:cNvSpPr txBox="1"/>
          <p:nvPr/>
        </p:nvSpPr>
        <p:spPr>
          <a:xfrm>
            <a:off x="6096017" y="3076992"/>
            <a:ext cx="412292" cy="307777"/>
          </a:xfrm>
          <a:prstGeom prst="rect">
            <a:avLst/>
          </a:prstGeom>
          <a:noFill/>
        </p:spPr>
        <p:txBody>
          <a:bodyPr wrap="none" rtlCol="0">
            <a:spAutoFit/>
          </a:bodyPr>
          <a:lstStyle/>
          <a:p>
            <a:r>
              <a:rPr lang="en-GB" sz="1400" dirty="0"/>
              <a:t>0.2</a:t>
            </a:r>
          </a:p>
        </p:txBody>
      </p:sp>
      <p:sp>
        <p:nvSpPr>
          <p:cNvPr id="40" name="TextBox 39">
            <a:extLst>
              <a:ext uri="{FF2B5EF4-FFF2-40B4-BE49-F238E27FC236}">
                <a16:creationId xmlns:a16="http://schemas.microsoft.com/office/drawing/2014/main" id="{2FFC08A3-77D8-9240-9FB4-15CA1C044DAA}"/>
              </a:ext>
            </a:extLst>
          </p:cNvPr>
          <p:cNvSpPr txBox="1"/>
          <p:nvPr/>
        </p:nvSpPr>
        <p:spPr>
          <a:xfrm>
            <a:off x="5657898" y="3076993"/>
            <a:ext cx="276038" cy="307777"/>
          </a:xfrm>
          <a:prstGeom prst="rect">
            <a:avLst/>
          </a:prstGeom>
          <a:noFill/>
        </p:spPr>
        <p:txBody>
          <a:bodyPr wrap="none" rtlCol="0">
            <a:spAutoFit/>
          </a:bodyPr>
          <a:lstStyle/>
          <a:p>
            <a:r>
              <a:rPr lang="en-GB" sz="1400" dirty="0"/>
              <a:t>0</a:t>
            </a:r>
          </a:p>
        </p:txBody>
      </p:sp>
      <p:cxnSp>
        <p:nvCxnSpPr>
          <p:cNvPr id="41" name="Straight Connector 40">
            <a:extLst>
              <a:ext uri="{FF2B5EF4-FFF2-40B4-BE49-F238E27FC236}">
                <a16:creationId xmlns:a16="http://schemas.microsoft.com/office/drawing/2014/main" id="{7271F8E1-3C02-3A4D-A78D-F33DD704BCCC}"/>
              </a:ext>
            </a:extLst>
          </p:cNvPr>
          <p:cNvCxnSpPr>
            <a:cxnSpLocks/>
          </p:cNvCxnSpPr>
          <p:nvPr/>
        </p:nvCxnSpPr>
        <p:spPr>
          <a:xfrm rot="5400000" flipH="1">
            <a:off x="5763614" y="303748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F3EAF4F-DD9F-4F47-B902-43C5CD567D94}"/>
              </a:ext>
            </a:extLst>
          </p:cNvPr>
          <p:cNvCxnSpPr>
            <a:cxnSpLocks/>
          </p:cNvCxnSpPr>
          <p:nvPr/>
        </p:nvCxnSpPr>
        <p:spPr>
          <a:xfrm rot="5400000" flipH="1">
            <a:off x="6273943" y="304406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AFDC7-3F96-FE4B-93DC-814CA89E2ADB}"/>
              </a:ext>
            </a:extLst>
          </p:cNvPr>
          <p:cNvCxnSpPr>
            <a:cxnSpLocks/>
          </p:cNvCxnSpPr>
          <p:nvPr/>
        </p:nvCxnSpPr>
        <p:spPr>
          <a:xfrm rot="5400000" flipH="1">
            <a:off x="7994038" y="3035292"/>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4C46B8-6C98-344D-9D05-92751CA22799}"/>
              </a:ext>
            </a:extLst>
          </p:cNvPr>
          <p:cNvCxnSpPr>
            <a:cxnSpLocks/>
          </p:cNvCxnSpPr>
          <p:nvPr/>
        </p:nvCxnSpPr>
        <p:spPr>
          <a:xfrm rot="5400000" flipH="1">
            <a:off x="6848315" y="3043659"/>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E48A344-8868-044E-9608-22FEAF1F38B1}"/>
              </a:ext>
            </a:extLst>
          </p:cNvPr>
          <p:cNvCxnSpPr>
            <a:cxnSpLocks/>
          </p:cNvCxnSpPr>
          <p:nvPr/>
        </p:nvCxnSpPr>
        <p:spPr>
          <a:xfrm rot="5400000" flipH="1">
            <a:off x="7422687" y="3044072"/>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F022E6-CB5A-0F4A-94C9-1AB3E9E6CE55}"/>
              </a:ext>
            </a:extLst>
          </p:cNvPr>
          <p:cNvCxnSpPr>
            <a:cxnSpLocks/>
          </p:cNvCxnSpPr>
          <p:nvPr/>
        </p:nvCxnSpPr>
        <p:spPr>
          <a:xfrm rot="5400000" flipH="1">
            <a:off x="8503310" y="304365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48DDCBC-8191-7D4B-A1DA-18C0EC6653B0}"/>
              </a:ext>
            </a:extLst>
          </p:cNvPr>
          <p:cNvSpPr txBox="1"/>
          <p:nvPr/>
        </p:nvSpPr>
        <p:spPr>
          <a:xfrm rot="16200000">
            <a:off x="4881316" y="1942394"/>
            <a:ext cx="628698" cy="307777"/>
          </a:xfrm>
          <a:prstGeom prst="rect">
            <a:avLst/>
          </a:prstGeom>
          <a:noFill/>
        </p:spPr>
        <p:txBody>
          <a:bodyPr wrap="none" rtlCol="0">
            <a:spAutoFit/>
          </a:bodyPr>
          <a:lstStyle/>
          <a:p>
            <a:r>
              <a:rPr lang="en-GB" sz="1400" dirty="0"/>
              <a:t>Utility</a:t>
            </a:r>
          </a:p>
        </p:txBody>
      </p:sp>
      <p:sp>
        <p:nvSpPr>
          <p:cNvPr id="48" name="TextBox 47">
            <a:extLst>
              <a:ext uri="{FF2B5EF4-FFF2-40B4-BE49-F238E27FC236}">
                <a16:creationId xmlns:a16="http://schemas.microsoft.com/office/drawing/2014/main" id="{F859F06F-6E06-444D-BB64-809D19C77757}"/>
              </a:ext>
            </a:extLst>
          </p:cNvPr>
          <p:cNvSpPr txBox="1"/>
          <p:nvPr/>
        </p:nvSpPr>
        <p:spPr>
          <a:xfrm>
            <a:off x="6315285" y="3382809"/>
            <a:ext cx="1696875" cy="307777"/>
          </a:xfrm>
          <a:prstGeom prst="rect">
            <a:avLst/>
          </a:prstGeom>
          <a:noFill/>
        </p:spPr>
        <p:txBody>
          <a:bodyPr wrap="none" rtlCol="0">
            <a:spAutoFit/>
          </a:bodyPr>
          <a:lstStyle/>
          <a:p>
            <a:r>
              <a:rPr lang="en-GB" sz="1400" dirty="0"/>
              <a:t>Probability of state 1</a:t>
            </a:r>
          </a:p>
        </p:txBody>
      </p:sp>
      <p:cxnSp>
        <p:nvCxnSpPr>
          <p:cNvPr id="60" name="Straight Connector 59">
            <a:extLst>
              <a:ext uri="{FF2B5EF4-FFF2-40B4-BE49-F238E27FC236}">
                <a16:creationId xmlns:a16="http://schemas.microsoft.com/office/drawing/2014/main" id="{CEC814AE-4C19-BA42-A823-94BFDF0305C0}"/>
              </a:ext>
            </a:extLst>
          </p:cNvPr>
          <p:cNvCxnSpPr>
            <a:cxnSpLocks/>
          </p:cNvCxnSpPr>
          <p:nvPr/>
        </p:nvCxnSpPr>
        <p:spPr>
          <a:xfrm flipV="1">
            <a:off x="5795908" y="1843083"/>
            <a:ext cx="2735621" cy="112249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9BA9E3-19DA-F847-B871-B04470E81310}"/>
              </a:ext>
            </a:extLst>
          </p:cNvPr>
          <p:cNvCxnSpPr/>
          <p:nvPr/>
        </p:nvCxnSpPr>
        <p:spPr>
          <a:xfrm flipV="1">
            <a:off x="5789548" y="2336011"/>
            <a:ext cx="2741981" cy="11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87101E4-0F6D-A04D-9696-4FD2CE09767E}"/>
              </a:ext>
            </a:extLst>
          </p:cNvPr>
          <p:cNvCxnSpPr>
            <a:cxnSpLocks/>
          </p:cNvCxnSpPr>
          <p:nvPr/>
        </p:nvCxnSpPr>
        <p:spPr>
          <a:xfrm flipV="1">
            <a:off x="5796263" y="2396481"/>
            <a:ext cx="1364275" cy="571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39E5F6E-3752-DE4E-B9AC-F3D3318DE4E4}"/>
              </a:ext>
            </a:extLst>
          </p:cNvPr>
          <p:cNvCxnSpPr>
            <a:cxnSpLocks/>
          </p:cNvCxnSpPr>
          <p:nvPr/>
        </p:nvCxnSpPr>
        <p:spPr>
          <a:xfrm flipV="1">
            <a:off x="7160538" y="1838761"/>
            <a:ext cx="1370991" cy="55731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EED7A92-0C21-1343-B8A4-AA662FC4A2C8}"/>
              </a:ext>
            </a:extLst>
          </p:cNvPr>
          <p:cNvSpPr txBox="1"/>
          <p:nvPr/>
        </p:nvSpPr>
        <p:spPr>
          <a:xfrm>
            <a:off x="6221078" y="2131859"/>
            <a:ext cx="502061" cy="307777"/>
          </a:xfrm>
          <a:prstGeom prst="rect">
            <a:avLst/>
          </a:prstGeom>
          <a:noFill/>
        </p:spPr>
        <p:txBody>
          <a:bodyPr wrap="none" rtlCol="0">
            <a:spAutoFit/>
          </a:bodyPr>
          <a:lstStyle/>
          <a:p>
            <a:r>
              <a:rPr lang="en-GB" sz="1400" dirty="0"/>
              <a:t>[Go]</a:t>
            </a:r>
          </a:p>
        </p:txBody>
      </p:sp>
      <p:sp>
        <p:nvSpPr>
          <p:cNvPr id="65" name="TextBox 64">
            <a:extLst>
              <a:ext uri="{FF2B5EF4-FFF2-40B4-BE49-F238E27FC236}">
                <a16:creationId xmlns:a16="http://schemas.microsoft.com/office/drawing/2014/main" id="{11BAF9DE-52FE-7E49-BEB4-AF0B7308BE67}"/>
              </a:ext>
            </a:extLst>
          </p:cNvPr>
          <p:cNvSpPr txBox="1"/>
          <p:nvPr/>
        </p:nvSpPr>
        <p:spPr>
          <a:xfrm>
            <a:off x="7411837" y="1839813"/>
            <a:ext cx="599138" cy="307777"/>
          </a:xfrm>
          <a:prstGeom prst="rect">
            <a:avLst/>
          </a:prstGeom>
          <a:noFill/>
        </p:spPr>
        <p:txBody>
          <a:bodyPr wrap="none" rtlCol="0">
            <a:spAutoFit/>
          </a:bodyPr>
          <a:lstStyle/>
          <a:p>
            <a:r>
              <a:rPr lang="en-GB" sz="1400" dirty="0"/>
              <a:t>[Stay]</a:t>
            </a:r>
          </a:p>
        </p:txBody>
      </p:sp>
      <p:sp>
        <p:nvSpPr>
          <p:cNvPr id="3" name="Oval 2">
            <a:extLst>
              <a:ext uri="{FF2B5EF4-FFF2-40B4-BE49-F238E27FC236}">
                <a16:creationId xmlns:a16="http://schemas.microsoft.com/office/drawing/2014/main" id="{E4B27E47-8B9E-F040-8AEA-3D5FD06C0663}"/>
              </a:ext>
            </a:extLst>
          </p:cNvPr>
          <p:cNvSpPr/>
          <p:nvPr/>
        </p:nvSpPr>
        <p:spPr>
          <a:xfrm>
            <a:off x="5858540" y="5530906"/>
            <a:ext cx="72000" cy="7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4E4B8AC-5F5C-D042-B382-AEAA571D260C}"/>
              </a:ext>
            </a:extLst>
          </p:cNvPr>
          <p:cNvSpPr/>
          <p:nvPr/>
        </p:nvSpPr>
        <p:spPr>
          <a:xfrm>
            <a:off x="8499321" y="2302445"/>
            <a:ext cx="72000" cy="7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AE42A7E-F468-4F4F-A09F-F90745DE016C}"/>
              </a:ext>
            </a:extLst>
          </p:cNvPr>
          <p:cNvSpPr/>
          <p:nvPr/>
        </p:nvSpPr>
        <p:spPr>
          <a:xfrm>
            <a:off x="5845508" y="4819275"/>
            <a:ext cx="72000" cy="7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051FD43-750C-224B-860E-04A4814C498B}"/>
              </a:ext>
            </a:extLst>
          </p:cNvPr>
          <p:cNvSpPr/>
          <p:nvPr/>
        </p:nvSpPr>
        <p:spPr>
          <a:xfrm>
            <a:off x="8499321" y="1822787"/>
            <a:ext cx="72000" cy="7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4B7002-5885-BC4E-95B2-A3A425F859C7}"/>
              </a:ext>
            </a:extLst>
          </p:cNvPr>
          <p:cNvSpPr/>
          <p:nvPr/>
        </p:nvSpPr>
        <p:spPr>
          <a:xfrm>
            <a:off x="5856869" y="5176008"/>
            <a:ext cx="54000" cy="54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E4388C5-77BF-8F45-ABA9-650EDB68AA48}"/>
              </a:ext>
            </a:extLst>
          </p:cNvPr>
          <p:cNvSpPr/>
          <p:nvPr/>
        </p:nvSpPr>
        <p:spPr>
          <a:xfrm>
            <a:off x="5845007" y="4460285"/>
            <a:ext cx="54000" cy="54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AD73DEA-DC1B-3A46-850D-8B3FBB2E7CA8}"/>
              </a:ext>
            </a:extLst>
          </p:cNvPr>
          <p:cNvSpPr/>
          <p:nvPr/>
        </p:nvSpPr>
        <p:spPr>
          <a:xfrm>
            <a:off x="5772626" y="2430253"/>
            <a:ext cx="54000" cy="54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AAAF18A-ED9A-5843-9326-B763D8F46B35}"/>
              </a:ext>
            </a:extLst>
          </p:cNvPr>
          <p:cNvSpPr/>
          <p:nvPr/>
        </p:nvSpPr>
        <p:spPr>
          <a:xfrm>
            <a:off x="5772626" y="2941539"/>
            <a:ext cx="54000" cy="54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C16C87BD-012D-CD42-B771-58597A905BA0}"/>
              </a:ext>
            </a:extLst>
          </p:cNvPr>
          <p:cNvCxnSpPr/>
          <p:nvPr/>
        </p:nvCxnSpPr>
        <p:spPr>
          <a:xfrm flipV="1">
            <a:off x="7160538" y="2395230"/>
            <a:ext cx="0" cy="619361"/>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26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69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690">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690">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469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3" grpId="0" animBg="1"/>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93AA7-16E3-5F48-9CC1-6CA3F440CB48}"/>
              </a:ext>
            </a:extLst>
          </p:cNvPr>
          <p:cNvSpPr>
            <a:spLocks noGrp="1"/>
          </p:cNvSpPr>
          <p:nvPr>
            <p:ph type="sldNum" sz="quarter" idx="12"/>
          </p:nvPr>
        </p:nvSpPr>
        <p:spPr/>
        <p:txBody>
          <a:bodyPr/>
          <a:lstStyle/>
          <a:p>
            <a:fld id="{67C9959E-8E6B-B04C-9955-EA096F41CA7A}" type="slidenum">
              <a:rPr lang="en-GB" smtClean="0"/>
              <a:t>35</a:t>
            </a:fld>
            <a:endParaRPr lang="en-GB"/>
          </a:p>
        </p:txBody>
      </p:sp>
      <p:sp>
        <p:nvSpPr>
          <p:cNvPr id="73" name="Rectangle 72">
            <a:extLst>
              <a:ext uri="{FF2B5EF4-FFF2-40B4-BE49-F238E27FC236}">
                <a16:creationId xmlns:a16="http://schemas.microsoft.com/office/drawing/2014/main" id="{7803A92A-339B-884F-8313-4F79DD584948}"/>
              </a:ext>
            </a:extLst>
          </p:cNvPr>
          <p:cNvSpPr/>
          <p:nvPr/>
        </p:nvSpPr>
        <p:spPr>
          <a:xfrm>
            <a:off x="7370185"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0308D1D2-86F8-6044-B7F7-7F87E3D54DB7}"/>
              </a:ext>
            </a:extLst>
          </p:cNvPr>
          <p:cNvSpPr/>
          <p:nvPr/>
        </p:nvSpPr>
        <p:spPr>
          <a:xfrm>
            <a:off x="6313335"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95A778AE-6586-DE43-877C-895D17845C64}"/>
              </a:ext>
            </a:extLst>
          </p:cNvPr>
          <p:cNvSpPr/>
          <p:nvPr/>
        </p:nvSpPr>
        <p:spPr>
          <a:xfrm>
            <a:off x="4627773"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47B1A04B-435C-2445-B514-B9DC997F9EC8}"/>
              </a:ext>
            </a:extLst>
          </p:cNvPr>
          <p:cNvSpPr/>
          <p:nvPr/>
        </p:nvSpPr>
        <p:spPr>
          <a:xfrm>
            <a:off x="3570923"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90DB90E-7996-174B-83A8-BE99094C226C}"/>
              </a:ext>
            </a:extLst>
          </p:cNvPr>
          <p:cNvSpPr>
            <a:spLocks noGrp="1"/>
          </p:cNvSpPr>
          <p:nvPr>
            <p:ph idx="4294967295"/>
          </p:nvPr>
        </p:nvSpPr>
        <p:spPr>
          <a:xfrm>
            <a:off x="0" y="1395350"/>
            <a:ext cx="7886700" cy="3633849"/>
          </a:xfrm>
        </p:spPr>
        <p:txBody>
          <a:bodyPr/>
          <a:lstStyle/>
          <a:p>
            <a:r>
              <a:rPr lang="en-GB" dirty="0"/>
              <a:t>8 distinct depth-2 plans for each state (16 plans)</a:t>
            </a:r>
          </a:p>
          <a:p>
            <a:pPr lvl="1"/>
            <a:endParaRPr lang="en-GB" dirty="0"/>
          </a:p>
        </p:txBody>
      </p:sp>
      <p:sp>
        <p:nvSpPr>
          <p:cNvPr id="36" name="Rectangle 35">
            <a:extLst>
              <a:ext uri="{FF2B5EF4-FFF2-40B4-BE49-F238E27FC236}">
                <a16:creationId xmlns:a16="http://schemas.microsoft.com/office/drawing/2014/main" id="{8A9DDF9C-9280-E440-8180-1A1C91BD992C}"/>
              </a:ext>
            </a:extLst>
          </p:cNvPr>
          <p:cNvSpPr/>
          <p:nvPr/>
        </p:nvSpPr>
        <p:spPr>
          <a:xfrm>
            <a:off x="5762077" y="2547633"/>
            <a:ext cx="299988" cy="774402"/>
          </a:xfrm>
          <a:prstGeom prst="rect">
            <a:avLst/>
          </a:prstGeom>
          <a:solidFill>
            <a:schemeClr val="accent4">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A729126-9521-AB43-AE36-492208AA2D26}"/>
              </a:ext>
            </a:extLst>
          </p:cNvPr>
          <p:cNvSpPr/>
          <p:nvPr/>
        </p:nvSpPr>
        <p:spPr>
          <a:xfrm>
            <a:off x="3008804" y="2547634"/>
            <a:ext cx="299988" cy="774402"/>
          </a:xfrm>
          <a:prstGeom prst="rect">
            <a:avLst/>
          </a:prstGeom>
          <a:solidFill>
            <a:schemeClr val="accent4">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BC35435-23B2-DC4C-8DFF-73F6B7CF6F40}"/>
                  </a:ext>
                </a:extLst>
              </p:cNvPr>
              <p:cNvSpPr/>
              <p:nvPr/>
            </p:nvSpPr>
            <p:spPr>
              <a:xfrm>
                <a:off x="-73527" y="2566084"/>
                <a:ext cx="9334500" cy="735586"/>
              </a:xfrm>
              <a:prstGeom prst="rect">
                <a:avLst/>
              </a:prstGeom>
            </p:spPr>
            <p:txBody>
              <a:bodyPr wrap="square">
                <a:spAutoFit/>
              </a:bodyPr>
              <a:lstStyle/>
              <a:p>
                <a:pPr marL="0" lvl="1"/>
                <a:r>
                  <a:rPr lang="de-DE" dirty="0"/>
                  <a:t> </a:t>
                </a:r>
                <a14:m>
                  <m:oMath xmlns:m="http://schemas.openxmlformats.org/officeDocument/2006/math">
                    <m:sSub>
                      <m:sSubPr>
                        <m:ctrlPr>
                          <a:rPr lang="de-DE" i="1" dirty="0" smtClean="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e>
                        </m:d>
                      </m:sub>
                    </m:sSub>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𝑅</m:t>
                    </m:r>
                    <m:d>
                      <m:dPr>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0</m:t>
                        </m:r>
                      </m:e>
                    </m:d>
                    <m:r>
                      <a:rPr lang="de-DE" i="1" dirty="0">
                        <a:solidFill>
                          <a:srgbClr val="FFC000"/>
                        </a:solidFill>
                        <a:latin typeface="Cambria Math" panose="02040503050406030204" pitchFamily="18" charset="0"/>
                      </a:rPr>
                      <m:t>+</m:t>
                    </m:r>
                    <m:d>
                      <m:dPr>
                        <m:ctrlPr>
                          <a:rPr lang="en-US" i="1" dirty="0">
                            <a:solidFill>
                              <a:srgbClr val="FFC000"/>
                            </a:solidFill>
                            <a:latin typeface="Cambria Math" panose="02040503050406030204" pitchFamily="18" charset="0"/>
                            <a:ea typeface="ＭＳ Ｐゴシック" charset="0"/>
                            <a:cs typeface="ＭＳ Ｐゴシック" charset="0"/>
                          </a:rPr>
                        </m:ctrlPr>
                      </m:dPr>
                      <m:e>
                        <m:r>
                          <a:rPr lang="en-US" i="1" dirty="0">
                            <a:solidFill>
                              <a:srgbClr val="FFC000"/>
                            </a:solidFill>
                            <a:latin typeface="Cambria Math" panose="02040503050406030204" pitchFamily="18" charset="0"/>
                            <a:ea typeface="ＭＳ Ｐゴシック" charset="0"/>
                            <a:cs typeface="ＭＳ Ｐゴシック" charset="0"/>
                          </a:rPr>
                          <m:t>0.9</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FFC000"/>
                                </a:solidFill>
                                <a:latin typeface="Cambria Math" panose="02040503050406030204" pitchFamily="18" charset="0"/>
                                <a:ea typeface="ＭＳ Ｐゴシック" charset="0"/>
                                <a:cs typeface="ＭＳ Ｐゴシック" charset="0"/>
                              </a:rPr>
                            </m:ctrlPr>
                          </m:dPr>
                          <m:e>
                            <m:r>
                              <a:rPr lang="en-US" i="1" dirty="0">
                                <a:solidFill>
                                  <a:srgbClr val="FFC000"/>
                                </a:solidFill>
                                <a:latin typeface="Cambria Math" panose="02040503050406030204" pitchFamily="18" charset="0"/>
                                <a:ea typeface="ＭＳ Ｐゴシック" charset="0"/>
                                <a:cs typeface="ＭＳ Ｐゴシック" charset="0"/>
                              </a:rPr>
                              <m:t>0.6</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0.1</m:t>
                            </m:r>
                            <m:r>
                              <a:rPr lang="en-US" i="1" dirty="0">
                                <a:solidFill>
                                  <a:srgbClr val="FFC000"/>
                                </a:solidFill>
                                <a:latin typeface="Cambria Math" panose="02040503050406030204" pitchFamily="18" charset="0"/>
                                <a:ea typeface="ＭＳ Ｐゴシック" charset="0"/>
                                <a:cs typeface="ＭＳ Ｐゴシック" charset="0"/>
                              </a:rPr>
                              <m:t>+0.4</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0.1</m:t>
                            </m:r>
                          </m:e>
                        </m:d>
                        <m:r>
                          <a:rPr lang="en-US" i="1" dirty="0">
                            <a:solidFill>
                              <a:srgbClr val="FFC000"/>
                            </a:solidFill>
                            <a:latin typeface="Cambria Math" panose="02040503050406030204" pitchFamily="18" charset="0"/>
                            <a:ea typeface="ＭＳ Ｐゴシック" charset="0"/>
                            <a:cs typeface="ＭＳ Ｐゴシック" charset="0"/>
                          </a:rPr>
                          <m:t>+0.1</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FFC000"/>
                                </a:solidFill>
                                <a:latin typeface="Cambria Math" panose="02040503050406030204" pitchFamily="18" charset="0"/>
                                <a:ea typeface="ＭＳ Ｐゴシック" charset="0"/>
                                <a:cs typeface="ＭＳ Ｐゴシック" charset="0"/>
                              </a:rPr>
                            </m:ctrlPr>
                          </m:dPr>
                          <m:e>
                            <m:r>
                              <a:rPr lang="en-US" i="1" dirty="0">
                                <a:solidFill>
                                  <a:srgbClr val="FFC000"/>
                                </a:solidFill>
                                <a:latin typeface="Cambria Math" panose="02040503050406030204" pitchFamily="18" charset="0"/>
                                <a:ea typeface="ＭＳ Ｐゴシック" charset="0"/>
                                <a:cs typeface="ＭＳ Ｐゴシック" charset="0"/>
                              </a:rPr>
                              <m:t>0.</m:t>
                            </m:r>
                            <m:r>
                              <a:rPr lang="de-DE" b="0" i="1" dirty="0" smtClean="0">
                                <a:solidFill>
                                  <a:srgbClr val="FFC000"/>
                                </a:solidFill>
                                <a:latin typeface="Cambria Math" panose="02040503050406030204" pitchFamily="18" charset="0"/>
                                <a:ea typeface="ＭＳ Ｐゴシック" charset="0"/>
                                <a:cs typeface="ＭＳ Ｐゴシック" charset="0"/>
                              </a:rPr>
                              <m:t>4</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1.9</m:t>
                            </m:r>
                            <m:r>
                              <a:rPr lang="en-US" i="1" dirty="0">
                                <a:solidFill>
                                  <a:srgbClr val="FFC000"/>
                                </a:solidFill>
                                <a:latin typeface="Cambria Math" panose="02040503050406030204" pitchFamily="18" charset="0"/>
                                <a:ea typeface="ＭＳ Ｐゴシック" charset="0"/>
                                <a:cs typeface="ＭＳ Ｐゴシック" charset="0"/>
                              </a:rPr>
                              <m:t>+0.</m:t>
                            </m:r>
                            <m:r>
                              <a:rPr lang="de-DE" b="0" i="1" dirty="0" smtClean="0">
                                <a:solidFill>
                                  <a:srgbClr val="FFC000"/>
                                </a:solidFill>
                                <a:latin typeface="Cambria Math" panose="02040503050406030204" pitchFamily="18" charset="0"/>
                                <a:ea typeface="ＭＳ Ｐゴシック" charset="0"/>
                                <a:cs typeface="ＭＳ Ｐゴシック" charset="0"/>
                              </a:rPr>
                              <m:t>6</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1.9</m:t>
                            </m:r>
                          </m:e>
                        </m:d>
                      </m:e>
                    </m:d>
                    <m:r>
                      <a:rPr lang="en-US" i="1" dirty="0">
                        <a:solidFill>
                          <a:srgbClr val="FFC000"/>
                        </a:solidFill>
                        <a:latin typeface="Cambria Math" panose="02040503050406030204" pitchFamily="18" charset="0"/>
                        <a:ea typeface="ＭＳ Ｐゴシック" charset="0"/>
                        <a:cs typeface="ＭＳ Ｐゴシック" charset="0"/>
                      </a:rPr>
                      <m:t>=0.28</m:t>
                    </m:r>
                  </m:oMath>
                </a14:m>
                <a:endParaRPr lang="en-GB" dirty="0">
                  <a:solidFill>
                    <a:srgbClr val="FFC000"/>
                  </a:solidFill>
                </a:endParaRPr>
              </a:p>
              <a:p>
                <a:pPr marL="0" lvl="1"/>
                <a:r>
                  <a:rPr lang="de-DE" dirty="0">
                    <a:solidFill>
                      <a:srgbClr val="FFC000"/>
                    </a:solidFill>
                  </a:rPr>
                  <a:t> </a:t>
                </a:r>
                <a14:m>
                  <m:oMath xmlns:m="http://schemas.openxmlformats.org/officeDocument/2006/math">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e>
                        </m:d>
                      </m:sub>
                    </m:sSub>
                    <m:d>
                      <m:dPr>
                        <m:ctrlPr>
                          <a:rPr lang="en-US"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1</m:t>
                        </m:r>
                      </m:e>
                    </m:d>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𝑅</m:t>
                    </m:r>
                    <m:d>
                      <m:dPr>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1</m:t>
                        </m:r>
                      </m:e>
                    </m:d>
                    <m:r>
                      <a:rPr lang="de-DE" i="1" dirty="0">
                        <a:solidFill>
                          <a:srgbClr val="FFC000"/>
                        </a:solidFill>
                        <a:latin typeface="Cambria Math" panose="02040503050406030204" pitchFamily="18" charset="0"/>
                      </a:rPr>
                      <m:t>+</m:t>
                    </m:r>
                    <m:d>
                      <m:dPr>
                        <m:ctrlPr>
                          <a:rPr lang="en-US" i="1" dirty="0">
                            <a:solidFill>
                              <a:srgbClr val="FFC000"/>
                            </a:solidFill>
                            <a:latin typeface="Cambria Math" panose="02040503050406030204" pitchFamily="18" charset="0"/>
                            <a:ea typeface="ＭＳ Ｐゴシック" charset="0"/>
                            <a:cs typeface="ＭＳ Ｐゴシック" charset="0"/>
                          </a:rPr>
                        </m:ctrlPr>
                      </m:dPr>
                      <m:e>
                        <m:r>
                          <a:rPr lang="en-US" i="1" dirty="0">
                            <a:solidFill>
                              <a:srgbClr val="FFC000"/>
                            </a:solidFill>
                            <a:latin typeface="Cambria Math" panose="02040503050406030204" pitchFamily="18" charset="0"/>
                            <a:ea typeface="ＭＳ Ｐゴシック" charset="0"/>
                            <a:cs typeface="ＭＳ Ｐゴシック" charset="0"/>
                          </a:rPr>
                          <m:t>0.</m:t>
                        </m:r>
                        <m:r>
                          <a:rPr lang="de-DE" b="0" i="1" dirty="0" smtClean="0">
                            <a:solidFill>
                              <a:srgbClr val="FFC000"/>
                            </a:solidFill>
                            <a:latin typeface="Cambria Math" panose="02040503050406030204" pitchFamily="18" charset="0"/>
                            <a:ea typeface="ＭＳ Ｐゴシック" charset="0"/>
                            <a:cs typeface="ＭＳ Ｐゴシック" charset="0"/>
                          </a:rPr>
                          <m:t>1</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FFC000"/>
                                </a:solidFill>
                                <a:latin typeface="Cambria Math" panose="02040503050406030204" pitchFamily="18" charset="0"/>
                                <a:ea typeface="ＭＳ Ｐゴシック" charset="0"/>
                                <a:cs typeface="ＭＳ Ｐゴシック" charset="0"/>
                              </a:rPr>
                            </m:ctrlPr>
                          </m:dPr>
                          <m:e>
                            <m:r>
                              <a:rPr lang="en-US" i="1" dirty="0">
                                <a:solidFill>
                                  <a:srgbClr val="FFC000"/>
                                </a:solidFill>
                                <a:latin typeface="Cambria Math" panose="02040503050406030204" pitchFamily="18" charset="0"/>
                                <a:ea typeface="ＭＳ Ｐゴシック" charset="0"/>
                                <a:cs typeface="ＭＳ Ｐゴシック" charset="0"/>
                              </a:rPr>
                              <m:t>0.6</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de-DE" b="0" i="1" dirty="0" smtClean="0">
                                <a:solidFill>
                                  <a:schemeClr val="tx1"/>
                                </a:solidFill>
                                <a:latin typeface="Cambria Math" panose="02040503050406030204" pitchFamily="18" charset="0"/>
                                <a:ea typeface="ＭＳ Ｐゴシック" charset="0"/>
                                <a:cs typeface="ＭＳ Ｐゴシック" charset="0"/>
                              </a:rPr>
                              <m:t>0</m:t>
                            </m:r>
                            <m:r>
                              <a:rPr lang="en-US" i="1" dirty="0">
                                <a:solidFill>
                                  <a:schemeClr val="tx1"/>
                                </a:solidFill>
                                <a:latin typeface="Cambria Math" panose="02040503050406030204" pitchFamily="18" charset="0"/>
                                <a:ea typeface="ＭＳ Ｐゴシック" charset="0"/>
                                <a:cs typeface="ＭＳ Ｐゴシック" charset="0"/>
                              </a:rPr>
                              <m:t>.</m:t>
                            </m:r>
                            <m:r>
                              <a:rPr lang="de-DE" b="0" i="1" dirty="0" smtClean="0">
                                <a:solidFill>
                                  <a:schemeClr val="tx1"/>
                                </a:solidFill>
                                <a:latin typeface="Cambria Math" panose="02040503050406030204" pitchFamily="18" charset="0"/>
                                <a:ea typeface="ＭＳ Ｐゴシック" charset="0"/>
                                <a:cs typeface="ＭＳ Ｐゴシック" charset="0"/>
                              </a:rPr>
                              <m:t>1</m:t>
                            </m:r>
                            <m:r>
                              <a:rPr lang="en-US" i="1" dirty="0">
                                <a:solidFill>
                                  <a:srgbClr val="FFC000"/>
                                </a:solidFill>
                                <a:latin typeface="Cambria Math" panose="02040503050406030204" pitchFamily="18" charset="0"/>
                                <a:ea typeface="ＭＳ Ｐゴシック" charset="0"/>
                                <a:cs typeface="ＭＳ Ｐゴシック" charset="0"/>
                              </a:rPr>
                              <m:t>+0.4</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de-DE" b="0" i="1" dirty="0" smtClean="0">
                                <a:solidFill>
                                  <a:schemeClr val="tx1"/>
                                </a:solidFill>
                                <a:latin typeface="Cambria Math" panose="02040503050406030204" pitchFamily="18" charset="0"/>
                                <a:ea typeface="ＭＳ Ｐゴシック" charset="0"/>
                                <a:cs typeface="ＭＳ Ｐゴシック" charset="0"/>
                              </a:rPr>
                              <m:t>0</m:t>
                            </m:r>
                            <m:r>
                              <a:rPr lang="en-US" i="1" dirty="0" smtClean="0">
                                <a:solidFill>
                                  <a:schemeClr val="tx1"/>
                                </a:solidFill>
                                <a:latin typeface="Cambria Math" panose="02040503050406030204" pitchFamily="18" charset="0"/>
                                <a:ea typeface="ＭＳ Ｐゴシック" charset="0"/>
                                <a:cs typeface="ＭＳ Ｐゴシック" charset="0"/>
                              </a:rPr>
                              <m:t>.</m:t>
                            </m:r>
                            <m:r>
                              <a:rPr lang="de-DE" b="0" i="1" dirty="0" smtClean="0">
                                <a:solidFill>
                                  <a:schemeClr val="tx1"/>
                                </a:solidFill>
                                <a:latin typeface="Cambria Math" panose="02040503050406030204" pitchFamily="18" charset="0"/>
                                <a:ea typeface="ＭＳ Ｐゴシック" charset="0"/>
                                <a:cs typeface="ＭＳ Ｐゴシック" charset="0"/>
                              </a:rPr>
                              <m:t>1</m:t>
                            </m:r>
                          </m:e>
                        </m:d>
                        <m:r>
                          <a:rPr lang="en-US" i="1" dirty="0">
                            <a:solidFill>
                              <a:srgbClr val="FFC000"/>
                            </a:solidFill>
                            <a:latin typeface="Cambria Math" panose="02040503050406030204" pitchFamily="18" charset="0"/>
                            <a:ea typeface="ＭＳ Ｐゴシック" charset="0"/>
                            <a:cs typeface="ＭＳ Ｐゴシック" charset="0"/>
                          </a:rPr>
                          <m:t>+0.</m:t>
                        </m:r>
                        <m:r>
                          <a:rPr lang="de-DE" b="0" i="1" dirty="0" smtClean="0">
                            <a:solidFill>
                              <a:srgbClr val="FFC000"/>
                            </a:solidFill>
                            <a:latin typeface="Cambria Math" panose="02040503050406030204" pitchFamily="18" charset="0"/>
                            <a:ea typeface="ＭＳ Ｐゴシック" charset="0"/>
                            <a:cs typeface="ＭＳ Ｐゴシック" charset="0"/>
                          </a:rPr>
                          <m:t>9</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FFC000"/>
                                </a:solidFill>
                                <a:latin typeface="Cambria Math" panose="02040503050406030204" pitchFamily="18" charset="0"/>
                                <a:ea typeface="ＭＳ Ｐゴシック" charset="0"/>
                                <a:cs typeface="ＭＳ Ｐゴシック" charset="0"/>
                              </a:rPr>
                            </m:ctrlPr>
                          </m:dPr>
                          <m:e>
                            <m:r>
                              <a:rPr lang="en-US" i="1" dirty="0">
                                <a:solidFill>
                                  <a:srgbClr val="FFC000"/>
                                </a:solidFill>
                                <a:latin typeface="Cambria Math" panose="02040503050406030204" pitchFamily="18" charset="0"/>
                                <a:ea typeface="ＭＳ Ｐゴシック" charset="0"/>
                                <a:cs typeface="ＭＳ Ｐゴシック" charset="0"/>
                              </a:rPr>
                              <m:t>0.</m:t>
                            </m:r>
                            <m:r>
                              <a:rPr lang="de-DE" b="0" i="1" dirty="0" smtClean="0">
                                <a:solidFill>
                                  <a:srgbClr val="FFC000"/>
                                </a:solidFill>
                                <a:latin typeface="Cambria Math" panose="02040503050406030204" pitchFamily="18" charset="0"/>
                                <a:ea typeface="ＭＳ Ｐゴシック" charset="0"/>
                                <a:cs typeface="ＭＳ Ｐゴシック" charset="0"/>
                              </a:rPr>
                              <m:t>4</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de-DE" b="0" i="1" dirty="0" smtClean="0">
                                <a:solidFill>
                                  <a:schemeClr val="tx1"/>
                                </a:solidFill>
                                <a:latin typeface="Cambria Math" panose="02040503050406030204" pitchFamily="18" charset="0"/>
                                <a:ea typeface="Cambria Math" panose="02040503050406030204" pitchFamily="18" charset="0"/>
                                <a:cs typeface="ＭＳ Ｐゴシック" charset="0"/>
                              </a:rPr>
                              <m:t>1</m:t>
                            </m:r>
                            <m:r>
                              <a:rPr lang="en-US" i="1" dirty="0">
                                <a:solidFill>
                                  <a:schemeClr val="tx1"/>
                                </a:solidFill>
                                <a:latin typeface="Cambria Math" panose="02040503050406030204" pitchFamily="18" charset="0"/>
                                <a:ea typeface="ＭＳ Ｐゴシック" charset="0"/>
                                <a:cs typeface="ＭＳ Ｐゴシック" charset="0"/>
                              </a:rPr>
                              <m:t>.</m:t>
                            </m:r>
                            <m:r>
                              <a:rPr lang="de-DE" b="0" i="1" dirty="0" smtClean="0">
                                <a:solidFill>
                                  <a:schemeClr val="tx1"/>
                                </a:solidFill>
                                <a:latin typeface="Cambria Math" panose="02040503050406030204" pitchFamily="18" charset="0"/>
                                <a:ea typeface="ＭＳ Ｐゴシック" charset="0"/>
                                <a:cs typeface="ＭＳ Ｐゴシック" charset="0"/>
                              </a:rPr>
                              <m:t>9</m:t>
                            </m:r>
                            <m:r>
                              <a:rPr lang="en-US" i="1" dirty="0">
                                <a:solidFill>
                                  <a:srgbClr val="FFC000"/>
                                </a:solidFill>
                                <a:latin typeface="Cambria Math" panose="02040503050406030204" pitchFamily="18" charset="0"/>
                                <a:ea typeface="ＭＳ Ｐゴシック" charset="0"/>
                                <a:cs typeface="ＭＳ Ｐゴシック" charset="0"/>
                              </a:rPr>
                              <m:t>+0.</m:t>
                            </m:r>
                            <m:r>
                              <a:rPr lang="de-DE" b="0" i="1" dirty="0" smtClean="0">
                                <a:solidFill>
                                  <a:srgbClr val="FFC000"/>
                                </a:solidFill>
                                <a:latin typeface="Cambria Math" panose="02040503050406030204" pitchFamily="18" charset="0"/>
                                <a:ea typeface="ＭＳ Ｐゴシック" charset="0"/>
                                <a:cs typeface="ＭＳ Ｐゴシック" charset="0"/>
                              </a:rPr>
                              <m:t>6</m:t>
                            </m:r>
                            <m:r>
                              <a:rPr lang="en-US" i="1" dirty="0">
                                <a:solidFill>
                                  <a:srgbClr val="FFC000"/>
                                </a:solidFill>
                                <a:latin typeface="Cambria Math" panose="02040503050406030204" pitchFamily="18" charset="0"/>
                                <a:ea typeface="Cambria Math" panose="02040503050406030204" pitchFamily="18" charset="0"/>
                                <a:cs typeface="ＭＳ Ｐゴシック" charset="0"/>
                              </a:rPr>
                              <m:t>∙</m:t>
                            </m:r>
                            <m:r>
                              <a:rPr lang="de-DE" i="1" dirty="0">
                                <a:latin typeface="Cambria Math" panose="02040503050406030204" pitchFamily="18" charset="0"/>
                                <a:ea typeface="Cambria Math" panose="02040503050406030204" pitchFamily="18" charset="0"/>
                                <a:cs typeface="ＭＳ Ｐゴシック" charset="0"/>
                              </a:rPr>
                              <m:t>1</m:t>
                            </m:r>
                            <m:r>
                              <a:rPr lang="en-US" i="1" dirty="0">
                                <a:latin typeface="Cambria Math" panose="02040503050406030204" pitchFamily="18" charset="0"/>
                                <a:ea typeface="ＭＳ Ｐゴシック" charset="0"/>
                                <a:cs typeface="ＭＳ Ｐゴシック" charset="0"/>
                              </a:rPr>
                              <m:t>.</m:t>
                            </m:r>
                            <m:r>
                              <a:rPr lang="de-DE" i="1" dirty="0">
                                <a:latin typeface="Cambria Math" panose="02040503050406030204" pitchFamily="18" charset="0"/>
                                <a:ea typeface="ＭＳ Ｐゴシック" charset="0"/>
                                <a:cs typeface="ＭＳ Ｐゴシック" charset="0"/>
                              </a:rPr>
                              <m:t>9</m:t>
                            </m:r>
                          </m:e>
                        </m:d>
                      </m:e>
                    </m:d>
                    <m:r>
                      <a:rPr lang="en-US" i="1" dirty="0">
                        <a:solidFill>
                          <a:srgbClr val="FFC000"/>
                        </a:solidFill>
                        <a:latin typeface="Cambria Math" panose="02040503050406030204" pitchFamily="18" charset="0"/>
                        <a:ea typeface="ＭＳ Ｐゴシック" charset="0"/>
                        <a:cs typeface="ＭＳ Ｐゴシック" charset="0"/>
                      </a:rPr>
                      <m:t>=</m:t>
                    </m:r>
                    <m:r>
                      <a:rPr lang="de-DE" i="1" dirty="0">
                        <a:solidFill>
                          <a:srgbClr val="FFC000"/>
                        </a:solidFill>
                        <a:latin typeface="Cambria Math" panose="02040503050406030204" pitchFamily="18" charset="0"/>
                        <a:ea typeface="ＭＳ Ｐゴシック" charset="0"/>
                        <a:cs typeface="ＭＳ Ｐゴシック" charset="0"/>
                      </a:rPr>
                      <m:t>2</m:t>
                    </m:r>
                    <m:r>
                      <a:rPr lang="en-US" i="1" dirty="0">
                        <a:solidFill>
                          <a:srgbClr val="FFC000"/>
                        </a:solidFill>
                        <a:latin typeface="Cambria Math" panose="02040503050406030204" pitchFamily="18" charset="0"/>
                        <a:ea typeface="ＭＳ Ｐゴシック" charset="0"/>
                        <a:cs typeface="ＭＳ Ｐゴシック" charset="0"/>
                      </a:rPr>
                      <m:t>.</m:t>
                    </m:r>
                    <m:r>
                      <a:rPr lang="de-DE" i="1" dirty="0">
                        <a:solidFill>
                          <a:srgbClr val="FFC000"/>
                        </a:solidFill>
                        <a:latin typeface="Cambria Math" panose="02040503050406030204" pitchFamily="18" charset="0"/>
                        <a:ea typeface="ＭＳ Ｐゴシック" charset="0"/>
                        <a:cs typeface="ＭＳ Ｐゴシック" charset="0"/>
                      </a:rPr>
                      <m:t>7</m:t>
                    </m:r>
                    <m:r>
                      <a:rPr lang="en-US" i="1" dirty="0">
                        <a:solidFill>
                          <a:srgbClr val="FFC000"/>
                        </a:solidFill>
                        <a:latin typeface="Cambria Math" panose="02040503050406030204" pitchFamily="18" charset="0"/>
                        <a:ea typeface="ＭＳ Ｐゴシック" charset="0"/>
                        <a:cs typeface="ＭＳ Ｐゴシック" charset="0"/>
                      </a:rPr>
                      <m:t>2</m:t>
                    </m:r>
                  </m:oMath>
                </a14:m>
                <a:endParaRPr lang="en-GB" dirty="0">
                  <a:solidFill>
                    <a:srgbClr val="FFC000"/>
                  </a:solidFill>
                </a:endParaRPr>
              </a:p>
            </p:txBody>
          </p:sp>
        </mc:Choice>
        <mc:Fallback xmlns="">
          <p:sp>
            <p:nvSpPr>
              <p:cNvPr id="22" name="Rectangle 21">
                <a:extLst>
                  <a:ext uri="{FF2B5EF4-FFF2-40B4-BE49-F238E27FC236}">
                    <a16:creationId xmlns:a16="http://schemas.microsoft.com/office/drawing/2014/main" id="{3BC35435-23B2-DC4C-8DFF-73F6B7CF6F40}"/>
                  </a:ext>
                </a:extLst>
              </p:cNvPr>
              <p:cNvSpPr>
                <a:spLocks noRot="1" noChangeAspect="1" noMove="1" noResize="1" noEditPoints="1" noAdjustHandles="1" noChangeArrowheads="1" noChangeShapeType="1" noTextEdit="1"/>
              </p:cNvSpPr>
              <p:nvPr/>
            </p:nvSpPr>
            <p:spPr>
              <a:xfrm>
                <a:off x="-73527" y="2566084"/>
                <a:ext cx="9334500" cy="735586"/>
              </a:xfrm>
              <a:prstGeom prst="rect">
                <a:avLst/>
              </a:prstGeom>
              <a:blipFill>
                <a:blip r:embed="rId3"/>
                <a:stretch>
                  <a:fillRect b="-339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17BC17CC-A4A0-8B45-A39B-8E40E6640AA9}"/>
              </a:ext>
            </a:extLst>
          </p:cNvPr>
          <p:cNvSpPr txBox="1"/>
          <p:nvPr/>
        </p:nvSpPr>
        <p:spPr>
          <a:xfrm>
            <a:off x="1160917" y="1727934"/>
            <a:ext cx="2627053" cy="646331"/>
          </a:xfrm>
          <a:prstGeom prst="rect">
            <a:avLst/>
          </a:prstGeom>
          <a:noFill/>
        </p:spPr>
        <p:txBody>
          <a:bodyPr wrap="square" rtlCol="0">
            <a:spAutoFit/>
          </a:bodyPr>
          <a:lstStyle/>
          <a:p>
            <a:pPr algn="ctr"/>
            <a:r>
              <a:rPr lang="en-GB" dirty="0">
                <a:solidFill>
                  <a:schemeClr val="bg2"/>
                </a:solidFill>
              </a:rPr>
              <a:t>Sum over states reachable with first action</a:t>
            </a:r>
          </a:p>
        </p:txBody>
      </p:sp>
      <p:cxnSp>
        <p:nvCxnSpPr>
          <p:cNvPr id="7" name="Straight Arrow Connector 6">
            <a:extLst>
              <a:ext uri="{FF2B5EF4-FFF2-40B4-BE49-F238E27FC236}">
                <a16:creationId xmlns:a16="http://schemas.microsoft.com/office/drawing/2014/main" id="{27BEA6D1-FCF6-1F4A-8D8B-6BDCD8E81544}"/>
              </a:ext>
            </a:extLst>
          </p:cNvPr>
          <p:cNvCxnSpPr>
            <a:cxnSpLocks/>
            <a:stCxn id="5" idx="2"/>
            <a:endCxn id="4" idx="1"/>
          </p:cNvCxnSpPr>
          <p:nvPr/>
        </p:nvCxnSpPr>
        <p:spPr>
          <a:xfrm>
            <a:off x="2474444" y="2374265"/>
            <a:ext cx="422760" cy="94335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E646279-F820-F746-8BCF-055429E88050}"/>
              </a:ext>
            </a:extLst>
          </p:cNvPr>
          <p:cNvSpPr/>
          <p:nvPr/>
        </p:nvSpPr>
        <p:spPr>
          <a:xfrm>
            <a:off x="2897204" y="2606721"/>
            <a:ext cx="5428648" cy="14217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D909356-0D56-E542-9A76-C9ED5865CE10}"/>
              </a:ext>
            </a:extLst>
          </p:cNvPr>
          <p:cNvSpPr txBox="1"/>
          <p:nvPr/>
        </p:nvSpPr>
        <p:spPr>
          <a:xfrm>
            <a:off x="3736319" y="1659504"/>
            <a:ext cx="1714807" cy="646331"/>
          </a:xfrm>
          <a:prstGeom prst="rect">
            <a:avLst/>
          </a:prstGeom>
          <a:noFill/>
        </p:spPr>
        <p:txBody>
          <a:bodyPr wrap="square" rtlCol="0">
            <a:spAutoFit/>
          </a:bodyPr>
          <a:lstStyle/>
          <a:p>
            <a:pPr algn="ctr"/>
            <a:r>
              <a:rPr lang="en-GB" dirty="0">
                <a:solidFill>
                  <a:schemeClr val="accent4"/>
                </a:solidFill>
              </a:rPr>
              <a:t>Probability of next state</a:t>
            </a:r>
          </a:p>
        </p:txBody>
      </p:sp>
      <p:cxnSp>
        <p:nvCxnSpPr>
          <p:cNvPr id="27" name="Straight Arrow Connector 26">
            <a:extLst>
              <a:ext uri="{FF2B5EF4-FFF2-40B4-BE49-F238E27FC236}">
                <a16:creationId xmlns:a16="http://schemas.microsoft.com/office/drawing/2014/main" id="{E83F2E19-598F-074F-913C-11752745D8F2}"/>
              </a:ext>
            </a:extLst>
          </p:cNvPr>
          <p:cNvCxnSpPr>
            <a:cxnSpLocks/>
            <a:stCxn id="26" idx="2"/>
            <a:endCxn id="36" idx="0"/>
          </p:cNvCxnSpPr>
          <p:nvPr/>
        </p:nvCxnSpPr>
        <p:spPr>
          <a:xfrm>
            <a:off x="4593723" y="2305835"/>
            <a:ext cx="1318348" cy="24179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83BD8F-83AC-8344-A659-D4AF0270D666}"/>
              </a:ext>
            </a:extLst>
          </p:cNvPr>
          <p:cNvCxnSpPr>
            <a:cxnSpLocks/>
            <a:stCxn id="26" idx="2"/>
            <a:endCxn id="34" idx="0"/>
          </p:cNvCxnSpPr>
          <p:nvPr/>
        </p:nvCxnSpPr>
        <p:spPr>
          <a:xfrm flipH="1">
            <a:off x="3158798" y="2305835"/>
            <a:ext cx="1434925" cy="24179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DBA0FE-B6B7-9241-96C3-3F96BBF79E0C}"/>
              </a:ext>
            </a:extLst>
          </p:cNvPr>
          <p:cNvSpPr/>
          <p:nvPr/>
        </p:nvSpPr>
        <p:spPr>
          <a:xfrm>
            <a:off x="6226137" y="2642418"/>
            <a:ext cx="2008564" cy="770818"/>
          </a:xfrm>
          <a:prstGeom prst="rect">
            <a:avLst/>
          </a:prstGeom>
          <a:noFill/>
          <a:ln w="28575">
            <a:solidFill>
              <a:srgbClr val="7030A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7B50915-5816-4240-8325-C9B8D2E660E8}"/>
              </a:ext>
            </a:extLst>
          </p:cNvPr>
          <p:cNvSpPr/>
          <p:nvPr/>
        </p:nvSpPr>
        <p:spPr>
          <a:xfrm>
            <a:off x="3484595" y="2650355"/>
            <a:ext cx="2008564" cy="770818"/>
          </a:xfrm>
          <a:prstGeom prst="rect">
            <a:avLst/>
          </a:prstGeom>
          <a:noFill/>
          <a:ln w="28575">
            <a:solidFill>
              <a:srgbClr val="7030A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E029D5C-E17F-AF49-B716-62209AC539F1}"/>
              </a:ext>
            </a:extLst>
          </p:cNvPr>
          <p:cNvSpPr txBox="1"/>
          <p:nvPr/>
        </p:nvSpPr>
        <p:spPr>
          <a:xfrm>
            <a:off x="4374777" y="3691476"/>
            <a:ext cx="2774600" cy="369332"/>
          </a:xfrm>
          <a:prstGeom prst="rect">
            <a:avLst/>
          </a:prstGeom>
          <a:noFill/>
        </p:spPr>
        <p:txBody>
          <a:bodyPr wrap="square" rtlCol="0">
            <a:spAutoFit/>
          </a:bodyPr>
          <a:lstStyle/>
          <a:p>
            <a:pPr algn="ctr"/>
            <a:r>
              <a:rPr lang="en-GB" dirty="0">
                <a:solidFill>
                  <a:srgbClr val="7030A0"/>
                </a:solidFill>
              </a:rPr>
              <a:t>Sum over possible </a:t>
            </a:r>
            <a:r>
              <a:rPr lang="en-GB" dirty="0" err="1">
                <a:solidFill>
                  <a:srgbClr val="7030A0"/>
                </a:solidFill>
              </a:rPr>
              <a:t>percepts</a:t>
            </a:r>
            <a:endParaRPr lang="en-GB" dirty="0">
              <a:solidFill>
                <a:srgbClr val="7030A0"/>
              </a:solidFill>
            </a:endParaRPr>
          </a:p>
        </p:txBody>
      </p:sp>
      <p:cxnSp>
        <p:nvCxnSpPr>
          <p:cNvPr id="42" name="Straight Arrow Connector 41">
            <a:extLst>
              <a:ext uri="{FF2B5EF4-FFF2-40B4-BE49-F238E27FC236}">
                <a16:creationId xmlns:a16="http://schemas.microsoft.com/office/drawing/2014/main" id="{1ED487AB-B8FE-B749-B12B-48F6F497A7AA}"/>
              </a:ext>
            </a:extLst>
          </p:cNvPr>
          <p:cNvCxnSpPr>
            <a:cxnSpLocks/>
            <a:stCxn id="41" idx="0"/>
            <a:endCxn id="39" idx="2"/>
          </p:cNvCxnSpPr>
          <p:nvPr/>
        </p:nvCxnSpPr>
        <p:spPr>
          <a:xfrm flipV="1">
            <a:off x="5762077" y="3413236"/>
            <a:ext cx="1468342" cy="27824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86E7E95-5EE3-574A-9036-BC0FB110C87A}"/>
              </a:ext>
            </a:extLst>
          </p:cNvPr>
          <p:cNvCxnSpPr>
            <a:cxnSpLocks/>
            <a:stCxn id="41" idx="0"/>
            <a:endCxn id="40" idx="2"/>
          </p:cNvCxnSpPr>
          <p:nvPr/>
        </p:nvCxnSpPr>
        <p:spPr>
          <a:xfrm flipH="1" flipV="1">
            <a:off x="4488877" y="3421173"/>
            <a:ext cx="1273200" cy="27030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E6DFF37-DEF6-834A-9FA7-12672A397FBF}"/>
              </a:ext>
            </a:extLst>
          </p:cNvPr>
          <p:cNvSpPr txBox="1"/>
          <p:nvPr/>
        </p:nvSpPr>
        <p:spPr>
          <a:xfrm>
            <a:off x="5762077" y="1660179"/>
            <a:ext cx="1714807" cy="646331"/>
          </a:xfrm>
          <a:prstGeom prst="rect">
            <a:avLst/>
          </a:prstGeom>
          <a:noFill/>
        </p:spPr>
        <p:txBody>
          <a:bodyPr wrap="square" rtlCol="0">
            <a:spAutoFit/>
          </a:bodyPr>
          <a:lstStyle/>
          <a:p>
            <a:pPr algn="ctr"/>
            <a:r>
              <a:rPr lang="en-GB" dirty="0">
                <a:solidFill>
                  <a:schemeClr val="accent3"/>
                </a:solidFill>
              </a:rPr>
              <a:t>Probability of percept</a:t>
            </a:r>
          </a:p>
        </p:txBody>
      </p:sp>
      <p:cxnSp>
        <p:nvCxnSpPr>
          <p:cNvPr id="76" name="Straight Arrow Connector 75">
            <a:extLst>
              <a:ext uri="{FF2B5EF4-FFF2-40B4-BE49-F238E27FC236}">
                <a16:creationId xmlns:a16="http://schemas.microsoft.com/office/drawing/2014/main" id="{7BA1680A-7221-9242-BDEA-3E09F5B06A39}"/>
              </a:ext>
            </a:extLst>
          </p:cNvPr>
          <p:cNvCxnSpPr>
            <a:cxnSpLocks/>
            <a:stCxn id="75" idx="2"/>
            <a:endCxn id="73" idx="0"/>
          </p:cNvCxnSpPr>
          <p:nvPr/>
        </p:nvCxnSpPr>
        <p:spPr>
          <a:xfrm>
            <a:off x="6619481" y="2306510"/>
            <a:ext cx="900698"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7CD53DF-EEEF-374A-991D-E81846E34EC8}"/>
              </a:ext>
            </a:extLst>
          </p:cNvPr>
          <p:cNvCxnSpPr>
            <a:cxnSpLocks/>
            <a:stCxn id="75" idx="2"/>
            <a:endCxn id="74" idx="0"/>
          </p:cNvCxnSpPr>
          <p:nvPr/>
        </p:nvCxnSpPr>
        <p:spPr>
          <a:xfrm flipH="1">
            <a:off x="6463329" y="2306510"/>
            <a:ext cx="156152"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8F4F8F2-9734-4347-AB72-99F1A6938FB6}"/>
              </a:ext>
            </a:extLst>
          </p:cNvPr>
          <p:cNvCxnSpPr>
            <a:cxnSpLocks/>
            <a:stCxn id="75" idx="2"/>
            <a:endCxn id="81" idx="0"/>
          </p:cNvCxnSpPr>
          <p:nvPr/>
        </p:nvCxnSpPr>
        <p:spPr>
          <a:xfrm flipH="1">
            <a:off x="4777767" y="2306510"/>
            <a:ext cx="1841714"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A8AD4B8-74CF-D64A-B7C6-8AA11BE2473F}"/>
              </a:ext>
            </a:extLst>
          </p:cNvPr>
          <p:cNvCxnSpPr>
            <a:cxnSpLocks/>
            <a:stCxn id="75" idx="2"/>
            <a:endCxn id="82" idx="0"/>
          </p:cNvCxnSpPr>
          <p:nvPr/>
        </p:nvCxnSpPr>
        <p:spPr>
          <a:xfrm flipH="1">
            <a:off x="3720917" y="2306510"/>
            <a:ext cx="2898564"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814" name="TextBox 118813">
                <a:extLst>
                  <a:ext uri="{FF2B5EF4-FFF2-40B4-BE49-F238E27FC236}">
                    <a16:creationId xmlns:a16="http://schemas.microsoft.com/office/drawing/2014/main" id="{71EE9106-BA30-A348-BAD5-201170D9138B}"/>
                  </a:ext>
                </a:extLst>
              </p:cNvPr>
              <p:cNvSpPr txBox="1"/>
              <p:nvPr/>
            </p:nvSpPr>
            <p:spPr>
              <a:xfrm>
                <a:off x="7230419" y="404498"/>
                <a:ext cx="1918156" cy="1776255"/>
              </a:xfrm>
              <a:prstGeom prst="rect">
                <a:avLst/>
              </a:prstGeom>
              <a:noFill/>
            </p:spPr>
            <p:txBody>
              <a:bodyPr wrap="square" rtlCol="0">
                <a:spAutoFit/>
              </a:bodyPr>
              <a:lstStyle/>
              <a:p>
                <a:pPr algn="ctr"/>
                <a:r>
                  <a:rPr lang="en-GB" b="0" dirty="0">
                    <a:solidFill>
                      <a:schemeClr val="tx1"/>
                    </a:solidFill>
                  </a:rPr>
                  <a:t>Choose action based on percept (</a:t>
                </a:r>
                <a14:m>
                  <m:oMath xmlns:m="http://schemas.openxmlformats.org/officeDocument/2006/math">
                    <m:r>
                      <a:rPr lang="de-DE" b="0" i="1" smtClean="0">
                        <a:solidFill>
                          <a:schemeClr val="tx1"/>
                        </a:solidFill>
                        <a:latin typeface="Cambria Math" panose="02040503050406030204" pitchFamily="18" charset="0"/>
                      </a:rPr>
                      <m:t>0 :</m:t>
                    </m:r>
                    <m:r>
                      <a:rPr lang="de-DE" b="1" i="1" smtClean="0">
                        <a:solidFill>
                          <a:schemeClr val="tx1"/>
                        </a:solidFill>
                        <a:latin typeface="Cambria Math" panose="02040503050406030204" pitchFamily="18" charset="0"/>
                      </a:rPr>
                      <m:t>𝒔𝒕𝒂𝒚</m:t>
                    </m:r>
                  </m:oMath>
                </a14:m>
                <a:r>
                  <a:rPr lang="en-GB" b="0" dirty="0">
                    <a:solidFill>
                      <a:schemeClr val="tx1"/>
                    </a:solidFill>
                  </a:rPr>
                  <a:t>); </a:t>
                </a:r>
                <a:r>
                  <a:rPr lang="en-GB" dirty="0">
                    <a:solidFill>
                      <a:schemeClr val="tx1"/>
                    </a:solidFill>
                  </a:rPr>
                  <a:t>receive utility of actual state (</a:t>
                </a:r>
                <a14:m>
                  <m:oMath xmlns:m="http://schemas.openxmlformats.org/officeDocument/2006/math">
                    <m:r>
                      <a:rPr lang="en-GB" b="1" i="1" dirty="0" smtClean="0">
                        <a:solidFill>
                          <a:schemeClr val="tx1"/>
                        </a:solidFill>
                        <a:latin typeface="Cambria Math" panose="02040503050406030204" pitchFamily="18" charset="0"/>
                      </a:rPr>
                      <m:t>𝟏</m:t>
                    </m:r>
                  </m:oMath>
                </a14:m>
                <a:r>
                  <a:rPr lang="en-GB" b="0" dirty="0">
                    <a:solidFill>
                      <a:schemeClr val="tx1"/>
                    </a:solidFill>
                  </a:rPr>
                  <a:t>):</a:t>
                </a:r>
              </a:p>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rPr>
                            <m:t>𝑢</m:t>
                          </m:r>
                        </m:e>
                        <m:sub>
                          <m:d>
                            <m:dPr>
                              <m:begChr m:val="["/>
                              <m:endChr m:val="]"/>
                              <m:ctrlPr>
                                <a:rPr lang="en-GB" b="0" i="1" smtClean="0">
                                  <a:solidFill>
                                    <a:schemeClr val="tx1"/>
                                  </a:solidFill>
                                  <a:latin typeface="Cambria Math" panose="02040503050406030204" pitchFamily="18" charset="0"/>
                                </a:rPr>
                              </m:ctrlPr>
                            </m:dPr>
                            <m:e>
                              <m:r>
                                <a:rPr lang="en-GB" b="1" i="1" smtClean="0">
                                  <a:solidFill>
                                    <a:schemeClr val="tx1"/>
                                  </a:solidFill>
                                  <a:latin typeface="Cambria Math" panose="02040503050406030204" pitchFamily="18" charset="0"/>
                                </a:rPr>
                                <m:t>𝒔𝒕𝒂𝒚</m:t>
                              </m:r>
                            </m:e>
                          </m:d>
                        </m:sub>
                      </m:sSub>
                      <m:d>
                        <m:dPr>
                          <m:ctrlPr>
                            <a:rPr lang="en-GB" b="0" i="1" smtClean="0">
                              <a:solidFill>
                                <a:schemeClr val="tx1"/>
                              </a:solidFill>
                              <a:latin typeface="Cambria Math" panose="02040503050406030204" pitchFamily="18" charset="0"/>
                            </a:rPr>
                          </m:ctrlPr>
                        </m:dPr>
                        <m:e>
                          <m:r>
                            <a:rPr lang="en-GB" b="1" i="1" smtClean="0">
                              <a:solidFill>
                                <a:schemeClr val="tx1"/>
                              </a:solidFill>
                              <a:latin typeface="Cambria Math" panose="02040503050406030204" pitchFamily="18" charset="0"/>
                            </a:rPr>
                            <m:t>𝟏</m:t>
                          </m:r>
                        </m:e>
                      </m:d>
                      <m:r>
                        <a:rPr lang="en-GB" b="0" i="1" smtClean="0">
                          <a:solidFill>
                            <a:schemeClr val="tx1"/>
                          </a:solidFill>
                          <a:latin typeface="Cambria Math" panose="02040503050406030204" pitchFamily="18" charset="0"/>
                        </a:rPr>
                        <m:t>=1.9</m:t>
                      </m:r>
                    </m:oMath>
                  </m:oMathPara>
                </a14:m>
                <a:endParaRPr lang="en-GB" dirty="0">
                  <a:solidFill>
                    <a:schemeClr val="tx1"/>
                  </a:solidFill>
                </a:endParaRPr>
              </a:p>
            </p:txBody>
          </p:sp>
        </mc:Choice>
        <mc:Fallback xmlns="">
          <p:sp>
            <p:nvSpPr>
              <p:cNvPr id="118814" name="TextBox 118813">
                <a:extLst>
                  <a:ext uri="{FF2B5EF4-FFF2-40B4-BE49-F238E27FC236}">
                    <a16:creationId xmlns:a16="http://schemas.microsoft.com/office/drawing/2014/main" id="{71EE9106-BA30-A348-BAD5-201170D9138B}"/>
                  </a:ext>
                </a:extLst>
              </p:cNvPr>
              <p:cNvSpPr txBox="1">
                <a:spLocks noRot="1" noChangeAspect="1" noMove="1" noResize="1" noEditPoints="1" noAdjustHandles="1" noChangeArrowheads="1" noChangeShapeType="1" noTextEdit="1"/>
              </p:cNvSpPr>
              <p:nvPr/>
            </p:nvSpPr>
            <p:spPr>
              <a:xfrm>
                <a:off x="7230419" y="404498"/>
                <a:ext cx="1918156" cy="1776255"/>
              </a:xfrm>
              <a:prstGeom prst="rect">
                <a:avLst/>
              </a:prstGeom>
              <a:blipFill>
                <a:blip r:embed="rId4"/>
                <a:stretch>
                  <a:fillRect l="-1974" t="-1418" r="-5263"/>
                </a:stretch>
              </a:blipFill>
            </p:spPr>
            <p:txBody>
              <a:bodyPr/>
              <a:lstStyle/>
              <a:p>
                <a:r>
                  <a:rPr lang="en-GB">
                    <a:noFill/>
                  </a:rPr>
                  <a:t> </a:t>
                </a:r>
              </a:p>
            </p:txBody>
          </p:sp>
        </mc:Fallback>
      </mc:AlternateContent>
      <p:cxnSp>
        <p:nvCxnSpPr>
          <p:cNvPr id="118816" name="Straight Arrow Connector 118815">
            <a:extLst>
              <a:ext uri="{FF2B5EF4-FFF2-40B4-BE49-F238E27FC236}">
                <a16:creationId xmlns:a16="http://schemas.microsoft.com/office/drawing/2014/main" id="{051E879A-A342-C646-838D-E5323F0F8AFD}"/>
              </a:ext>
            </a:extLst>
          </p:cNvPr>
          <p:cNvCxnSpPr>
            <a:cxnSpLocks/>
            <a:stCxn id="118814" idx="2"/>
          </p:cNvCxnSpPr>
          <p:nvPr/>
        </p:nvCxnSpPr>
        <p:spPr>
          <a:xfrm flipH="1">
            <a:off x="7077441" y="2180753"/>
            <a:ext cx="1112056" cy="4979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D397435-A603-A44A-9A18-F66BF3C8E3A2}"/>
              </a:ext>
            </a:extLst>
          </p:cNvPr>
          <p:cNvSpPr/>
          <p:nvPr/>
        </p:nvSpPr>
        <p:spPr>
          <a:xfrm>
            <a:off x="4330350" y="472021"/>
            <a:ext cx="2471795" cy="923330"/>
          </a:xfrm>
          <a:prstGeom prst="rect">
            <a:avLst/>
          </a:prstGeom>
        </p:spPr>
        <p:txBody>
          <a:bodyPr wrap="square">
            <a:spAutoFit/>
          </a:bodyPr>
          <a:lstStyle/>
          <a:p>
            <a:pPr algn="ctr"/>
            <a:r>
              <a:rPr lang="en-GB" dirty="0"/>
              <a:t>Utility of depth-1 plan given state, outcome of first action, and percept</a:t>
            </a:r>
          </a:p>
        </p:txBody>
      </p:sp>
      <p:cxnSp>
        <p:nvCxnSpPr>
          <p:cNvPr id="32" name="Straight Arrow Connector 31">
            <a:extLst>
              <a:ext uri="{FF2B5EF4-FFF2-40B4-BE49-F238E27FC236}">
                <a16:creationId xmlns:a16="http://schemas.microsoft.com/office/drawing/2014/main" id="{449706BD-789D-644F-9E24-6115E16B935B}"/>
              </a:ext>
            </a:extLst>
          </p:cNvPr>
          <p:cNvCxnSpPr>
            <a:cxnSpLocks/>
            <a:stCxn id="8" idx="3"/>
            <a:endCxn id="118814" idx="1"/>
          </p:cNvCxnSpPr>
          <p:nvPr/>
        </p:nvCxnSpPr>
        <p:spPr>
          <a:xfrm>
            <a:off x="6802145" y="933686"/>
            <a:ext cx="428274" cy="358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B70C5CD-A35C-4848-93E2-154006879E91}"/>
              </a:ext>
            </a:extLst>
          </p:cNvPr>
          <p:cNvSpPr txBox="1"/>
          <p:nvPr/>
        </p:nvSpPr>
        <p:spPr>
          <a:xfrm>
            <a:off x="1018687" y="3525675"/>
            <a:ext cx="1724112" cy="369332"/>
          </a:xfrm>
          <a:prstGeom prst="rect">
            <a:avLst/>
          </a:prstGeom>
          <a:noFill/>
        </p:spPr>
        <p:txBody>
          <a:bodyPr wrap="square" rtlCol="0">
            <a:spAutoFit/>
          </a:bodyPr>
          <a:lstStyle/>
          <a:p>
            <a:pPr algn="ctr"/>
            <a:r>
              <a:rPr lang="en-GB" dirty="0">
                <a:solidFill>
                  <a:schemeClr val="accent2"/>
                </a:solidFill>
              </a:rPr>
              <a:t>Reward of state</a:t>
            </a:r>
          </a:p>
        </p:txBody>
      </p:sp>
      <p:cxnSp>
        <p:nvCxnSpPr>
          <p:cNvPr id="45" name="Straight Arrow Connector 44">
            <a:extLst>
              <a:ext uri="{FF2B5EF4-FFF2-40B4-BE49-F238E27FC236}">
                <a16:creationId xmlns:a16="http://schemas.microsoft.com/office/drawing/2014/main" id="{60D2C1F6-19C7-854C-A756-7B3AC72306B9}"/>
              </a:ext>
            </a:extLst>
          </p:cNvPr>
          <p:cNvCxnSpPr>
            <a:cxnSpLocks/>
            <a:stCxn id="44" idx="0"/>
            <a:endCxn id="46" idx="2"/>
          </p:cNvCxnSpPr>
          <p:nvPr/>
        </p:nvCxnSpPr>
        <p:spPr>
          <a:xfrm flipV="1">
            <a:off x="1880743" y="3269271"/>
            <a:ext cx="518425" cy="25640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309983B0-AE65-F94E-A8DA-6807E25F9692}"/>
              </a:ext>
            </a:extLst>
          </p:cNvPr>
          <p:cNvSpPr/>
          <p:nvPr/>
        </p:nvSpPr>
        <p:spPr>
          <a:xfrm>
            <a:off x="2128110" y="2611708"/>
            <a:ext cx="542116" cy="6575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8D9B675-54F5-3B42-BFF7-B9668D5B7652}"/>
                  </a:ext>
                </a:extLst>
              </p:cNvPr>
              <p:cNvSpPr/>
              <p:nvPr/>
            </p:nvSpPr>
            <p:spPr>
              <a:xfrm>
                <a:off x="190178" y="235061"/>
                <a:ext cx="3425031" cy="968470"/>
              </a:xfrm>
              <a:prstGeom prst="rect">
                <a:avLst/>
              </a:prstGeom>
            </p:spPr>
            <p:style>
              <a:lnRef idx="0">
                <a:schemeClr val="dk1"/>
              </a:lnRef>
              <a:fillRef idx="3">
                <a:schemeClr val="dk1"/>
              </a:fillRef>
              <a:effectRef idx="3">
                <a:schemeClr val="dk1"/>
              </a:effectRef>
              <a:fontRef idx="minor">
                <a:schemeClr val="lt1"/>
              </a:fontRef>
            </p:style>
            <p:txBody>
              <a:bodyPr wrap="square" numCol="1" spcCol="36000">
                <a:spAutoFit/>
              </a:bodyPr>
              <a:lstStyle/>
              <a:p>
                <a:pPr marL="12700" lvl="1"/>
                <a:r>
                  <a:rPr lang="en-GB" dirty="0">
                    <a:solidFill>
                      <a:schemeClr val="bg1"/>
                    </a:solidFill>
                  </a:rPr>
                  <a:t>Utilities of depth-1 plans</a:t>
                </a:r>
              </a:p>
              <a:p>
                <a:pPr marL="12700" lvl="1"/>
                <a14:m>
                  <m:oMath xmlns:m="http://schemas.openxmlformats.org/officeDocument/2006/math">
                    <m:sSub>
                      <m:sSubPr>
                        <m:ctrlPr>
                          <a:rPr lang="en-GB" i="1" smtClean="0">
                            <a:solidFill>
                              <a:schemeClr val="bg1"/>
                            </a:solidFill>
                            <a:latin typeface="Cambria Math" panose="02040503050406030204" pitchFamily="18" charset="0"/>
                          </a:rPr>
                        </m:ctrlPr>
                      </m:sSubPr>
                      <m:e>
                        <m:r>
                          <a:rPr lang="en-GB" smtClean="0">
                            <a:solidFill>
                              <a:schemeClr val="bg1"/>
                            </a:solidFill>
                            <a:latin typeface="Cambria Math" panose="02040503050406030204" pitchFamily="18" charset="0"/>
                          </a:rPr>
                          <m:t>𝑢</m:t>
                        </m:r>
                      </m:e>
                      <m:sub>
                        <m:d>
                          <m:dPr>
                            <m:begChr m:val="["/>
                            <m:endChr m:val="]"/>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𝑠𝑡𝑎𝑦</m:t>
                            </m:r>
                          </m:e>
                        </m:d>
                      </m:sub>
                    </m:sSub>
                    <m:d>
                      <m:dPr>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0</m:t>
                        </m:r>
                      </m:e>
                    </m:d>
                    <m:r>
                      <a:rPr lang="en-GB" smtClean="0">
                        <a:solidFill>
                          <a:schemeClr val="bg1"/>
                        </a:solidFill>
                        <a:latin typeface="Cambria Math" panose="02040503050406030204" pitchFamily="18" charset="0"/>
                      </a:rPr>
                      <m:t>=0.1</m:t>
                    </m:r>
                  </m:oMath>
                </a14:m>
                <a:r>
                  <a:rPr lang="en-GB" dirty="0">
                    <a:solidFill>
                      <a:schemeClr val="bg1"/>
                    </a:solidFill>
                  </a:rPr>
                  <a:t> 	</a:t>
                </a:r>
                <a14:m>
                  <m:oMath xmlns:m="http://schemas.openxmlformats.org/officeDocument/2006/math">
                    <m:sSub>
                      <m:sSubPr>
                        <m:ctrlPr>
                          <a:rPr lang="en-GB" i="1">
                            <a:solidFill>
                              <a:schemeClr val="bg1"/>
                            </a:solidFill>
                            <a:latin typeface="Cambria Math" panose="02040503050406030204" pitchFamily="18" charset="0"/>
                          </a:rPr>
                        </m:ctrlPr>
                      </m:sSubPr>
                      <m:e>
                        <m:r>
                          <a:rPr lang="en-GB">
                            <a:solidFill>
                              <a:schemeClr val="bg1"/>
                            </a:solidFill>
                            <a:latin typeface="Cambria Math" panose="02040503050406030204" pitchFamily="18" charset="0"/>
                          </a:rPr>
                          <m:t>𝑢</m:t>
                        </m:r>
                      </m:e>
                      <m:sub>
                        <m:d>
                          <m:dPr>
                            <m:begChr m:val="["/>
                            <m:endChr m:val="]"/>
                            <m:ctrlPr>
                              <a:rPr lang="en-GB" i="1">
                                <a:solidFill>
                                  <a:schemeClr val="bg1"/>
                                </a:solidFill>
                                <a:latin typeface="Cambria Math" panose="02040503050406030204" pitchFamily="18" charset="0"/>
                              </a:rPr>
                            </m:ctrlPr>
                          </m:dPr>
                          <m:e>
                            <m:r>
                              <a:rPr lang="en-GB">
                                <a:solidFill>
                                  <a:schemeClr val="bg1"/>
                                </a:solidFill>
                                <a:latin typeface="Cambria Math" panose="02040503050406030204" pitchFamily="18" charset="0"/>
                              </a:rPr>
                              <m:t>𝑔𝑜</m:t>
                            </m:r>
                          </m:e>
                        </m:d>
                      </m:sub>
                    </m:sSub>
                    <m:d>
                      <m:dPr>
                        <m:ctrlPr>
                          <a:rPr lang="en-GB" i="1">
                            <a:solidFill>
                              <a:schemeClr val="bg1"/>
                            </a:solidFill>
                            <a:latin typeface="Cambria Math" panose="02040503050406030204" pitchFamily="18" charset="0"/>
                          </a:rPr>
                        </m:ctrlPr>
                      </m:dPr>
                      <m:e>
                        <m:r>
                          <a:rPr lang="en-GB">
                            <a:solidFill>
                              <a:schemeClr val="bg1"/>
                            </a:solidFill>
                            <a:latin typeface="Cambria Math" panose="02040503050406030204" pitchFamily="18" charset="0"/>
                          </a:rPr>
                          <m:t>0</m:t>
                        </m:r>
                      </m:e>
                    </m:d>
                    <m:r>
                      <a:rPr lang="en-GB">
                        <a:solidFill>
                          <a:schemeClr val="bg1"/>
                        </a:solidFill>
                        <a:latin typeface="Cambria Math" panose="02040503050406030204" pitchFamily="18" charset="0"/>
                      </a:rPr>
                      <m:t>=0.9</m:t>
                    </m:r>
                  </m:oMath>
                </a14:m>
                <a:endParaRPr lang="en-GB" dirty="0">
                  <a:solidFill>
                    <a:schemeClr val="bg1"/>
                  </a:solidFill>
                </a:endParaRPr>
              </a:p>
              <a:p>
                <a:pPr marL="12700" lvl="1"/>
                <a14:m>
                  <m:oMath xmlns:m="http://schemas.openxmlformats.org/officeDocument/2006/math">
                    <m:sSub>
                      <m:sSubPr>
                        <m:ctrlPr>
                          <a:rPr lang="en-GB" i="1" smtClean="0">
                            <a:solidFill>
                              <a:schemeClr val="bg1"/>
                            </a:solidFill>
                            <a:latin typeface="Cambria Math" panose="02040503050406030204" pitchFamily="18" charset="0"/>
                          </a:rPr>
                        </m:ctrlPr>
                      </m:sSubPr>
                      <m:e>
                        <m:r>
                          <a:rPr lang="en-GB" smtClean="0">
                            <a:solidFill>
                              <a:schemeClr val="bg1"/>
                            </a:solidFill>
                            <a:latin typeface="Cambria Math" panose="02040503050406030204" pitchFamily="18" charset="0"/>
                          </a:rPr>
                          <m:t>𝑢</m:t>
                        </m:r>
                      </m:e>
                      <m:sub>
                        <m:d>
                          <m:dPr>
                            <m:begChr m:val="["/>
                            <m:endChr m:val="]"/>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𝑠𝑡𝑎𝑦</m:t>
                            </m:r>
                          </m:e>
                        </m:d>
                      </m:sub>
                    </m:sSub>
                    <m:d>
                      <m:dPr>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1</m:t>
                        </m:r>
                      </m:e>
                    </m:d>
                    <m:r>
                      <a:rPr lang="en-GB" smtClean="0">
                        <a:solidFill>
                          <a:schemeClr val="bg1"/>
                        </a:solidFill>
                        <a:latin typeface="Cambria Math" panose="02040503050406030204" pitchFamily="18" charset="0"/>
                      </a:rPr>
                      <m:t>=1.9</m:t>
                    </m:r>
                  </m:oMath>
                </a14:m>
                <a:r>
                  <a:rPr lang="en-GB" dirty="0">
                    <a:solidFill>
                      <a:schemeClr val="bg1"/>
                    </a:solidFill>
                  </a:rPr>
                  <a:t> 	</a:t>
                </a:r>
                <a14:m>
                  <m:oMath xmlns:m="http://schemas.openxmlformats.org/officeDocument/2006/math">
                    <m:sSub>
                      <m:sSubPr>
                        <m:ctrlPr>
                          <a:rPr lang="en-GB" i="1" smtClean="0">
                            <a:solidFill>
                              <a:schemeClr val="bg1"/>
                            </a:solidFill>
                            <a:latin typeface="Cambria Math" panose="02040503050406030204" pitchFamily="18" charset="0"/>
                          </a:rPr>
                        </m:ctrlPr>
                      </m:sSubPr>
                      <m:e>
                        <m:r>
                          <a:rPr lang="en-GB" smtClean="0">
                            <a:solidFill>
                              <a:schemeClr val="bg1"/>
                            </a:solidFill>
                            <a:latin typeface="Cambria Math" panose="02040503050406030204" pitchFamily="18" charset="0"/>
                          </a:rPr>
                          <m:t>𝑢</m:t>
                        </m:r>
                      </m:e>
                      <m:sub>
                        <m:d>
                          <m:dPr>
                            <m:begChr m:val="["/>
                            <m:endChr m:val="]"/>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𝑔𝑜</m:t>
                            </m:r>
                          </m:e>
                        </m:d>
                      </m:sub>
                    </m:sSub>
                    <m:d>
                      <m:dPr>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1</m:t>
                        </m:r>
                      </m:e>
                    </m:d>
                    <m:r>
                      <a:rPr lang="en-GB" smtClean="0">
                        <a:solidFill>
                          <a:schemeClr val="bg1"/>
                        </a:solidFill>
                        <a:latin typeface="Cambria Math" panose="02040503050406030204" pitchFamily="18" charset="0"/>
                      </a:rPr>
                      <m:t>=1.1</m:t>
                    </m:r>
                  </m:oMath>
                </a14:m>
                <a:r>
                  <a:rPr lang="en-GB" dirty="0">
                    <a:solidFill>
                      <a:schemeClr val="bg1"/>
                    </a:solidFill>
                  </a:rPr>
                  <a:t> </a:t>
                </a:r>
              </a:p>
            </p:txBody>
          </p:sp>
        </mc:Choice>
        <mc:Fallback xmlns="">
          <p:sp>
            <p:nvSpPr>
              <p:cNvPr id="6" name="Rectangle 5">
                <a:extLst>
                  <a:ext uri="{FF2B5EF4-FFF2-40B4-BE49-F238E27FC236}">
                    <a16:creationId xmlns:a16="http://schemas.microsoft.com/office/drawing/2014/main" id="{88D9B675-54F5-3B42-BFF7-B9668D5B7652}"/>
                  </a:ext>
                </a:extLst>
              </p:cNvPr>
              <p:cNvSpPr>
                <a:spLocks noRot="1" noChangeAspect="1" noMove="1" noResize="1" noEditPoints="1" noAdjustHandles="1" noChangeArrowheads="1" noChangeShapeType="1" noTextEdit="1"/>
              </p:cNvSpPr>
              <p:nvPr/>
            </p:nvSpPr>
            <p:spPr>
              <a:xfrm>
                <a:off x="190178" y="235061"/>
                <a:ext cx="3425031" cy="968470"/>
              </a:xfrm>
              <a:prstGeom prst="rect">
                <a:avLst/>
              </a:prstGeom>
              <a:blipFill>
                <a:blip r:embed="rId5"/>
                <a:stretch>
                  <a:fillRect/>
                </a:stretch>
              </a:blipFill>
            </p:spPr>
            <p:txBody>
              <a:bodyPr/>
              <a:lstStyle/>
              <a:p>
                <a:r>
                  <a:rPr lang="en-GB">
                    <a:noFill/>
                  </a:rPr>
                  <a:t> </a:t>
                </a:r>
              </a:p>
            </p:txBody>
          </p:sp>
        </mc:Fallback>
      </mc:AlternateContent>
      <p:sp>
        <p:nvSpPr>
          <p:cNvPr id="9" name="Right Brace 8">
            <a:extLst>
              <a:ext uri="{FF2B5EF4-FFF2-40B4-BE49-F238E27FC236}">
                <a16:creationId xmlns:a16="http://schemas.microsoft.com/office/drawing/2014/main" id="{B5E7D18B-F6E1-1441-BF75-3B8BAB6D35B2}"/>
              </a:ext>
            </a:extLst>
          </p:cNvPr>
          <p:cNvSpPr/>
          <p:nvPr/>
        </p:nvSpPr>
        <p:spPr>
          <a:xfrm rot="5400000">
            <a:off x="4142859" y="2210437"/>
            <a:ext cx="167637" cy="2509211"/>
          </a:xfrm>
          <a:prstGeom prst="righ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0051B920-0F32-0942-988A-51222834F787}"/>
              </a:ext>
            </a:extLst>
          </p:cNvPr>
          <p:cNvSpPr txBox="1"/>
          <p:nvPr/>
        </p:nvSpPr>
        <p:spPr>
          <a:xfrm>
            <a:off x="3916231" y="3485217"/>
            <a:ext cx="677045" cy="307777"/>
          </a:xfrm>
          <a:prstGeom prst="rect">
            <a:avLst/>
          </a:prstGeom>
          <a:noFill/>
        </p:spPr>
        <p:txBody>
          <a:bodyPr wrap="none" rtlCol="0">
            <a:spAutoFit/>
          </a:bodyPr>
          <a:lstStyle/>
          <a:p>
            <a:r>
              <a:rPr lang="en-GB" sz="1400" dirty="0">
                <a:solidFill>
                  <a:schemeClr val="bg2"/>
                </a:solidFill>
              </a:rPr>
              <a:t>state 0</a:t>
            </a:r>
          </a:p>
        </p:txBody>
      </p:sp>
      <p:sp>
        <p:nvSpPr>
          <p:cNvPr id="37" name="Right Brace 36">
            <a:extLst>
              <a:ext uri="{FF2B5EF4-FFF2-40B4-BE49-F238E27FC236}">
                <a16:creationId xmlns:a16="http://schemas.microsoft.com/office/drawing/2014/main" id="{359E9AF9-3A75-0743-9FE5-CF64194E011F}"/>
              </a:ext>
            </a:extLst>
          </p:cNvPr>
          <p:cNvSpPr/>
          <p:nvPr/>
        </p:nvSpPr>
        <p:spPr>
          <a:xfrm rot="5400000">
            <a:off x="6922018" y="2209834"/>
            <a:ext cx="167637" cy="2509211"/>
          </a:xfrm>
          <a:prstGeom prst="righ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FFB5B394-32A7-3248-98A7-E94A921AAD83}"/>
              </a:ext>
            </a:extLst>
          </p:cNvPr>
          <p:cNvSpPr txBox="1"/>
          <p:nvPr/>
        </p:nvSpPr>
        <p:spPr>
          <a:xfrm>
            <a:off x="6695390" y="3484614"/>
            <a:ext cx="677045" cy="307777"/>
          </a:xfrm>
          <a:prstGeom prst="rect">
            <a:avLst/>
          </a:prstGeom>
          <a:noFill/>
        </p:spPr>
        <p:txBody>
          <a:bodyPr wrap="none" rtlCol="0">
            <a:spAutoFit/>
          </a:bodyPr>
          <a:lstStyle/>
          <a:p>
            <a:r>
              <a:rPr lang="en-GB" sz="1400" dirty="0">
                <a:solidFill>
                  <a:schemeClr val="bg2"/>
                </a:solidFill>
              </a:rPr>
              <a:t>state 1</a:t>
            </a:r>
          </a:p>
        </p:txBody>
      </p:sp>
      <p:sp>
        <p:nvSpPr>
          <p:cNvPr id="47" name="Right Brace 46">
            <a:extLst>
              <a:ext uri="{FF2B5EF4-FFF2-40B4-BE49-F238E27FC236}">
                <a16:creationId xmlns:a16="http://schemas.microsoft.com/office/drawing/2014/main" id="{F6B52D75-3917-664B-A04B-8A7CA0D62068}"/>
              </a:ext>
            </a:extLst>
          </p:cNvPr>
          <p:cNvSpPr/>
          <p:nvPr/>
        </p:nvSpPr>
        <p:spPr>
          <a:xfrm rot="5400000">
            <a:off x="3898958" y="2825066"/>
            <a:ext cx="108000" cy="756000"/>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030A0"/>
              </a:solidFill>
            </a:endParaRPr>
          </a:p>
        </p:txBody>
      </p:sp>
      <p:sp>
        <p:nvSpPr>
          <p:cNvPr id="48" name="TextBox 47">
            <a:extLst>
              <a:ext uri="{FF2B5EF4-FFF2-40B4-BE49-F238E27FC236}">
                <a16:creationId xmlns:a16="http://schemas.microsoft.com/office/drawing/2014/main" id="{2E5D7A07-6E2E-014B-B779-D72A8242966B}"/>
              </a:ext>
            </a:extLst>
          </p:cNvPr>
          <p:cNvSpPr txBox="1"/>
          <p:nvPr/>
        </p:nvSpPr>
        <p:spPr>
          <a:xfrm>
            <a:off x="3515154" y="3135508"/>
            <a:ext cx="880177" cy="307777"/>
          </a:xfrm>
          <a:prstGeom prst="rect">
            <a:avLst/>
          </a:prstGeom>
          <a:noFill/>
        </p:spPr>
        <p:txBody>
          <a:bodyPr wrap="none" rtlCol="0">
            <a:spAutoFit/>
          </a:bodyPr>
          <a:lstStyle/>
          <a:p>
            <a:r>
              <a:rPr lang="en-GB" sz="1400" dirty="0">
                <a:solidFill>
                  <a:srgbClr val="7030A0"/>
                </a:solidFill>
              </a:rPr>
              <a:t>percept 0</a:t>
            </a:r>
          </a:p>
        </p:txBody>
      </p:sp>
      <p:sp>
        <p:nvSpPr>
          <p:cNvPr id="49" name="Right Brace 48">
            <a:extLst>
              <a:ext uri="{FF2B5EF4-FFF2-40B4-BE49-F238E27FC236}">
                <a16:creationId xmlns:a16="http://schemas.microsoft.com/office/drawing/2014/main" id="{A3653B32-DFB1-5442-8CC6-0F075AC63E03}"/>
              </a:ext>
            </a:extLst>
          </p:cNvPr>
          <p:cNvSpPr/>
          <p:nvPr/>
        </p:nvSpPr>
        <p:spPr>
          <a:xfrm rot="5400000">
            <a:off x="4954185" y="2825065"/>
            <a:ext cx="108000" cy="756000"/>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030A0"/>
              </a:solidFill>
            </a:endParaRPr>
          </a:p>
        </p:txBody>
      </p:sp>
      <p:sp>
        <p:nvSpPr>
          <p:cNvPr id="50" name="TextBox 49">
            <a:extLst>
              <a:ext uri="{FF2B5EF4-FFF2-40B4-BE49-F238E27FC236}">
                <a16:creationId xmlns:a16="http://schemas.microsoft.com/office/drawing/2014/main" id="{7389C125-6547-F74F-BF8F-1E9C0B80A501}"/>
              </a:ext>
            </a:extLst>
          </p:cNvPr>
          <p:cNvSpPr txBox="1"/>
          <p:nvPr/>
        </p:nvSpPr>
        <p:spPr>
          <a:xfrm>
            <a:off x="4565126" y="3131485"/>
            <a:ext cx="880177" cy="307777"/>
          </a:xfrm>
          <a:prstGeom prst="rect">
            <a:avLst/>
          </a:prstGeom>
          <a:noFill/>
        </p:spPr>
        <p:txBody>
          <a:bodyPr wrap="none" rtlCol="0">
            <a:spAutoFit/>
          </a:bodyPr>
          <a:lstStyle/>
          <a:p>
            <a:r>
              <a:rPr lang="en-GB" sz="1400" dirty="0">
                <a:solidFill>
                  <a:srgbClr val="7030A0"/>
                </a:solidFill>
              </a:rPr>
              <a:t>percept 1</a:t>
            </a:r>
          </a:p>
        </p:txBody>
      </p:sp>
      <p:sp>
        <p:nvSpPr>
          <p:cNvPr id="51" name="Right Brace 50">
            <a:extLst>
              <a:ext uri="{FF2B5EF4-FFF2-40B4-BE49-F238E27FC236}">
                <a16:creationId xmlns:a16="http://schemas.microsoft.com/office/drawing/2014/main" id="{F9A2E80C-8F2A-F847-B9EF-EF7C50213DA1}"/>
              </a:ext>
            </a:extLst>
          </p:cNvPr>
          <p:cNvSpPr/>
          <p:nvPr/>
        </p:nvSpPr>
        <p:spPr>
          <a:xfrm rot="5400000">
            <a:off x="6645441" y="2824931"/>
            <a:ext cx="108000" cy="756000"/>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030A0"/>
              </a:solidFill>
            </a:endParaRPr>
          </a:p>
        </p:txBody>
      </p:sp>
      <p:sp>
        <p:nvSpPr>
          <p:cNvPr id="52" name="TextBox 51">
            <a:extLst>
              <a:ext uri="{FF2B5EF4-FFF2-40B4-BE49-F238E27FC236}">
                <a16:creationId xmlns:a16="http://schemas.microsoft.com/office/drawing/2014/main" id="{4797F6F3-5909-CE44-9BE9-7D9D9D182AD2}"/>
              </a:ext>
            </a:extLst>
          </p:cNvPr>
          <p:cNvSpPr txBox="1"/>
          <p:nvPr/>
        </p:nvSpPr>
        <p:spPr>
          <a:xfrm>
            <a:off x="6261637" y="3135373"/>
            <a:ext cx="880177" cy="307777"/>
          </a:xfrm>
          <a:prstGeom prst="rect">
            <a:avLst/>
          </a:prstGeom>
          <a:noFill/>
        </p:spPr>
        <p:txBody>
          <a:bodyPr wrap="none" rtlCol="0">
            <a:spAutoFit/>
          </a:bodyPr>
          <a:lstStyle/>
          <a:p>
            <a:r>
              <a:rPr lang="en-GB" sz="1400" dirty="0">
                <a:solidFill>
                  <a:srgbClr val="7030A0"/>
                </a:solidFill>
              </a:rPr>
              <a:t>percept 0</a:t>
            </a:r>
          </a:p>
        </p:txBody>
      </p:sp>
      <p:sp>
        <p:nvSpPr>
          <p:cNvPr id="53" name="Right Brace 52">
            <a:extLst>
              <a:ext uri="{FF2B5EF4-FFF2-40B4-BE49-F238E27FC236}">
                <a16:creationId xmlns:a16="http://schemas.microsoft.com/office/drawing/2014/main" id="{50847C2A-6727-054A-97BB-9C3B6DC01B7F}"/>
              </a:ext>
            </a:extLst>
          </p:cNvPr>
          <p:cNvSpPr/>
          <p:nvPr/>
        </p:nvSpPr>
        <p:spPr>
          <a:xfrm rot="5400000">
            <a:off x="7700668" y="2824930"/>
            <a:ext cx="108000" cy="756000"/>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030A0"/>
              </a:solidFill>
            </a:endParaRPr>
          </a:p>
        </p:txBody>
      </p:sp>
      <p:sp>
        <p:nvSpPr>
          <p:cNvPr id="54" name="TextBox 53">
            <a:extLst>
              <a:ext uri="{FF2B5EF4-FFF2-40B4-BE49-F238E27FC236}">
                <a16:creationId xmlns:a16="http://schemas.microsoft.com/office/drawing/2014/main" id="{271128CE-1A9C-8843-8000-BA6AB712AC6B}"/>
              </a:ext>
            </a:extLst>
          </p:cNvPr>
          <p:cNvSpPr txBox="1"/>
          <p:nvPr/>
        </p:nvSpPr>
        <p:spPr>
          <a:xfrm>
            <a:off x="7311609" y="3131350"/>
            <a:ext cx="880177" cy="307777"/>
          </a:xfrm>
          <a:prstGeom prst="rect">
            <a:avLst/>
          </a:prstGeom>
          <a:noFill/>
        </p:spPr>
        <p:txBody>
          <a:bodyPr wrap="none" rtlCol="0">
            <a:spAutoFit/>
          </a:bodyPr>
          <a:lstStyle/>
          <a:p>
            <a:r>
              <a:rPr lang="en-GB" sz="1400" dirty="0">
                <a:solidFill>
                  <a:srgbClr val="7030A0"/>
                </a:solidFill>
              </a:rPr>
              <a:t>percept 1</a:t>
            </a: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0F3030B-B081-024E-8B10-3D21A4B6841C}"/>
                  </a:ext>
                </a:extLst>
              </p:cNvPr>
              <p:cNvSpPr/>
              <p:nvPr/>
            </p:nvSpPr>
            <p:spPr>
              <a:xfrm>
                <a:off x="0" y="4016396"/>
                <a:ext cx="9148575" cy="2389372"/>
              </a:xfrm>
              <a:prstGeom prst="rect">
                <a:avLst/>
              </a:prstGeom>
            </p:spPr>
            <p:txBody>
              <a:bodyPr wrap="square">
                <a:spAutoFit/>
              </a:bodyPr>
              <a:lstStyle/>
              <a:p>
                <a:pPr marL="0" lvl="1" algn="ct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e>
                          </m:d>
                        </m:sub>
                      </m:sSub>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r>
                        <a:rPr lang="de-DE" i="1" dirty="0">
                          <a:solidFill>
                            <a:srgbClr val="FFC000"/>
                          </a:solidFill>
                          <a:latin typeface="Cambria Math" panose="02040503050406030204" pitchFamily="18" charset="0"/>
                        </a:rPr>
                        <m:t>, </m:t>
                      </m:r>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e>
                          </m:d>
                        </m:sub>
                      </m:sSub>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r>
                        <a:rPr lang="de-DE" i="1" dirty="0">
                          <a:solidFill>
                            <a:srgbClr val="FFC000"/>
                          </a:solidFill>
                          <a:latin typeface="Cambria Math" panose="02040503050406030204" pitchFamily="18" charset="0"/>
                        </a:rPr>
                        <m:t>,</m:t>
                      </m:r>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e>
                          </m:d>
                        </m:sub>
                      </m:sSub>
                      <m:d>
                        <m:dPr>
                          <m:ctrlPr>
                            <a:rPr lang="en-US" i="1" dirty="0">
                              <a:solidFill>
                                <a:srgbClr val="FFC000"/>
                              </a:solidFill>
                              <a:latin typeface="Cambria Math" panose="02040503050406030204" pitchFamily="18" charset="0"/>
                            </a:rPr>
                          </m:ctrlPr>
                        </m:dPr>
                        <m:e>
                          <m:r>
                            <a:rPr lang="en-US" dirty="0">
                              <a:solidFill>
                                <a:srgbClr val="FFC000"/>
                              </a:solidFill>
                              <a:latin typeface="Cambria Math" panose="02040503050406030204" pitchFamily="18" charset="0"/>
                            </a:rPr>
                            <m:t>0</m:t>
                          </m:r>
                        </m:e>
                      </m:d>
                    </m:oMath>
                  </m:oMathPara>
                </a14:m>
                <a:endParaRPr lang="de-DE" i="1" dirty="0">
                  <a:solidFill>
                    <a:srgbClr val="FFC000"/>
                  </a:solidFill>
                  <a:latin typeface="Cambria Math" panose="02040503050406030204" pitchFamily="18" charset="0"/>
                </a:endParaRPr>
              </a:p>
              <a:p>
                <a:pPr marL="0" lvl="1" algn="ct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e>
                          </m:d>
                        </m:sub>
                      </m:sSub>
                      <m:d>
                        <m:dPr>
                          <m:ctrlPr>
                            <a:rPr lang="en-US"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1</m:t>
                          </m:r>
                        </m:e>
                      </m:d>
                      <m:r>
                        <a:rPr lang="de-DE" i="1" dirty="0">
                          <a:solidFill>
                            <a:srgbClr val="FFC000"/>
                          </a:solidFill>
                          <a:latin typeface="Cambria Math" panose="02040503050406030204" pitchFamily="18" charset="0"/>
                        </a:rPr>
                        <m:t>, </m:t>
                      </m:r>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e>
                          </m:d>
                        </m:sub>
                      </m:sSub>
                      <m:d>
                        <m:dPr>
                          <m:ctrlPr>
                            <a:rPr lang="en-US"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1</m:t>
                          </m:r>
                        </m:e>
                      </m:d>
                      <m:r>
                        <a:rPr lang="de-DE" i="1" dirty="0">
                          <a:solidFill>
                            <a:srgbClr val="FFC000"/>
                          </a:solidFill>
                          <a:latin typeface="Cambria Math" panose="02040503050406030204" pitchFamily="18" charset="0"/>
                        </a:rPr>
                        <m:t>,</m:t>
                      </m:r>
                      <m:sSub>
                        <m:sSubPr>
                          <m:ctrlPr>
                            <a:rPr lang="de-DE" i="1" dirty="0">
                              <a:solidFill>
                                <a:srgbClr val="FFC000"/>
                              </a:solidFill>
                              <a:latin typeface="Cambria Math" panose="02040503050406030204" pitchFamily="18" charset="0"/>
                            </a:rPr>
                          </m:ctrlPr>
                        </m:sSubPr>
                        <m:e>
                          <m:r>
                            <a:rPr lang="en-US" dirty="0">
                              <a:solidFill>
                                <a:srgbClr val="FFC000"/>
                              </a:solidFill>
                              <a:latin typeface="Cambria Math" panose="02040503050406030204" pitchFamily="18" charset="0"/>
                            </a:rPr>
                            <m:t>𝑢</m:t>
                          </m:r>
                        </m:e>
                        <m:sub>
                          <m:d>
                            <m:dPr>
                              <m:begChr m:val="["/>
                              <m:endChr m:val="]"/>
                              <m:ctrlPr>
                                <a:rPr lang="de-DE"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𝑠𝑡𝑎𝑦</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𝑔𝑜</m:t>
                              </m:r>
                            </m:e>
                          </m:d>
                        </m:sub>
                      </m:sSub>
                      <m:d>
                        <m:dPr>
                          <m:ctrlPr>
                            <a:rPr lang="en-US" i="1" dirty="0">
                              <a:solidFill>
                                <a:srgbClr val="FFC000"/>
                              </a:solidFill>
                              <a:latin typeface="Cambria Math" panose="02040503050406030204" pitchFamily="18" charset="0"/>
                            </a:rPr>
                          </m:ctrlPr>
                        </m:dPr>
                        <m:e>
                          <m:r>
                            <a:rPr lang="de-DE" dirty="0">
                              <a:solidFill>
                                <a:srgbClr val="FFC000"/>
                              </a:solidFill>
                              <a:latin typeface="Cambria Math" panose="02040503050406030204" pitchFamily="18" charset="0"/>
                            </a:rPr>
                            <m:t>1</m:t>
                          </m:r>
                        </m:e>
                      </m:d>
                    </m:oMath>
                  </m:oMathPara>
                </a14:m>
                <a:endParaRPr lang="de-DE" i="1" dirty="0">
                  <a:solidFill>
                    <a:srgbClr val="FFC000"/>
                  </a:solidFill>
                  <a:latin typeface="Cambria Math" panose="02040503050406030204" pitchFamily="18" charset="0"/>
                </a:endParaRPr>
              </a:p>
              <a:p>
                <a:pPr marL="0" lvl="1" algn="ctr"/>
                <a:endParaRPr lang="de-DE" i="1" dirty="0">
                  <a:solidFill>
                    <a:srgbClr val="FFC000"/>
                  </a:solidFill>
                  <a:latin typeface="Cambria Math" panose="02040503050406030204" pitchFamily="18" charset="0"/>
                </a:endParaRPr>
              </a:p>
              <a:p>
                <a:pPr marL="0" lvl="1"/>
                <a:r>
                  <a:rPr lang="de-DE" dirty="0">
                    <a:solidFill>
                      <a:srgbClr val="FFC000"/>
                    </a:solidFill>
                  </a:rPr>
                  <a:t>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𝑅</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0</m:t>
                        </m:r>
                      </m:e>
                    </m:d>
                    <m:r>
                      <a:rPr lang="de-DE" i="1" dirty="0">
                        <a:solidFill>
                          <a:schemeClr val="accent1"/>
                        </a:solidFill>
                        <a:latin typeface="Cambria Math" panose="02040503050406030204" pitchFamily="18"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0</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0.1</m:t>
                            </m:r>
                          </m:e>
                        </m:d>
                        <m:r>
                          <a:rPr lang="en-US" i="1" dirty="0">
                            <a:solidFill>
                              <a:schemeClr val="accent1"/>
                            </a:solidFill>
                            <a:latin typeface="Cambria Math" panose="02040503050406030204" pitchFamily="18" charset="0"/>
                            <a:ea typeface="ＭＳ Ｐゴシック" charset="0"/>
                            <a:cs typeface="ＭＳ Ｐゴシック" charset="0"/>
                          </a:rPr>
                          <m:t>+0.</m:t>
                        </m:r>
                        <m:r>
                          <a:rPr lang="de-DE" i="1" dirty="0">
                            <a:solidFill>
                              <a:schemeClr val="accent1"/>
                            </a:solidFill>
                            <a:latin typeface="Cambria Math" panose="02040503050406030204" pitchFamily="18" charset="0"/>
                            <a:ea typeface="ＭＳ Ｐゴシック" charset="0"/>
                            <a:cs typeface="ＭＳ Ｐゴシック" charset="0"/>
                          </a:rPr>
                          <m:t>9</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9</m:t>
                            </m:r>
                            <m:r>
                              <a:rPr lang="en-US" i="1" dirty="0">
                                <a:solidFill>
                                  <a:schemeClr val="accent1"/>
                                </a:solidFill>
                                <a:latin typeface="Cambria Math" panose="02040503050406030204" pitchFamily="18" charset="0"/>
                                <a:ea typeface="ＭＳ Ｐゴシック" charset="0"/>
                                <a:cs typeface="ＭＳ Ｐゴシック" charset="0"/>
                              </a:rPr>
                              <m:t>+0.4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9</m:t>
                            </m:r>
                          </m:e>
                        </m:d>
                      </m:e>
                    </m:d>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7</m:t>
                    </m:r>
                    <m:r>
                      <a:rPr lang="en-US" i="1" dirty="0">
                        <a:solidFill>
                          <a:schemeClr val="accent1"/>
                        </a:solidFill>
                        <a:latin typeface="Cambria Math" panose="02040503050406030204" pitchFamily="18" charset="0"/>
                        <a:ea typeface="ＭＳ Ｐゴシック" charset="0"/>
                        <a:cs typeface="ＭＳ Ｐゴシック" charset="0"/>
                      </a:rPr>
                      <m:t>2</m:t>
                    </m:r>
                  </m:oMath>
                </a14:m>
                <a:endParaRPr lang="en-GB" dirty="0">
                  <a:solidFill>
                    <a:schemeClr val="accent1"/>
                  </a:solidFill>
                </a:endParaRPr>
              </a:p>
              <a:p>
                <a:pPr marL="0" lvl="1"/>
                <a:r>
                  <a:rPr lang="de-DE" dirty="0">
                    <a:solidFill>
                      <a:schemeClr val="accent1"/>
                    </a:solidFill>
                  </a:rPr>
                  <a:t>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𝑅</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0.9</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0.1+0.4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0.1</m:t>
                            </m:r>
                          </m:e>
                        </m:d>
                        <m:r>
                          <a:rPr lang="en-US" i="1" dirty="0">
                            <a:solidFill>
                              <a:schemeClr val="accent1"/>
                            </a:solidFill>
                            <a:latin typeface="Cambria Math" panose="02040503050406030204" pitchFamily="18" charset="0"/>
                            <a:ea typeface="ＭＳ Ｐゴシック" charset="0"/>
                            <a:cs typeface="ＭＳ Ｐゴシック" charset="0"/>
                          </a:rPr>
                          <m:t>+0.1</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1.9+0.4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1.9</m:t>
                            </m:r>
                          </m:e>
                        </m:d>
                      </m:e>
                    </m:d>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.28</m:t>
                    </m:r>
                  </m:oMath>
                </a14:m>
                <a:endParaRPr lang="en-GB" dirty="0">
                  <a:solidFill>
                    <a:schemeClr val="accent1"/>
                  </a:solidFill>
                </a:endParaRPr>
              </a:p>
              <a:p>
                <a:pPr marL="0" lvl="1"/>
                <a:endParaRPr lang="en-GB" sz="1100" dirty="0">
                  <a:solidFill>
                    <a:schemeClr val="accent1"/>
                  </a:solidFill>
                </a:endParaRPr>
              </a:p>
              <a:p>
                <a:pPr marL="0" lvl="1" algn="ct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i="1"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i="1" dirty="0">
                          <a:solidFill>
                            <a:schemeClr val="accent1"/>
                          </a:solidFill>
                          <a:latin typeface="Cambria Math" panose="02040503050406030204" pitchFamily="18" charset="0"/>
                        </a:rPr>
                        <m:t>,</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oMath>
                  </m:oMathPara>
                </a14:m>
                <a:endParaRPr lang="de-DE" dirty="0">
                  <a:solidFill>
                    <a:schemeClr val="accent1"/>
                  </a:solidFill>
                </a:endParaRPr>
              </a:p>
              <a:p>
                <a:pPr marL="0" lvl="1" algn="ct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1</m:t>
                          </m:r>
                        </m:e>
                      </m:d>
                    </m:oMath>
                  </m:oMathPara>
                </a14:m>
                <a:endParaRPr lang="en-GB" dirty="0">
                  <a:solidFill>
                    <a:schemeClr val="accent1"/>
                  </a:solidFill>
                </a:endParaRPr>
              </a:p>
            </p:txBody>
          </p:sp>
        </mc:Choice>
        <mc:Fallback xmlns="">
          <p:sp>
            <p:nvSpPr>
              <p:cNvPr id="28" name="Rectangle 27">
                <a:extLst>
                  <a:ext uri="{FF2B5EF4-FFF2-40B4-BE49-F238E27FC236}">
                    <a16:creationId xmlns:a16="http://schemas.microsoft.com/office/drawing/2014/main" id="{90F3030B-B081-024E-8B10-3D21A4B6841C}"/>
                  </a:ext>
                </a:extLst>
              </p:cNvPr>
              <p:cNvSpPr>
                <a:spLocks noRot="1" noChangeAspect="1" noMove="1" noResize="1" noEditPoints="1" noAdjustHandles="1" noChangeArrowheads="1" noChangeShapeType="1" noTextEdit="1"/>
              </p:cNvSpPr>
              <p:nvPr/>
            </p:nvSpPr>
            <p:spPr>
              <a:xfrm>
                <a:off x="0" y="4016396"/>
                <a:ext cx="9148575" cy="2389372"/>
              </a:xfrm>
              <a:prstGeom prst="rect">
                <a:avLst/>
              </a:prstGeom>
              <a:blipFill>
                <a:blip r:embed="rId6"/>
                <a:stretch>
                  <a:fillRect b="-529"/>
                </a:stretch>
              </a:blipFill>
            </p:spPr>
            <p:txBody>
              <a:bodyPr/>
              <a:lstStyle/>
              <a:p>
                <a:r>
                  <a:rPr lang="en-GB">
                    <a:noFill/>
                  </a:rPr>
                  <a:t> </a:t>
                </a:r>
              </a:p>
            </p:txBody>
          </p:sp>
        </mc:Fallback>
      </mc:AlternateContent>
    </p:spTree>
    <p:extLst>
      <p:ext uri="{BB962C8B-B14F-4D97-AF65-F5344CB8AC3E}">
        <p14:creationId xmlns:p14="http://schemas.microsoft.com/office/powerpoint/2010/main" val="25679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881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881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8">
                                            <p:txEl>
                                              <p:pRg st="3" end="3"/>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8">
                                            <p:txEl>
                                              <p:pRg st="6" end="6"/>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81" grpId="0" animBg="1"/>
      <p:bldP spid="82" grpId="0" animBg="1"/>
      <p:bldP spid="36" grpId="0" animBg="1"/>
      <p:bldP spid="34" grpId="0" animBg="1"/>
      <p:bldP spid="5" grpId="0"/>
      <p:bldP spid="4" grpId="0" animBg="1"/>
      <p:bldP spid="26" grpId="0"/>
      <p:bldP spid="39" grpId="0" animBg="1"/>
      <p:bldP spid="40" grpId="0" animBg="1"/>
      <p:bldP spid="41" grpId="0"/>
      <p:bldP spid="75" grpId="0"/>
      <p:bldP spid="118814" grpId="0"/>
      <p:bldP spid="8" grpId="0"/>
      <p:bldP spid="44" grpId="0"/>
      <p:bldP spid="46" grpId="0" animBg="1"/>
      <p:bldP spid="9" grpId="0" animBg="1"/>
      <p:bldP spid="10" grpId="0"/>
      <p:bldP spid="37" grpId="0" animBg="1"/>
      <p:bldP spid="38" grpId="0"/>
      <p:bldP spid="47" grpId="0" animBg="1"/>
      <p:bldP spid="48" grpId="0"/>
      <p:bldP spid="49" grpId="0" animBg="1"/>
      <p:bldP spid="50" grpId="0"/>
      <p:bldP spid="51" grpId="0" animBg="1"/>
      <p:bldP spid="52" grpId="0"/>
      <p:bldP spid="53" grpId="0" animBg="1"/>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114690" name="Inhaltsplatzhalter 2"/>
              <p:cNvSpPr>
                <a:spLocks noGrp="1"/>
              </p:cNvSpPr>
              <p:nvPr>
                <p:ph idx="1"/>
              </p:nvPr>
            </p:nvSpPr>
            <p:spPr>
              <a:xfrm>
                <a:off x="360001" y="1729945"/>
                <a:ext cx="3936426" cy="4584357"/>
              </a:xfrm>
            </p:spPr>
            <p:txBody>
              <a:bodyPr>
                <a:normAutofit/>
              </a:bodyPr>
              <a:lstStyle/>
              <a:p>
                <a:r>
                  <a:rPr lang="en-GB" dirty="0"/>
                  <a:t>8 distinct depth-2 plans for state </a:t>
                </a:r>
                <a14:m>
                  <m:oMath xmlns:m="http://schemas.openxmlformats.org/officeDocument/2006/math">
                    <m:r>
                      <a:rPr lang="en-GB" i="1" dirty="0" smtClean="0">
                        <a:latin typeface="Cambria Math" panose="02040503050406030204" pitchFamily="18" charset="0"/>
                      </a:rPr>
                      <m:t>1</m:t>
                    </m:r>
                  </m:oMath>
                </a14:m>
                <a:endParaRPr lang="en-GB" dirty="0"/>
              </a:p>
              <a:p>
                <a:pPr lvl="1"/>
                <a:r>
                  <a:rPr lang="en-GB" dirty="0"/>
                  <a:t>4 are suboptimal across the entire belief space (dashed lines)</a:t>
                </a:r>
              </a:p>
              <a:p>
                <a:pPr lvl="1">
                  <a:tabLst>
                    <a:tab pos="4262438" algn="l"/>
                  </a:tabLst>
                </a:pPr>
                <a:r>
                  <a:rPr lang="en-GB" dirty="0"/>
                  <a:t>With probability </a:t>
                </a:r>
                <a14:m>
                  <m:oMath xmlns:m="http://schemas.openxmlformats.org/officeDocument/2006/math">
                    <m:r>
                      <a:rPr lang="de-DE" b="0" i="1" smtClean="0">
                        <a:latin typeface="Cambria Math" panose="02040503050406030204" pitchFamily="18" charset="0"/>
                      </a:rPr>
                      <m:t>𝑏</m:t>
                    </m:r>
                    <m:r>
                      <a:rPr lang="de-DE" b="0" i="1" smtClean="0">
                        <a:latin typeface="Cambria Math" panose="02040503050406030204" pitchFamily="18" charset="0"/>
                      </a:rPr>
                      <m:t>(1)=0</m:t>
                    </m:r>
                  </m:oMath>
                </a14:m>
                <a:endParaRPr lang="en-GB" dirty="0"/>
              </a:p>
              <a:p>
                <a:pPr lvl="2">
                  <a:tabLst>
                    <a:tab pos="4262438" algn="l"/>
                  </a:tabLst>
                </a:pPr>
                <a14:m>
                  <m:oMath xmlns:m="http://schemas.openxmlformats.org/officeDocument/2006/math">
                    <m:sSub>
                      <m:sSubPr>
                        <m:ctrlPr>
                          <a:rPr lang="en-GB" i="1">
                            <a:solidFill>
                              <a:srgbClr val="FFC000"/>
                            </a:solidFill>
                            <a:latin typeface="Cambria Math" panose="02040503050406030204" pitchFamily="18" charset="0"/>
                          </a:rPr>
                        </m:ctrlPr>
                      </m:sSubPr>
                      <m:e>
                        <m:r>
                          <a:rPr lang="en-GB">
                            <a:solidFill>
                              <a:srgbClr val="FFC000"/>
                            </a:solidFill>
                            <a:latin typeface="Cambria Math" panose="02040503050406030204" pitchFamily="18" charset="0"/>
                          </a:rPr>
                          <m:t>𝑢</m:t>
                        </m:r>
                      </m:e>
                      <m:sub>
                        <m:d>
                          <m:dPr>
                            <m:begChr m:val="["/>
                            <m:endChr m:val="]"/>
                            <m:ctrlPr>
                              <a:rPr lang="en-GB" i="1">
                                <a:solidFill>
                                  <a:srgbClr val="FFC000"/>
                                </a:solidFill>
                                <a:latin typeface="Cambria Math" panose="02040503050406030204" pitchFamily="18" charset="0"/>
                              </a:rPr>
                            </m:ctrlPr>
                          </m:dPr>
                          <m:e>
                            <m:r>
                              <a:rPr lang="en-GB">
                                <a:solidFill>
                                  <a:srgbClr val="FFC000"/>
                                </a:solidFill>
                                <a:latin typeface="Cambria Math" panose="02040503050406030204" pitchFamily="18" charset="0"/>
                              </a:rPr>
                              <m:t>𝑠𝑡𝑎𝑦</m:t>
                            </m:r>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𝑠𝑡𝑎𝑦</m:t>
                            </m:r>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𝑠𝑡𝑎𝑦</m:t>
                            </m:r>
                          </m:e>
                        </m:d>
                      </m:sub>
                    </m:sSub>
                    <m:d>
                      <m:dPr>
                        <m:ctrlPr>
                          <a:rPr lang="en-GB" i="1">
                            <a:solidFill>
                              <a:srgbClr val="FFC000"/>
                            </a:solidFill>
                            <a:latin typeface="Cambria Math" panose="02040503050406030204" pitchFamily="18" charset="0"/>
                          </a:rPr>
                        </m:ctrlPr>
                      </m:dPr>
                      <m:e>
                        <m:r>
                          <a:rPr lang="de-DE">
                            <a:solidFill>
                              <a:srgbClr val="FFC000"/>
                            </a:solidFill>
                            <a:latin typeface="Cambria Math" panose="02040503050406030204" pitchFamily="18" charset="0"/>
                          </a:rPr>
                          <m:t>0</m:t>
                        </m:r>
                      </m:e>
                    </m:d>
                    <m:r>
                      <a:rPr lang="en-GB"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0</m:t>
                    </m:r>
                    <m:r>
                      <a:rPr lang="en-GB" i="1">
                        <a:solidFill>
                          <a:srgbClr val="FFC000"/>
                        </a:solidFill>
                        <a:latin typeface="Cambria Math" panose="02040503050406030204" pitchFamily="18" charset="0"/>
                        <a:ea typeface="ＭＳ Ｐゴシック" charset="0"/>
                        <a:cs typeface="ＭＳ Ｐゴシック" charset="0"/>
                      </a:rPr>
                      <m:t>.2</m:t>
                    </m:r>
                  </m:oMath>
                </a14:m>
                <a:endParaRPr lang="de-DE" i="1" dirty="0">
                  <a:solidFill>
                    <a:srgbClr val="FFC000"/>
                  </a:solidFill>
                  <a:latin typeface="Cambria Math" panose="02040503050406030204" pitchFamily="18" charset="0"/>
                  <a:ea typeface="ＭＳ Ｐゴシック" charset="0"/>
                  <a:cs typeface="ＭＳ Ｐゴシック" charset="0"/>
                </a:endParaRPr>
              </a:p>
              <a:p>
                <a:pPr lvl="2">
                  <a:tabLst>
                    <a:tab pos="4262438" algn="l"/>
                  </a:tabLst>
                </a:pPr>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i="1" dirty="0">
                        <a:solidFill>
                          <a:schemeClr val="accent1"/>
                        </a:solidFill>
                        <a:latin typeface="Cambria Math" panose="02040503050406030204" pitchFamily="18" charset="0"/>
                      </a:rPr>
                      <m:t>=1.7</m:t>
                    </m:r>
                  </m:oMath>
                </a14:m>
                <a:endParaRPr lang="en-GB" dirty="0"/>
              </a:p>
              <a:p>
                <a:pPr lvl="1">
                  <a:tabLst>
                    <a:tab pos="4262438" algn="l"/>
                  </a:tabLst>
                </a:pPr>
                <a:r>
                  <a:rPr lang="en-GB" dirty="0"/>
                  <a:t>With probability </a:t>
                </a:r>
                <a14:m>
                  <m:oMath xmlns:m="http://schemas.openxmlformats.org/officeDocument/2006/math">
                    <m:r>
                      <a:rPr lang="de-DE" i="1">
                        <a:latin typeface="Cambria Math" panose="02040503050406030204" pitchFamily="18" charset="0"/>
                      </a:rPr>
                      <m:t>𝑏</m:t>
                    </m:r>
                    <m:r>
                      <a:rPr lang="de-DE" i="1">
                        <a:latin typeface="Cambria Math" panose="02040503050406030204" pitchFamily="18" charset="0"/>
                      </a:rPr>
                      <m:t>(1)=1</m:t>
                    </m:r>
                  </m:oMath>
                </a14:m>
                <a:r>
                  <a:rPr lang="en-GB" dirty="0"/>
                  <a:t>:</a:t>
                </a:r>
              </a:p>
              <a:p>
                <a:pPr lvl="2">
                  <a:tabLst>
                    <a:tab pos="4664075" algn="l"/>
                  </a:tabLst>
                </a:pPr>
                <a14:m>
                  <m:oMath xmlns:m="http://schemas.openxmlformats.org/officeDocument/2006/math">
                    <m:sSub>
                      <m:sSubPr>
                        <m:ctrlPr>
                          <a:rPr lang="en-GB" i="1">
                            <a:solidFill>
                              <a:srgbClr val="FFC000"/>
                            </a:solidFill>
                            <a:latin typeface="Cambria Math" panose="02040503050406030204" pitchFamily="18" charset="0"/>
                          </a:rPr>
                        </m:ctrlPr>
                      </m:sSubPr>
                      <m:e>
                        <m:r>
                          <a:rPr lang="en-GB">
                            <a:solidFill>
                              <a:srgbClr val="FFC000"/>
                            </a:solidFill>
                            <a:latin typeface="Cambria Math" panose="02040503050406030204" pitchFamily="18" charset="0"/>
                          </a:rPr>
                          <m:t>𝑢</m:t>
                        </m:r>
                      </m:e>
                      <m:sub>
                        <m:d>
                          <m:dPr>
                            <m:begChr m:val="["/>
                            <m:endChr m:val="]"/>
                            <m:ctrlPr>
                              <a:rPr lang="en-GB" i="1">
                                <a:solidFill>
                                  <a:srgbClr val="FFC000"/>
                                </a:solidFill>
                                <a:latin typeface="Cambria Math" panose="02040503050406030204" pitchFamily="18" charset="0"/>
                              </a:rPr>
                            </m:ctrlPr>
                          </m:dPr>
                          <m:e>
                            <m:r>
                              <a:rPr lang="en-GB">
                                <a:solidFill>
                                  <a:srgbClr val="FFC000"/>
                                </a:solidFill>
                                <a:latin typeface="Cambria Math" panose="02040503050406030204" pitchFamily="18" charset="0"/>
                              </a:rPr>
                              <m:t>𝑠𝑡𝑎𝑦</m:t>
                            </m:r>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𝑠𝑡𝑎𝑦</m:t>
                            </m:r>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𝑠𝑡𝑎𝑦</m:t>
                            </m:r>
                          </m:e>
                        </m:d>
                      </m:sub>
                    </m:sSub>
                    <m:d>
                      <m:dPr>
                        <m:ctrlPr>
                          <a:rPr lang="en-GB" i="1">
                            <a:solidFill>
                              <a:srgbClr val="FFC000"/>
                            </a:solidFill>
                            <a:latin typeface="Cambria Math" panose="02040503050406030204" pitchFamily="18" charset="0"/>
                          </a:rPr>
                        </m:ctrlPr>
                      </m:dPr>
                      <m:e>
                        <m:r>
                          <a:rPr lang="en-GB">
                            <a:solidFill>
                              <a:srgbClr val="FFC000"/>
                            </a:solidFill>
                            <a:latin typeface="Cambria Math" panose="02040503050406030204" pitchFamily="18" charset="0"/>
                          </a:rPr>
                          <m:t>1</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ea typeface="ＭＳ Ｐゴシック" charset="0"/>
                        <a:cs typeface="ＭＳ Ｐゴシック" charset="0"/>
                      </a:rPr>
                      <m:t>2.72</m:t>
                    </m:r>
                  </m:oMath>
                </a14:m>
                <a:endParaRPr lang="de-DE" i="1" dirty="0">
                  <a:solidFill>
                    <a:srgbClr val="FFC000"/>
                  </a:solidFill>
                  <a:latin typeface="Cambria Math" panose="02040503050406030204" pitchFamily="18" charset="0"/>
                  <a:ea typeface="ＭＳ Ｐゴシック" charset="0"/>
                  <a:cs typeface="ＭＳ Ｐゴシック" charset="0"/>
                </a:endParaRPr>
              </a:p>
              <a:p>
                <a:pPr lvl="2">
                  <a:tabLst>
                    <a:tab pos="4664075" algn="l"/>
                  </a:tabLst>
                </a:pPr>
                <a14:m>
                  <m:oMath xmlns:m="http://schemas.openxmlformats.org/officeDocument/2006/math">
                    <m:sSub>
                      <m:sSubPr>
                        <m:ctrlPr>
                          <a:rPr lang="en-GB" i="1">
                            <a:solidFill>
                              <a:schemeClr val="accent1"/>
                            </a:solidFill>
                            <a:latin typeface="Cambria Math" panose="02040503050406030204" pitchFamily="18" charset="0"/>
                          </a:rPr>
                        </m:ctrlPr>
                      </m:sSubPr>
                      <m:e>
                        <m:r>
                          <a:rPr lang="en-GB">
                            <a:solidFill>
                              <a:schemeClr val="accent1"/>
                            </a:solidFill>
                            <a:latin typeface="Cambria Math" panose="02040503050406030204" pitchFamily="18" charset="0"/>
                          </a:rPr>
                          <m:t>𝑢</m:t>
                        </m:r>
                      </m:e>
                      <m:sub>
                        <m:d>
                          <m:dPr>
                            <m:begChr m:val="["/>
                            <m:endChr m:val="]"/>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𝑔𝑜</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𝑠𝑡𝑎𝑦</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𝑠𝑡𝑎𝑦</m:t>
                            </m:r>
                          </m:e>
                        </m:d>
                      </m:sub>
                    </m:sSub>
                    <m:d>
                      <m:dPr>
                        <m:ctrlPr>
                          <a:rPr lang="en-GB" i="1">
                            <a:solidFill>
                              <a:schemeClr val="accent1"/>
                            </a:solidFill>
                            <a:latin typeface="Cambria Math" panose="02040503050406030204" pitchFamily="18" charset="0"/>
                          </a:rPr>
                        </m:ctrlPr>
                      </m:dPr>
                      <m:e>
                        <m:r>
                          <a:rPr lang="en-GB">
                            <a:solidFill>
                              <a:schemeClr val="accent1"/>
                            </a:solidFill>
                            <a:latin typeface="Cambria Math" panose="02040503050406030204" pitchFamily="18" charset="0"/>
                          </a:rPr>
                          <m:t>1</m:t>
                        </m:r>
                      </m:e>
                    </m:d>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ea typeface="ＭＳ Ｐゴシック" charset="0"/>
                        <a:cs typeface="ＭＳ Ｐゴシック" charset="0"/>
                      </a:rPr>
                      <m:t>1.28</m:t>
                    </m:r>
                  </m:oMath>
                </a14:m>
                <a:endParaRPr lang="en-GB" dirty="0">
                  <a:solidFill>
                    <a:schemeClr val="accent1"/>
                  </a:solidFill>
                </a:endParaRPr>
              </a:p>
              <a:p>
                <a:pPr lvl="1"/>
                <a:endParaRPr lang="en-GB" dirty="0"/>
              </a:p>
              <a:p>
                <a:pPr lvl="1"/>
                <a:endParaRPr lang="en-GB" dirty="0"/>
              </a:p>
            </p:txBody>
          </p:sp>
        </mc:Choice>
        <mc:Fallback xmlns="">
          <p:sp>
            <p:nvSpPr>
              <p:cNvPr id="114690" name="Inhaltsplatzhalter 2"/>
              <p:cNvSpPr>
                <a:spLocks noGrp="1" noRot="1" noChangeAspect="1" noMove="1" noResize="1" noEditPoints="1" noAdjustHandles="1" noChangeArrowheads="1" noChangeShapeType="1" noTextEdit="1"/>
              </p:cNvSpPr>
              <p:nvPr>
                <p:ph idx="1"/>
              </p:nvPr>
            </p:nvSpPr>
            <p:spPr>
              <a:xfrm>
                <a:off x="360001" y="1729945"/>
                <a:ext cx="3936426" cy="4584357"/>
              </a:xfrm>
              <a:blipFill>
                <a:blip r:embed="rId2"/>
                <a:stretch>
                  <a:fillRect l="-4180" t="-2486" r="-160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61B4FE4-FA7D-2346-A82D-9F41D112F5E0}"/>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4E1296FB-E524-CA42-9272-DC02338CB24B}"/>
              </a:ext>
            </a:extLst>
          </p:cNvPr>
          <p:cNvSpPr>
            <a:spLocks noGrp="1"/>
          </p:cNvSpPr>
          <p:nvPr>
            <p:ph type="sldNum" sz="quarter" idx="12"/>
          </p:nvPr>
        </p:nvSpPr>
        <p:spPr/>
        <p:txBody>
          <a:bodyPr/>
          <a:lstStyle/>
          <a:p>
            <a:fld id="{67C9959E-8E6B-B04C-9955-EA096F41CA7A}" type="slidenum">
              <a:rPr lang="en-GB" smtClean="0"/>
              <a:pPr/>
              <a:t>36</a:t>
            </a:fld>
            <a:endParaRPr lang="en-GB"/>
          </a:p>
        </p:txBody>
      </p:sp>
      <p:grpSp>
        <p:nvGrpSpPr>
          <p:cNvPr id="114702" name="Group 114701">
            <a:extLst>
              <a:ext uri="{FF2B5EF4-FFF2-40B4-BE49-F238E27FC236}">
                <a16:creationId xmlns:a16="http://schemas.microsoft.com/office/drawing/2014/main" id="{2BB8D8EF-26BB-F54F-8EC1-ECAE6A0FC130}"/>
              </a:ext>
            </a:extLst>
          </p:cNvPr>
          <p:cNvGrpSpPr/>
          <p:nvPr/>
        </p:nvGrpSpPr>
        <p:grpSpPr>
          <a:xfrm>
            <a:off x="4296427" y="2364675"/>
            <a:ext cx="4403970" cy="3245273"/>
            <a:chOff x="4574247" y="2301923"/>
            <a:chExt cx="3627772" cy="2673295"/>
          </a:xfrm>
        </p:grpSpPr>
        <p:cxnSp>
          <p:nvCxnSpPr>
            <p:cNvPr id="9" name="Straight Connector 8">
              <a:extLst>
                <a:ext uri="{FF2B5EF4-FFF2-40B4-BE49-F238E27FC236}">
                  <a16:creationId xmlns:a16="http://schemas.microsoft.com/office/drawing/2014/main" id="{45E50532-842C-9241-9DE5-A25C7800B090}"/>
                </a:ext>
              </a:extLst>
            </p:cNvPr>
            <p:cNvCxnSpPr>
              <a:cxnSpLocks/>
            </p:cNvCxnSpPr>
            <p:nvPr/>
          </p:nvCxnSpPr>
          <p:spPr>
            <a:xfrm>
              <a:off x="5325204" y="2441858"/>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F697AD-3E76-CA47-AE7A-C390C7316C68}"/>
                </a:ext>
              </a:extLst>
            </p:cNvPr>
            <p:cNvCxnSpPr>
              <a:cxnSpLocks/>
            </p:cNvCxnSpPr>
            <p:nvPr/>
          </p:nvCxnSpPr>
          <p:spPr>
            <a:xfrm flipH="1">
              <a:off x="5322019" y="4300474"/>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519120-CEF2-0E4E-BFA8-E5E76CA3A18D}"/>
                </a:ext>
              </a:extLst>
            </p:cNvPr>
            <p:cNvSpPr txBox="1"/>
            <p:nvPr/>
          </p:nvSpPr>
          <p:spPr>
            <a:xfrm>
              <a:off x="4992727" y="2301923"/>
              <a:ext cx="276038" cy="307777"/>
            </a:xfrm>
            <a:prstGeom prst="rect">
              <a:avLst/>
            </a:prstGeom>
            <a:noFill/>
          </p:spPr>
          <p:txBody>
            <a:bodyPr wrap="none" rtlCol="0">
              <a:spAutoFit/>
            </a:bodyPr>
            <a:lstStyle/>
            <a:p>
              <a:r>
                <a:rPr lang="en-GB" sz="1400" dirty="0"/>
                <a:t>3</a:t>
              </a:r>
            </a:p>
          </p:txBody>
        </p:sp>
        <p:sp>
          <p:nvSpPr>
            <p:cNvPr id="12" name="TextBox 11">
              <a:extLst>
                <a:ext uri="{FF2B5EF4-FFF2-40B4-BE49-F238E27FC236}">
                  <a16:creationId xmlns:a16="http://schemas.microsoft.com/office/drawing/2014/main" id="{4BC0FB75-1E68-5144-854F-6D0983E45072}"/>
                </a:ext>
              </a:extLst>
            </p:cNvPr>
            <p:cNvSpPr txBox="1"/>
            <p:nvPr/>
          </p:nvSpPr>
          <p:spPr>
            <a:xfrm>
              <a:off x="4856473" y="2613329"/>
              <a:ext cx="412292" cy="307777"/>
            </a:xfrm>
            <a:prstGeom prst="rect">
              <a:avLst/>
            </a:prstGeom>
            <a:noFill/>
          </p:spPr>
          <p:txBody>
            <a:bodyPr wrap="none" rtlCol="0">
              <a:spAutoFit/>
            </a:bodyPr>
            <a:lstStyle/>
            <a:p>
              <a:r>
                <a:rPr lang="en-GB" sz="1400" dirty="0"/>
                <a:t>2.5</a:t>
              </a:r>
            </a:p>
          </p:txBody>
        </p:sp>
        <p:sp>
          <p:nvSpPr>
            <p:cNvPr id="13" name="TextBox 12">
              <a:extLst>
                <a:ext uri="{FF2B5EF4-FFF2-40B4-BE49-F238E27FC236}">
                  <a16:creationId xmlns:a16="http://schemas.microsoft.com/office/drawing/2014/main" id="{32DE8B9A-AD49-4D45-94A5-33324C27A6E5}"/>
                </a:ext>
              </a:extLst>
            </p:cNvPr>
            <p:cNvSpPr txBox="1"/>
            <p:nvPr/>
          </p:nvSpPr>
          <p:spPr>
            <a:xfrm>
              <a:off x="4992727" y="2917476"/>
              <a:ext cx="276038" cy="307777"/>
            </a:xfrm>
            <a:prstGeom prst="rect">
              <a:avLst/>
            </a:prstGeom>
            <a:noFill/>
          </p:spPr>
          <p:txBody>
            <a:bodyPr wrap="none" rtlCol="0">
              <a:spAutoFit/>
            </a:bodyPr>
            <a:lstStyle/>
            <a:p>
              <a:r>
                <a:rPr lang="en-GB" sz="1400" dirty="0"/>
                <a:t>2</a:t>
              </a:r>
            </a:p>
          </p:txBody>
        </p:sp>
        <p:sp>
          <p:nvSpPr>
            <p:cNvPr id="14" name="TextBox 13">
              <a:extLst>
                <a:ext uri="{FF2B5EF4-FFF2-40B4-BE49-F238E27FC236}">
                  <a16:creationId xmlns:a16="http://schemas.microsoft.com/office/drawing/2014/main" id="{4D035BA6-7D14-C54E-91E2-1A4E411EE537}"/>
                </a:ext>
              </a:extLst>
            </p:cNvPr>
            <p:cNvSpPr txBox="1"/>
            <p:nvPr/>
          </p:nvSpPr>
          <p:spPr>
            <a:xfrm>
              <a:off x="4856473" y="3223092"/>
              <a:ext cx="412292" cy="307777"/>
            </a:xfrm>
            <a:prstGeom prst="rect">
              <a:avLst/>
            </a:prstGeom>
            <a:noFill/>
          </p:spPr>
          <p:txBody>
            <a:bodyPr wrap="none" rtlCol="0">
              <a:spAutoFit/>
            </a:bodyPr>
            <a:lstStyle/>
            <a:p>
              <a:r>
                <a:rPr lang="en-GB" sz="1400" dirty="0"/>
                <a:t>1.5</a:t>
              </a:r>
            </a:p>
          </p:txBody>
        </p:sp>
        <p:sp>
          <p:nvSpPr>
            <p:cNvPr id="15" name="TextBox 14">
              <a:extLst>
                <a:ext uri="{FF2B5EF4-FFF2-40B4-BE49-F238E27FC236}">
                  <a16:creationId xmlns:a16="http://schemas.microsoft.com/office/drawing/2014/main" id="{6A141682-60B7-B642-AC92-13177DE26E8A}"/>
                </a:ext>
              </a:extLst>
            </p:cNvPr>
            <p:cNvSpPr txBox="1"/>
            <p:nvPr/>
          </p:nvSpPr>
          <p:spPr>
            <a:xfrm>
              <a:off x="4992726" y="3537594"/>
              <a:ext cx="276038" cy="307777"/>
            </a:xfrm>
            <a:prstGeom prst="rect">
              <a:avLst/>
            </a:prstGeom>
            <a:noFill/>
          </p:spPr>
          <p:txBody>
            <a:bodyPr wrap="none" rtlCol="0">
              <a:spAutoFit/>
            </a:bodyPr>
            <a:lstStyle/>
            <a:p>
              <a:r>
                <a:rPr lang="en-GB" sz="1400" dirty="0"/>
                <a:t>1</a:t>
              </a:r>
            </a:p>
          </p:txBody>
        </p:sp>
        <p:sp>
          <p:nvSpPr>
            <p:cNvPr id="16" name="TextBox 15">
              <a:extLst>
                <a:ext uri="{FF2B5EF4-FFF2-40B4-BE49-F238E27FC236}">
                  <a16:creationId xmlns:a16="http://schemas.microsoft.com/office/drawing/2014/main" id="{CE65C7B0-0FF7-7944-AB85-798CD221A541}"/>
                </a:ext>
              </a:extLst>
            </p:cNvPr>
            <p:cNvSpPr txBox="1"/>
            <p:nvPr/>
          </p:nvSpPr>
          <p:spPr>
            <a:xfrm>
              <a:off x="4856472" y="3836953"/>
              <a:ext cx="412292" cy="307777"/>
            </a:xfrm>
            <a:prstGeom prst="rect">
              <a:avLst/>
            </a:prstGeom>
            <a:noFill/>
          </p:spPr>
          <p:txBody>
            <a:bodyPr wrap="none" rtlCol="0">
              <a:spAutoFit/>
            </a:bodyPr>
            <a:lstStyle/>
            <a:p>
              <a:r>
                <a:rPr lang="en-GB" sz="1400" dirty="0"/>
                <a:t>0.5</a:t>
              </a:r>
            </a:p>
          </p:txBody>
        </p:sp>
        <p:sp>
          <p:nvSpPr>
            <p:cNvPr id="17" name="TextBox 16">
              <a:extLst>
                <a:ext uri="{FF2B5EF4-FFF2-40B4-BE49-F238E27FC236}">
                  <a16:creationId xmlns:a16="http://schemas.microsoft.com/office/drawing/2014/main" id="{DF21B38B-2390-7C43-9EF8-CD11BF85A178}"/>
                </a:ext>
              </a:extLst>
            </p:cNvPr>
            <p:cNvSpPr txBox="1"/>
            <p:nvPr/>
          </p:nvSpPr>
          <p:spPr>
            <a:xfrm>
              <a:off x="4992726" y="4149870"/>
              <a:ext cx="276038" cy="307777"/>
            </a:xfrm>
            <a:prstGeom prst="rect">
              <a:avLst/>
            </a:prstGeom>
            <a:noFill/>
          </p:spPr>
          <p:txBody>
            <a:bodyPr wrap="none" rtlCol="0">
              <a:spAutoFit/>
            </a:bodyPr>
            <a:lstStyle/>
            <a:p>
              <a:r>
                <a:rPr lang="en-GB" sz="1400" dirty="0"/>
                <a:t>0</a:t>
              </a:r>
            </a:p>
          </p:txBody>
        </p:sp>
        <p:cxnSp>
          <p:nvCxnSpPr>
            <p:cNvPr id="18" name="Straight Connector 17">
              <a:extLst>
                <a:ext uri="{FF2B5EF4-FFF2-40B4-BE49-F238E27FC236}">
                  <a16:creationId xmlns:a16="http://schemas.microsoft.com/office/drawing/2014/main" id="{0D7C673D-3ADA-5846-8E70-ECF89242F7D9}"/>
                </a:ext>
              </a:extLst>
            </p:cNvPr>
            <p:cNvCxnSpPr>
              <a:cxnSpLocks/>
              <a:endCxn id="11" idx="3"/>
            </p:cNvCxnSpPr>
            <p:nvPr/>
          </p:nvCxnSpPr>
          <p:spPr>
            <a:xfrm flipH="1">
              <a:off x="5268765" y="245581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EC869D-0E0A-7C4D-A85A-590583E7FD43}"/>
                </a:ext>
              </a:extLst>
            </p:cNvPr>
            <p:cNvCxnSpPr>
              <a:cxnSpLocks/>
            </p:cNvCxnSpPr>
            <p:nvPr/>
          </p:nvCxnSpPr>
          <p:spPr>
            <a:xfrm flipH="1">
              <a:off x="5268764" y="276497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DE2A9A-DE22-CC4E-837B-70A98F3007C6}"/>
                </a:ext>
              </a:extLst>
            </p:cNvPr>
            <p:cNvCxnSpPr>
              <a:cxnSpLocks/>
            </p:cNvCxnSpPr>
            <p:nvPr/>
          </p:nvCxnSpPr>
          <p:spPr>
            <a:xfrm flipH="1">
              <a:off x="5268764" y="306656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75892C-A41E-0749-8494-80900605E77A}"/>
                </a:ext>
              </a:extLst>
            </p:cNvPr>
            <p:cNvCxnSpPr>
              <a:cxnSpLocks/>
            </p:cNvCxnSpPr>
            <p:nvPr/>
          </p:nvCxnSpPr>
          <p:spPr>
            <a:xfrm flipH="1">
              <a:off x="5268764" y="337749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76A385-7E87-5D4B-899B-2312C139B939}"/>
                </a:ext>
              </a:extLst>
            </p:cNvPr>
            <p:cNvCxnSpPr>
              <a:cxnSpLocks/>
            </p:cNvCxnSpPr>
            <p:nvPr/>
          </p:nvCxnSpPr>
          <p:spPr>
            <a:xfrm flipH="1">
              <a:off x="5268755" y="369198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1A40AC6-2A5C-5C4E-BA52-CE4CD9037E37}"/>
                </a:ext>
              </a:extLst>
            </p:cNvPr>
            <p:cNvCxnSpPr>
              <a:cxnSpLocks/>
            </p:cNvCxnSpPr>
            <p:nvPr/>
          </p:nvCxnSpPr>
          <p:spPr>
            <a:xfrm flipH="1">
              <a:off x="5271949" y="398954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F4F48C-6A51-AA49-8CF3-4C46048BDD28}"/>
                </a:ext>
              </a:extLst>
            </p:cNvPr>
            <p:cNvCxnSpPr>
              <a:cxnSpLocks/>
            </p:cNvCxnSpPr>
            <p:nvPr/>
          </p:nvCxnSpPr>
          <p:spPr>
            <a:xfrm flipH="1">
              <a:off x="5265580" y="430047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73EECB7-4C04-7B4F-A1F9-916AA76E4A17}"/>
                </a:ext>
              </a:extLst>
            </p:cNvPr>
            <p:cNvSpPr txBox="1"/>
            <p:nvPr/>
          </p:nvSpPr>
          <p:spPr>
            <a:xfrm>
              <a:off x="7925981" y="4361622"/>
              <a:ext cx="276038" cy="307777"/>
            </a:xfrm>
            <a:prstGeom prst="rect">
              <a:avLst/>
            </a:prstGeom>
            <a:noFill/>
          </p:spPr>
          <p:txBody>
            <a:bodyPr wrap="none" rtlCol="0">
              <a:spAutoFit/>
            </a:bodyPr>
            <a:lstStyle/>
            <a:p>
              <a:r>
                <a:rPr lang="en-GB" sz="1400" dirty="0"/>
                <a:t>1</a:t>
              </a:r>
            </a:p>
          </p:txBody>
        </p:sp>
        <p:sp>
          <p:nvSpPr>
            <p:cNvPr id="26" name="TextBox 25">
              <a:extLst>
                <a:ext uri="{FF2B5EF4-FFF2-40B4-BE49-F238E27FC236}">
                  <a16:creationId xmlns:a16="http://schemas.microsoft.com/office/drawing/2014/main" id="{CA370BE1-104D-1A43-BC16-40E74050596F}"/>
                </a:ext>
              </a:extLst>
            </p:cNvPr>
            <p:cNvSpPr txBox="1"/>
            <p:nvPr/>
          </p:nvSpPr>
          <p:spPr>
            <a:xfrm>
              <a:off x="7351607" y="4361623"/>
              <a:ext cx="412292" cy="307777"/>
            </a:xfrm>
            <a:prstGeom prst="rect">
              <a:avLst/>
            </a:prstGeom>
            <a:noFill/>
          </p:spPr>
          <p:txBody>
            <a:bodyPr wrap="none" rtlCol="0">
              <a:spAutoFit/>
            </a:bodyPr>
            <a:lstStyle/>
            <a:p>
              <a:r>
                <a:rPr lang="en-GB" sz="1400" dirty="0"/>
                <a:t>0.8</a:t>
              </a:r>
            </a:p>
          </p:txBody>
        </p:sp>
        <p:sp>
          <p:nvSpPr>
            <p:cNvPr id="27" name="TextBox 26">
              <a:extLst>
                <a:ext uri="{FF2B5EF4-FFF2-40B4-BE49-F238E27FC236}">
                  <a16:creationId xmlns:a16="http://schemas.microsoft.com/office/drawing/2014/main" id="{42512235-0E2C-7C4E-B4E3-2A97AC9F76DC}"/>
                </a:ext>
              </a:extLst>
            </p:cNvPr>
            <p:cNvSpPr txBox="1"/>
            <p:nvPr/>
          </p:nvSpPr>
          <p:spPr>
            <a:xfrm>
              <a:off x="6777234" y="4365910"/>
              <a:ext cx="412292" cy="307777"/>
            </a:xfrm>
            <a:prstGeom prst="rect">
              <a:avLst/>
            </a:prstGeom>
            <a:noFill/>
          </p:spPr>
          <p:txBody>
            <a:bodyPr wrap="none" rtlCol="0">
              <a:spAutoFit/>
            </a:bodyPr>
            <a:lstStyle/>
            <a:p>
              <a:r>
                <a:rPr lang="en-GB" sz="1400" dirty="0"/>
                <a:t>0.6</a:t>
              </a:r>
            </a:p>
          </p:txBody>
        </p:sp>
        <p:sp>
          <p:nvSpPr>
            <p:cNvPr id="28" name="TextBox 27">
              <a:extLst>
                <a:ext uri="{FF2B5EF4-FFF2-40B4-BE49-F238E27FC236}">
                  <a16:creationId xmlns:a16="http://schemas.microsoft.com/office/drawing/2014/main" id="{0C67F056-EC89-9B40-9B68-EB6B389DC7F6}"/>
                </a:ext>
              </a:extLst>
            </p:cNvPr>
            <p:cNvSpPr txBox="1"/>
            <p:nvPr/>
          </p:nvSpPr>
          <p:spPr>
            <a:xfrm>
              <a:off x="6202861" y="4361624"/>
              <a:ext cx="412292" cy="307777"/>
            </a:xfrm>
            <a:prstGeom prst="rect">
              <a:avLst/>
            </a:prstGeom>
            <a:noFill/>
          </p:spPr>
          <p:txBody>
            <a:bodyPr wrap="none" rtlCol="0">
              <a:spAutoFit/>
            </a:bodyPr>
            <a:lstStyle/>
            <a:p>
              <a:r>
                <a:rPr lang="en-GB" sz="1400" dirty="0"/>
                <a:t>0.4</a:t>
              </a:r>
            </a:p>
          </p:txBody>
        </p:sp>
        <p:sp>
          <p:nvSpPr>
            <p:cNvPr id="29" name="TextBox 28">
              <a:extLst>
                <a:ext uri="{FF2B5EF4-FFF2-40B4-BE49-F238E27FC236}">
                  <a16:creationId xmlns:a16="http://schemas.microsoft.com/office/drawing/2014/main" id="{B5494590-D062-3D4F-852B-C42C9BE46E5A}"/>
                </a:ext>
              </a:extLst>
            </p:cNvPr>
            <p:cNvSpPr txBox="1"/>
            <p:nvPr/>
          </p:nvSpPr>
          <p:spPr>
            <a:xfrm>
              <a:off x="5628488" y="4361624"/>
              <a:ext cx="412292" cy="307777"/>
            </a:xfrm>
            <a:prstGeom prst="rect">
              <a:avLst/>
            </a:prstGeom>
            <a:noFill/>
          </p:spPr>
          <p:txBody>
            <a:bodyPr wrap="none" rtlCol="0">
              <a:spAutoFit/>
            </a:bodyPr>
            <a:lstStyle/>
            <a:p>
              <a:r>
                <a:rPr lang="en-GB" sz="1400" dirty="0"/>
                <a:t>0.2</a:t>
              </a:r>
            </a:p>
          </p:txBody>
        </p:sp>
        <p:sp>
          <p:nvSpPr>
            <p:cNvPr id="30" name="TextBox 29">
              <a:extLst>
                <a:ext uri="{FF2B5EF4-FFF2-40B4-BE49-F238E27FC236}">
                  <a16:creationId xmlns:a16="http://schemas.microsoft.com/office/drawing/2014/main" id="{53B3AD6B-F286-664F-B9AD-C319B186002C}"/>
                </a:ext>
              </a:extLst>
            </p:cNvPr>
            <p:cNvSpPr txBox="1"/>
            <p:nvPr/>
          </p:nvSpPr>
          <p:spPr>
            <a:xfrm>
              <a:off x="5190369" y="4361625"/>
              <a:ext cx="276038" cy="307777"/>
            </a:xfrm>
            <a:prstGeom prst="rect">
              <a:avLst/>
            </a:prstGeom>
            <a:noFill/>
          </p:spPr>
          <p:txBody>
            <a:bodyPr wrap="none" rtlCol="0">
              <a:spAutoFit/>
            </a:bodyPr>
            <a:lstStyle/>
            <a:p>
              <a:r>
                <a:rPr lang="en-GB" sz="1400" dirty="0"/>
                <a:t>0</a:t>
              </a:r>
            </a:p>
          </p:txBody>
        </p:sp>
        <p:cxnSp>
          <p:nvCxnSpPr>
            <p:cNvPr id="31" name="Straight Connector 30">
              <a:extLst>
                <a:ext uri="{FF2B5EF4-FFF2-40B4-BE49-F238E27FC236}">
                  <a16:creationId xmlns:a16="http://schemas.microsoft.com/office/drawing/2014/main" id="{A9AEDF64-056A-474C-99A4-C54D6CBE77A2}"/>
                </a:ext>
              </a:extLst>
            </p:cNvPr>
            <p:cNvCxnSpPr>
              <a:cxnSpLocks/>
            </p:cNvCxnSpPr>
            <p:nvPr/>
          </p:nvCxnSpPr>
          <p:spPr>
            <a:xfrm rot="5400000" flipH="1">
              <a:off x="5296085" y="4322115"/>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D08397-9F25-A746-B5CB-D4F9E194F7D1}"/>
                </a:ext>
              </a:extLst>
            </p:cNvPr>
            <p:cNvCxnSpPr>
              <a:cxnSpLocks/>
            </p:cNvCxnSpPr>
            <p:nvPr/>
          </p:nvCxnSpPr>
          <p:spPr>
            <a:xfrm rot="5400000" flipH="1">
              <a:off x="5806414" y="432869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9CD23A-BF3F-464C-A29F-262007262674}"/>
                </a:ext>
              </a:extLst>
            </p:cNvPr>
            <p:cNvCxnSpPr>
              <a:cxnSpLocks/>
            </p:cNvCxnSpPr>
            <p:nvPr/>
          </p:nvCxnSpPr>
          <p:spPr>
            <a:xfrm rot="5400000" flipH="1">
              <a:off x="7526509" y="431992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BEB4937-B375-6647-9E5D-EBD081604AEE}"/>
                </a:ext>
              </a:extLst>
            </p:cNvPr>
            <p:cNvCxnSpPr>
              <a:cxnSpLocks/>
            </p:cNvCxnSpPr>
            <p:nvPr/>
          </p:nvCxnSpPr>
          <p:spPr>
            <a:xfrm rot="5400000" flipH="1">
              <a:off x="6380786" y="432829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6056CB-C316-824F-AE88-2A24054BB9C3}"/>
                </a:ext>
              </a:extLst>
            </p:cNvPr>
            <p:cNvCxnSpPr>
              <a:cxnSpLocks/>
            </p:cNvCxnSpPr>
            <p:nvPr/>
          </p:nvCxnSpPr>
          <p:spPr>
            <a:xfrm rot="5400000" flipH="1">
              <a:off x="6955158" y="432870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A94BA8-65D5-464D-8247-E34D40CEA2FE}"/>
                </a:ext>
              </a:extLst>
            </p:cNvPr>
            <p:cNvCxnSpPr>
              <a:cxnSpLocks/>
            </p:cNvCxnSpPr>
            <p:nvPr/>
          </p:nvCxnSpPr>
          <p:spPr>
            <a:xfrm rot="5400000" flipH="1">
              <a:off x="8035781" y="4328290"/>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E3FB667-1AE3-C140-BDB5-679CB6F42935}"/>
                </a:ext>
              </a:extLst>
            </p:cNvPr>
            <p:cNvSpPr txBox="1"/>
            <p:nvPr/>
          </p:nvSpPr>
          <p:spPr>
            <a:xfrm rot="16200000">
              <a:off x="4413787" y="3227026"/>
              <a:ext cx="628698" cy="307777"/>
            </a:xfrm>
            <a:prstGeom prst="rect">
              <a:avLst/>
            </a:prstGeom>
            <a:noFill/>
          </p:spPr>
          <p:txBody>
            <a:bodyPr wrap="none" rtlCol="0">
              <a:spAutoFit/>
            </a:bodyPr>
            <a:lstStyle/>
            <a:p>
              <a:r>
                <a:rPr lang="en-GB" sz="1400" dirty="0"/>
                <a:t>Utility</a:t>
              </a:r>
            </a:p>
          </p:txBody>
        </p:sp>
        <p:sp>
          <p:nvSpPr>
            <p:cNvPr id="38" name="TextBox 37">
              <a:extLst>
                <a:ext uri="{FF2B5EF4-FFF2-40B4-BE49-F238E27FC236}">
                  <a16:creationId xmlns:a16="http://schemas.microsoft.com/office/drawing/2014/main" id="{9A03F9D2-59C5-734D-AD31-355EF7AC3F99}"/>
                </a:ext>
              </a:extLst>
            </p:cNvPr>
            <p:cNvSpPr txBox="1"/>
            <p:nvPr/>
          </p:nvSpPr>
          <p:spPr>
            <a:xfrm>
              <a:off x="5847756" y="4667441"/>
              <a:ext cx="1696875" cy="307777"/>
            </a:xfrm>
            <a:prstGeom prst="rect">
              <a:avLst/>
            </a:prstGeom>
            <a:noFill/>
          </p:spPr>
          <p:txBody>
            <a:bodyPr wrap="none" rtlCol="0">
              <a:spAutoFit/>
            </a:bodyPr>
            <a:lstStyle/>
            <a:p>
              <a:r>
                <a:rPr lang="en-GB" sz="1400" dirty="0"/>
                <a:t>Probability of state 1</a:t>
              </a:r>
            </a:p>
          </p:txBody>
        </p:sp>
        <p:cxnSp>
          <p:nvCxnSpPr>
            <p:cNvPr id="63" name="Straight Connector 62">
              <a:extLst>
                <a:ext uri="{FF2B5EF4-FFF2-40B4-BE49-F238E27FC236}">
                  <a16:creationId xmlns:a16="http://schemas.microsoft.com/office/drawing/2014/main" id="{6CD4C2F3-0C8E-364A-BE73-B9FECBF7B98C}"/>
                </a:ext>
              </a:extLst>
            </p:cNvPr>
            <p:cNvCxnSpPr/>
            <p:nvPr/>
          </p:nvCxnSpPr>
          <p:spPr>
            <a:xfrm flipV="1">
              <a:off x="5328378" y="3367361"/>
              <a:ext cx="2735621" cy="1275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72C796C-1DE6-8945-B166-3E114C1D96A5}"/>
                </a:ext>
              </a:extLst>
            </p:cNvPr>
            <p:cNvCxnSpPr>
              <a:cxnSpLocks/>
            </p:cNvCxnSpPr>
            <p:nvPr/>
          </p:nvCxnSpPr>
          <p:spPr>
            <a:xfrm flipV="1">
              <a:off x="5336980" y="3117600"/>
              <a:ext cx="2740795" cy="52560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D4A3DC-AED4-8C40-AC2E-04B70F9E9D02}"/>
                </a:ext>
              </a:extLst>
            </p:cNvPr>
            <p:cNvCxnSpPr>
              <a:cxnSpLocks/>
            </p:cNvCxnSpPr>
            <p:nvPr/>
          </p:nvCxnSpPr>
          <p:spPr>
            <a:xfrm flipV="1">
              <a:off x="5336980" y="3009600"/>
              <a:ext cx="2740795" cy="7288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B210C02-451A-8743-8347-D61D773A7BDF}"/>
                </a:ext>
              </a:extLst>
            </p:cNvPr>
            <p:cNvCxnSpPr>
              <a:cxnSpLocks/>
            </p:cNvCxnSpPr>
            <p:nvPr/>
          </p:nvCxnSpPr>
          <p:spPr>
            <a:xfrm flipV="1">
              <a:off x="5336980" y="2879969"/>
              <a:ext cx="2727019" cy="110957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055BA4-2590-D34D-AB9F-773E017C3819}"/>
                </a:ext>
              </a:extLst>
            </p:cNvPr>
            <p:cNvCxnSpPr>
              <a:cxnSpLocks/>
            </p:cNvCxnSpPr>
            <p:nvPr/>
          </p:nvCxnSpPr>
          <p:spPr>
            <a:xfrm flipV="1">
              <a:off x="5328379" y="3254448"/>
              <a:ext cx="2735620" cy="148913"/>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3807003-9C5A-8F4E-BFA7-23A76B386C2A}"/>
                </a:ext>
              </a:extLst>
            </p:cNvPr>
            <p:cNvCxnSpPr>
              <a:cxnSpLocks/>
            </p:cNvCxnSpPr>
            <p:nvPr/>
          </p:nvCxnSpPr>
          <p:spPr>
            <a:xfrm flipV="1">
              <a:off x="5328378" y="2764978"/>
              <a:ext cx="2721848" cy="1123290"/>
            </a:xfrm>
            <a:prstGeom prst="line">
              <a:avLst/>
            </a:prstGeom>
            <a:ln w="28575">
              <a:solidFill>
                <a:srgbClr val="AF4A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272475-2E9A-054E-AA44-11D6FF488441}"/>
                </a:ext>
              </a:extLst>
            </p:cNvPr>
            <p:cNvCxnSpPr>
              <a:cxnSpLocks/>
            </p:cNvCxnSpPr>
            <p:nvPr/>
          </p:nvCxnSpPr>
          <p:spPr>
            <a:xfrm flipV="1">
              <a:off x="5328379" y="2613370"/>
              <a:ext cx="2735621" cy="153670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6CA3D3F-EAEF-154E-BCD0-98520B784F9F}"/>
                </a:ext>
              </a:extLst>
            </p:cNvPr>
            <p:cNvCxnSpPr>
              <a:cxnSpLocks/>
            </p:cNvCxnSpPr>
            <p:nvPr/>
          </p:nvCxnSpPr>
          <p:spPr>
            <a:xfrm>
              <a:off x="5328379" y="3254448"/>
              <a:ext cx="2735621" cy="271422"/>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6043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el 1"/>
          <p:cNvSpPr>
            <a:spLocks noGrp="1"/>
          </p:cNvSpPr>
          <p:nvPr>
            <p:ph type="title"/>
          </p:nvPr>
        </p:nvSpPr>
        <p:spPr/>
        <p:txBody>
          <a:bodyPr/>
          <a:lstStyle/>
          <a:p>
            <a:r>
              <a:rPr lang="en-US">
                <a:ea typeface="ＭＳ Ｐゴシック" charset="0"/>
                <a:cs typeface="ＭＳ Ｐゴシック" charset="0"/>
              </a:rPr>
              <a:t>Example</a:t>
            </a:r>
            <a:endParaRPr lang="en-US" dirty="0">
              <a:ea typeface="ＭＳ Ｐゴシック" charset="0"/>
              <a:cs typeface="ＭＳ Ｐゴシック" charset="0"/>
            </a:endParaRPr>
          </a:p>
        </p:txBody>
      </p:sp>
      <p:sp>
        <p:nvSpPr>
          <p:cNvPr id="2" name="Slide Number Placeholder 1">
            <a:extLst>
              <a:ext uri="{FF2B5EF4-FFF2-40B4-BE49-F238E27FC236}">
                <a16:creationId xmlns:a16="http://schemas.microsoft.com/office/drawing/2014/main" id="{57D23AF7-3914-5C4F-8245-FF650DAC0775}"/>
              </a:ext>
            </a:extLst>
          </p:cNvPr>
          <p:cNvSpPr>
            <a:spLocks noGrp="1"/>
          </p:cNvSpPr>
          <p:nvPr>
            <p:ph type="sldNum" sz="quarter" idx="12"/>
          </p:nvPr>
        </p:nvSpPr>
        <p:spPr/>
        <p:txBody>
          <a:bodyPr/>
          <a:lstStyle/>
          <a:p>
            <a:fld id="{67C9959E-8E6B-B04C-9955-EA096F41CA7A}" type="slidenum">
              <a:rPr lang="en-GB" smtClean="0"/>
              <a:t>37</a:t>
            </a:fld>
            <a:endParaRPr lang="en-GB"/>
          </a:p>
        </p:txBody>
      </p:sp>
      <p:sp>
        <p:nvSpPr>
          <p:cNvPr id="120836" name="Textfeld 5"/>
          <p:cNvSpPr txBox="1">
            <a:spLocks noChangeArrowheads="1"/>
          </p:cNvSpPr>
          <p:nvPr/>
        </p:nvSpPr>
        <p:spPr bwMode="auto">
          <a:xfrm>
            <a:off x="1024420" y="4945063"/>
            <a:ext cx="280891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latin typeface="+mn-lt"/>
              </a:rPr>
              <a:t>Utility of four undominated </a:t>
            </a:r>
            <a:br>
              <a:rPr lang="en-US" sz="1800" i="0" dirty="0">
                <a:latin typeface="+mn-lt"/>
              </a:rPr>
            </a:br>
            <a:r>
              <a:rPr lang="en-US" sz="1800" i="0" dirty="0">
                <a:latin typeface="+mn-lt"/>
              </a:rPr>
              <a:t>two-step plans</a:t>
            </a:r>
          </a:p>
        </p:txBody>
      </p:sp>
      <p:sp>
        <p:nvSpPr>
          <p:cNvPr id="120837" name="Textfeld 6"/>
          <p:cNvSpPr txBox="1">
            <a:spLocks noChangeArrowheads="1"/>
          </p:cNvSpPr>
          <p:nvPr/>
        </p:nvSpPr>
        <p:spPr bwMode="auto">
          <a:xfrm>
            <a:off x="5354637" y="4945063"/>
            <a:ext cx="28257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latin typeface="+mn-lt"/>
              </a:rPr>
              <a:t>Utility function for optimal </a:t>
            </a:r>
            <a:br>
              <a:rPr lang="en-US" sz="1800" i="0" dirty="0">
                <a:latin typeface="+mn-lt"/>
              </a:rPr>
            </a:br>
            <a:r>
              <a:rPr lang="en-US" sz="1800" i="0" dirty="0">
                <a:latin typeface="+mn-lt"/>
              </a:rPr>
              <a:t>eight step plans</a:t>
            </a:r>
          </a:p>
        </p:txBody>
      </p:sp>
      <p:grpSp>
        <p:nvGrpSpPr>
          <p:cNvPr id="105" name="Group 104">
            <a:extLst>
              <a:ext uri="{FF2B5EF4-FFF2-40B4-BE49-F238E27FC236}">
                <a16:creationId xmlns:a16="http://schemas.microsoft.com/office/drawing/2014/main" id="{C8C5D3C8-36F1-834A-A777-25AE13B5D932}"/>
              </a:ext>
            </a:extLst>
          </p:cNvPr>
          <p:cNvGrpSpPr/>
          <p:nvPr/>
        </p:nvGrpSpPr>
        <p:grpSpPr>
          <a:xfrm>
            <a:off x="614989" y="2178866"/>
            <a:ext cx="3627772" cy="2673295"/>
            <a:chOff x="614989" y="2178866"/>
            <a:chExt cx="3627772" cy="2673295"/>
          </a:xfrm>
        </p:grpSpPr>
        <p:cxnSp>
          <p:nvCxnSpPr>
            <p:cNvPr id="54" name="Straight Connector 53">
              <a:extLst>
                <a:ext uri="{FF2B5EF4-FFF2-40B4-BE49-F238E27FC236}">
                  <a16:creationId xmlns:a16="http://schemas.microsoft.com/office/drawing/2014/main" id="{34D39289-4F20-AC42-951B-0DE0339F75A7}"/>
                </a:ext>
              </a:extLst>
            </p:cNvPr>
            <p:cNvCxnSpPr>
              <a:cxnSpLocks/>
            </p:cNvCxnSpPr>
            <p:nvPr/>
          </p:nvCxnSpPr>
          <p:spPr>
            <a:xfrm>
              <a:off x="1365946" y="2318801"/>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63BD06-159E-824B-BD97-BA85F0826BD8}"/>
                </a:ext>
              </a:extLst>
            </p:cNvPr>
            <p:cNvCxnSpPr>
              <a:cxnSpLocks/>
            </p:cNvCxnSpPr>
            <p:nvPr/>
          </p:nvCxnSpPr>
          <p:spPr>
            <a:xfrm flipH="1">
              <a:off x="1362761" y="4177417"/>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A57F0E2-A7A4-CF40-8120-B73A4DCCD93C}"/>
                </a:ext>
              </a:extLst>
            </p:cNvPr>
            <p:cNvSpPr txBox="1"/>
            <p:nvPr/>
          </p:nvSpPr>
          <p:spPr>
            <a:xfrm>
              <a:off x="1033469" y="2178866"/>
              <a:ext cx="276038" cy="307777"/>
            </a:xfrm>
            <a:prstGeom prst="rect">
              <a:avLst/>
            </a:prstGeom>
            <a:noFill/>
          </p:spPr>
          <p:txBody>
            <a:bodyPr wrap="none" rtlCol="0">
              <a:spAutoFit/>
            </a:bodyPr>
            <a:lstStyle/>
            <a:p>
              <a:r>
                <a:rPr lang="en-GB" sz="1400" dirty="0"/>
                <a:t>3</a:t>
              </a:r>
            </a:p>
          </p:txBody>
        </p:sp>
        <p:sp>
          <p:nvSpPr>
            <p:cNvPr id="57" name="TextBox 56">
              <a:extLst>
                <a:ext uri="{FF2B5EF4-FFF2-40B4-BE49-F238E27FC236}">
                  <a16:creationId xmlns:a16="http://schemas.microsoft.com/office/drawing/2014/main" id="{E1192D9C-55AA-AA4E-8573-B79EA482DE2D}"/>
                </a:ext>
              </a:extLst>
            </p:cNvPr>
            <p:cNvSpPr txBox="1"/>
            <p:nvPr/>
          </p:nvSpPr>
          <p:spPr>
            <a:xfrm>
              <a:off x="897215" y="2490272"/>
              <a:ext cx="412292" cy="307777"/>
            </a:xfrm>
            <a:prstGeom prst="rect">
              <a:avLst/>
            </a:prstGeom>
            <a:noFill/>
          </p:spPr>
          <p:txBody>
            <a:bodyPr wrap="none" rtlCol="0">
              <a:spAutoFit/>
            </a:bodyPr>
            <a:lstStyle/>
            <a:p>
              <a:r>
                <a:rPr lang="en-GB" sz="1400" dirty="0"/>
                <a:t>2.5</a:t>
              </a:r>
            </a:p>
          </p:txBody>
        </p:sp>
        <p:sp>
          <p:nvSpPr>
            <p:cNvPr id="58" name="TextBox 57">
              <a:extLst>
                <a:ext uri="{FF2B5EF4-FFF2-40B4-BE49-F238E27FC236}">
                  <a16:creationId xmlns:a16="http://schemas.microsoft.com/office/drawing/2014/main" id="{0347A490-B2BB-2048-AA2D-DA4D99B8641A}"/>
                </a:ext>
              </a:extLst>
            </p:cNvPr>
            <p:cNvSpPr txBox="1"/>
            <p:nvPr/>
          </p:nvSpPr>
          <p:spPr>
            <a:xfrm>
              <a:off x="1033469" y="2794419"/>
              <a:ext cx="276038" cy="307777"/>
            </a:xfrm>
            <a:prstGeom prst="rect">
              <a:avLst/>
            </a:prstGeom>
            <a:noFill/>
          </p:spPr>
          <p:txBody>
            <a:bodyPr wrap="none" rtlCol="0">
              <a:spAutoFit/>
            </a:bodyPr>
            <a:lstStyle/>
            <a:p>
              <a:r>
                <a:rPr lang="en-GB" sz="1400" dirty="0"/>
                <a:t>2</a:t>
              </a:r>
            </a:p>
          </p:txBody>
        </p:sp>
        <p:sp>
          <p:nvSpPr>
            <p:cNvPr id="59" name="TextBox 58">
              <a:extLst>
                <a:ext uri="{FF2B5EF4-FFF2-40B4-BE49-F238E27FC236}">
                  <a16:creationId xmlns:a16="http://schemas.microsoft.com/office/drawing/2014/main" id="{F5FDC398-EEBE-F442-9BA0-3BF794376455}"/>
                </a:ext>
              </a:extLst>
            </p:cNvPr>
            <p:cNvSpPr txBox="1"/>
            <p:nvPr/>
          </p:nvSpPr>
          <p:spPr>
            <a:xfrm>
              <a:off x="897215" y="3100035"/>
              <a:ext cx="412292" cy="307777"/>
            </a:xfrm>
            <a:prstGeom prst="rect">
              <a:avLst/>
            </a:prstGeom>
            <a:noFill/>
          </p:spPr>
          <p:txBody>
            <a:bodyPr wrap="none" rtlCol="0">
              <a:spAutoFit/>
            </a:bodyPr>
            <a:lstStyle/>
            <a:p>
              <a:r>
                <a:rPr lang="en-GB" sz="1400" dirty="0"/>
                <a:t>1.5</a:t>
              </a:r>
            </a:p>
          </p:txBody>
        </p:sp>
        <p:sp>
          <p:nvSpPr>
            <p:cNvPr id="60" name="TextBox 59">
              <a:extLst>
                <a:ext uri="{FF2B5EF4-FFF2-40B4-BE49-F238E27FC236}">
                  <a16:creationId xmlns:a16="http://schemas.microsoft.com/office/drawing/2014/main" id="{8EA9E859-1A20-1340-BB2A-480132ABAA67}"/>
                </a:ext>
              </a:extLst>
            </p:cNvPr>
            <p:cNvSpPr txBox="1"/>
            <p:nvPr/>
          </p:nvSpPr>
          <p:spPr>
            <a:xfrm>
              <a:off x="1033468" y="3414537"/>
              <a:ext cx="276038" cy="307777"/>
            </a:xfrm>
            <a:prstGeom prst="rect">
              <a:avLst/>
            </a:prstGeom>
            <a:noFill/>
          </p:spPr>
          <p:txBody>
            <a:bodyPr wrap="none" rtlCol="0">
              <a:spAutoFit/>
            </a:bodyPr>
            <a:lstStyle/>
            <a:p>
              <a:r>
                <a:rPr lang="en-GB" sz="1400" dirty="0"/>
                <a:t>1</a:t>
              </a:r>
            </a:p>
          </p:txBody>
        </p:sp>
        <p:sp>
          <p:nvSpPr>
            <p:cNvPr id="61" name="TextBox 60">
              <a:extLst>
                <a:ext uri="{FF2B5EF4-FFF2-40B4-BE49-F238E27FC236}">
                  <a16:creationId xmlns:a16="http://schemas.microsoft.com/office/drawing/2014/main" id="{9FDFF3C9-AFD4-C94B-BCFB-26E9C3057AD4}"/>
                </a:ext>
              </a:extLst>
            </p:cNvPr>
            <p:cNvSpPr txBox="1"/>
            <p:nvPr/>
          </p:nvSpPr>
          <p:spPr>
            <a:xfrm>
              <a:off x="897214" y="3713896"/>
              <a:ext cx="412292" cy="307777"/>
            </a:xfrm>
            <a:prstGeom prst="rect">
              <a:avLst/>
            </a:prstGeom>
            <a:noFill/>
          </p:spPr>
          <p:txBody>
            <a:bodyPr wrap="none" rtlCol="0">
              <a:spAutoFit/>
            </a:bodyPr>
            <a:lstStyle/>
            <a:p>
              <a:r>
                <a:rPr lang="en-GB" sz="1400" dirty="0"/>
                <a:t>0.5</a:t>
              </a:r>
            </a:p>
          </p:txBody>
        </p:sp>
        <p:sp>
          <p:nvSpPr>
            <p:cNvPr id="62" name="TextBox 61">
              <a:extLst>
                <a:ext uri="{FF2B5EF4-FFF2-40B4-BE49-F238E27FC236}">
                  <a16:creationId xmlns:a16="http://schemas.microsoft.com/office/drawing/2014/main" id="{DEE66EB0-AF13-5C47-B92A-50092CA0E2D1}"/>
                </a:ext>
              </a:extLst>
            </p:cNvPr>
            <p:cNvSpPr txBox="1"/>
            <p:nvPr/>
          </p:nvSpPr>
          <p:spPr>
            <a:xfrm>
              <a:off x="1033468" y="4026813"/>
              <a:ext cx="276038" cy="307777"/>
            </a:xfrm>
            <a:prstGeom prst="rect">
              <a:avLst/>
            </a:prstGeom>
            <a:noFill/>
          </p:spPr>
          <p:txBody>
            <a:bodyPr wrap="none" rtlCol="0">
              <a:spAutoFit/>
            </a:bodyPr>
            <a:lstStyle/>
            <a:p>
              <a:r>
                <a:rPr lang="en-GB" sz="1400" dirty="0"/>
                <a:t>0</a:t>
              </a:r>
            </a:p>
          </p:txBody>
        </p:sp>
        <p:cxnSp>
          <p:nvCxnSpPr>
            <p:cNvPr id="63" name="Straight Connector 62">
              <a:extLst>
                <a:ext uri="{FF2B5EF4-FFF2-40B4-BE49-F238E27FC236}">
                  <a16:creationId xmlns:a16="http://schemas.microsoft.com/office/drawing/2014/main" id="{78F97B9F-696B-5D4D-B6AF-F47C917682C6}"/>
                </a:ext>
              </a:extLst>
            </p:cNvPr>
            <p:cNvCxnSpPr>
              <a:cxnSpLocks/>
              <a:endCxn id="56" idx="3"/>
            </p:cNvCxnSpPr>
            <p:nvPr/>
          </p:nvCxnSpPr>
          <p:spPr>
            <a:xfrm flipH="1">
              <a:off x="1309507" y="233275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12B9CB4-2380-6F4B-8433-B45B74DEEE07}"/>
                </a:ext>
              </a:extLst>
            </p:cNvPr>
            <p:cNvCxnSpPr>
              <a:cxnSpLocks/>
            </p:cNvCxnSpPr>
            <p:nvPr/>
          </p:nvCxnSpPr>
          <p:spPr>
            <a:xfrm flipH="1">
              <a:off x="1309506" y="264192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2BC0308-A897-A94E-943F-F2B902FA472F}"/>
                </a:ext>
              </a:extLst>
            </p:cNvPr>
            <p:cNvCxnSpPr>
              <a:cxnSpLocks/>
            </p:cNvCxnSpPr>
            <p:nvPr/>
          </p:nvCxnSpPr>
          <p:spPr>
            <a:xfrm flipH="1">
              <a:off x="1309506" y="2943509"/>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7ADC6D-303D-BF43-959C-409A43E91866}"/>
                </a:ext>
              </a:extLst>
            </p:cNvPr>
            <p:cNvCxnSpPr>
              <a:cxnSpLocks/>
            </p:cNvCxnSpPr>
            <p:nvPr/>
          </p:nvCxnSpPr>
          <p:spPr>
            <a:xfrm flipH="1">
              <a:off x="1309506" y="3254440"/>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341220-2B49-9B41-A0F3-70A9E4688265}"/>
                </a:ext>
              </a:extLst>
            </p:cNvPr>
            <p:cNvCxnSpPr>
              <a:cxnSpLocks/>
            </p:cNvCxnSpPr>
            <p:nvPr/>
          </p:nvCxnSpPr>
          <p:spPr>
            <a:xfrm flipH="1">
              <a:off x="1309497" y="356892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75DE7F7-6C54-A140-AA09-87C3FFF9F34E}"/>
                </a:ext>
              </a:extLst>
            </p:cNvPr>
            <p:cNvCxnSpPr>
              <a:cxnSpLocks/>
            </p:cNvCxnSpPr>
            <p:nvPr/>
          </p:nvCxnSpPr>
          <p:spPr>
            <a:xfrm flipH="1">
              <a:off x="1312691" y="386648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5CFC12A-820C-D945-889A-4C46D094878A}"/>
                </a:ext>
              </a:extLst>
            </p:cNvPr>
            <p:cNvCxnSpPr>
              <a:cxnSpLocks/>
            </p:cNvCxnSpPr>
            <p:nvPr/>
          </p:nvCxnSpPr>
          <p:spPr>
            <a:xfrm flipH="1">
              <a:off x="1306322" y="417741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AE0FF4C-922D-324B-AF54-CB2528186C69}"/>
                </a:ext>
              </a:extLst>
            </p:cNvPr>
            <p:cNvSpPr txBox="1"/>
            <p:nvPr/>
          </p:nvSpPr>
          <p:spPr>
            <a:xfrm>
              <a:off x="3966723" y="4238565"/>
              <a:ext cx="276038" cy="307777"/>
            </a:xfrm>
            <a:prstGeom prst="rect">
              <a:avLst/>
            </a:prstGeom>
            <a:noFill/>
          </p:spPr>
          <p:txBody>
            <a:bodyPr wrap="none" rtlCol="0">
              <a:spAutoFit/>
            </a:bodyPr>
            <a:lstStyle/>
            <a:p>
              <a:r>
                <a:rPr lang="en-GB" sz="1400" dirty="0"/>
                <a:t>1</a:t>
              </a:r>
            </a:p>
          </p:txBody>
        </p:sp>
        <p:sp>
          <p:nvSpPr>
            <p:cNvPr id="71" name="TextBox 70">
              <a:extLst>
                <a:ext uri="{FF2B5EF4-FFF2-40B4-BE49-F238E27FC236}">
                  <a16:creationId xmlns:a16="http://schemas.microsoft.com/office/drawing/2014/main" id="{56CA51C6-72AF-484E-A170-7BF4B4A7F20B}"/>
                </a:ext>
              </a:extLst>
            </p:cNvPr>
            <p:cNvSpPr txBox="1"/>
            <p:nvPr/>
          </p:nvSpPr>
          <p:spPr>
            <a:xfrm>
              <a:off x="3392349" y="4238566"/>
              <a:ext cx="412292" cy="307777"/>
            </a:xfrm>
            <a:prstGeom prst="rect">
              <a:avLst/>
            </a:prstGeom>
            <a:noFill/>
          </p:spPr>
          <p:txBody>
            <a:bodyPr wrap="none" rtlCol="0">
              <a:spAutoFit/>
            </a:bodyPr>
            <a:lstStyle/>
            <a:p>
              <a:r>
                <a:rPr lang="en-GB" sz="1400" dirty="0"/>
                <a:t>0.8</a:t>
              </a:r>
            </a:p>
          </p:txBody>
        </p:sp>
        <p:sp>
          <p:nvSpPr>
            <p:cNvPr id="72" name="TextBox 71">
              <a:extLst>
                <a:ext uri="{FF2B5EF4-FFF2-40B4-BE49-F238E27FC236}">
                  <a16:creationId xmlns:a16="http://schemas.microsoft.com/office/drawing/2014/main" id="{E6A4BA2B-D643-2A40-81CB-8C5D8BF18A77}"/>
                </a:ext>
              </a:extLst>
            </p:cNvPr>
            <p:cNvSpPr txBox="1"/>
            <p:nvPr/>
          </p:nvSpPr>
          <p:spPr>
            <a:xfrm>
              <a:off x="2817976" y="4242853"/>
              <a:ext cx="412292" cy="307777"/>
            </a:xfrm>
            <a:prstGeom prst="rect">
              <a:avLst/>
            </a:prstGeom>
            <a:noFill/>
          </p:spPr>
          <p:txBody>
            <a:bodyPr wrap="none" rtlCol="0">
              <a:spAutoFit/>
            </a:bodyPr>
            <a:lstStyle/>
            <a:p>
              <a:r>
                <a:rPr lang="en-GB" sz="1400" dirty="0"/>
                <a:t>0.6</a:t>
              </a:r>
            </a:p>
          </p:txBody>
        </p:sp>
        <p:sp>
          <p:nvSpPr>
            <p:cNvPr id="73" name="TextBox 72">
              <a:extLst>
                <a:ext uri="{FF2B5EF4-FFF2-40B4-BE49-F238E27FC236}">
                  <a16:creationId xmlns:a16="http://schemas.microsoft.com/office/drawing/2014/main" id="{1F372436-5285-C243-8197-198C3C328D64}"/>
                </a:ext>
              </a:extLst>
            </p:cNvPr>
            <p:cNvSpPr txBox="1"/>
            <p:nvPr/>
          </p:nvSpPr>
          <p:spPr>
            <a:xfrm>
              <a:off x="2243603" y="4238567"/>
              <a:ext cx="412292" cy="307777"/>
            </a:xfrm>
            <a:prstGeom prst="rect">
              <a:avLst/>
            </a:prstGeom>
            <a:noFill/>
          </p:spPr>
          <p:txBody>
            <a:bodyPr wrap="none" rtlCol="0">
              <a:spAutoFit/>
            </a:bodyPr>
            <a:lstStyle/>
            <a:p>
              <a:r>
                <a:rPr lang="en-GB" sz="1400" dirty="0"/>
                <a:t>0.4</a:t>
              </a:r>
            </a:p>
          </p:txBody>
        </p:sp>
        <p:sp>
          <p:nvSpPr>
            <p:cNvPr id="74" name="TextBox 73">
              <a:extLst>
                <a:ext uri="{FF2B5EF4-FFF2-40B4-BE49-F238E27FC236}">
                  <a16:creationId xmlns:a16="http://schemas.microsoft.com/office/drawing/2014/main" id="{3E1423C5-F672-8E47-B4CA-03A8D44C144A}"/>
                </a:ext>
              </a:extLst>
            </p:cNvPr>
            <p:cNvSpPr txBox="1"/>
            <p:nvPr/>
          </p:nvSpPr>
          <p:spPr>
            <a:xfrm>
              <a:off x="1669230" y="4238567"/>
              <a:ext cx="412292" cy="307777"/>
            </a:xfrm>
            <a:prstGeom prst="rect">
              <a:avLst/>
            </a:prstGeom>
            <a:noFill/>
          </p:spPr>
          <p:txBody>
            <a:bodyPr wrap="none" rtlCol="0">
              <a:spAutoFit/>
            </a:bodyPr>
            <a:lstStyle/>
            <a:p>
              <a:r>
                <a:rPr lang="en-GB" sz="1400" dirty="0"/>
                <a:t>0.2</a:t>
              </a:r>
            </a:p>
          </p:txBody>
        </p:sp>
        <p:sp>
          <p:nvSpPr>
            <p:cNvPr id="75" name="TextBox 74">
              <a:extLst>
                <a:ext uri="{FF2B5EF4-FFF2-40B4-BE49-F238E27FC236}">
                  <a16:creationId xmlns:a16="http://schemas.microsoft.com/office/drawing/2014/main" id="{441D7717-340F-2F48-9F44-F6DBE73A5A74}"/>
                </a:ext>
              </a:extLst>
            </p:cNvPr>
            <p:cNvSpPr txBox="1"/>
            <p:nvPr/>
          </p:nvSpPr>
          <p:spPr>
            <a:xfrm>
              <a:off x="1231111" y="4238568"/>
              <a:ext cx="276038" cy="307777"/>
            </a:xfrm>
            <a:prstGeom prst="rect">
              <a:avLst/>
            </a:prstGeom>
            <a:noFill/>
          </p:spPr>
          <p:txBody>
            <a:bodyPr wrap="none" rtlCol="0">
              <a:spAutoFit/>
            </a:bodyPr>
            <a:lstStyle/>
            <a:p>
              <a:r>
                <a:rPr lang="en-GB" sz="1400" dirty="0"/>
                <a:t>0</a:t>
              </a:r>
            </a:p>
          </p:txBody>
        </p:sp>
        <p:cxnSp>
          <p:nvCxnSpPr>
            <p:cNvPr id="76" name="Straight Connector 75">
              <a:extLst>
                <a:ext uri="{FF2B5EF4-FFF2-40B4-BE49-F238E27FC236}">
                  <a16:creationId xmlns:a16="http://schemas.microsoft.com/office/drawing/2014/main" id="{F0B99EBE-7B3E-344F-A1F0-49E472A54A63}"/>
                </a:ext>
              </a:extLst>
            </p:cNvPr>
            <p:cNvCxnSpPr>
              <a:cxnSpLocks/>
            </p:cNvCxnSpPr>
            <p:nvPr/>
          </p:nvCxnSpPr>
          <p:spPr>
            <a:xfrm rot="5400000" flipH="1">
              <a:off x="1336827" y="419905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6EAA432-7C45-8C48-8C4D-FB6CECABBAE0}"/>
                </a:ext>
              </a:extLst>
            </p:cNvPr>
            <p:cNvCxnSpPr>
              <a:cxnSpLocks/>
            </p:cNvCxnSpPr>
            <p:nvPr/>
          </p:nvCxnSpPr>
          <p:spPr>
            <a:xfrm rot="5400000" flipH="1">
              <a:off x="1847156" y="420563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61327D-2799-5A43-9EC9-75B75657357A}"/>
                </a:ext>
              </a:extLst>
            </p:cNvPr>
            <p:cNvCxnSpPr>
              <a:cxnSpLocks/>
            </p:cNvCxnSpPr>
            <p:nvPr/>
          </p:nvCxnSpPr>
          <p:spPr>
            <a:xfrm rot="5400000" flipH="1">
              <a:off x="3567251" y="419686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ECE0895-E997-F24E-A27F-54209B9BAD8A}"/>
                </a:ext>
              </a:extLst>
            </p:cNvPr>
            <p:cNvCxnSpPr>
              <a:cxnSpLocks/>
            </p:cNvCxnSpPr>
            <p:nvPr/>
          </p:nvCxnSpPr>
          <p:spPr>
            <a:xfrm rot="5400000" flipH="1">
              <a:off x="2421528" y="420523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88ECE04-CB0E-6A4F-B869-AFE6B9B769B2}"/>
                </a:ext>
              </a:extLst>
            </p:cNvPr>
            <p:cNvCxnSpPr>
              <a:cxnSpLocks/>
            </p:cNvCxnSpPr>
            <p:nvPr/>
          </p:nvCxnSpPr>
          <p:spPr>
            <a:xfrm rot="5400000" flipH="1">
              <a:off x="2995900" y="420564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767D5ED-C210-3049-98DE-026F17A48D05}"/>
                </a:ext>
              </a:extLst>
            </p:cNvPr>
            <p:cNvCxnSpPr>
              <a:cxnSpLocks/>
            </p:cNvCxnSpPr>
            <p:nvPr/>
          </p:nvCxnSpPr>
          <p:spPr>
            <a:xfrm rot="5400000" flipH="1">
              <a:off x="4076523" y="420523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0C15FD3-5C1C-B148-A064-611488A57AFC}"/>
                </a:ext>
              </a:extLst>
            </p:cNvPr>
            <p:cNvSpPr txBox="1"/>
            <p:nvPr/>
          </p:nvSpPr>
          <p:spPr>
            <a:xfrm rot="16200000">
              <a:off x="454529" y="3103969"/>
              <a:ext cx="628698" cy="307777"/>
            </a:xfrm>
            <a:prstGeom prst="rect">
              <a:avLst/>
            </a:prstGeom>
            <a:noFill/>
          </p:spPr>
          <p:txBody>
            <a:bodyPr wrap="none" rtlCol="0">
              <a:spAutoFit/>
            </a:bodyPr>
            <a:lstStyle/>
            <a:p>
              <a:r>
                <a:rPr lang="en-GB" sz="1400" dirty="0"/>
                <a:t>Utility</a:t>
              </a:r>
            </a:p>
          </p:txBody>
        </p:sp>
        <p:sp>
          <p:nvSpPr>
            <p:cNvPr id="83" name="TextBox 82">
              <a:extLst>
                <a:ext uri="{FF2B5EF4-FFF2-40B4-BE49-F238E27FC236}">
                  <a16:creationId xmlns:a16="http://schemas.microsoft.com/office/drawing/2014/main" id="{79C89874-4204-1D42-B53E-DB3C0AE8EB84}"/>
                </a:ext>
              </a:extLst>
            </p:cNvPr>
            <p:cNvSpPr txBox="1"/>
            <p:nvPr/>
          </p:nvSpPr>
          <p:spPr>
            <a:xfrm>
              <a:off x="1888498" y="4544384"/>
              <a:ext cx="1696875" cy="307777"/>
            </a:xfrm>
            <a:prstGeom prst="rect">
              <a:avLst/>
            </a:prstGeom>
            <a:noFill/>
          </p:spPr>
          <p:txBody>
            <a:bodyPr wrap="none" rtlCol="0">
              <a:spAutoFit/>
            </a:bodyPr>
            <a:lstStyle/>
            <a:p>
              <a:r>
                <a:rPr lang="en-GB" sz="1400" dirty="0"/>
                <a:t>Probability of state 1</a:t>
              </a:r>
            </a:p>
          </p:txBody>
        </p:sp>
        <p:cxnSp>
          <p:nvCxnSpPr>
            <p:cNvPr id="84" name="Straight Connector 83">
              <a:extLst>
                <a:ext uri="{FF2B5EF4-FFF2-40B4-BE49-F238E27FC236}">
                  <a16:creationId xmlns:a16="http://schemas.microsoft.com/office/drawing/2014/main" id="{31AF85A6-B359-174F-84BC-D88142BA4C5D}"/>
                </a:ext>
              </a:extLst>
            </p:cNvPr>
            <p:cNvCxnSpPr>
              <a:cxnSpLocks/>
            </p:cNvCxnSpPr>
            <p:nvPr/>
          </p:nvCxnSpPr>
          <p:spPr>
            <a:xfrm flipV="1">
              <a:off x="1369121" y="3131391"/>
              <a:ext cx="2735620" cy="1489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D6356C7-840D-F04E-BA2F-3996C423F829}"/>
                </a:ext>
              </a:extLst>
            </p:cNvPr>
            <p:cNvCxnSpPr>
              <a:cxnSpLocks/>
            </p:cNvCxnSpPr>
            <p:nvPr/>
          </p:nvCxnSpPr>
          <p:spPr>
            <a:xfrm flipV="1">
              <a:off x="1369120" y="2641921"/>
              <a:ext cx="2721848" cy="11232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C7EC3F7-13F7-194C-9125-0803BA6E657B}"/>
                </a:ext>
              </a:extLst>
            </p:cNvPr>
            <p:cNvCxnSpPr>
              <a:cxnSpLocks/>
            </p:cNvCxnSpPr>
            <p:nvPr/>
          </p:nvCxnSpPr>
          <p:spPr>
            <a:xfrm flipV="1">
              <a:off x="1369121" y="2490313"/>
              <a:ext cx="2735621" cy="1536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D97D6A-2D5E-A049-955B-BDDDF7E050BE}"/>
                </a:ext>
              </a:extLst>
            </p:cNvPr>
            <p:cNvCxnSpPr>
              <a:cxnSpLocks/>
            </p:cNvCxnSpPr>
            <p:nvPr/>
          </p:nvCxnSpPr>
          <p:spPr>
            <a:xfrm>
              <a:off x="1369121" y="3131391"/>
              <a:ext cx="2735621" cy="271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BEEA415-22E3-BC4F-A5A8-DF8AFA816B44}"/>
                </a:ext>
              </a:extLst>
            </p:cNvPr>
            <p:cNvCxnSpPr>
              <a:cxnSpLocks/>
            </p:cNvCxnSpPr>
            <p:nvPr/>
          </p:nvCxnSpPr>
          <p:spPr>
            <a:xfrm flipV="1">
              <a:off x="3099003" y="2489219"/>
              <a:ext cx="1005737" cy="56108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631BA93-3C7F-9D41-8C7D-20916AAB5270}"/>
                </a:ext>
              </a:extLst>
            </p:cNvPr>
            <p:cNvCxnSpPr>
              <a:cxnSpLocks/>
            </p:cNvCxnSpPr>
            <p:nvPr/>
          </p:nvCxnSpPr>
          <p:spPr>
            <a:xfrm>
              <a:off x="1382139" y="3131391"/>
              <a:ext cx="996615" cy="102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5BC992D-315D-7341-886D-B8DFBA1A4D62}"/>
                </a:ext>
              </a:extLst>
            </p:cNvPr>
            <p:cNvCxnSpPr>
              <a:cxnSpLocks/>
            </p:cNvCxnSpPr>
            <p:nvPr/>
          </p:nvCxnSpPr>
          <p:spPr>
            <a:xfrm flipV="1">
              <a:off x="2385641" y="3203567"/>
              <a:ext cx="351290" cy="2062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6A3F224-72BA-D74B-BC50-26876133CCCA}"/>
                </a:ext>
              </a:extLst>
            </p:cNvPr>
            <p:cNvCxnSpPr>
              <a:cxnSpLocks/>
            </p:cNvCxnSpPr>
            <p:nvPr/>
          </p:nvCxnSpPr>
          <p:spPr>
            <a:xfrm flipV="1">
              <a:off x="2736931" y="3050302"/>
              <a:ext cx="362072" cy="151322"/>
            </a:xfrm>
            <a:prstGeom prst="line">
              <a:avLst/>
            </a:prstGeom>
            <a:ln w="28575">
              <a:solidFill>
                <a:srgbClr val="AF4A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6813035-AFE9-3947-ABD6-85A3E4222070}"/>
                </a:ext>
              </a:extLst>
            </p:cNvPr>
            <p:cNvCxnSpPr/>
            <p:nvPr/>
          </p:nvCxnSpPr>
          <p:spPr>
            <a:xfrm>
              <a:off x="3099003" y="3036753"/>
              <a:ext cx="0" cy="1131678"/>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88212D4-90B9-B64F-BC5B-8BA19CB8094A}"/>
                </a:ext>
              </a:extLst>
            </p:cNvPr>
            <p:cNvCxnSpPr>
              <a:cxnSpLocks/>
            </p:cNvCxnSpPr>
            <p:nvPr/>
          </p:nvCxnSpPr>
          <p:spPr>
            <a:xfrm flipH="1">
              <a:off x="2729379" y="3201624"/>
              <a:ext cx="665" cy="966807"/>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2DCD671-295E-E447-8B7C-B11BDBBB30C2}"/>
                </a:ext>
              </a:extLst>
            </p:cNvPr>
            <p:cNvCxnSpPr>
              <a:cxnSpLocks/>
            </p:cNvCxnSpPr>
            <p:nvPr/>
          </p:nvCxnSpPr>
          <p:spPr>
            <a:xfrm>
              <a:off x="2377762" y="3233907"/>
              <a:ext cx="0" cy="950665"/>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6A6C9BE-FF87-5541-98B8-0AE1397D7325}"/>
              </a:ext>
            </a:extLst>
          </p:cNvPr>
          <p:cNvGrpSpPr/>
          <p:nvPr/>
        </p:nvGrpSpPr>
        <p:grpSpPr>
          <a:xfrm>
            <a:off x="5051478" y="2066165"/>
            <a:ext cx="3627772" cy="2673295"/>
            <a:chOff x="614989" y="2178866"/>
            <a:chExt cx="3627772" cy="2673295"/>
          </a:xfrm>
        </p:grpSpPr>
        <p:cxnSp>
          <p:nvCxnSpPr>
            <p:cNvPr id="113" name="Straight Connector 112">
              <a:extLst>
                <a:ext uri="{FF2B5EF4-FFF2-40B4-BE49-F238E27FC236}">
                  <a16:creationId xmlns:a16="http://schemas.microsoft.com/office/drawing/2014/main" id="{E2F730C0-0C14-FD47-928C-79A40B7DB715}"/>
                </a:ext>
              </a:extLst>
            </p:cNvPr>
            <p:cNvCxnSpPr>
              <a:cxnSpLocks/>
            </p:cNvCxnSpPr>
            <p:nvPr/>
          </p:nvCxnSpPr>
          <p:spPr>
            <a:xfrm>
              <a:off x="1365946" y="2318801"/>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EEE0598-129E-D347-B874-2B36001C16CE}"/>
                </a:ext>
              </a:extLst>
            </p:cNvPr>
            <p:cNvCxnSpPr>
              <a:cxnSpLocks/>
            </p:cNvCxnSpPr>
            <p:nvPr/>
          </p:nvCxnSpPr>
          <p:spPr>
            <a:xfrm flipH="1">
              <a:off x="1362761" y="4177417"/>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E18FF2F4-81AF-5841-9F57-2682CAE8A4FC}"/>
                </a:ext>
              </a:extLst>
            </p:cNvPr>
            <p:cNvSpPr txBox="1"/>
            <p:nvPr/>
          </p:nvSpPr>
          <p:spPr>
            <a:xfrm>
              <a:off x="897215" y="2178866"/>
              <a:ext cx="412292" cy="307777"/>
            </a:xfrm>
            <a:prstGeom prst="rect">
              <a:avLst/>
            </a:prstGeom>
            <a:noFill/>
          </p:spPr>
          <p:txBody>
            <a:bodyPr wrap="none" rtlCol="0">
              <a:spAutoFit/>
            </a:bodyPr>
            <a:lstStyle/>
            <a:p>
              <a:r>
                <a:rPr lang="en-GB" sz="1400" dirty="0"/>
                <a:t>7.5</a:t>
              </a:r>
            </a:p>
          </p:txBody>
        </p:sp>
        <p:sp>
          <p:nvSpPr>
            <p:cNvPr id="116" name="TextBox 115">
              <a:extLst>
                <a:ext uri="{FF2B5EF4-FFF2-40B4-BE49-F238E27FC236}">
                  <a16:creationId xmlns:a16="http://schemas.microsoft.com/office/drawing/2014/main" id="{E5B55A46-2A40-8144-85CE-FDF69E8EB420}"/>
                </a:ext>
              </a:extLst>
            </p:cNvPr>
            <p:cNvSpPr txBox="1"/>
            <p:nvPr/>
          </p:nvSpPr>
          <p:spPr>
            <a:xfrm>
              <a:off x="1033469" y="2490272"/>
              <a:ext cx="276038" cy="307777"/>
            </a:xfrm>
            <a:prstGeom prst="rect">
              <a:avLst/>
            </a:prstGeom>
            <a:noFill/>
          </p:spPr>
          <p:txBody>
            <a:bodyPr wrap="none" rtlCol="0">
              <a:spAutoFit/>
            </a:bodyPr>
            <a:lstStyle/>
            <a:p>
              <a:r>
                <a:rPr lang="en-GB" sz="1400" dirty="0"/>
                <a:t>7</a:t>
              </a:r>
            </a:p>
          </p:txBody>
        </p:sp>
        <p:sp>
          <p:nvSpPr>
            <p:cNvPr id="117" name="TextBox 116">
              <a:extLst>
                <a:ext uri="{FF2B5EF4-FFF2-40B4-BE49-F238E27FC236}">
                  <a16:creationId xmlns:a16="http://schemas.microsoft.com/office/drawing/2014/main" id="{2C864E38-F71F-FD4A-8D9D-68861CE3860D}"/>
                </a:ext>
              </a:extLst>
            </p:cNvPr>
            <p:cNvSpPr txBox="1"/>
            <p:nvPr/>
          </p:nvSpPr>
          <p:spPr>
            <a:xfrm>
              <a:off x="897215" y="2794419"/>
              <a:ext cx="412292" cy="307777"/>
            </a:xfrm>
            <a:prstGeom prst="rect">
              <a:avLst/>
            </a:prstGeom>
            <a:noFill/>
          </p:spPr>
          <p:txBody>
            <a:bodyPr wrap="none" rtlCol="0">
              <a:spAutoFit/>
            </a:bodyPr>
            <a:lstStyle/>
            <a:p>
              <a:r>
                <a:rPr lang="en-GB" sz="1400" dirty="0"/>
                <a:t>6.5</a:t>
              </a:r>
            </a:p>
          </p:txBody>
        </p:sp>
        <p:sp>
          <p:nvSpPr>
            <p:cNvPr id="118" name="TextBox 117">
              <a:extLst>
                <a:ext uri="{FF2B5EF4-FFF2-40B4-BE49-F238E27FC236}">
                  <a16:creationId xmlns:a16="http://schemas.microsoft.com/office/drawing/2014/main" id="{9B000951-17E9-884C-835D-C2635E16E9DC}"/>
                </a:ext>
              </a:extLst>
            </p:cNvPr>
            <p:cNvSpPr txBox="1"/>
            <p:nvPr/>
          </p:nvSpPr>
          <p:spPr>
            <a:xfrm>
              <a:off x="1033469" y="3100035"/>
              <a:ext cx="276038" cy="307777"/>
            </a:xfrm>
            <a:prstGeom prst="rect">
              <a:avLst/>
            </a:prstGeom>
            <a:noFill/>
          </p:spPr>
          <p:txBody>
            <a:bodyPr wrap="none" rtlCol="0">
              <a:spAutoFit/>
            </a:bodyPr>
            <a:lstStyle/>
            <a:p>
              <a:r>
                <a:rPr lang="en-GB" sz="1400" dirty="0"/>
                <a:t>6</a:t>
              </a:r>
            </a:p>
          </p:txBody>
        </p:sp>
        <p:sp>
          <p:nvSpPr>
            <p:cNvPr id="119" name="TextBox 118">
              <a:extLst>
                <a:ext uri="{FF2B5EF4-FFF2-40B4-BE49-F238E27FC236}">
                  <a16:creationId xmlns:a16="http://schemas.microsoft.com/office/drawing/2014/main" id="{3DA3C87B-4E91-8944-8A0E-97528DCEECE4}"/>
                </a:ext>
              </a:extLst>
            </p:cNvPr>
            <p:cNvSpPr txBox="1"/>
            <p:nvPr/>
          </p:nvSpPr>
          <p:spPr>
            <a:xfrm>
              <a:off x="897215" y="3414537"/>
              <a:ext cx="412292" cy="307777"/>
            </a:xfrm>
            <a:prstGeom prst="rect">
              <a:avLst/>
            </a:prstGeom>
            <a:noFill/>
          </p:spPr>
          <p:txBody>
            <a:bodyPr wrap="none" rtlCol="0">
              <a:spAutoFit/>
            </a:bodyPr>
            <a:lstStyle/>
            <a:p>
              <a:r>
                <a:rPr lang="en-GB" sz="1400" dirty="0"/>
                <a:t>5.5</a:t>
              </a:r>
            </a:p>
          </p:txBody>
        </p:sp>
        <p:sp>
          <p:nvSpPr>
            <p:cNvPr id="120" name="TextBox 119">
              <a:extLst>
                <a:ext uri="{FF2B5EF4-FFF2-40B4-BE49-F238E27FC236}">
                  <a16:creationId xmlns:a16="http://schemas.microsoft.com/office/drawing/2014/main" id="{38121458-3089-CD4F-90EE-4DCE6415DDFC}"/>
                </a:ext>
              </a:extLst>
            </p:cNvPr>
            <p:cNvSpPr txBox="1"/>
            <p:nvPr/>
          </p:nvSpPr>
          <p:spPr>
            <a:xfrm>
              <a:off x="1033469" y="3713896"/>
              <a:ext cx="276038" cy="307777"/>
            </a:xfrm>
            <a:prstGeom prst="rect">
              <a:avLst/>
            </a:prstGeom>
            <a:noFill/>
          </p:spPr>
          <p:txBody>
            <a:bodyPr wrap="none" rtlCol="0">
              <a:spAutoFit/>
            </a:bodyPr>
            <a:lstStyle/>
            <a:p>
              <a:r>
                <a:rPr lang="en-GB" sz="1400" dirty="0"/>
                <a:t>5</a:t>
              </a:r>
            </a:p>
          </p:txBody>
        </p:sp>
        <p:sp>
          <p:nvSpPr>
            <p:cNvPr id="121" name="TextBox 120">
              <a:extLst>
                <a:ext uri="{FF2B5EF4-FFF2-40B4-BE49-F238E27FC236}">
                  <a16:creationId xmlns:a16="http://schemas.microsoft.com/office/drawing/2014/main" id="{C0A5EC96-584D-8F4C-8189-B92790B88E9B}"/>
                </a:ext>
              </a:extLst>
            </p:cNvPr>
            <p:cNvSpPr txBox="1"/>
            <p:nvPr/>
          </p:nvSpPr>
          <p:spPr>
            <a:xfrm>
              <a:off x="897215" y="4026813"/>
              <a:ext cx="412292" cy="307777"/>
            </a:xfrm>
            <a:prstGeom prst="rect">
              <a:avLst/>
            </a:prstGeom>
            <a:noFill/>
          </p:spPr>
          <p:txBody>
            <a:bodyPr wrap="none" rtlCol="0">
              <a:spAutoFit/>
            </a:bodyPr>
            <a:lstStyle/>
            <a:p>
              <a:r>
                <a:rPr lang="en-GB" sz="1400" dirty="0"/>
                <a:t>4.5</a:t>
              </a:r>
            </a:p>
          </p:txBody>
        </p:sp>
        <p:cxnSp>
          <p:nvCxnSpPr>
            <p:cNvPr id="122" name="Straight Connector 121">
              <a:extLst>
                <a:ext uri="{FF2B5EF4-FFF2-40B4-BE49-F238E27FC236}">
                  <a16:creationId xmlns:a16="http://schemas.microsoft.com/office/drawing/2014/main" id="{6664F7F9-1FE9-FB49-A398-E48045CCC59C}"/>
                </a:ext>
              </a:extLst>
            </p:cNvPr>
            <p:cNvCxnSpPr>
              <a:cxnSpLocks/>
            </p:cNvCxnSpPr>
            <p:nvPr/>
          </p:nvCxnSpPr>
          <p:spPr>
            <a:xfrm>
              <a:off x="1304166" y="2332754"/>
              <a:ext cx="540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79D3C03-1A45-3445-8BB3-43FDC8BFDC98}"/>
                </a:ext>
              </a:extLst>
            </p:cNvPr>
            <p:cNvCxnSpPr>
              <a:cxnSpLocks/>
            </p:cNvCxnSpPr>
            <p:nvPr/>
          </p:nvCxnSpPr>
          <p:spPr>
            <a:xfrm flipH="1">
              <a:off x="1309506" y="2641921"/>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A3ECBE0-D55C-CE44-AD25-D707FFF6DD8B}"/>
                </a:ext>
              </a:extLst>
            </p:cNvPr>
            <p:cNvCxnSpPr>
              <a:cxnSpLocks/>
            </p:cNvCxnSpPr>
            <p:nvPr/>
          </p:nvCxnSpPr>
          <p:spPr>
            <a:xfrm flipH="1">
              <a:off x="1309506" y="2943509"/>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71CA1FF-3FC0-F742-966E-DA03E6555D03}"/>
                </a:ext>
              </a:extLst>
            </p:cNvPr>
            <p:cNvCxnSpPr>
              <a:cxnSpLocks/>
            </p:cNvCxnSpPr>
            <p:nvPr/>
          </p:nvCxnSpPr>
          <p:spPr>
            <a:xfrm flipH="1">
              <a:off x="1309506" y="3254440"/>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22A5073-0B14-C841-A694-E8DED3BF9531}"/>
                </a:ext>
              </a:extLst>
            </p:cNvPr>
            <p:cNvCxnSpPr>
              <a:cxnSpLocks/>
            </p:cNvCxnSpPr>
            <p:nvPr/>
          </p:nvCxnSpPr>
          <p:spPr>
            <a:xfrm flipH="1">
              <a:off x="1309497" y="356892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083CFFD-2FE7-1B47-B87B-D7D38E4B990F}"/>
                </a:ext>
              </a:extLst>
            </p:cNvPr>
            <p:cNvCxnSpPr>
              <a:cxnSpLocks/>
            </p:cNvCxnSpPr>
            <p:nvPr/>
          </p:nvCxnSpPr>
          <p:spPr>
            <a:xfrm flipH="1">
              <a:off x="1312691" y="386648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122AF80-10B3-2543-83DD-6C1D9D623600}"/>
                </a:ext>
              </a:extLst>
            </p:cNvPr>
            <p:cNvCxnSpPr>
              <a:cxnSpLocks/>
            </p:cNvCxnSpPr>
            <p:nvPr/>
          </p:nvCxnSpPr>
          <p:spPr>
            <a:xfrm flipH="1">
              <a:off x="1306322" y="417741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2688450-0C32-AD45-9FED-46F770EE4E6C}"/>
                </a:ext>
              </a:extLst>
            </p:cNvPr>
            <p:cNvSpPr txBox="1"/>
            <p:nvPr/>
          </p:nvSpPr>
          <p:spPr>
            <a:xfrm>
              <a:off x="3966723" y="4238565"/>
              <a:ext cx="276038" cy="307777"/>
            </a:xfrm>
            <a:prstGeom prst="rect">
              <a:avLst/>
            </a:prstGeom>
            <a:noFill/>
          </p:spPr>
          <p:txBody>
            <a:bodyPr wrap="none" rtlCol="0">
              <a:spAutoFit/>
            </a:bodyPr>
            <a:lstStyle/>
            <a:p>
              <a:r>
                <a:rPr lang="en-GB" sz="1400" dirty="0"/>
                <a:t>1</a:t>
              </a:r>
            </a:p>
          </p:txBody>
        </p:sp>
        <p:sp>
          <p:nvSpPr>
            <p:cNvPr id="130" name="TextBox 129">
              <a:extLst>
                <a:ext uri="{FF2B5EF4-FFF2-40B4-BE49-F238E27FC236}">
                  <a16:creationId xmlns:a16="http://schemas.microsoft.com/office/drawing/2014/main" id="{27C65096-C8C9-C846-AAC4-EC3D1DBF45F7}"/>
                </a:ext>
              </a:extLst>
            </p:cNvPr>
            <p:cNvSpPr txBox="1"/>
            <p:nvPr/>
          </p:nvSpPr>
          <p:spPr>
            <a:xfrm>
              <a:off x="3392349" y="4238566"/>
              <a:ext cx="412292" cy="307777"/>
            </a:xfrm>
            <a:prstGeom prst="rect">
              <a:avLst/>
            </a:prstGeom>
            <a:noFill/>
          </p:spPr>
          <p:txBody>
            <a:bodyPr wrap="none" rtlCol="0">
              <a:spAutoFit/>
            </a:bodyPr>
            <a:lstStyle/>
            <a:p>
              <a:r>
                <a:rPr lang="en-GB" sz="1400" dirty="0"/>
                <a:t>0.8</a:t>
              </a:r>
            </a:p>
          </p:txBody>
        </p:sp>
        <p:sp>
          <p:nvSpPr>
            <p:cNvPr id="131" name="TextBox 130">
              <a:extLst>
                <a:ext uri="{FF2B5EF4-FFF2-40B4-BE49-F238E27FC236}">
                  <a16:creationId xmlns:a16="http://schemas.microsoft.com/office/drawing/2014/main" id="{8A45907D-C5D4-0D4C-ACEA-2059CEAB24CD}"/>
                </a:ext>
              </a:extLst>
            </p:cNvPr>
            <p:cNvSpPr txBox="1"/>
            <p:nvPr/>
          </p:nvSpPr>
          <p:spPr>
            <a:xfrm>
              <a:off x="2817976" y="4242853"/>
              <a:ext cx="412292" cy="307777"/>
            </a:xfrm>
            <a:prstGeom prst="rect">
              <a:avLst/>
            </a:prstGeom>
            <a:noFill/>
          </p:spPr>
          <p:txBody>
            <a:bodyPr wrap="none" rtlCol="0">
              <a:spAutoFit/>
            </a:bodyPr>
            <a:lstStyle/>
            <a:p>
              <a:r>
                <a:rPr lang="en-GB" sz="1400" dirty="0"/>
                <a:t>0.6</a:t>
              </a:r>
            </a:p>
          </p:txBody>
        </p:sp>
        <p:sp>
          <p:nvSpPr>
            <p:cNvPr id="132" name="TextBox 131">
              <a:extLst>
                <a:ext uri="{FF2B5EF4-FFF2-40B4-BE49-F238E27FC236}">
                  <a16:creationId xmlns:a16="http://schemas.microsoft.com/office/drawing/2014/main" id="{CB6E9E09-B607-E840-AD30-C4E7265C9BC4}"/>
                </a:ext>
              </a:extLst>
            </p:cNvPr>
            <p:cNvSpPr txBox="1"/>
            <p:nvPr/>
          </p:nvSpPr>
          <p:spPr>
            <a:xfrm>
              <a:off x="2243603" y="4238567"/>
              <a:ext cx="412292" cy="307777"/>
            </a:xfrm>
            <a:prstGeom prst="rect">
              <a:avLst/>
            </a:prstGeom>
            <a:noFill/>
          </p:spPr>
          <p:txBody>
            <a:bodyPr wrap="none" rtlCol="0">
              <a:spAutoFit/>
            </a:bodyPr>
            <a:lstStyle/>
            <a:p>
              <a:r>
                <a:rPr lang="en-GB" sz="1400" dirty="0"/>
                <a:t>0.4</a:t>
              </a:r>
            </a:p>
          </p:txBody>
        </p:sp>
        <p:sp>
          <p:nvSpPr>
            <p:cNvPr id="133" name="TextBox 132">
              <a:extLst>
                <a:ext uri="{FF2B5EF4-FFF2-40B4-BE49-F238E27FC236}">
                  <a16:creationId xmlns:a16="http://schemas.microsoft.com/office/drawing/2014/main" id="{ADFBF0BE-0885-F244-81BE-1AA302B18BD7}"/>
                </a:ext>
              </a:extLst>
            </p:cNvPr>
            <p:cNvSpPr txBox="1"/>
            <p:nvPr/>
          </p:nvSpPr>
          <p:spPr>
            <a:xfrm>
              <a:off x="1669230" y="4238567"/>
              <a:ext cx="412292" cy="307777"/>
            </a:xfrm>
            <a:prstGeom prst="rect">
              <a:avLst/>
            </a:prstGeom>
            <a:noFill/>
          </p:spPr>
          <p:txBody>
            <a:bodyPr wrap="none" rtlCol="0">
              <a:spAutoFit/>
            </a:bodyPr>
            <a:lstStyle/>
            <a:p>
              <a:r>
                <a:rPr lang="en-GB" sz="1400" dirty="0"/>
                <a:t>0.2</a:t>
              </a:r>
            </a:p>
          </p:txBody>
        </p:sp>
        <p:sp>
          <p:nvSpPr>
            <p:cNvPr id="134" name="TextBox 133">
              <a:extLst>
                <a:ext uri="{FF2B5EF4-FFF2-40B4-BE49-F238E27FC236}">
                  <a16:creationId xmlns:a16="http://schemas.microsoft.com/office/drawing/2014/main" id="{736159B5-4EB3-934A-A618-12E37C09B1BD}"/>
                </a:ext>
              </a:extLst>
            </p:cNvPr>
            <p:cNvSpPr txBox="1"/>
            <p:nvPr/>
          </p:nvSpPr>
          <p:spPr>
            <a:xfrm>
              <a:off x="1231111" y="4238568"/>
              <a:ext cx="276038" cy="307777"/>
            </a:xfrm>
            <a:prstGeom prst="rect">
              <a:avLst/>
            </a:prstGeom>
            <a:noFill/>
          </p:spPr>
          <p:txBody>
            <a:bodyPr wrap="none" rtlCol="0">
              <a:spAutoFit/>
            </a:bodyPr>
            <a:lstStyle/>
            <a:p>
              <a:r>
                <a:rPr lang="en-GB" sz="1400" dirty="0"/>
                <a:t>0</a:t>
              </a:r>
            </a:p>
          </p:txBody>
        </p:sp>
        <p:cxnSp>
          <p:nvCxnSpPr>
            <p:cNvPr id="135" name="Straight Connector 134">
              <a:extLst>
                <a:ext uri="{FF2B5EF4-FFF2-40B4-BE49-F238E27FC236}">
                  <a16:creationId xmlns:a16="http://schemas.microsoft.com/office/drawing/2014/main" id="{883FF5A6-5FD3-E44A-A676-ED17CDD3D9EE}"/>
                </a:ext>
              </a:extLst>
            </p:cNvPr>
            <p:cNvCxnSpPr>
              <a:cxnSpLocks/>
            </p:cNvCxnSpPr>
            <p:nvPr/>
          </p:nvCxnSpPr>
          <p:spPr>
            <a:xfrm rot="5400000" flipH="1">
              <a:off x="1336827" y="419905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32A2321-CE60-2F49-BDC7-0E5BADA02F00}"/>
                </a:ext>
              </a:extLst>
            </p:cNvPr>
            <p:cNvCxnSpPr>
              <a:cxnSpLocks/>
            </p:cNvCxnSpPr>
            <p:nvPr/>
          </p:nvCxnSpPr>
          <p:spPr>
            <a:xfrm rot="5400000" flipH="1">
              <a:off x="1847156" y="4205636"/>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A3AE8A1-70E6-E848-B04F-C357EEB6D493}"/>
                </a:ext>
              </a:extLst>
            </p:cNvPr>
            <p:cNvCxnSpPr>
              <a:cxnSpLocks/>
            </p:cNvCxnSpPr>
            <p:nvPr/>
          </p:nvCxnSpPr>
          <p:spPr>
            <a:xfrm rot="5400000" flipH="1">
              <a:off x="3567251" y="419686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FE7CC8C-1870-4E4F-8CDE-1958D540C28E}"/>
                </a:ext>
              </a:extLst>
            </p:cNvPr>
            <p:cNvCxnSpPr>
              <a:cxnSpLocks/>
            </p:cNvCxnSpPr>
            <p:nvPr/>
          </p:nvCxnSpPr>
          <p:spPr>
            <a:xfrm rot="5400000" flipH="1">
              <a:off x="2421528" y="4205234"/>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6144E0A-74C6-884F-866E-6D2BAA90398A}"/>
                </a:ext>
              </a:extLst>
            </p:cNvPr>
            <p:cNvCxnSpPr>
              <a:cxnSpLocks/>
            </p:cNvCxnSpPr>
            <p:nvPr/>
          </p:nvCxnSpPr>
          <p:spPr>
            <a:xfrm rot="5400000" flipH="1">
              <a:off x="2995900" y="420564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66FA6E4-AE07-3B49-9532-E761EAA282EB}"/>
                </a:ext>
              </a:extLst>
            </p:cNvPr>
            <p:cNvCxnSpPr>
              <a:cxnSpLocks/>
            </p:cNvCxnSpPr>
            <p:nvPr/>
          </p:nvCxnSpPr>
          <p:spPr>
            <a:xfrm rot="5400000" flipH="1">
              <a:off x="4076523" y="420523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4F0CF34A-4D24-A041-8F03-F6E241932745}"/>
                </a:ext>
              </a:extLst>
            </p:cNvPr>
            <p:cNvSpPr txBox="1"/>
            <p:nvPr/>
          </p:nvSpPr>
          <p:spPr>
            <a:xfrm rot="16200000">
              <a:off x="454529" y="3103969"/>
              <a:ext cx="628698" cy="307777"/>
            </a:xfrm>
            <a:prstGeom prst="rect">
              <a:avLst/>
            </a:prstGeom>
            <a:noFill/>
          </p:spPr>
          <p:txBody>
            <a:bodyPr wrap="none" rtlCol="0">
              <a:spAutoFit/>
            </a:bodyPr>
            <a:lstStyle/>
            <a:p>
              <a:r>
                <a:rPr lang="en-GB" sz="1400" dirty="0"/>
                <a:t>Utility</a:t>
              </a:r>
            </a:p>
          </p:txBody>
        </p:sp>
        <p:sp>
          <p:nvSpPr>
            <p:cNvPr id="142" name="TextBox 141">
              <a:extLst>
                <a:ext uri="{FF2B5EF4-FFF2-40B4-BE49-F238E27FC236}">
                  <a16:creationId xmlns:a16="http://schemas.microsoft.com/office/drawing/2014/main" id="{18ECE1EC-DFA4-8E45-9A6E-2A303BDC6F83}"/>
                </a:ext>
              </a:extLst>
            </p:cNvPr>
            <p:cNvSpPr txBox="1"/>
            <p:nvPr/>
          </p:nvSpPr>
          <p:spPr>
            <a:xfrm>
              <a:off x="1888498" y="4544384"/>
              <a:ext cx="1696875" cy="307777"/>
            </a:xfrm>
            <a:prstGeom prst="rect">
              <a:avLst/>
            </a:prstGeom>
            <a:noFill/>
          </p:spPr>
          <p:txBody>
            <a:bodyPr wrap="none" rtlCol="0">
              <a:spAutoFit/>
            </a:bodyPr>
            <a:lstStyle/>
            <a:p>
              <a:r>
                <a:rPr lang="en-GB" sz="1400" dirty="0"/>
                <a:t>Probability of state 1</a:t>
              </a:r>
            </a:p>
          </p:txBody>
        </p:sp>
      </p:grpSp>
      <p:sp>
        <p:nvSpPr>
          <p:cNvPr id="107" name="Freeform 106">
            <a:extLst>
              <a:ext uri="{FF2B5EF4-FFF2-40B4-BE49-F238E27FC236}">
                <a16:creationId xmlns:a16="http://schemas.microsoft.com/office/drawing/2014/main" id="{531706BD-CFE4-B042-936E-D98876902632}"/>
              </a:ext>
            </a:extLst>
          </p:cNvPr>
          <p:cNvSpPr/>
          <p:nvPr/>
        </p:nvSpPr>
        <p:spPr>
          <a:xfrm>
            <a:off x="5815584" y="2624328"/>
            <a:ext cx="2706624" cy="1051564"/>
          </a:xfrm>
          <a:custGeom>
            <a:avLst/>
            <a:gdLst>
              <a:gd name="connsiteX0" fmla="*/ 0 w 2706624"/>
              <a:gd name="connsiteY0" fmla="*/ 685800 h 1051564"/>
              <a:gd name="connsiteX1" fmla="*/ 338328 w 2706624"/>
              <a:gd name="connsiteY1" fmla="*/ 822960 h 1051564"/>
              <a:gd name="connsiteX2" fmla="*/ 658368 w 2706624"/>
              <a:gd name="connsiteY2" fmla="*/ 950976 h 1051564"/>
              <a:gd name="connsiteX3" fmla="*/ 1014984 w 2706624"/>
              <a:gd name="connsiteY3" fmla="*/ 1024128 h 1051564"/>
              <a:gd name="connsiteX4" fmla="*/ 1335024 w 2706624"/>
              <a:gd name="connsiteY4" fmla="*/ 1033272 h 1051564"/>
              <a:gd name="connsiteX5" fmla="*/ 1764792 w 2706624"/>
              <a:gd name="connsiteY5" fmla="*/ 786384 h 1051564"/>
              <a:gd name="connsiteX6" fmla="*/ 2167128 w 2706624"/>
              <a:gd name="connsiteY6" fmla="*/ 466344 h 1051564"/>
              <a:gd name="connsiteX7" fmla="*/ 2706624 w 2706624"/>
              <a:gd name="connsiteY7" fmla="*/ 0 h 105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6624" h="1051564">
                <a:moveTo>
                  <a:pt x="0" y="685800"/>
                </a:moveTo>
                <a:lnTo>
                  <a:pt x="338328" y="822960"/>
                </a:lnTo>
                <a:cubicBezTo>
                  <a:pt x="448056" y="867156"/>
                  <a:pt x="545592" y="917448"/>
                  <a:pt x="658368" y="950976"/>
                </a:cubicBezTo>
                <a:cubicBezTo>
                  <a:pt x="771144" y="984504"/>
                  <a:pt x="902208" y="1010412"/>
                  <a:pt x="1014984" y="1024128"/>
                </a:cubicBezTo>
                <a:cubicBezTo>
                  <a:pt x="1127760" y="1037844"/>
                  <a:pt x="1210056" y="1072896"/>
                  <a:pt x="1335024" y="1033272"/>
                </a:cubicBezTo>
                <a:cubicBezTo>
                  <a:pt x="1459992" y="993648"/>
                  <a:pt x="1626108" y="880872"/>
                  <a:pt x="1764792" y="786384"/>
                </a:cubicBezTo>
                <a:cubicBezTo>
                  <a:pt x="1903476" y="691896"/>
                  <a:pt x="2010156" y="597408"/>
                  <a:pt x="2167128" y="466344"/>
                </a:cubicBezTo>
                <a:cubicBezTo>
                  <a:pt x="2324100" y="335280"/>
                  <a:pt x="2515362" y="167640"/>
                  <a:pt x="2706624"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649928B0-A90B-1E44-8A80-5063621C2BAA}"/>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132875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el 1"/>
          <p:cNvSpPr>
            <a:spLocks noGrp="1"/>
          </p:cNvSpPr>
          <p:nvPr>
            <p:ph type="title"/>
          </p:nvPr>
        </p:nvSpPr>
        <p:spPr/>
        <p:txBody>
          <a:bodyPr/>
          <a:lstStyle/>
          <a:p>
            <a:r>
              <a:rPr lang="en-US" dirty="0"/>
              <a:t>General Formula</a:t>
            </a:r>
          </a:p>
        </p:txBody>
      </p:sp>
      <mc:AlternateContent xmlns:mc="http://schemas.openxmlformats.org/markup-compatibility/2006" xmlns:a14="http://schemas.microsoft.com/office/drawing/2010/main">
        <mc:Choice Requires="a14">
          <p:sp>
            <p:nvSpPr>
              <p:cNvPr id="121858" name="Inhaltsplatzhalter 2"/>
              <p:cNvSpPr>
                <a:spLocks noGrp="1"/>
              </p:cNvSpPr>
              <p:nvPr>
                <p:ph idx="1"/>
              </p:nvPr>
            </p:nvSpPr>
            <p:spPr/>
            <p:txBody>
              <a:bodyPr>
                <a:normAutofit fontScale="92500"/>
              </a:bodyPr>
              <a:lstStyle/>
              <a:p>
                <a:r>
                  <a:rPr lang="en-US" dirty="0"/>
                  <a:t>Let </a:t>
                </a:r>
                <a14:m>
                  <m:oMath xmlns:m="http://schemas.openxmlformats.org/officeDocument/2006/math">
                    <m:r>
                      <a:rPr lang="en-US" dirty="0" smtClean="0">
                        <a:latin typeface="Cambria Math" panose="02040503050406030204" pitchFamily="18" charset="0"/>
                      </a:rPr>
                      <m:t>𝑝</m:t>
                    </m:r>
                  </m:oMath>
                </a14:m>
                <a:r>
                  <a:rPr lang="en-US" dirty="0"/>
                  <a:t> be a depth-</a:t>
                </a:r>
                <a14:m>
                  <m:oMath xmlns:m="http://schemas.openxmlformats.org/officeDocument/2006/math">
                    <m:r>
                      <a:rPr lang="en-US" dirty="0" smtClean="0">
                        <a:latin typeface="Cambria Math" panose="02040503050406030204" pitchFamily="18" charset="0"/>
                      </a:rPr>
                      <m:t>𝑑</m:t>
                    </m:r>
                  </m:oMath>
                </a14:m>
                <a:r>
                  <a:rPr lang="en-US" dirty="0"/>
                  <a:t> conditional plan whose initial action is </a:t>
                </a:r>
                <a14:m>
                  <m:oMath xmlns:m="http://schemas.openxmlformats.org/officeDocument/2006/math">
                    <m:r>
                      <a:rPr lang="en-US" dirty="0" smtClean="0">
                        <a:latin typeface="Cambria Math" panose="02040503050406030204" pitchFamily="18" charset="0"/>
                      </a:rPr>
                      <m:t>𝑎</m:t>
                    </m:r>
                  </m:oMath>
                </a14:m>
                <a:r>
                  <a:rPr lang="en-US" dirty="0"/>
                  <a:t> and whose depth-</a:t>
                </a:r>
                <a14:m>
                  <m:oMath xmlns:m="http://schemas.openxmlformats.org/officeDocument/2006/math">
                    <m:r>
                      <a:rPr lang="en-US" dirty="0" smtClean="0">
                        <a:latin typeface="Cambria Math" panose="02040503050406030204" pitchFamily="18" charset="0"/>
                      </a:rPr>
                      <m:t>𝑑</m:t>
                    </m:r>
                    <m:r>
                      <a:rPr lang="en-US" dirty="0" smtClean="0">
                        <a:latin typeface="Cambria Math" panose="02040503050406030204" pitchFamily="18" charset="0"/>
                      </a:rPr>
                      <m:t>−1</m:t>
                    </m:r>
                  </m:oMath>
                </a14:m>
                <a:r>
                  <a:rPr lang="en-US" dirty="0"/>
                  <a:t> </a:t>
                </a:r>
                <a:r>
                  <a:rPr lang="en-US" dirty="0" err="1"/>
                  <a:t>subplan</a:t>
                </a:r>
                <a:r>
                  <a:rPr lang="en-US" dirty="0"/>
                  <a:t> for percept </a:t>
                </a:r>
                <a14:m>
                  <m:oMath xmlns:m="http://schemas.openxmlformats.org/officeDocument/2006/math">
                    <m:r>
                      <a:rPr lang="en-US" dirty="0" smtClean="0">
                        <a:latin typeface="Cambria Math" panose="02040503050406030204" pitchFamily="18" charset="0"/>
                      </a:rPr>
                      <m:t>𝑒</m:t>
                    </m:r>
                  </m:oMath>
                </a14:m>
                <a:r>
                  <a:rPr lang="en-US" dirty="0"/>
                  <a:t> is </a:t>
                </a:r>
                <a14:m>
                  <m:oMath xmlns:m="http://schemas.openxmlformats.org/officeDocument/2006/math">
                    <m:r>
                      <a:rPr lang="en-US" dirty="0" smtClean="0">
                        <a:latin typeface="Cambria Math" panose="02040503050406030204" pitchFamily="18" charset="0"/>
                      </a:rPr>
                      <m:t>𝑝</m:t>
                    </m:r>
                    <m:r>
                      <a:rPr lang="en-US" dirty="0" smtClean="0">
                        <a:latin typeface="Cambria Math" panose="02040503050406030204" pitchFamily="18" charset="0"/>
                      </a:rPr>
                      <m:t>.</m:t>
                    </m:r>
                    <m:r>
                      <a:rPr lang="en-US" dirty="0" smtClean="0">
                        <a:latin typeface="Cambria Math" panose="02040503050406030204" pitchFamily="18" charset="0"/>
                      </a:rPr>
                      <m:t>𝑒</m:t>
                    </m:r>
                  </m:oMath>
                </a14:m>
                <a:r>
                  <a:rPr lang="en-US" dirty="0"/>
                  <a:t>, then</a:t>
                </a:r>
              </a:p>
              <a:p>
                <a:pPr marL="457200" lvl="1" indent="0">
                  <a:buNone/>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US" dirty="0" smtClean="0">
                              <a:latin typeface="Cambria Math" panose="02040503050406030204" pitchFamily="18" charset="0"/>
                            </a:rPr>
                            <m:t>𝑢</m:t>
                          </m:r>
                        </m:e>
                        <m:sub>
                          <m:r>
                            <a:rPr lang="de-DE" dirty="0" smtClean="0">
                              <a:latin typeface="Cambria Math" panose="02040503050406030204" pitchFamily="18" charset="0"/>
                            </a:rPr>
                            <m:t>𝑝</m:t>
                          </m:r>
                        </m:sub>
                      </m:sSub>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m:t>
                      </m:r>
                      <m:r>
                        <a:rPr lang="en-US" dirty="0">
                          <a:latin typeface="Cambria Math" panose="02040503050406030204" pitchFamily="18" charset="0"/>
                        </a:rPr>
                        <m:t>𝑅</m:t>
                      </m:r>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m:t>
                      </m:r>
                      <m:nary>
                        <m:naryPr>
                          <m:chr m:val="∑"/>
                          <m:supHide m:val="on"/>
                          <m:ctrlPr>
                            <a:rPr lang="en-US" i="1" dirty="0">
                              <a:latin typeface="Cambria Math" panose="02040503050406030204" pitchFamily="18" charset="0"/>
                            </a:rPr>
                          </m:ctrlPr>
                        </m:naryPr>
                        <m:sub>
                          <m:sSup>
                            <m:sSupPr>
                              <m:ctrlPr>
                                <a:rPr lang="de-DE" i="1" dirty="0" smtClean="0">
                                  <a:latin typeface="Cambria Math" panose="02040503050406030204" pitchFamily="18" charset="0"/>
                                </a:rPr>
                              </m:ctrlPr>
                            </m:sSupPr>
                            <m:e>
                              <m:r>
                                <a:rPr lang="de-DE" dirty="0" smtClean="0">
                                  <a:latin typeface="Cambria Math" panose="02040503050406030204" pitchFamily="18" charset="0"/>
                                </a:rPr>
                                <m:t>𝑠</m:t>
                              </m:r>
                            </m:e>
                            <m:sup>
                              <m:r>
                                <a:rPr lang="de-DE" dirty="0" smtClean="0">
                                  <a:latin typeface="Cambria Math" panose="02040503050406030204" pitchFamily="18" charset="0"/>
                                </a:rPr>
                                <m:t>′</m:t>
                              </m:r>
                            </m:sup>
                          </m:sSup>
                        </m:sub>
                        <m:sup/>
                        <m:e>
                          <m:r>
                            <a:rPr lang="en-US" altLang="ja-JP" dirty="0">
                              <a:latin typeface="Cambria Math" panose="02040503050406030204" pitchFamily="18" charset="0"/>
                            </a:rPr>
                            <m:t>𝑃</m:t>
                          </m:r>
                          <m:r>
                            <a:rPr lang="en-US" altLang="ja-JP" dirty="0">
                              <a:latin typeface="Cambria Math" panose="02040503050406030204" pitchFamily="18" charset="0"/>
                            </a:rPr>
                            <m:t>(</m:t>
                          </m:r>
                          <m:sSup>
                            <m:sSupPr>
                              <m:ctrlPr>
                                <a:rPr lang="de-DE" altLang="ja-JP" i="1" dirty="0" smtClean="0">
                                  <a:latin typeface="Cambria Math" panose="02040503050406030204" pitchFamily="18" charset="0"/>
                                </a:rPr>
                              </m:ctrlPr>
                            </m:sSupPr>
                            <m:e>
                              <m:r>
                                <a:rPr lang="en-US" altLang="ja-JP" dirty="0">
                                  <a:latin typeface="Cambria Math" panose="02040503050406030204" pitchFamily="18" charset="0"/>
                                </a:rPr>
                                <m:t>𝑠</m:t>
                              </m:r>
                            </m:e>
                            <m:sup>
                              <m:r>
                                <a:rPr lang="de-DE" altLang="ja-JP" dirty="0" smtClean="0">
                                  <a:latin typeface="Cambria Math" panose="02040503050406030204" pitchFamily="18" charset="0"/>
                                </a:rPr>
                                <m:t>′</m:t>
                              </m:r>
                            </m:sup>
                          </m:sSup>
                          <m:r>
                            <a:rPr lang="en-US" altLang="ja-JP" dirty="0">
                              <a:latin typeface="Cambria Math" panose="02040503050406030204" pitchFamily="18" charset="0"/>
                            </a:rPr>
                            <m:t>| </m:t>
                          </m:r>
                          <m:r>
                            <a:rPr lang="en-US" altLang="ja-JP" dirty="0" err="1">
                              <a:latin typeface="Cambria Math" panose="02040503050406030204" pitchFamily="18" charset="0"/>
                            </a:rPr>
                            <m:t>𝑠</m:t>
                          </m:r>
                          <m:r>
                            <a:rPr lang="en-US" altLang="ja-JP" dirty="0" err="1">
                              <a:latin typeface="Cambria Math" panose="02040503050406030204" pitchFamily="18" charset="0"/>
                            </a:rPr>
                            <m:t>,</m:t>
                          </m:r>
                          <m:r>
                            <a:rPr lang="en-US" altLang="ja-JP" dirty="0" err="1">
                              <a:latin typeface="Cambria Math" panose="02040503050406030204" pitchFamily="18" charset="0"/>
                            </a:rPr>
                            <m:t>𝑎</m:t>
                          </m:r>
                          <m:r>
                            <a:rPr lang="en-US" altLang="ja-JP" dirty="0">
                              <a:latin typeface="Cambria Math" panose="02040503050406030204" pitchFamily="18" charset="0"/>
                            </a:rPr>
                            <m:t>)</m:t>
                          </m:r>
                          <m:r>
                            <a:rPr lang="de-DE" altLang="ja-JP" dirty="0" smtClean="0">
                              <a:latin typeface="Cambria Math" panose="02040503050406030204" pitchFamily="18" charset="0"/>
                            </a:rPr>
                            <m:t> </m:t>
                          </m:r>
                        </m:e>
                      </m:nary>
                      <m:nary>
                        <m:naryPr>
                          <m:chr m:val="∑"/>
                          <m:supHide m:val="on"/>
                          <m:ctrlPr>
                            <a:rPr lang="en-US" altLang="ja-JP" i="1" dirty="0">
                              <a:latin typeface="Cambria Math" panose="02040503050406030204" pitchFamily="18" charset="0"/>
                            </a:rPr>
                          </m:ctrlPr>
                        </m:naryPr>
                        <m:sub>
                          <m:r>
                            <a:rPr lang="de-DE" altLang="ja-JP" dirty="0" smtClean="0">
                              <a:latin typeface="Cambria Math" panose="02040503050406030204" pitchFamily="18" charset="0"/>
                            </a:rPr>
                            <m:t>𝑒</m:t>
                          </m:r>
                        </m:sub>
                        <m:sup/>
                        <m:e>
                          <m:r>
                            <a:rPr lang="en-US" altLang="ja-JP" dirty="0">
                              <a:latin typeface="Cambria Math" panose="02040503050406030204" pitchFamily="18" charset="0"/>
                            </a:rPr>
                            <m:t>𝑃</m:t>
                          </m:r>
                          <m:d>
                            <m:dPr>
                              <m:ctrlPr>
                                <a:rPr lang="en-US" altLang="ja-JP" i="1" dirty="0">
                                  <a:latin typeface="Cambria Math" panose="02040503050406030204" pitchFamily="18" charset="0"/>
                                </a:rPr>
                              </m:ctrlPr>
                            </m:dPr>
                            <m:e>
                              <m:r>
                                <a:rPr lang="en-US" altLang="ja-JP" dirty="0" err="1">
                                  <a:latin typeface="Cambria Math" panose="02040503050406030204" pitchFamily="18" charset="0"/>
                                </a:rPr>
                                <m:t>𝑒</m:t>
                              </m:r>
                            </m:e>
                            <m:e>
                              <m:sSup>
                                <m:sSupPr>
                                  <m:ctrlPr>
                                    <a:rPr lang="de-DE" altLang="ja-JP" i="1" dirty="0" smtClean="0">
                                      <a:latin typeface="Cambria Math" panose="02040503050406030204" pitchFamily="18" charset="0"/>
                                    </a:rPr>
                                  </m:ctrlPr>
                                </m:sSupPr>
                                <m:e>
                                  <m:r>
                                    <a:rPr lang="en-US" altLang="ja-JP" dirty="0" err="1">
                                      <a:latin typeface="Cambria Math" panose="02040503050406030204" pitchFamily="18" charset="0"/>
                                    </a:rPr>
                                    <m:t>𝑠</m:t>
                                  </m:r>
                                </m:e>
                                <m:sup>
                                  <m:r>
                                    <a:rPr lang="de-DE" altLang="ja-JP" dirty="0" smtClean="0">
                                      <a:latin typeface="Cambria Math" panose="02040503050406030204" pitchFamily="18" charset="0"/>
                                    </a:rPr>
                                    <m:t>′</m:t>
                                  </m:r>
                                </m:sup>
                              </m:sSup>
                            </m:e>
                          </m:d>
                          <m:r>
                            <a:rPr lang="en-US" altLang="ja-JP" dirty="0">
                              <a:latin typeface="Cambria Math" panose="02040503050406030204" pitchFamily="18" charset="0"/>
                            </a:rPr>
                            <m:t> </m:t>
                          </m:r>
                          <m:sSub>
                            <m:sSubPr>
                              <m:ctrlPr>
                                <a:rPr lang="de-DE" altLang="ja-JP" i="1" dirty="0" smtClean="0">
                                  <a:latin typeface="Cambria Math" panose="02040503050406030204" pitchFamily="18" charset="0"/>
                                </a:rPr>
                              </m:ctrlPr>
                            </m:sSubPr>
                            <m:e>
                              <m:r>
                                <a:rPr lang="en-US" altLang="ja-JP" dirty="0" err="1">
                                  <a:latin typeface="Cambria Math" panose="02040503050406030204" pitchFamily="18" charset="0"/>
                                </a:rPr>
                                <m:t>𝑢</m:t>
                              </m:r>
                            </m:e>
                            <m:sub>
                              <m:r>
                                <a:rPr lang="de-DE" altLang="ja-JP" dirty="0" smtClean="0">
                                  <a:latin typeface="Cambria Math" panose="02040503050406030204" pitchFamily="18" charset="0"/>
                                </a:rPr>
                                <m:t>𝑝</m:t>
                              </m:r>
                              <m:r>
                                <a:rPr lang="de-DE" altLang="ja-JP" dirty="0" smtClean="0">
                                  <a:latin typeface="Cambria Math" panose="02040503050406030204" pitchFamily="18" charset="0"/>
                                </a:rPr>
                                <m:t>.</m:t>
                              </m:r>
                              <m:r>
                                <a:rPr lang="de-DE" altLang="ja-JP" dirty="0" smtClean="0">
                                  <a:latin typeface="Cambria Math" panose="02040503050406030204" pitchFamily="18" charset="0"/>
                                </a:rPr>
                                <m:t>𝑒</m:t>
                              </m:r>
                            </m:sub>
                          </m:sSub>
                          <m:d>
                            <m:dPr>
                              <m:ctrlPr>
                                <a:rPr lang="en-US" altLang="ja-JP" i="1" dirty="0">
                                  <a:latin typeface="Cambria Math" panose="02040503050406030204" pitchFamily="18" charset="0"/>
                                </a:rPr>
                              </m:ctrlPr>
                            </m:dPr>
                            <m:e>
                              <m:sSup>
                                <m:sSupPr>
                                  <m:ctrlPr>
                                    <a:rPr lang="de-DE" altLang="ja-JP" i="1" dirty="0" smtClean="0">
                                      <a:latin typeface="Cambria Math" panose="02040503050406030204" pitchFamily="18" charset="0"/>
                                    </a:rPr>
                                  </m:ctrlPr>
                                </m:sSupPr>
                                <m:e>
                                  <m:r>
                                    <a:rPr lang="en-US" altLang="ja-JP" dirty="0">
                                      <a:latin typeface="Cambria Math" panose="02040503050406030204" pitchFamily="18" charset="0"/>
                                    </a:rPr>
                                    <m:t>𝑠</m:t>
                                  </m:r>
                                </m:e>
                                <m:sup>
                                  <m:r>
                                    <a:rPr lang="de-DE" altLang="ja-JP" dirty="0" smtClean="0">
                                      <a:latin typeface="Cambria Math" panose="02040503050406030204" pitchFamily="18" charset="0"/>
                                    </a:rPr>
                                    <m:t>′</m:t>
                                  </m:r>
                                </m:sup>
                              </m:sSup>
                            </m:e>
                          </m:d>
                        </m:e>
                      </m:nary>
                    </m:oMath>
                  </m:oMathPara>
                </a14:m>
                <a:br>
                  <a:rPr lang="en-US" altLang="ja-JP" dirty="0"/>
                </a:br>
                <a:endParaRPr lang="en-US" altLang="ja-JP" dirty="0"/>
              </a:p>
              <a:p>
                <a:pPr lvl="1"/>
                <a14:m>
                  <m:oMath xmlns:m="http://schemas.openxmlformats.org/officeDocument/2006/math">
                    <m:r>
                      <a:rPr lang="en-US" i="1" dirty="0">
                        <a:latin typeface="Cambria Math" panose="02040503050406030204" pitchFamily="18" charset="0"/>
                      </a:rPr>
                      <m:t>𝑑</m:t>
                    </m:r>
                    <m:r>
                      <a:rPr lang="en-US" i="1" dirty="0">
                        <a:latin typeface="Cambria Math" panose="02040503050406030204" pitchFamily="18" charset="0"/>
                      </a:rPr>
                      <m:t>=0</m:t>
                    </m:r>
                  </m:oMath>
                </a14:m>
                <a:r>
                  <a:rPr lang="en-US" dirty="0"/>
                  <a:t>: </a:t>
                </a:r>
                <a14:m>
                  <m:oMath xmlns:m="http://schemas.openxmlformats.org/officeDocument/2006/math">
                    <m:sSub>
                      <m:sSubPr>
                        <m:ctrlPr>
                          <a:rPr lang="de-DE" i="1" dirty="0">
                            <a:latin typeface="Cambria Math" panose="02040503050406030204" pitchFamily="18" charset="0"/>
                          </a:rPr>
                        </m:ctrlPr>
                      </m:sSubPr>
                      <m:e>
                        <m:r>
                          <a:rPr lang="en-US" dirty="0">
                            <a:latin typeface="Cambria Math" panose="02040503050406030204" pitchFamily="18" charset="0"/>
                          </a:rPr>
                          <m:t>𝑢</m:t>
                        </m:r>
                      </m:e>
                      <m:sub>
                        <m:r>
                          <a:rPr lang="de-DE" dirty="0">
                            <a:latin typeface="Cambria Math" panose="02040503050406030204" pitchFamily="18" charset="0"/>
                          </a:rPr>
                          <m:t>𝑝</m:t>
                        </m:r>
                      </m:sub>
                    </m:sSub>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m:t>
                    </m:r>
                    <m:r>
                      <a:rPr lang="en-US" dirty="0">
                        <a:latin typeface="Cambria Math" panose="02040503050406030204" pitchFamily="18" charset="0"/>
                      </a:rPr>
                      <m:t>𝑅</m:t>
                    </m:r>
                    <m:d>
                      <m:dPr>
                        <m:ctrlPr>
                          <a:rPr lang="en-US" i="1" dirty="0">
                            <a:latin typeface="Cambria Math" panose="02040503050406030204" pitchFamily="18" charset="0"/>
                          </a:rPr>
                        </m:ctrlPr>
                      </m:dPr>
                      <m:e>
                        <m:r>
                          <a:rPr lang="en-US" dirty="0">
                            <a:latin typeface="Cambria Math" panose="02040503050406030204" pitchFamily="18" charset="0"/>
                          </a:rPr>
                          <m:t>𝑠</m:t>
                        </m:r>
                      </m:e>
                    </m:d>
                  </m:oMath>
                </a14:m>
                <a:r>
                  <a:rPr lang="en-US" dirty="0"/>
                  <a:t> for the empty plan </a:t>
                </a:r>
                <a14:m>
                  <m:oMath xmlns:m="http://schemas.openxmlformats.org/officeDocument/2006/math">
                    <m:r>
                      <a:rPr lang="de-DE" b="0" i="1" smtClean="0">
                        <a:latin typeface="Cambria Math" panose="02040503050406030204" pitchFamily="18" charset="0"/>
                        <a:ea typeface="Cambria Math" panose="02040503050406030204" pitchFamily="18" charset="0"/>
                      </a:rPr>
                      <m:t>𝑝</m:t>
                    </m:r>
                    <m:r>
                      <a:rPr lang="de-DE" b="0" i="0"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m:t>
                    </m:r>
                  </m:oMath>
                </a14:m>
                <a:r>
                  <a:rPr lang="en-US" dirty="0"/>
                  <a:t> </a:t>
                </a:r>
                <a:endParaRPr lang="de-DE" i="1" dirty="0">
                  <a:latin typeface="Cambria Math" panose="02040503050406030204" pitchFamily="18" charset="0"/>
                </a:endParaRPr>
              </a:p>
              <a:p>
                <a:pPr lvl="1"/>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=1</m:t>
                    </m:r>
                  </m:oMath>
                </a14:m>
                <a:r>
                  <a:rPr lang="en-US" dirty="0"/>
                  <a:t>: </a:t>
                </a:r>
                <a14:m>
                  <m:oMath xmlns:m="http://schemas.openxmlformats.org/officeDocument/2006/math">
                    <m:r>
                      <a:rPr lang="en-US" dirty="0">
                        <a:latin typeface="Cambria Math" panose="02040503050406030204" pitchFamily="18" charset="0"/>
                      </a:rPr>
                      <m:t>𝑝</m:t>
                    </m:r>
                    <m:r>
                      <a:rPr lang="en-US" dirty="0">
                        <a:latin typeface="Cambria Math" panose="02040503050406030204" pitchFamily="18" charset="0"/>
                      </a:rPr>
                      <m:t>.</m:t>
                    </m:r>
                    <m:r>
                      <a:rPr lang="en-US" dirty="0">
                        <a:latin typeface="Cambria Math" panose="02040503050406030204" pitchFamily="18" charset="0"/>
                      </a:rPr>
                      <m:t>𝑒</m:t>
                    </m:r>
                    <m:r>
                      <a:rPr lang="de-DE" b="0" i="1" dirty="0"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oMath>
                </a14:m>
                <a:r>
                  <a:rPr lang="en-US" dirty="0"/>
                  <a:t> for all </a:t>
                </a:r>
                <a14:m>
                  <m:oMath xmlns:m="http://schemas.openxmlformats.org/officeDocument/2006/math">
                    <m:r>
                      <a:rPr lang="en-US" dirty="0">
                        <a:latin typeface="Cambria Math" panose="02040503050406030204" pitchFamily="18" charset="0"/>
                      </a:rPr>
                      <m:t>𝑒</m:t>
                    </m:r>
                  </m:oMath>
                </a14:m>
                <a:r>
                  <a:rPr lang="en-US" dirty="0"/>
                  <a:t>, simplifying the last sum:</a:t>
                </a:r>
              </a:p>
              <a:p>
                <a:pPr marL="492125" lvl="2" indent="0">
                  <a:buNone/>
                </a:pPr>
                <a14:m>
                  <m:oMathPara xmlns:m="http://schemas.openxmlformats.org/officeDocument/2006/math">
                    <m:oMathParaPr>
                      <m:jc m:val="centerGroup"/>
                    </m:oMathParaPr>
                    <m:oMath xmlns:m="http://schemas.openxmlformats.org/officeDocument/2006/math">
                      <m:nary>
                        <m:naryPr>
                          <m:chr m:val="∑"/>
                          <m:supHide m:val="on"/>
                          <m:ctrlPr>
                            <a:rPr lang="en-US" altLang="ja-JP" i="1" dirty="0">
                              <a:latin typeface="Cambria Math" panose="02040503050406030204" pitchFamily="18" charset="0"/>
                            </a:rPr>
                          </m:ctrlPr>
                        </m:naryPr>
                        <m:sub>
                          <m:r>
                            <a:rPr lang="de-DE" altLang="ja-JP" dirty="0">
                              <a:latin typeface="Cambria Math" panose="02040503050406030204" pitchFamily="18" charset="0"/>
                            </a:rPr>
                            <m:t>𝑒</m:t>
                          </m:r>
                        </m:sub>
                        <m:sup/>
                        <m:e>
                          <m:r>
                            <a:rPr lang="en-US" altLang="ja-JP" dirty="0">
                              <a:latin typeface="Cambria Math" panose="02040503050406030204" pitchFamily="18" charset="0"/>
                            </a:rPr>
                            <m:t>𝑃</m:t>
                          </m:r>
                          <m:d>
                            <m:dPr>
                              <m:ctrlPr>
                                <a:rPr lang="en-US" altLang="ja-JP" i="1" dirty="0">
                                  <a:latin typeface="Cambria Math" panose="02040503050406030204" pitchFamily="18" charset="0"/>
                                </a:rPr>
                              </m:ctrlPr>
                            </m:dPr>
                            <m:e>
                              <m:r>
                                <a:rPr lang="en-US" altLang="ja-JP" dirty="0" err="1">
                                  <a:latin typeface="Cambria Math" panose="02040503050406030204" pitchFamily="18" charset="0"/>
                                </a:rPr>
                                <m:t>𝑒</m:t>
                              </m:r>
                            </m:e>
                            <m:e>
                              <m:sSup>
                                <m:sSupPr>
                                  <m:ctrlPr>
                                    <a:rPr lang="de-DE" altLang="ja-JP" i="1" dirty="0">
                                      <a:latin typeface="Cambria Math" panose="02040503050406030204" pitchFamily="18" charset="0"/>
                                    </a:rPr>
                                  </m:ctrlPr>
                                </m:sSupPr>
                                <m:e>
                                  <m:r>
                                    <a:rPr lang="en-US" altLang="ja-JP" dirty="0" err="1">
                                      <a:latin typeface="Cambria Math" panose="02040503050406030204" pitchFamily="18" charset="0"/>
                                    </a:rPr>
                                    <m:t>𝑠</m:t>
                                  </m:r>
                                </m:e>
                                <m:sup>
                                  <m:r>
                                    <a:rPr lang="de-DE" altLang="ja-JP" dirty="0">
                                      <a:latin typeface="Cambria Math" panose="02040503050406030204" pitchFamily="18" charset="0"/>
                                    </a:rPr>
                                    <m:t>′</m:t>
                                  </m:r>
                                </m:sup>
                              </m:sSup>
                            </m:e>
                          </m:d>
                          <m:r>
                            <a:rPr lang="en-US" altLang="ja-JP" dirty="0">
                              <a:latin typeface="Cambria Math" panose="02040503050406030204" pitchFamily="18" charset="0"/>
                            </a:rPr>
                            <m:t> </m:t>
                          </m:r>
                          <m:sSub>
                            <m:sSubPr>
                              <m:ctrlPr>
                                <a:rPr lang="de-DE" altLang="ja-JP" i="1" dirty="0">
                                  <a:latin typeface="Cambria Math" panose="02040503050406030204" pitchFamily="18" charset="0"/>
                                </a:rPr>
                              </m:ctrlPr>
                            </m:sSubPr>
                            <m:e>
                              <m:r>
                                <a:rPr lang="en-US" altLang="ja-JP" dirty="0" err="1">
                                  <a:latin typeface="Cambria Math" panose="02040503050406030204" pitchFamily="18" charset="0"/>
                                </a:rPr>
                                <m:t>𝑢</m:t>
                              </m:r>
                            </m:e>
                            <m:sub>
                              <m:r>
                                <a:rPr lang="de-DE" altLang="ja-JP" dirty="0">
                                  <a:latin typeface="Cambria Math" panose="02040503050406030204" pitchFamily="18" charset="0"/>
                                </a:rPr>
                                <m:t>𝑝</m:t>
                              </m:r>
                              <m:r>
                                <a:rPr lang="de-DE" altLang="ja-JP" dirty="0">
                                  <a:latin typeface="Cambria Math" panose="02040503050406030204" pitchFamily="18" charset="0"/>
                                </a:rPr>
                                <m:t>.</m:t>
                              </m:r>
                              <m:r>
                                <a:rPr lang="de-DE" altLang="ja-JP" dirty="0">
                                  <a:latin typeface="Cambria Math" panose="02040503050406030204" pitchFamily="18" charset="0"/>
                                </a:rPr>
                                <m:t>𝑒</m:t>
                              </m:r>
                            </m:sub>
                          </m:sSub>
                          <m:d>
                            <m:dPr>
                              <m:ctrlPr>
                                <a:rPr lang="en-US" altLang="ja-JP" i="1" dirty="0">
                                  <a:latin typeface="Cambria Math" panose="02040503050406030204" pitchFamily="18" charset="0"/>
                                </a:rPr>
                              </m:ctrlPr>
                            </m:dPr>
                            <m:e>
                              <m:sSup>
                                <m:sSupPr>
                                  <m:ctrlPr>
                                    <a:rPr lang="de-DE" altLang="ja-JP" i="1" dirty="0">
                                      <a:latin typeface="Cambria Math" panose="02040503050406030204" pitchFamily="18" charset="0"/>
                                    </a:rPr>
                                  </m:ctrlPr>
                                </m:sSupPr>
                                <m:e>
                                  <m:r>
                                    <a:rPr lang="en-US" altLang="ja-JP" dirty="0">
                                      <a:latin typeface="Cambria Math" panose="02040503050406030204" pitchFamily="18" charset="0"/>
                                    </a:rPr>
                                    <m:t>𝑠</m:t>
                                  </m:r>
                                </m:e>
                                <m:sup>
                                  <m:r>
                                    <a:rPr lang="de-DE" altLang="ja-JP" dirty="0">
                                      <a:latin typeface="Cambria Math" panose="02040503050406030204" pitchFamily="18" charset="0"/>
                                    </a:rPr>
                                    <m:t>′</m:t>
                                  </m:r>
                                </m:sup>
                              </m:sSup>
                            </m:e>
                          </m:d>
                        </m:e>
                      </m:nary>
                      <m:r>
                        <a:rPr lang="de-DE" altLang="ja-JP" b="0" i="1" dirty="0" smtClean="0">
                          <a:latin typeface="Cambria Math" panose="02040503050406030204" pitchFamily="18" charset="0"/>
                        </a:rPr>
                        <m:t>=</m:t>
                      </m:r>
                      <m:nary>
                        <m:naryPr>
                          <m:chr m:val="∑"/>
                          <m:supHide m:val="on"/>
                          <m:ctrlPr>
                            <a:rPr lang="en-US" altLang="ja-JP" i="1" dirty="0">
                              <a:latin typeface="Cambria Math" panose="02040503050406030204" pitchFamily="18" charset="0"/>
                            </a:rPr>
                          </m:ctrlPr>
                        </m:naryPr>
                        <m:sub>
                          <m:r>
                            <a:rPr lang="de-DE" altLang="ja-JP" dirty="0">
                              <a:latin typeface="Cambria Math" panose="02040503050406030204" pitchFamily="18" charset="0"/>
                            </a:rPr>
                            <m:t>𝑒</m:t>
                          </m:r>
                        </m:sub>
                        <m:sup/>
                        <m:e>
                          <m:r>
                            <a:rPr lang="en-US" altLang="ja-JP" dirty="0">
                              <a:latin typeface="Cambria Math" panose="02040503050406030204" pitchFamily="18" charset="0"/>
                            </a:rPr>
                            <m:t>𝑃</m:t>
                          </m:r>
                          <m:d>
                            <m:dPr>
                              <m:ctrlPr>
                                <a:rPr lang="en-US" altLang="ja-JP" i="1" dirty="0">
                                  <a:latin typeface="Cambria Math" panose="02040503050406030204" pitchFamily="18" charset="0"/>
                                </a:rPr>
                              </m:ctrlPr>
                            </m:dPr>
                            <m:e>
                              <m:r>
                                <a:rPr lang="en-US" altLang="ja-JP" dirty="0" err="1">
                                  <a:latin typeface="Cambria Math" panose="02040503050406030204" pitchFamily="18" charset="0"/>
                                </a:rPr>
                                <m:t>𝑒</m:t>
                              </m:r>
                            </m:e>
                            <m:e>
                              <m:sSup>
                                <m:sSupPr>
                                  <m:ctrlPr>
                                    <a:rPr lang="de-DE" altLang="ja-JP" i="1" dirty="0">
                                      <a:latin typeface="Cambria Math" panose="02040503050406030204" pitchFamily="18" charset="0"/>
                                    </a:rPr>
                                  </m:ctrlPr>
                                </m:sSupPr>
                                <m:e>
                                  <m:r>
                                    <a:rPr lang="en-US" altLang="ja-JP" dirty="0" err="1">
                                      <a:latin typeface="Cambria Math" panose="02040503050406030204" pitchFamily="18" charset="0"/>
                                    </a:rPr>
                                    <m:t>𝑠</m:t>
                                  </m:r>
                                </m:e>
                                <m:sup>
                                  <m:r>
                                    <a:rPr lang="de-DE" altLang="ja-JP" dirty="0">
                                      <a:latin typeface="Cambria Math" panose="02040503050406030204" pitchFamily="18" charset="0"/>
                                    </a:rPr>
                                    <m:t>′</m:t>
                                  </m:r>
                                </m:sup>
                              </m:sSup>
                            </m:e>
                          </m:d>
                          <m:r>
                            <a:rPr lang="en-US" altLang="ja-JP" dirty="0">
                              <a:latin typeface="Cambria Math" panose="02040503050406030204" pitchFamily="18" charset="0"/>
                            </a:rPr>
                            <m:t> </m:t>
                          </m:r>
                          <m:sSub>
                            <m:sSubPr>
                              <m:ctrlPr>
                                <a:rPr lang="de-DE" altLang="ja-JP" i="1" dirty="0">
                                  <a:latin typeface="Cambria Math" panose="02040503050406030204" pitchFamily="18" charset="0"/>
                                </a:rPr>
                              </m:ctrlPr>
                            </m:sSubPr>
                            <m:e>
                              <m:r>
                                <a:rPr lang="en-US" altLang="ja-JP" dirty="0" err="1">
                                  <a:latin typeface="Cambria Math" panose="02040503050406030204" pitchFamily="18" charset="0"/>
                                </a:rPr>
                                <m:t>𝑢</m:t>
                              </m:r>
                            </m:e>
                            <m:sub>
                              <m:r>
                                <a:rPr lang="en-US" i="1">
                                  <a:latin typeface="Cambria Math" panose="02040503050406030204" pitchFamily="18" charset="0"/>
                                  <a:ea typeface="Cambria Math" panose="02040503050406030204" pitchFamily="18" charset="0"/>
                                </a:rPr>
                                <m:t>⊥</m:t>
                              </m:r>
                            </m:sub>
                          </m:sSub>
                          <m:d>
                            <m:dPr>
                              <m:ctrlPr>
                                <a:rPr lang="en-US" altLang="ja-JP" i="1" dirty="0">
                                  <a:latin typeface="Cambria Math" panose="02040503050406030204" pitchFamily="18" charset="0"/>
                                </a:rPr>
                              </m:ctrlPr>
                            </m:dPr>
                            <m:e>
                              <m:sSup>
                                <m:sSupPr>
                                  <m:ctrlPr>
                                    <a:rPr lang="de-DE" altLang="ja-JP" i="1" dirty="0">
                                      <a:latin typeface="Cambria Math" panose="02040503050406030204" pitchFamily="18" charset="0"/>
                                    </a:rPr>
                                  </m:ctrlPr>
                                </m:sSupPr>
                                <m:e>
                                  <m:r>
                                    <a:rPr lang="en-US" altLang="ja-JP" dirty="0">
                                      <a:latin typeface="Cambria Math" panose="02040503050406030204" pitchFamily="18" charset="0"/>
                                    </a:rPr>
                                    <m:t>𝑠</m:t>
                                  </m:r>
                                </m:e>
                                <m:sup>
                                  <m:r>
                                    <a:rPr lang="de-DE" altLang="ja-JP" dirty="0">
                                      <a:latin typeface="Cambria Math" panose="02040503050406030204" pitchFamily="18" charset="0"/>
                                    </a:rPr>
                                    <m:t>′</m:t>
                                  </m:r>
                                </m:sup>
                              </m:sSup>
                            </m:e>
                          </m:d>
                        </m:e>
                      </m:nary>
                      <m:r>
                        <a:rPr lang="de-DE" altLang="ja-JP" b="0" i="1" dirty="0" smtClean="0">
                          <a:latin typeface="Cambria Math" panose="02040503050406030204" pitchFamily="18" charset="0"/>
                        </a:rPr>
                        <m:t>=</m:t>
                      </m:r>
                      <m:sSub>
                        <m:sSubPr>
                          <m:ctrlPr>
                            <a:rPr lang="de-DE" altLang="ja-JP" i="1" dirty="0">
                              <a:latin typeface="Cambria Math" panose="02040503050406030204" pitchFamily="18" charset="0"/>
                            </a:rPr>
                          </m:ctrlPr>
                        </m:sSubPr>
                        <m:e>
                          <m:r>
                            <a:rPr lang="en-US" altLang="ja-JP" dirty="0" err="1">
                              <a:latin typeface="Cambria Math" panose="02040503050406030204" pitchFamily="18" charset="0"/>
                            </a:rPr>
                            <m:t>𝑢</m:t>
                          </m:r>
                        </m:e>
                        <m:sub>
                          <m:r>
                            <a:rPr lang="en-US" i="1">
                              <a:latin typeface="Cambria Math" panose="02040503050406030204" pitchFamily="18" charset="0"/>
                              <a:ea typeface="Cambria Math" panose="02040503050406030204" pitchFamily="18" charset="0"/>
                            </a:rPr>
                            <m:t>⊥</m:t>
                          </m:r>
                        </m:sub>
                      </m:sSub>
                      <m:d>
                        <m:dPr>
                          <m:ctrlPr>
                            <a:rPr lang="en-US" altLang="ja-JP" i="1" dirty="0">
                              <a:latin typeface="Cambria Math" panose="02040503050406030204" pitchFamily="18" charset="0"/>
                            </a:rPr>
                          </m:ctrlPr>
                        </m:dPr>
                        <m:e>
                          <m:sSup>
                            <m:sSupPr>
                              <m:ctrlPr>
                                <a:rPr lang="de-DE" altLang="ja-JP" i="1" dirty="0">
                                  <a:latin typeface="Cambria Math" panose="02040503050406030204" pitchFamily="18" charset="0"/>
                                </a:rPr>
                              </m:ctrlPr>
                            </m:sSupPr>
                            <m:e>
                              <m:r>
                                <a:rPr lang="en-US" altLang="ja-JP" dirty="0">
                                  <a:latin typeface="Cambria Math" panose="02040503050406030204" pitchFamily="18" charset="0"/>
                                </a:rPr>
                                <m:t>𝑠</m:t>
                              </m:r>
                            </m:e>
                            <m:sup>
                              <m:r>
                                <a:rPr lang="de-DE" altLang="ja-JP" dirty="0">
                                  <a:latin typeface="Cambria Math" panose="02040503050406030204" pitchFamily="18" charset="0"/>
                                </a:rPr>
                                <m:t>′</m:t>
                              </m:r>
                            </m:sup>
                          </m:sSup>
                        </m:e>
                      </m:d>
                      <m:nary>
                        <m:naryPr>
                          <m:chr m:val="∑"/>
                          <m:supHide m:val="on"/>
                          <m:ctrlPr>
                            <a:rPr lang="en-US" altLang="ja-JP" i="1" dirty="0">
                              <a:latin typeface="Cambria Math" panose="02040503050406030204" pitchFamily="18" charset="0"/>
                            </a:rPr>
                          </m:ctrlPr>
                        </m:naryPr>
                        <m:sub>
                          <m:r>
                            <a:rPr lang="de-DE" altLang="ja-JP" dirty="0">
                              <a:latin typeface="Cambria Math" panose="02040503050406030204" pitchFamily="18" charset="0"/>
                            </a:rPr>
                            <m:t>𝑒</m:t>
                          </m:r>
                        </m:sub>
                        <m:sup/>
                        <m:e>
                          <m:r>
                            <a:rPr lang="en-US" altLang="ja-JP" dirty="0">
                              <a:latin typeface="Cambria Math" panose="02040503050406030204" pitchFamily="18" charset="0"/>
                            </a:rPr>
                            <m:t>𝑃</m:t>
                          </m:r>
                          <m:d>
                            <m:dPr>
                              <m:ctrlPr>
                                <a:rPr lang="en-US" altLang="ja-JP" i="1" dirty="0">
                                  <a:latin typeface="Cambria Math" panose="02040503050406030204" pitchFamily="18" charset="0"/>
                                </a:rPr>
                              </m:ctrlPr>
                            </m:dPr>
                            <m:e>
                              <m:r>
                                <a:rPr lang="en-US" altLang="ja-JP" dirty="0" err="1">
                                  <a:latin typeface="Cambria Math" panose="02040503050406030204" pitchFamily="18" charset="0"/>
                                </a:rPr>
                                <m:t>𝑒</m:t>
                              </m:r>
                            </m:e>
                            <m:e>
                              <m:sSup>
                                <m:sSupPr>
                                  <m:ctrlPr>
                                    <a:rPr lang="de-DE" altLang="ja-JP" i="1" dirty="0">
                                      <a:latin typeface="Cambria Math" panose="02040503050406030204" pitchFamily="18" charset="0"/>
                                    </a:rPr>
                                  </m:ctrlPr>
                                </m:sSupPr>
                                <m:e>
                                  <m:r>
                                    <a:rPr lang="en-US" altLang="ja-JP" dirty="0" err="1">
                                      <a:latin typeface="Cambria Math" panose="02040503050406030204" pitchFamily="18" charset="0"/>
                                    </a:rPr>
                                    <m:t>𝑠</m:t>
                                  </m:r>
                                </m:e>
                                <m:sup>
                                  <m:r>
                                    <a:rPr lang="de-DE" altLang="ja-JP" dirty="0">
                                      <a:latin typeface="Cambria Math" panose="02040503050406030204" pitchFamily="18" charset="0"/>
                                    </a:rPr>
                                    <m:t>′</m:t>
                                  </m:r>
                                </m:sup>
                              </m:sSup>
                            </m:e>
                          </m:d>
                        </m:e>
                      </m:nary>
                      <m:r>
                        <a:rPr lang="de-DE" altLang="ja-JP" i="1" dirty="0">
                          <a:latin typeface="Cambria Math" panose="02040503050406030204" pitchFamily="18" charset="0"/>
                        </a:rPr>
                        <m:t>=</m:t>
                      </m:r>
                      <m:sSub>
                        <m:sSubPr>
                          <m:ctrlPr>
                            <a:rPr lang="de-DE" altLang="ja-JP" i="1" dirty="0">
                              <a:latin typeface="Cambria Math" panose="02040503050406030204" pitchFamily="18" charset="0"/>
                            </a:rPr>
                          </m:ctrlPr>
                        </m:sSubPr>
                        <m:e>
                          <m:r>
                            <a:rPr lang="en-US" altLang="ja-JP" dirty="0" err="1">
                              <a:latin typeface="Cambria Math" panose="02040503050406030204" pitchFamily="18" charset="0"/>
                            </a:rPr>
                            <m:t>𝑢</m:t>
                          </m:r>
                        </m:e>
                        <m:sub>
                          <m:r>
                            <a:rPr lang="en-US" i="1">
                              <a:latin typeface="Cambria Math" panose="02040503050406030204" pitchFamily="18" charset="0"/>
                              <a:ea typeface="Cambria Math" panose="02040503050406030204" pitchFamily="18" charset="0"/>
                            </a:rPr>
                            <m:t>⊥</m:t>
                          </m:r>
                        </m:sub>
                      </m:sSub>
                      <m:d>
                        <m:dPr>
                          <m:ctrlPr>
                            <a:rPr lang="en-US" altLang="ja-JP" i="1" dirty="0">
                              <a:latin typeface="Cambria Math" panose="02040503050406030204" pitchFamily="18" charset="0"/>
                            </a:rPr>
                          </m:ctrlPr>
                        </m:dPr>
                        <m:e>
                          <m:sSup>
                            <m:sSupPr>
                              <m:ctrlPr>
                                <a:rPr lang="de-DE" altLang="ja-JP" i="1" dirty="0">
                                  <a:latin typeface="Cambria Math" panose="02040503050406030204" pitchFamily="18" charset="0"/>
                                </a:rPr>
                              </m:ctrlPr>
                            </m:sSupPr>
                            <m:e>
                              <m:r>
                                <a:rPr lang="en-US" altLang="ja-JP" dirty="0">
                                  <a:latin typeface="Cambria Math" panose="02040503050406030204" pitchFamily="18" charset="0"/>
                                </a:rPr>
                                <m:t>𝑠</m:t>
                              </m:r>
                            </m:e>
                            <m:sup>
                              <m:r>
                                <a:rPr lang="de-DE" altLang="ja-JP" dirty="0">
                                  <a:latin typeface="Cambria Math" panose="02040503050406030204" pitchFamily="18" charset="0"/>
                                </a:rPr>
                                <m:t>′</m:t>
                              </m:r>
                            </m:sup>
                          </m:sSup>
                        </m:e>
                      </m:d>
                      <m:r>
                        <a:rPr lang="de-DE" altLang="ja-JP" i="1" dirty="0" smtClean="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rPr>
                        <m:t>1=</m:t>
                      </m:r>
                      <m:r>
                        <a:rPr lang="de-DE" altLang="ja-JP" b="0" i="1" dirty="0" smtClean="0">
                          <a:latin typeface="Cambria Math" panose="02040503050406030204" pitchFamily="18" charset="0"/>
                        </a:rPr>
                        <m:t>𝑅</m:t>
                      </m:r>
                      <m:d>
                        <m:dPr>
                          <m:ctrlPr>
                            <a:rPr lang="de-DE" altLang="ja-JP" b="0" i="1" dirty="0" smtClean="0">
                              <a:latin typeface="Cambria Math" panose="02040503050406030204" pitchFamily="18" charset="0"/>
                            </a:rPr>
                          </m:ctrlPr>
                        </m:dPr>
                        <m:e>
                          <m:r>
                            <a:rPr lang="de-DE" altLang="ja-JP" b="0" i="1" dirty="0" smtClean="0">
                              <a:latin typeface="Cambria Math" panose="02040503050406030204" pitchFamily="18" charset="0"/>
                            </a:rPr>
                            <m:t>𝑠</m:t>
                          </m:r>
                          <m:r>
                            <a:rPr lang="de-DE" altLang="ja-JP" b="0" i="1" dirty="0" smtClean="0">
                              <a:latin typeface="Cambria Math" panose="02040503050406030204" pitchFamily="18" charset="0"/>
                            </a:rPr>
                            <m:t>′</m:t>
                          </m:r>
                        </m:e>
                      </m:d>
                    </m:oMath>
                  </m:oMathPara>
                </a14:m>
                <a:endParaRPr lang="en-US" dirty="0"/>
              </a:p>
              <a:p>
                <a:r>
                  <a:rPr lang="en-US" dirty="0"/>
                  <a:t>This gives us a </a:t>
                </a:r>
                <a:r>
                  <a:rPr lang="en-US" i="1" dirty="0"/>
                  <a:t>value iteration </a:t>
                </a:r>
                <a:r>
                  <a:rPr lang="en-US" dirty="0"/>
                  <a:t>algorithm</a:t>
                </a:r>
              </a:p>
              <a:p>
                <a:r>
                  <a:rPr lang="en-US" dirty="0"/>
                  <a:t>The elimination of dominated plans is essential for reducing doubly exponential growth: </a:t>
                </a:r>
              </a:p>
              <a:p>
                <a:pPr lvl="1"/>
                <a:r>
                  <a:rPr lang="en-US" dirty="0"/>
                  <a:t>Number of undominated plans with </a:t>
                </a:r>
                <a14:m>
                  <m:oMath xmlns:m="http://schemas.openxmlformats.org/officeDocument/2006/math">
                    <m:r>
                      <a:rPr lang="en-US" dirty="0" smtClean="0">
                        <a:latin typeface="Cambria Math" panose="02040503050406030204" pitchFamily="18" charset="0"/>
                      </a:rPr>
                      <m:t>𝑑</m:t>
                    </m:r>
                    <m:r>
                      <a:rPr lang="en-US" dirty="0" smtClean="0">
                        <a:latin typeface="Cambria Math" panose="02040503050406030204" pitchFamily="18" charset="0"/>
                      </a:rPr>
                      <m:t>=8</m:t>
                    </m:r>
                  </m:oMath>
                </a14:m>
                <a:r>
                  <a:rPr lang="en-US" dirty="0"/>
                  <a:t> is just </a:t>
                </a:r>
                <a14:m>
                  <m:oMath xmlns:m="http://schemas.openxmlformats.org/officeDocument/2006/math">
                    <m:r>
                      <a:rPr lang="en-US" dirty="0" smtClean="0">
                        <a:latin typeface="Cambria Math" panose="02040503050406030204" pitchFamily="18" charset="0"/>
                      </a:rPr>
                      <m:t>144</m:t>
                    </m:r>
                  </m:oMath>
                </a14:m>
                <a:endParaRPr lang="de-DE" dirty="0"/>
              </a:p>
              <a:p>
                <a:pPr lvl="1"/>
                <a:r>
                  <a:rPr lang="en-US" dirty="0"/>
                  <a:t>Otherwise </a:t>
                </a:r>
                <a14:m>
                  <m:oMath xmlns:m="http://schemas.openxmlformats.org/officeDocument/2006/math">
                    <m:sSup>
                      <m:sSupPr>
                        <m:ctrlPr>
                          <a:rPr lang="en-US" i="1" dirty="0" smtClean="0">
                            <a:latin typeface="Cambria Math" panose="02040503050406030204" pitchFamily="18" charset="0"/>
                          </a:rPr>
                        </m:ctrlPr>
                      </m:sSupPr>
                      <m:e>
                        <m:r>
                          <a:rPr lang="en-US" dirty="0" smtClean="0">
                            <a:latin typeface="Cambria Math" panose="02040503050406030204" pitchFamily="18" charset="0"/>
                          </a:rPr>
                          <m:t>2</m:t>
                        </m:r>
                      </m:e>
                      <m:sup>
                        <m:r>
                          <a:rPr lang="de-DE" dirty="0" smtClean="0">
                            <a:latin typeface="Cambria Math" panose="02040503050406030204" pitchFamily="18" charset="0"/>
                          </a:rPr>
                          <m:t>255</m:t>
                        </m:r>
                      </m:sup>
                    </m:sSup>
                  </m:oMath>
                </a14:m>
                <a:r>
                  <a:rPr lang="en-US" dirty="0"/>
                  <a:t> (</a:t>
                </a:r>
                <a14:m>
                  <m:oMath xmlns:m="http://schemas.openxmlformats.org/officeDocument/2006/math">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dirty="0" smtClean="0">
                                <a:latin typeface="Cambria Math" panose="02040503050406030204" pitchFamily="18" charset="0"/>
                              </a:rPr>
                              <m:t>𝐴</m:t>
                            </m:r>
                          </m:e>
                        </m:d>
                      </m:e>
                      <m:sup>
                        <m:r>
                          <a:rPr lang="de-DE" dirty="0" smtClean="0">
                            <a:latin typeface="Cambria Math" panose="02040503050406030204" pitchFamily="18" charset="0"/>
                          </a:rPr>
                          <m:t>𝑂</m:t>
                        </m:r>
                        <m:d>
                          <m:dPr>
                            <m:ctrlPr>
                              <a:rPr lang="de-DE" i="1" dirty="0" smtClean="0">
                                <a:latin typeface="Cambria Math" panose="02040503050406030204" pitchFamily="18" charset="0"/>
                              </a:rPr>
                            </m:ctrlPr>
                          </m:dPr>
                          <m:e>
                            <m:sSup>
                              <m:sSupPr>
                                <m:ctrlPr>
                                  <a:rPr lang="de-DE" i="1" dirty="0" smtClean="0">
                                    <a:latin typeface="Cambria Math" panose="02040503050406030204" pitchFamily="18" charset="0"/>
                                  </a:rPr>
                                </m:ctrlPr>
                              </m:sSupPr>
                              <m:e>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𝐸</m:t>
                                    </m:r>
                                  </m:e>
                                </m:d>
                              </m:e>
                              <m:sup>
                                <m:r>
                                  <a:rPr lang="de-DE" dirty="0" smtClean="0">
                                    <a:latin typeface="Cambria Math" panose="02040503050406030204" pitchFamily="18" charset="0"/>
                                  </a:rPr>
                                  <m:t>𝑑</m:t>
                                </m:r>
                                <m:r>
                                  <a:rPr lang="de-DE" dirty="0" smtClean="0">
                                    <a:latin typeface="Cambria Math" panose="02040503050406030204" pitchFamily="18" charset="0"/>
                                  </a:rPr>
                                  <m:t>−1</m:t>
                                </m:r>
                              </m:sup>
                            </m:sSup>
                          </m:e>
                        </m:d>
                      </m:sup>
                    </m:sSup>
                  </m:oMath>
                </a14:m>
                <a:r>
                  <a:rPr lang="en-US" dirty="0"/>
                  <a:t>)</a:t>
                </a:r>
              </a:p>
              <a:p>
                <a:pPr lvl="2"/>
                <a:r>
                  <a:rPr lang="en-US" dirty="0"/>
                  <a:t>For large POMDPs this approach is highly inefficient</a:t>
                </a:r>
              </a:p>
            </p:txBody>
          </p:sp>
        </mc:Choice>
        <mc:Fallback xmlns="">
          <p:sp>
            <p:nvSpPr>
              <p:cNvPr id="121858" name="Inhaltsplatzhalter 2"/>
              <p:cNvSpPr>
                <a:spLocks noGrp="1" noRot="1" noChangeAspect="1" noMove="1" noResize="1" noEditPoints="1" noAdjustHandles="1" noChangeArrowheads="1" noChangeShapeType="1" noTextEdit="1"/>
              </p:cNvSpPr>
              <p:nvPr>
                <p:ph idx="1"/>
              </p:nvPr>
            </p:nvSpPr>
            <p:spPr>
              <a:blipFill>
                <a:blip r:embed="rId2"/>
                <a:stretch>
                  <a:fillRect l="-3759" t="-10773" b="-829"/>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F648C531-F636-7F49-B820-15AF01376256}"/>
              </a:ext>
            </a:extLst>
          </p:cNvPr>
          <p:cNvSpPr>
            <a:spLocks noGrp="1"/>
          </p:cNvSpPr>
          <p:nvPr>
            <p:ph type="dt" sz="half" idx="10"/>
          </p:nvPr>
        </p:nvSpPr>
        <p:spPr/>
        <p:txBody>
          <a:bodyPr/>
          <a:lstStyle/>
          <a:p>
            <a:r>
              <a:rPr lang="en-GB"/>
              <a:t>APA - Advanced Dec.</a:t>
            </a:r>
            <a:endParaRPr lang="de-DE" dirty="0"/>
          </a:p>
        </p:txBody>
      </p:sp>
      <p:sp>
        <p:nvSpPr>
          <p:cNvPr id="2" name="Slide Number Placeholder 1">
            <a:extLst>
              <a:ext uri="{FF2B5EF4-FFF2-40B4-BE49-F238E27FC236}">
                <a16:creationId xmlns:a16="http://schemas.microsoft.com/office/drawing/2014/main" id="{C0D00C8C-4C2F-4040-BAC7-8B6E4FE2F812}"/>
              </a:ext>
            </a:extLst>
          </p:cNvPr>
          <p:cNvSpPr>
            <a:spLocks noGrp="1"/>
          </p:cNvSpPr>
          <p:nvPr>
            <p:ph type="sldNum" sz="quarter" idx="12"/>
          </p:nvPr>
        </p:nvSpPr>
        <p:spPr/>
        <p:txBody>
          <a:bodyPr/>
          <a:lstStyle/>
          <a:p>
            <a:fld id="{67C9959E-8E6B-B04C-9955-EA096F41CA7A}" type="slidenum">
              <a:rPr lang="en-GB" smtClean="0"/>
              <a:pPr/>
              <a:t>38</a:t>
            </a:fld>
            <a:endParaRPr lang="en-GB"/>
          </a:p>
        </p:txBody>
      </p:sp>
    </p:spTree>
    <p:extLst>
      <p:ext uri="{BB962C8B-B14F-4D97-AF65-F5344CB8AC3E}">
        <p14:creationId xmlns:p14="http://schemas.microsoft.com/office/powerpoint/2010/main" val="230979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85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85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85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85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85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85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523B9DE-33C7-8A48-8408-962BF3FC6AA5}"/>
                  </a:ext>
                </a:extLst>
              </p:cNvPr>
              <p:cNvSpPr>
                <a:spLocks noGrp="1"/>
              </p:cNvSpPr>
              <p:nvPr>
                <p:ph idx="1"/>
              </p:nvPr>
            </p:nvSpPr>
            <p:spPr/>
            <p:txBody>
              <a:bodyPr>
                <a:normAutofit fontScale="92500" lnSpcReduction="10000"/>
              </a:bodyPr>
              <a:lstStyle/>
              <a:p>
                <a:r>
                  <a:rPr lang="en-GB" dirty="0"/>
                  <a:t>Returns an</a:t>
                </a:r>
                <a:br>
                  <a:rPr lang="en-GB" dirty="0"/>
                </a:br>
                <a:r>
                  <a:rPr lang="en-GB" dirty="0"/>
                  <a:t>optimal set </a:t>
                </a:r>
                <a:br>
                  <a:rPr lang="en-GB" dirty="0"/>
                </a:br>
                <a:r>
                  <a:rPr lang="en-GB" dirty="0"/>
                  <a:t>of plans</a:t>
                </a:r>
              </a:p>
              <a:p>
                <a:endParaRPr lang="en-GB" dirty="0"/>
              </a:p>
              <a:p>
                <a:endParaRPr lang="en-GB" dirty="0"/>
              </a:p>
              <a:p>
                <a:endParaRPr lang="en-GB" dirty="0"/>
              </a:p>
              <a:p>
                <a:endParaRPr lang="en-GB" dirty="0"/>
              </a:p>
              <a:p>
                <a:r>
                  <a:rPr lang="en-GB" dirty="0"/>
                  <a:t>Inputs</a:t>
                </a:r>
              </a:p>
              <a:p>
                <a:pPr lvl="1"/>
                <a:r>
                  <a:rPr lang="en-GB" dirty="0"/>
                  <a:t>a POMDP, which includes</a:t>
                </a:r>
              </a:p>
              <a:p>
                <a:pPr lvl="2"/>
                <a:r>
                  <a:rPr lang="en-GB" dirty="0"/>
                  <a:t>States </a:t>
                </a:r>
                <a14:m>
                  <m:oMath xmlns:m="http://schemas.openxmlformats.org/officeDocument/2006/math">
                    <m:r>
                      <a:rPr lang="en-GB" i="1" smtClean="0">
                        <a:latin typeface="Cambria Math" panose="02040503050406030204" pitchFamily="18" charset="0"/>
                      </a:rPr>
                      <m:t>𝑆</m:t>
                    </m:r>
                  </m:oMath>
                </a14:m>
                <a:endParaRPr lang="en-GB" dirty="0"/>
              </a:p>
              <a:p>
                <a:pPr lvl="2"/>
                <a:r>
                  <a:rPr lang="en-GB" dirty="0"/>
                  <a:t>For all </a:t>
                </a:r>
                <a14:m>
                  <m:oMath xmlns:m="http://schemas.openxmlformats.org/officeDocument/2006/math">
                    <m:r>
                      <a:rPr lang="en-GB" b="0" i="1" smtClean="0">
                        <a:latin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𝑆</m:t>
                    </m:r>
                  </m:oMath>
                </a14:m>
                <a:r>
                  <a:rPr lang="en-GB" dirty="0"/>
                  <a:t>, actions </a:t>
                </a:r>
                <a14:m>
                  <m:oMath xmlns:m="http://schemas.openxmlformats.org/officeDocument/2006/math">
                    <m:r>
                      <a:rPr lang="en-GB" i="1" smtClean="0">
                        <a:latin typeface="Cambria Math" panose="02040503050406030204" pitchFamily="18" charset="0"/>
                      </a:rPr>
                      <m:t>𝐴</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trans. model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r>
                          <a:rPr lang="en-GB" b="0" i="1" smtClean="0">
                            <a:latin typeface="Cambria Math" panose="02040503050406030204" pitchFamily="18" charset="0"/>
                          </a:rPr>
                          <m:t>𝑠</m:t>
                        </m:r>
                      </m:e>
                    </m:d>
                  </m:oMath>
                </a14:m>
                <a:r>
                  <a:rPr lang="en-GB" dirty="0"/>
                  <a:t>, sensor model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𝑜</m:t>
                        </m:r>
                        <m:r>
                          <a:rPr lang="en-GB" i="1">
                            <a:latin typeface="Cambria Math" panose="02040503050406030204" pitchFamily="18" charset="0"/>
                          </a:rPr>
                          <m:t>| </m:t>
                        </m:r>
                        <m:r>
                          <a:rPr lang="en-GB" i="1">
                            <a:latin typeface="Cambria Math" panose="02040503050406030204" pitchFamily="18" charset="0"/>
                          </a:rPr>
                          <m:t>𝑠</m:t>
                        </m:r>
                      </m:e>
                    </m:d>
                  </m:oMath>
                </a14:m>
                <a:r>
                  <a:rPr lang="en-GB" dirty="0"/>
                  <a:t>, rewards </a:t>
                </a:r>
                <a14:m>
                  <m:oMath xmlns:m="http://schemas.openxmlformats.org/officeDocument/2006/math">
                    <m:r>
                      <a:rPr lang="en-GB" i="1" smtClean="0">
                        <a:latin typeface="Cambria Math" panose="02040503050406030204" pitchFamily="18" charset="0"/>
                        <a:ea typeface="Cambria Math" panose="02040503050406030204" pitchFamily="18" charset="0"/>
                      </a:rPr>
                      <m:t>𝜌</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pPr lvl="2"/>
                <a:r>
                  <a:rPr lang="en-GB" dirty="0"/>
                  <a:t>Discount </a:t>
                </a:r>
                <a14:m>
                  <m:oMath xmlns:m="http://schemas.openxmlformats.org/officeDocument/2006/math">
                    <m:r>
                      <a:rPr lang="en-GB" i="1">
                        <a:latin typeface="Cambria Math" panose="02040503050406030204" pitchFamily="18" charset="0"/>
                      </a:rPr>
                      <m:t>𝛾</m:t>
                    </m:r>
                  </m:oMath>
                </a14:m>
                <a:endParaRPr lang="en-GB" dirty="0"/>
              </a:p>
              <a:p>
                <a:pPr lvl="1"/>
                <a:r>
                  <a:rPr lang="en-GB" dirty="0"/>
                  <a:t>Maximum error allowed </a:t>
                </a:r>
                <a14:m>
                  <m:oMath xmlns:m="http://schemas.openxmlformats.org/officeDocument/2006/math">
                    <m:r>
                      <a:rPr lang="en-GB" i="1">
                        <a:latin typeface="Cambria Math" panose="02040503050406030204" pitchFamily="18" charset="0"/>
                        <a:cs typeface="Courier New" panose="02070309020205020404" pitchFamily="49" charset="0"/>
                      </a:rPr>
                      <m:t>𝜖</m:t>
                    </m:r>
                  </m:oMath>
                </a14:m>
                <a:endParaRPr lang="en-GB" dirty="0"/>
              </a:p>
              <a:p>
                <a:r>
                  <a:rPr lang="en-GB" dirty="0"/>
                  <a:t>Local variables</a:t>
                </a:r>
              </a:p>
              <a:p>
                <a:pPr lvl="1"/>
                <a14:m>
                  <m:oMath xmlns:m="http://schemas.openxmlformats.org/officeDocument/2006/math">
                    <m:r>
                      <a:rPr lang="en-GB" i="1">
                        <a:latin typeface="Cambria Math" panose="02040503050406030204" pitchFamily="18" charset="0"/>
                      </a:rPr>
                      <m:t>𝑈</m:t>
                    </m:r>
                    <m:r>
                      <a:rPr lang="en-GB" i="1">
                        <a:latin typeface="Cambria Math" panose="02040503050406030204" pitchFamily="18" charset="0"/>
                      </a:rPr>
                      <m:t>, </m:t>
                    </m:r>
                    <m:sSup>
                      <m:sSupPr>
                        <m:ctrlPr>
                          <a:rPr lang="en-GB" i="1" smtClean="0">
                            <a:latin typeface="Cambria Math" panose="02040503050406030204" pitchFamily="18" charset="0"/>
                          </a:rPr>
                        </m:ctrlPr>
                      </m:sSupPr>
                      <m:e>
                        <m:r>
                          <a:rPr lang="en-GB" i="1">
                            <a:latin typeface="Cambria Math" panose="02040503050406030204" pitchFamily="18" charset="0"/>
                          </a:rPr>
                          <m:t>𝑈</m:t>
                        </m:r>
                      </m:e>
                      <m:sup>
                        <m:r>
                          <a:rPr lang="en-GB" i="1" smtClean="0">
                            <a:latin typeface="Cambria Math" panose="02040503050406030204" pitchFamily="18" charset="0"/>
                          </a:rPr>
                          <m:t>′</m:t>
                        </m:r>
                      </m:sup>
                    </m:sSup>
                  </m:oMath>
                </a14:m>
                <a:r>
                  <a:rPr lang="en-GB" dirty="0"/>
                  <a:t> sets of plans with associated utility vectors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𝑝</m:t>
                        </m:r>
                      </m:sub>
                    </m:sSub>
                  </m:oMath>
                </a14:m>
                <a:endParaRPr lang="en-GB" dirty="0"/>
              </a:p>
            </p:txBody>
          </p:sp>
        </mc:Choice>
        <mc:Fallback>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idx="1"/>
              </p:nvPr>
            </p:nvSpPr>
            <p:spPr>
              <a:blipFill>
                <a:blip r:embed="rId2"/>
                <a:stretch>
                  <a:fillRect l="-1805" t="-3039" b="-1657"/>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B00D478E-218F-7147-BB2F-518ABBF4FBF4}"/>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12"/>
          </p:nvPr>
        </p:nvSpPr>
        <p:spPr/>
        <p:txBody>
          <a:bodyPr/>
          <a:lstStyle/>
          <a:p>
            <a:fld id="{67C9959E-8E6B-B04C-9955-EA096F41CA7A}" type="slidenum">
              <a:rPr lang="en-GB" smtClean="0"/>
              <a:t>39</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2040835" y="1735885"/>
            <a:ext cx="6743166"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value-iteration(</a:t>
            </a:r>
            <a:r>
              <a:rPr lang="en-GB" sz="1400" b="1" i="1" dirty="0" err="1">
                <a:latin typeface="Courier New" panose="02070309020205020404" pitchFamily="49" charset="0"/>
                <a:cs typeface="Courier New" panose="02070309020205020404" pitchFamily="49" charset="0"/>
              </a:rPr>
              <a:t>pomdp</a:t>
            </a:r>
            <a:r>
              <a:rPr lang="en-GB" sz="1400" b="1" dirty="0">
                <a:latin typeface="Courier New" panose="02070309020205020404" pitchFamily="49" charset="0"/>
                <a:cs typeface="Courier New" panose="02070309020205020404" pitchFamily="49" charset="0"/>
              </a:rPr>
              <a:t>,𝜖)</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 set containing the empty plan [] with </a:t>
            </a:r>
            <a:r>
              <a:rPr lang="en-GB" sz="1400" i="1" dirty="0">
                <a:latin typeface="Courier New" panose="02070309020205020404" pitchFamily="49" charset="0"/>
                <a:cs typeface="Courier New" panose="02070309020205020404" pitchFamily="49" charset="0"/>
              </a:rPr>
              <a:t>u</a:t>
            </a:r>
            <a:r>
              <a:rPr lang="en-GB" sz="1400" baseline="-25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 the set of all plans consisting of an action and, </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for each possible next percept, a plan in U with </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utility vectors computed as on previous slide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Remove-dominated-plans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Max-difference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&lt; 𝜖(1-𝛾)/𝛾</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p>
        </p:txBody>
      </p:sp>
    </p:spTree>
    <p:extLst>
      <p:ext uri="{BB962C8B-B14F-4D97-AF65-F5344CB8AC3E}">
        <p14:creationId xmlns:p14="http://schemas.microsoft.com/office/powerpoint/2010/main" val="301259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en-US" altLang="zh-CN" dirty="0"/>
              <a:t>Further Problems</a:t>
            </a:r>
          </a:p>
        </p:txBody>
      </p:sp>
      <p:sp>
        <p:nvSpPr>
          <p:cNvPr id="100354" name="Rectangle 3"/>
          <p:cNvSpPr>
            <a:spLocks noGrp="1" noChangeArrowheads="1"/>
          </p:cNvSpPr>
          <p:nvPr>
            <p:ph idx="1"/>
          </p:nvPr>
        </p:nvSpPr>
        <p:spPr/>
        <p:txBody>
          <a:bodyPr/>
          <a:lstStyle/>
          <a:p>
            <a:r>
              <a:rPr lang="en-US" altLang="zh-CN" dirty="0"/>
              <a:t>Wrong goal formulation</a:t>
            </a:r>
          </a:p>
          <a:p>
            <a:pPr lvl="1"/>
            <a:r>
              <a:rPr lang="en-US" altLang="zh-CN" dirty="0"/>
              <a:t>Hard to specify goal or reward/cost function correctly</a:t>
            </a:r>
          </a:p>
          <a:p>
            <a:r>
              <a:rPr lang="en-US" altLang="zh-CN" dirty="0"/>
              <a:t>Uncertainty about the world state due to imperfect (partial) information</a:t>
            </a:r>
          </a:p>
          <a:p>
            <a:pPr lvl="1"/>
            <a:r>
              <a:rPr lang="en-US" altLang="zh-CN" dirty="0"/>
              <a:t>Noise</a:t>
            </a:r>
          </a:p>
          <a:p>
            <a:pPr lvl="2"/>
            <a:r>
              <a:rPr lang="en-US" altLang="zh-CN" dirty="0"/>
              <a:t>e.g., in sensors</a:t>
            </a:r>
          </a:p>
          <a:p>
            <a:pPr lvl="1"/>
            <a:r>
              <a:rPr lang="en-US" altLang="zh-CN" dirty="0"/>
              <a:t>Limited accuracy </a:t>
            </a:r>
          </a:p>
          <a:p>
            <a:pPr lvl="2"/>
            <a:r>
              <a:rPr lang="en-US" altLang="zh-CN" dirty="0"/>
              <a:t>e.g., image resolution, geo-location</a:t>
            </a:r>
          </a:p>
          <a:p>
            <a:r>
              <a:rPr lang="en-US" altLang="zh-CN" dirty="0"/>
              <a:t>Multiple agents controlling an environment jointly</a:t>
            </a:r>
          </a:p>
          <a:p>
            <a:pPr lvl="1"/>
            <a:r>
              <a:rPr lang="en-US" altLang="zh-CN" dirty="0"/>
              <a:t>Each agent is their own entity</a:t>
            </a:r>
          </a:p>
          <a:p>
            <a:pPr lvl="2"/>
            <a:r>
              <a:rPr lang="en-US" altLang="zh-CN" dirty="0"/>
              <a:t>Own observations, own actions</a:t>
            </a:r>
          </a:p>
          <a:p>
            <a:pPr lvl="1"/>
            <a:r>
              <a:rPr lang="en-US" altLang="zh-CN" dirty="0"/>
              <a:t>Joint reward from the environment</a:t>
            </a:r>
          </a:p>
          <a:p>
            <a:endParaRPr lang="en-US" altLang="zh-CN" dirty="0"/>
          </a:p>
        </p:txBody>
      </p:sp>
      <p:sp>
        <p:nvSpPr>
          <p:cNvPr id="2" name="Slide Number Placeholder 1">
            <a:extLst>
              <a:ext uri="{FF2B5EF4-FFF2-40B4-BE49-F238E27FC236}">
                <a16:creationId xmlns:a16="http://schemas.microsoft.com/office/drawing/2014/main" id="{F1188815-D08D-7642-9D76-80D880210410}"/>
              </a:ext>
            </a:extLst>
          </p:cNvPr>
          <p:cNvSpPr>
            <a:spLocks noGrp="1"/>
          </p:cNvSpPr>
          <p:nvPr>
            <p:ph type="sldNum" sz="quarter" idx="12"/>
          </p:nvPr>
        </p:nvSpPr>
        <p:spPr/>
        <p:txBody>
          <a:bodyPr/>
          <a:lstStyle/>
          <a:p>
            <a:fld id="{67C9959E-8E6B-B04C-9955-EA096F41CA7A}" type="slidenum">
              <a:rPr lang="en-GB" smtClean="0"/>
              <a:pPr/>
              <a:t>4</a:t>
            </a:fld>
            <a:endParaRPr lang="en-GB"/>
          </a:p>
        </p:txBody>
      </p:sp>
      <p:sp>
        <p:nvSpPr>
          <p:cNvPr id="100355" name="Rectangle 4"/>
          <p:cNvSpPr>
            <a:spLocks noChangeArrowheads="1"/>
          </p:cNvSpPr>
          <p:nvPr/>
        </p:nvSpPr>
        <p:spPr bwMode="auto">
          <a:xfrm>
            <a:off x="5057775" y="64770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 name="Date Placeholder 2">
            <a:extLst>
              <a:ext uri="{FF2B5EF4-FFF2-40B4-BE49-F238E27FC236}">
                <a16:creationId xmlns:a16="http://schemas.microsoft.com/office/drawing/2014/main" id="{19712F5C-91C5-0C4F-A06A-AC6EE8846017}"/>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01254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r>
              <a:rPr lang="en-US" altLang="zh-CN"/>
              <a:t>Solutions for POMDP</a:t>
            </a:r>
          </a:p>
        </p:txBody>
      </p:sp>
      <mc:AlternateContent xmlns:mc="http://schemas.openxmlformats.org/markup-compatibility/2006" xmlns:a14="http://schemas.microsoft.com/office/drawing/2010/main">
        <mc:Choice Requires="a14">
          <p:sp>
            <p:nvSpPr>
              <p:cNvPr id="122882" name="Rectangle 3"/>
              <p:cNvSpPr>
                <a:spLocks noGrp="1" noChangeArrowheads="1"/>
              </p:cNvSpPr>
              <p:nvPr>
                <p:ph idx="1"/>
              </p:nvPr>
            </p:nvSpPr>
            <p:spPr/>
            <p:txBody>
              <a:bodyPr>
                <a:normAutofit/>
              </a:bodyPr>
              <a:lstStyle/>
              <a:p>
                <a:r>
                  <a:rPr lang="en-US" altLang="zh-CN" dirty="0"/>
                  <a:t>Belief MDP has reduced POMDP to MDP</a:t>
                </a:r>
              </a:p>
              <a:p>
                <a:pPr lvl="1"/>
                <a:r>
                  <a:rPr lang="en-US" altLang="zh-CN" dirty="0"/>
                  <a:t>MDP obtained has a multidimensional continuous state space</a:t>
                </a:r>
              </a:p>
              <a:p>
                <a:r>
                  <a:rPr lang="en-US" altLang="zh-CN" dirty="0"/>
                  <a:t>Extract a policy from utility function returned by value-iteration algorithm</a:t>
                </a:r>
              </a:p>
              <a:p>
                <a:pPr lvl="1"/>
                <a:r>
                  <a:rPr lang="en-US" altLang="zh-CN" dirty="0"/>
                  <a:t>Policy </a:t>
                </a:r>
                <a14:m>
                  <m:oMath xmlns:m="http://schemas.openxmlformats.org/officeDocument/2006/math">
                    <m:r>
                      <a:rPr lang="en-US" i="1" dirty="0">
                        <a:latin typeface="Cambria Math" panose="02040503050406030204" pitchFamily="18" charset="0"/>
                        <a:ea typeface="ＭＳ Ｐゴシック" charset="0"/>
                        <a:cs typeface="ＭＳ Ｐゴシック" charset="0"/>
                      </a:rPr>
                      <m:t>𝜋</m:t>
                    </m:r>
                    <m:d>
                      <m:dPr>
                        <m:ctrlPr>
                          <a:rPr lang="de-DE" b="0" i="1" dirty="0" smtClean="0">
                            <a:latin typeface="Cambria Math" panose="02040503050406030204" pitchFamily="18" charset="0"/>
                            <a:ea typeface="ＭＳ Ｐゴシック" charset="0"/>
                            <a:cs typeface="ＭＳ Ｐゴシック" charset="0"/>
                          </a:rPr>
                        </m:ctrlPr>
                      </m:dPr>
                      <m:e>
                        <m:r>
                          <a:rPr lang="de-DE" b="0" i="1" dirty="0" smtClean="0">
                            <a:latin typeface="Cambria Math" panose="02040503050406030204" pitchFamily="18" charset="0"/>
                            <a:ea typeface="ＭＳ Ｐゴシック" charset="0"/>
                            <a:cs typeface="ＭＳ Ｐゴシック" charset="0"/>
                          </a:rPr>
                          <m:t>𝑏</m:t>
                        </m:r>
                      </m:e>
                    </m:d>
                  </m:oMath>
                </a14:m>
                <a:r>
                  <a:rPr lang="en-US" altLang="zh-CN" dirty="0"/>
                  <a:t> can be represented as a set </a:t>
                </a:r>
                <a:br>
                  <a:rPr lang="en-US" altLang="zh-CN" dirty="0"/>
                </a:br>
                <a:r>
                  <a:rPr lang="en-US" altLang="zh-CN" dirty="0"/>
                  <a:t>of </a:t>
                </a:r>
                <a:r>
                  <a:rPr lang="en-US" altLang="zh-CN" dirty="0">
                    <a:solidFill>
                      <a:schemeClr val="accent1"/>
                    </a:solidFill>
                  </a:rPr>
                  <a:t>regions</a:t>
                </a:r>
                <a:r>
                  <a:rPr lang="en-US" altLang="zh-CN" dirty="0"/>
                  <a:t> of belief state space</a:t>
                </a:r>
              </a:p>
              <a:p>
                <a:pPr lvl="1"/>
                <a:r>
                  <a:rPr lang="en-US" altLang="zh-CN" dirty="0"/>
                  <a:t>Each region associated with a particular </a:t>
                </a:r>
                <a:br>
                  <a:rPr lang="en-US" altLang="zh-CN" dirty="0"/>
                </a:br>
                <a:r>
                  <a:rPr lang="en-US" altLang="zh-CN" dirty="0"/>
                  <a:t>optimal action</a:t>
                </a:r>
              </a:p>
              <a:p>
                <a:pPr lvl="1"/>
                <a:r>
                  <a:rPr lang="en-US" altLang="zh-CN" dirty="0"/>
                  <a:t>Value function associates distinct </a:t>
                </a:r>
                <a:br>
                  <a:rPr lang="en-US" altLang="zh-CN" dirty="0"/>
                </a:br>
                <a:r>
                  <a:rPr lang="en-US" altLang="zh-CN" dirty="0"/>
                  <a:t>linear function of </a:t>
                </a:r>
                <a14:m>
                  <m:oMath xmlns:m="http://schemas.openxmlformats.org/officeDocument/2006/math">
                    <m:r>
                      <a:rPr lang="en-US" altLang="zh-CN" i="1" dirty="0" smtClean="0">
                        <a:latin typeface="Cambria Math" panose="02040503050406030204" pitchFamily="18" charset="0"/>
                      </a:rPr>
                      <m:t>𝑏</m:t>
                    </m:r>
                  </m:oMath>
                </a14:m>
                <a:r>
                  <a:rPr lang="en-US" altLang="zh-CN" dirty="0"/>
                  <a:t> with each region</a:t>
                </a:r>
              </a:p>
              <a:p>
                <a:pPr lvl="1"/>
                <a:r>
                  <a:rPr lang="en-US" altLang="zh-CN" dirty="0"/>
                  <a:t>Each value or policy iteration step </a:t>
                </a:r>
                <a:br>
                  <a:rPr lang="en-US" altLang="zh-CN" dirty="0"/>
                </a:br>
                <a:r>
                  <a:rPr lang="en-US" altLang="zh-CN" dirty="0"/>
                  <a:t>refines the boundaries of the regions </a:t>
                </a:r>
                <a:br>
                  <a:rPr lang="en-US" altLang="zh-CN" dirty="0"/>
                </a:br>
                <a:r>
                  <a:rPr lang="en-US" altLang="zh-CN" dirty="0"/>
                  <a:t>and may introduce new regions.</a:t>
                </a:r>
              </a:p>
            </p:txBody>
          </p:sp>
        </mc:Choice>
        <mc:Fallback xmlns="">
          <p:sp>
            <p:nvSpPr>
              <p:cNvPr id="122882" name="Rectangle 3"/>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D0BF2E6-D442-A642-BAFC-01B781EE23FC}"/>
              </a:ext>
            </a:extLst>
          </p:cNvPr>
          <p:cNvSpPr>
            <a:spLocks noGrp="1"/>
          </p:cNvSpPr>
          <p:nvPr>
            <p:ph type="sldNum" sz="quarter" idx="12"/>
          </p:nvPr>
        </p:nvSpPr>
        <p:spPr/>
        <p:txBody>
          <a:bodyPr/>
          <a:lstStyle/>
          <a:p>
            <a:fld id="{67C9959E-8E6B-B04C-9955-EA096F41CA7A}" type="slidenum">
              <a:rPr lang="en-GB" smtClean="0"/>
              <a:pPr/>
              <a:t>40</a:t>
            </a:fld>
            <a:endParaRPr lang="en-GB"/>
          </a:p>
        </p:txBody>
      </p:sp>
      <p:sp>
        <p:nvSpPr>
          <p:cNvPr id="3" name="Date Placeholder 2">
            <a:extLst>
              <a:ext uri="{FF2B5EF4-FFF2-40B4-BE49-F238E27FC236}">
                <a16:creationId xmlns:a16="http://schemas.microsoft.com/office/drawing/2014/main" id="{B8AD6590-49A1-E448-97F1-0FD4C9573661}"/>
              </a:ext>
            </a:extLst>
          </p:cNvPr>
          <p:cNvSpPr>
            <a:spLocks noGrp="1"/>
          </p:cNvSpPr>
          <p:nvPr>
            <p:ph type="dt" sz="half" idx="10"/>
          </p:nvPr>
        </p:nvSpPr>
        <p:spPr/>
        <p:txBody>
          <a:bodyPr/>
          <a:lstStyle/>
          <a:p>
            <a:r>
              <a:rPr lang="en-GB"/>
              <a:t>APA - Advanced Dec.</a:t>
            </a:r>
            <a:endParaRPr lang="de-DE" dirty="0"/>
          </a:p>
        </p:txBody>
      </p:sp>
      <p:grpSp>
        <p:nvGrpSpPr>
          <p:cNvPr id="57" name="Group 56">
            <a:extLst>
              <a:ext uri="{FF2B5EF4-FFF2-40B4-BE49-F238E27FC236}">
                <a16:creationId xmlns:a16="http://schemas.microsoft.com/office/drawing/2014/main" id="{E9C82C8A-98DD-D146-99E7-5F8DF97FD64B}"/>
              </a:ext>
            </a:extLst>
          </p:cNvPr>
          <p:cNvGrpSpPr/>
          <p:nvPr/>
        </p:nvGrpSpPr>
        <p:grpSpPr>
          <a:xfrm>
            <a:off x="5833457" y="3798523"/>
            <a:ext cx="2953221" cy="2230987"/>
            <a:chOff x="5833457" y="3798523"/>
            <a:chExt cx="2953221" cy="2230987"/>
          </a:xfrm>
        </p:grpSpPr>
        <p:sp>
          <p:nvSpPr>
            <p:cNvPr id="60" name="Rectangle 59">
              <a:extLst>
                <a:ext uri="{FF2B5EF4-FFF2-40B4-BE49-F238E27FC236}">
                  <a16:creationId xmlns:a16="http://schemas.microsoft.com/office/drawing/2014/main" id="{75C07801-21E3-3445-B632-7B6BD2082005}"/>
                </a:ext>
              </a:extLst>
            </p:cNvPr>
            <p:cNvSpPr/>
            <p:nvPr/>
          </p:nvSpPr>
          <p:spPr>
            <a:xfrm>
              <a:off x="5977807" y="5390381"/>
              <a:ext cx="924765" cy="27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AD2ED0EF-50FE-DE4B-B7D4-5F51AC8C27B9}"/>
                </a:ext>
              </a:extLst>
            </p:cNvPr>
            <p:cNvSpPr/>
            <p:nvPr/>
          </p:nvSpPr>
          <p:spPr>
            <a:xfrm>
              <a:off x="6894789" y="5390179"/>
              <a:ext cx="799129" cy="270000"/>
            </a:xfrm>
            <a:prstGeom prst="rect">
              <a:avLst/>
            </a:prstGeom>
            <a:solidFill>
              <a:srgbClr val="AF4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8453CDA-1A24-7440-BFCB-E14385969A87}"/>
                </a:ext>
              </a:extLst>
            </p:cNvPr>
            <p:cNvSpPr/>
            <p:nvPr/>
          </p:nvSpPr>
          <p:spPr>
            <a:xfrm>
              <a:off x="7692504" y="5387623"/>
              <a:ext cx="957569" cy="27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507746F4-2573-144F-9420-D0249E42BFE2}"/>
                </a:ext>
              </a:extLst>
            </p:cNvPr>
            <p:cNvGrpSpPr/>
            <p:nvPr/>
          </p:nvGrpSpPr>
          <p:grpSpPr>
            <a:xfrm>
              <a:off x="5833457" y="3798523"/>
              <a:ext cx="2953221" cy="2230987"/>
              <a:chOff x="1229380" y="2315358"/>
              <a:chExt cx="2953221" cy="2230987"/>
            </a:xfrm>
          </p:grpSpPr>
          <p:cxnSp>
            <p:nvCxnSpPr>
              <p:cNvPr id="10" name="Straight Connector 9">
                <a:extLst>
                  <a:ext uri="{FF2B5EF4-FFF2-40B4-BE49-F238E27FC236}">
                    <a16:creationId xmlns:a16="http://schemas.microsoft.com/office/drawing/2014/main" id="{4E42F09A-D996-5145-A0DF-AA1DE7451A10}"/>
                  </a:ext>
                </a:extLst>
              </p:cNvPr>
              <p:cNvCxnSpPr>
                <a:cxnSpLocks/>
              </p:cNvCxnSpPr>
              <p:nvPr/>
            </p:nvCxnSpPr>
            <p:spPr>
              <a:xfrm>
                <a:off x="1365946" y="2318801"/>
                <a:ext cx="0" cy="1849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AAE8AD-5DB0-A44C-86F0-E55A9DFA4BFE}"/>
                  </a:ext>
                </a:extLst>
              </p:cNvPr>
              <p:cNvCxnSpPr>
                <a:cxnSpLocks/>
              </p:cNvCxnSpPr>
              <p:nvPr/>
            </p:nvCxnSpPr>
            <p:spPr>
              <a:xfrm flipH="1">
                <a:off x="1362761" y="4177417"/>
                <a:ext cx="2741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AF455B-968F-A841-88E8-FD079685BB99}"/>
                  </a:ext>
                </a:extLst>
              </p:cNvPr>
              <p:cNvCxnSpPr>
                <a:cxnSpLocks/>
              </p:cNvCxnSpPr>
              <p:nvPr/>
            </p:nvCxnSpPr>
            <p:spPr>
              <a:xfrm flipH="1">
                <a:off x="1306322" y="4177417"/>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75CC967-AD16-5846-AFE4-9A132EC0876C}"/>
                  </a:ext>
                </a:extLst>
              </p:cNvPr>
              <p:cNvSpPr txBox="1"/>
              <p:nvPr/>
            </p:nvSpPr>
            <p:spPr>
              <a:xfrm>
                <a:off x="3906563" y="4238565"/>
                <a:ext cx="276038" cy="307777"/>
              </a:xfrm>
              <a:prstGeom prst="rect">
                <a:avLst/>
              </a:prstGeom>
              <a:noFill/>
            </p:spPr>
            <p:txBody>
              <a:bodyPr wrap="none" rtlCol="0">
                <a:spAutoFit/>
              </a:bodyPr>
              <a:lstStyle/>
              <a:p>
                <a:r>
                  <a:rPr lang="en-GB" sz="1400" dirty="0"/>
                  <a:t>1</a:t>
                </a:r>
              </a:p>
            </p:txBody>
          </p:sp>
          <p:sp>
            <p:nvSpPr>
              <p:cNvPr id="31" name="TextBox 30">
                <a:extLst>
                  <a:ext uri="{FF2B5EF4-FFF2-40B4-BE49-F238E27FC236}">
                    <a16:creationId xmlns:a16="http://schemas.microsoft.com/office/drawing/2014/main" id="{016C15FA-7B7C-4B4E-9E26-52333B2DDE64}"/>
                  </a:ext>
                </a:extLst>
              </p:cNvPr>
              <p:cNvSpPr txBox="1"/>
              <p:nvPr/>
            </p:nvSpPr>
            <p:spPr>
              <a:xfrm>
                <a:off x="1231111" y="4238568"/>
                <a:ext cx="276038" cy="307777"/>
              </a:xfrm>
              <a:prstGeom prst="rect">
                <a:avLst/>
              </a:prstGeom>
              <a:noFill/>
            </p:spPr>
            <p:txBody>
              <a:bodyPr wrap="none" rtlCol="0">
                <a:spAutoFit/>
              </a:bodyPr>
              <a:lstStyle/>
              <a:p>
                <a:r>
                  <a:rPr lang="en-GB" sz="1400" dirty="0"/>
                  <a:t>0</a:t>
                </a:r>
              </a:p>
            </p:txBody>
          </p:sp>
          <p:cxnSp>
            <p:nvCxnSpPr>
              <p:cNvPr id="32" name="Straight Connector 31">
                <a:extLst>
                  <a:ext uri="{FF2B5EF4-FFF2-40B4-BE49-F238E27FC236}">
                    <a16:creationId xmlns:a16="http://schemas.microsoft.com/office/drawing/2014/main" id="{8CA48FB3-1AB3-7E48-B87E-EAC7DD181FCF}"/>
                  </a:ext>
                </a:extLst>
              </p:cNvPr>
              <p:cNvCxnSpPr>
                <a:cxnSpLocks/>
              </p:cNvCxnSpPr>
              <p:nvPr/>
            </p:nvCxnSpPr>
            <p:spPr>
              <a:xfrm rot="5400000" flipH="1">
                <a:off x="1336827" y="4199058"/>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204CB7-5894-AC44-B1E2-537FB3E1B9D5}"/>
                  </a:ext>
                </a:extLst>
              </p:cNvPr>
              <p:cNvCxnSpPr>
                <a:cxnSpLocks/>
              </p:cNvCxnSpPr>
              <p:nvPr/>
            </p:nvCxnSpPr>
            <p:spPr>
              <a:xfrm flipH="1" flipV="1">
                <a:off x="4044581" y="2315358"/>
                <a:ext cx="1" cy="18681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A30D9F9-9802-0E4A-9588-E9B80677F165}"/>
                  </a:ext>
                </a:extLst>
              </p:cNvPr>
              <p:cNvCxnSpPr>
                <a:cxnSpLocks/>
              </p:cNvCxnSpPr>
              <p:nvPr/>
            </p:nvCxnSpPr>
            <p:spPr>
              <a:xfrm rot="5400000" flipH="1">
                <a:off x="4016363" y="4205233"/>
                <a:ext cx="5643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956D13-15BD-EA4D-81CF-442B2E502263}"/>
                  </a:ext>
                </a:extLst>
              </p:cNvPr>
              <p:cNvCxnSpPr>
                <a:cxnSpLocks/>
              </p:cNvCxnSpPr>
              <p:nvPr/>
            </p:nvCxnSpPr>
            <p:spPr>
              <a:xfrm flipV="1">
                <a:off x="2981753" y="2483204"/>
                <a:ext cx="1147051" cy="92167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F90A96B-3B7A-CF4D-98E7-2D65F236DDC6}"/>
                  </a:ext>
                </a:extLst>
              </p:cNvPr>
              <p:cNvCxnSpPr>
                <a:cxnSpLocks/>
              </p:cNvCxnSpPr>
              <p:nvPr/>
            </p:nvCxnSpPr>
            <p:spPr>
              <a:xfrm>
                <a:off x="1229380" y="2960003"/>
                <a:ext cx="1294937" cy="5859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1A27C2D-5FF6-5247-992F-C33CBC8F8005}"/>
                  </a:ext>
                </a:extLst>
              </p:cNvPr>
              <p:cNvCxnSpPr>
                <a:cxnSpLocks/>
              </p:cNvCxnSpPr>
              <p:nvPr/>
            </p:nvCxnSpPr>
            <p:spPr>
              <a:xfrm flipV="1">
                <a:off x="1954877" y="3252997"/>
                <a:ext cx="1503827" cy="239261"/>
              </a:xfrm>
              <a:prstGeom prst="line">
                <a:avLst/>
              </a:prstGeom>
              <a:ln w="28575">
                <a:solidFill>
                  <a:srgbClr val="AF4A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7989771-4EAD-3142-AB64-3D9C0FCCBF77}"/>
                  </a:ext>
                </a:extLst>
              </p:cNvPr>
              <p:cNvCxnSpPr>
                <a:cxnSpLocks/>
              </p:cNvCxnSpPr>
              <p:nvPr/>
            </p:nvCxnSpPr>
            <p:spPr>
              <a:xfrm flipV="1">
                <a:off x="3088427" y="3294575"/>
                <a:ext cx="0" cy="1044288"/>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B171CD-598B-1D40-8918-898750F00554}"/>
                  </a:ext>
                </a:extLst>
              </p:cNvPr>
              <p:cNvCxnSpPr>
                <a:cxnSpLocks/>
              </p:cNvCxnSpPr>
              <p:nvPr/>
            </p:nvCxnSpPr>
            <p:spPr>
              <a:xfrm flipH="1" flipV="1">
                <a:off x="2291149" y="3426045"/>
                <a:ext cx="1" cy="912998"/>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83682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82BF-64F9-C645-8379-695C5BA33D6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CDBB8FF6-BDC3-FA42-B821-5D1B1317343B}"/>
              </a:ext>
            </a:extLst>
          </p:cNvPr>
          <p:cNvSpPr>
            <a:spLocks noGrp="1"/>
          </p:cNvSpPr>
          <p:nvPr>
            <p:ph idx="1"/>
          </p:nvPr>
        </p:nvSpPr>
        <p:spPr/>
        <p:txBody>
          <a:bodyPr/>
          <a:lstStyle/>
          <a:p>
            <a:r>
              <a:rPr lang="en-GB" dirty="0"/>
              <a:t>POMDP</a:t>
            </a:r>
          </a:p>
          <a:p>
            <a:pPr lvl="1"/>
            <a:r>
              <a:rPr lang="en-GB" dirty="0"/>
              <a:t>Uncertainty about state ➝ belief state</a:t>
            </a:r>
          </a:p>
          <a:p>
            <a:pPr lvl="1"/>
            <a:r>
              <a:rPr lang="en-GB" dirty="0"/>
              <a:t>Solving a POMDP = Solving an MDP on space of belief states</a:t>
            </a:r>
          </a:p>
          <a:p>
            <a:pPr lvl="1"/>
            <a:r>
              <a:rPr lang="en-GB" dirty="0"/>
              <a:t>Policy = conditional plans</a:t>
            </a:r>
          </a:p>
          <a:p>
            <a:pPr lvl="1"/>
            <a:r>
              <a:rPr lang="en-GB" dirty="0"/>
              <a:t>Value iteration to find optimal policy</a:t>
            </a:r>
          </a:p>
          <a:p>
            <a:pPr lvl="2"/>
            <a:r>
              <a:rPr lang="en-GB" dirty="0"/>
              <a:t>Very expensive, even with deletion of dominated plans</a:t>
            </a:r>
            <a:endParaRPr lang="en-GB" dirty="0">
              <a:solidFill>
                <a:srgbClr val="C00000"/>
              </a:solidFill>
            </a:endParaRPr>
          </a:p>
          <a:p>
            <a:endParaRPr lang="en-GB" dirty="0"/>
          </a:p>
          <a:p>
            <a:endParaRPr lang="en-GB" dirty="0">
              <a:solidFill>
                <a:schemeClr val="accent1"/>
              </a:solidFill>
            </a:endParaRPr>
          </a:p>
        </p:txBody>
      </p:sp>
      <p:sp>
        <p:nvSpPr>
          <p:cNvPr id="4" name="Slide Number Placeholder 3">
            <a:extLst>
              <a:ext uri="{FF2B5EF4-FFF2-40B4-BE49-F238E27FC236}">
                <a16:creationId xmlns:a16="http://schemas.microsoft.com/office/drawing/2014/main" id="{31DB5758-5B01-6C49-A8B4-B29C686373DD}"/>
              </a:ext>
            </a:extLst>
          </p:cNvPr>
          <p:cNvSpPr>
            <a:spLocks noGrp="1"/>
          </p:cNvSpPr>
          <p:nvPr>
            <p:ph type="sldNum" sz="quarter" idx="12"/>
          </p:nvPr>
        </p:nvSpPr>
        <p:spPr/>
        <p:txBody>
          <a:bodyPr/>
          <a:lstStyle/>
          <a:p>
            <a:fld id="{67C9959E-8E6B-B04C-9955-EA096F41CA7A}" type="slidenum">
              <a:rPr lang="en-GB" smtClean="0"/>
              <a:t>41</a:t>
            </a:fld>
            <a:endParaRPr lang="en-GB"/>
          </a:p>
        </p:txBody>
      </p:sp>
      <p:sp>
        <p:nvSpPr>
          <p:cNvPr id="5" name="TextBox 4">
            <a:extLst>
              <a:ext uri="{FF2B5EF4-FFF2-40B4-BE49-F238E27FC236}">
                <a16:creationId xmlns:a16="http://schemas.microsoft.com/office/drawing/2014/main" id="{1035804B-5001-774A-BDFA-E8D28C9B3C22}"/>
              </a:ext>
            </a:extLst>
          </p:cNvPr>
          <p:cNvSpPr txBox="1"/>
          <p:nvPr/>
        </p:nvSpPr>
        <p:spPr>
          <a:xfrm>
            <a:off x="3630707" y="4101353"/>
            <a:ext cx="4753802" cy="92333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What to do alternatively? Find sub-optimal plans</a:t>
            </a:r>
          </a:p>
          <a:p>
            <a:pPr marL="285750" indent="-285750">
              <a:buFont typeface="Arial" panose="020B0604020202020204" pitchFamily="34" charset="0"/>
              <a:buChar char="•"/>
            </a:pPr>
            <a:r>
              <a:rPr lang="en-GB" dirty="0"/>
              <a:t>Sampling approaches</a:t>
            </a:r>
          </a:p>
          <a:p>
            <a:pPr marL="285750" indent="-285750">
              <a:buFont typeface="Arial" panose="020B0604020202020204" pitchFamily="34" charset="0"/>
              <a:buChar char="•"/>
            </a:pPr>
            <a:r>
              <a:rPr lang="en-GB" dirty="0"/>
              <a:t>In combination with deep learning methods</a:t>
            </a:r>
          </a:p>
        </p:txBody>
      </p:sp>
      <p:sp>
        <p:nvSpPr>
          <p:cNvPr id="6" name="Date Placeholder 5">
            <a:extLst>
              <a:ext uri="{FF2B5EF4-FFF2-40B4-BE49-F238E27FC236}">
                <a16:creationId xmlns:a16="http://schemas.microsoft.com/office/drawing/2014/main" id="{0183D200-A353-EC49-BE4A-1947DE2E9BCE}"/>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556517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b="1" i="1" dirty="0">
                <a:solidFill>
                  <a:schemeClr val="accent1"/>
                </a:solidFill>
              </a:rPr>
              <a:t>Decentralised POMDP (Dec-POMDP)</a:t>
            </a:r>
          </a:p>
          <a:p>
            <a:pPr lvl="1"/>
            <a:r>
              <a:rPr lang="en-GB" dirty="0">
                <a:solidFill>
                  <a:schemeClr val="accent1"/>
                </a:solidFill>
              </a:rPr>
              <a:t>Dec-POMDP, local policy, joint policy, value function</a:t>
            </a:r>
          </a:p>
          <a:p>
            <a:pPr lvl="1"/>
            <a:r>
              <a:rPr lang="en-GB" dirty="0">
                <a:solidFill>
                  <a:schemeClr val="accent1"/>
                </a:solidFill>
              </a:rPr>
              <a:t>Communication, full observability, Dec-MDP</a:t>
            </a:r>
          </a:p>
          <a:p>
            <a:pPr lvl="1"/>
            <a:r>
              <a:rPr lang="en-GB" dirty="0">
                <a:solidFill>
                  <a:schemeClr val="accent1"/>
                </a:solidFill>
              </a:rPr>
              <a:t>Solutions for finite, infinite, indefinite horizon</a:t>
            </a:r>
          </a:p>
          <a:p>
            <a:pPr marL="0" indent="0">
              <a:buNone/>
            </a:pP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42</a:t>
            </a:fld>
            <a:endParaRPr lang="en-GB"/>
          </a:p>
        </p:txBody>
      </p:sp>
      <p:sp>
        <p:nvSpPr>
          <p:cNvPr id="5" name="Date Placeholder 4">
            <a:extLst>
              <a:ext uri="{FF2B5EF4-FFF2-40B4-BE49-F238E27FC236}">
                <a16:creationId xmlns:a16="http://schemas.microsoft.com/office/drawing/2014/main" id="{667C8A55-C068-794D-872C-A08AC37332F2}"/>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571824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6EA5-B4A3-614C-91BB-A2C45CEB9E2B}"/>
              </a:ext>
            </a:extLst>
          </p:cNvPr>
          <p:cNvSpPr>
            <a:spLocks noGrp="1"/>
          </p:cNvSpPr>
          <p:nvPr>
            <p:ph type="title"/>
          </p:nvPr>
        </p:nvSpPr>
        <p:spPr/>
        <p:txBody>
          <a:bodyPr/>
          <a:lstStyle/>
          <a:p>
            <a:r>
              <a:rPr lang="en-GB" dirty="0"/>
              <a:t>Multi-agent Scenarios</a:t>
            </a:r>
          </a:p>
        </p:txBody>
      </p:sp>
      <p:sp>
        <p:nvSpPr>
          <p:cNvPr id="3" name="Content Placeholder 2">
            <a:extLst>
              <a:ext uri="{FF2B5EF4-FFF2-40B4-BE49-F238E27FC236}">
                <a16:creationId xmlns:a16="http://schemas.microsoft.com/office/drawing/2014/main" id="{BF311A2D-3854-DD40-B3ED-2FCD58E54AE7}"/>
              </a:ext>
            </a:extLst>
          </p:cNvPr>
          <p:cNvSpPr>
            <a:spLocks noGrp="1"/>
          </p:cNvSpPr>
          <p:nvPr>
            <p:ph idx="1"/>
          </p:nvPr>
        </p:nvSpPr>
        <p:spPr/>
        <p:txBody>
          <a:bodyPr>
            <a:normAutofit lnSpcReduction="10000"/>
          </a:bodyPr>
          <a:lstStyle/>
          <a:p>
            <a:r>
              <a:rPr lang="en-GB" dirty="0"/>
              <a:t>Ambulance allocation</a:t>
            </a:r>
          </a:p>
          <a:p>
            <a:pPr lvl="1"/>
            <a:r>
              <a:rPr lang="en-GB" dirty="0"/>
              <a:t>Multiple ambulance services </a:t>
            </a:r>
          </a:p>
          <a:p>
            <a:pPr lvl="2"/>
            <a:r>
              <a:rPr lang="en-GB" dirty="0"/>
              <a:t>Business oriented operation </a:t>
            </a:r>
          </a:p>
          <a:p>
            <a:pPr lvl="2"/>
            <a:r>
              <a:rPr lang="en-GB" dirty="0"/>
              <a:t>Competition for government funds and public opinion </a:t>
            </a:r>
          </a:p>
          <a:p>
            <a:pPr lvl="1"/>
            <a:r>
              <a:rPr lang="en-GB" dirty="0"/>
              <a:t>Given several locations that require medical assistance, how many ambulances from which firm will go to which location? </a:t>
            </a:r>
          </a:p>
          <a:p>
            <a:r>
              <a:rPr lang="en-GB" dirty="0"/>
              <a:t>Firefighters</a:t>
            </a:r>
          </a:p>
          <a:p>
            <a:pPr lvl="1"/>
            <a:r>
              <a:rPr lang="en-GB" dirty="0"/>
              <a:t>Maintain effort toward saving the building or draw back and minimise the spread of fire? </a:t>
            </a:r>
          </a:p>
          <a:p>
            <a:pPr lvl="1"/>
            <a:r>
              <a:rPr lang="en-GB" dirty="0"/>
              <a:t>Concentrate on a multitude of smaller fires or allow controlled unification and deal with only one location? </a:t>
            </a:r>
          </a:p>
          <a:p>
            <a:pPr lvl="2"/>
            <a:r>
              <a:rPr lang="en-GB" dirty="0"/>
              <a:t>Will transportation routes be endangered? </a:t>
            </a:r>
          </a:p>
          <a:p>
            <a:pPr lvl="2"/>
            <a:r>
              <a:rPr lang="en-GB" dirty="0"/>
              <a:t>Are there still civilians evacuating from the area/building? </a:t>
            </a:r>
          </a:p>
          <a:p>
            <a:pPr lvl="1"/>
            <a:r>
              <a:rPr lang="en-GB" dirty="0"/>
              <a:t>Push through the fire to victims or save the fire crew and pull out? </a:t>
            </a:r>
          </a:p>
          <a:p>
            <a:pPr lvl="2"/>
            <a:r>
              <a:rPr lang="en-GB" dirty="0"/>
              <a:t>If multiple crews are on site, which one goes? When? </a:t>
            </a:r>
          </a:p>
          <a:p>
            <a:pPr lvl="1"/>
            <a:endParaRPr lang="en-GB" dirty="0"/>
          </a:p>
        </p:txBody>
      </p:sp>
      <p:sp>
        <p:nvSpPr>
          <p:cNvPr id="4" name="Slide Number Placeholder 3">
            <a:extLst>
              <a:ext uri="{FF2B5EF4-FFF2-40B4-BE49-F238E27FC236}">
                <a16:creationId xmlns:a16="http://schemas.microsoft.com/office/drawing/2014/main" id="{A7DC6186-126F-E140-B9BB-81C8949CFBB0}"/>
              </a:ext>
            </a:extLst>
          </p:cNvPr>
          <p:cNvSpPr>
            <a:spLocks noGrp="1"/>
          </p:cNvSpPr>
          <p:nvPr>
            <p:ph type="sldNum" sz="quarter" idx="12"/>
          </p:nvPr>
        </p:nvSpPr>
        <p:spPr/>
        <p:txBody>
          <a:bodyPr/>
          <a:lstStyle/>
          <a:p>
            <a:fld id="{67C9959E-8E6B-B04C-9955-EA096F41CA7A}" type="slidenum">
              <a:rPr lang="en-GB" smtClean="0"/>
              <a:t>43</a:t>
            </a:fld>
            <a:endParaRPr lang="en-GB"/>
          </a:p>
        </p:txBody>
      </p:sp>
      <p:sp>
        <p:nvSpPr>
          <p:cNvPr id="5" name="Date Placeholder 4">
            <a:extLst>
              <a:ext uri="{FF2B5EF4-FFF2-40B4-BE49-F238E27FC236}">
                <a16:creationId xmlns:a16="http://schemas.microsoft.com/office/drawing/2014/main" id="{44C18984-510D-3D46-B9DF-DB725864D65B}"/>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89045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4EB2-701A-EF4F-9ABD-8FACCA633D4D}"/>
              </a:ext>
            </a:extLst>
          </p:cNvPr>
          <p:cNvSpPr>
            <a:spLocks noGrp="1"/>
          </p:cNvSpPr>
          <p:nvPr>
            <p:ph type="title"/>
          </p:nvPr>
        </p:nvSpPr>
        <p:spPr/>
        <p:txBody>
          <a:bodyPr/>
          <a:lstStyle/>
          <a:p>
            <a:r>
              <a:rPr lang="en-GB" dirty="0"/>
              <a:t>Setting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043B06-39AA-264F-A8C8-5DF8AED412B6}"/>
                  </a:ext>
                </a:extLst>
              </p:cNvPr>
              <p:cNvSpPr>
                <a:spLocks noGrp="1"/>
              </p:cNvSpPr>
              <p:nvPr>
                <p:ph idx="1"/>
              </p:nvPr>
            </p:nvSpPr>
            <p:spPr>
              <a:xfrm>
                <a:off x="360000" y="1729945"/>
                <a:ext cx="8425225" cy="4725723"/>
              </a:xfrm>
            </p:spPr>
            <p:txBody>
              <a:bodyPr>
                <a:normAutofit lnSpcReduction="10000"/>
              </a:bodyPr>
              <a:lstStyle/>
              <a:p>
                <a:r>
                  <a:rPr lang="en-GB" dirty="0"/>
                  <a:t>Single and repeated interactions with </a:t>
                </a:r>
                <a:r>
                  <a:rPr lang="en-GB" i="1" dirty="0"/>
                  <a:t>joint rewards</a:t>
                </a:r>
                <a:r>
                  <a:rPr lang="en-GB" dirty="0"/>
                  <a:t>: </a:t>
                </a:r>
                <a:br>
                  <a:rPr lang="en-GB" dirty="0"/>
                </a:br>
                <a:r>
                  <a:rPr lang="en-GB" dirty="0"/>
                  <a:t>traditional </a:t>
                </a:r>
                <a:r>
                  <a:rPr lang="en-GB" dirty="0">
                    <a:solidFill>
                      <a:schemeClr val="accent1"/>
                    </a:solidFill>
                  </a:rPr>
                  <a:t>game theory</a:t>
                </a:r>
              </a:p>
              <a:p>
                <a:r>
                  <a:rPr lang="en-GB" dirty="0"/>
                  <a:t>Interactions involving </a:t>
                </a:r>
                <a:r>
                  <a:rPr lang="en-GB" i="1" dirty="0"/>
                  <a:t>joint state + reward </a:t>
                </a:r>
                <a:r>
                  <a:rPr lang="en-GB" dirty="0"/>
                  <a:t>focus of </a:t>
                </a:r>
                <a:br>
                  <a:rPr lang="en-GB" dirty="0"/>
                </a:br>
                <a:r>
                  <a:rPr lang="en-GB" dirty="0"/>
                  <a:t>decision-theory inspired approaches to game theory </a:t>
                </a:r>
              </a:p>
              <a:p>
                <a:pPr lvl="1"/>
                <a:r>
                  <a:rPr lang="en-GB" dirty="0"/>
                  <a:t>Extensions of single-agent models to multi-agent settings</a:t>
                </a:r>
              </a:p>
              <a:p>
                <a:r>
                  <a:rPr lang="en-GB" dirty="0"/>
                  <a:t>Multi-agent setting</a:t>
                </a:r>
              </a:p>
              <a:p>
                <a:pPr lvl="1"/>
                <a:r>
                  <a:rPr lang="en-GB" dirty="0"/>
                  <a:t>Co-operation of agents (team)</a:t>
                </a:r>
              </a:p>
              <a:p>
                <a:pPr lvl="2"/>
                <a:r>
                  <a:rPr lang="en-GB" dirty="0"/>
                  <a:t>Vs. self-interested acting </a:t>
                </a:r>
                <a:br>
                  <a:rPr lang="en-GB" dirty="0"/>
                </a:br>
                <a:r>
                  <a:rPr lang="en-GB" dirty="0"/>
                  <a:t>(all the way to hostile settings)</a:t>
                </a:r>
              </a:p>
              <a:p>
                <a:pPr lvl="1"/>
                <a:r>
                  <a:rPr lang="en-GB" dirty="0"/>
                  <a:t>Problem: planning how to act</a:t>
                </a:r>
              </a:p>
              <a:p>
                <a:pPr lvl="2"/>
                <a:r>
                  <a:rPr lang="en-GB" dirty="0"/>
                  <a:t>Joint payoff </a:t>
                </a:r>
                <a14:m>
                  <m:oMath xmlns:m="http://schemas.openxmlformats.org/officeDocument/2006/math">
                    <m:r>
                      <a:rPr lang="en-GB" b="1" i="1" dirty="0" smtClean="0">
                        <a:solidFill>
                          <a:schemeClr val="accent3"/>
                        </a:solidFill>
                        <a:latin typeface="Cambria Math" panose="02040503050406030204" pitchFamily="18" charset="0"/>
                      </a:rPr>
                      <m:t>𝒓</m:t>
                    </m:r>
                  </m:oMath>
                </a14:m>
                <a:r>
                  <a:rPr lang="en-GB" dirty="0"/>
                  <a:t> but </a:t>
                </a:r>
                <a:r>
                  <a:rPr lang="en-GB" i="1" dirty="0"/>
                  <a:t>decentralised</a:t>
                </a:r>
                <a:r>
                  <a:rPr lang="en-GB" dirty="0"/>
                  <a:t> </a:t>
                </a:r>
                <a:br>
                  <a:rPr lang="en-GB" dirty="0"/>
                </a:br>
                <a:r>
                  <a:rPr lang="en-GB" dirty="0"/>
                  <a:t>actions </a:t>
                </a:r>
                <a14:m>
                  <m:oMath xmlns:m="http://schemas.openxmlformats.org/officeDocument/2006/math">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𝑎</m:t>
                        </m:r>
                      </m:e>
                      <m:sub>
                        <m:r>
                          <a:rPr lang="de-DE" b="0" i="1" smtClean="0">
                            <a:solidFill>
                              <a:srgbClr val="FFC000"/>
                            </a:solidFill>
                            <a:latin typeface="Cambria Math" panose="02040503050406030204" pitchFamily="18" charset="0"/>
                          </a:rPr>
                          <m:t>𝑖</m:t>
                        </m:r>
                      </m:sub>
                    </m:sSub>
                  </m:oMath>
                </a14:m>
                <a:r>
                  <a:rPr lang="en-GB" dirty="0"/>
                  <a:t> and observations </a:t>
                </a:r>
                <a14:m>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𝑜</m:t>
                        </m:r>
                      </m:e>
                      <m:sub>
                        <m:r>
                          <a:rPr lang="de-DE" b="0" i="1" smtClean="0">
                            <a:solidFill>
                              <a:schemeClr val="accent1"/>
                            </a:solidFill>
                            <a:latin typeface="Cambria Math" panose="02040503050406030204" pitchFamily="18" charset="0"/>
                          </a:rPr>
                          <m:t>𝑖</m:t>
                        </m:r>
                      </m:sub>
                    </m:sSub>
                  </m:oMath>
                </a14:m>
                <a:endParaRPr lang="en-GB" dirty="0"/>
              </a:p>
              <a:p>
                <a:pPr lvl="2"/>
                <a:r>
                  <a:rPr lang="en-GB" dirty="0"/>
                  <a:t>Joint state, influenced by actions, </a:t>
                </a:r>
                <a:br>
                  <a:rPr lang="en-GB" dirty="0"/>
                </a:br>
                <a:r>
                  <a:rPr lang="en-GB" dirty="0"/>
                  <a:t>can influence rewards</a:t>
                </a:r>
              </a:p>
              <a:p>
                <a:pPr lvl="2"/>
                <a:r>
                  <a:rPr lang="en-GB" dirty="0"/>
                  <a:t>Perfect vs. incomplete information </a:t>
                </a:r>
                <a:br>
                  <a:rPr lang="en-GB" dirty="0"/>
                </a:br>
                <a:r>
                  <a:rPr lang="en-GB" dirty="0"/>
                  <a:t>about others</a:t>
                </a:r>
              </a:p>
            </p:txBody>
          </p:sp>
        </mc:Choice>
        <mc:Fallback xmlns="">
          <p:sp>
            <p:nvSpPr>
              <p:cNvPr id="3" name="Content Placeholder 2">
                <a:extLst>
                  <a:ext uri="{FF2B5EF4-FFF2-40B4-BE49-F238E27FC236}">
                    <a16:creationId xmlns:a16="http://schemas.microsoft.com/office/drawing/2014/main" id="{10043B06-39AA-264F-A8C8-5DF8AED412B6}"/>
                  </a:ext>
                </a:extLst>
              </p:cNvPr>
              <p:cNvSpPr>
                <a:spLocks noGrp="1" noRot="1" noChangeAspect="1" noMove="1" noResize="1" noEditPoints="1" noAdjustHandles="1" noChangeArrowheads="1" noChangeShapeType="1" noTextEdit="1"/>
              </p:cNvSpPr>
              <p:nvPr>
                <p:ph idx="1"/>
              </p:nvPr>
            </p:nvSpPr>
            <p:spPr>
              <a:xfrm>
                <a:off x="360000" y="1729945"/>
                <a:ext cx="8425225" cy="4725723"/>
              </a:xfrm>
              <a:blipFill>
                <a:blip r:embed="rId3"/>
                <a:stretch>
                  <a:fillRect l="-1955" t="-321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2BD9041-EA79-D142-9ACD-85DA0FC5C85C}"/>
              </a:ext>
            </a:extLst>
          </p:cNvPr>
          <p:cNvSpPr>
            <a:spLocks noGrp="1"/>
          </p:cNvSpPr>
          <p:nvPr>
            <p:ph type="sldNum" sz="quarter" idx="12"/>
          </p:nvPr>
        </p:nvSpPr>
        <p:spPr/>
        <p:txBody>
          <a:bodyPr/>
          <a:lstStyle/>
          <a:p>
            <a:fld id="{67C9959E-8E6B-B04C-9955-EA096F41CA7A}" type="slidenum">
              <a:rPr lang="en-GB" smtClean="0"/>
              <a:t>44</a:t>
            </a:fld>
            <a:endParaRPr lang="en-GB" dirty="0"/>
          </a:p>
        </p:txBody>
      </p:sp>
      <p:grpSp>
        <p:nvGrpSpPr>
          <p:cNvPr id="30" name="Group 29">
            <a:extLst>
              <a:ext uri="{FF2B5EF4-FFF2-40B4-BE49-F238E27FC236}">
                <a16:creationId xmlns:a16="http://schemas.microsoft.com/office/drawing/2014/main" id="{B503EF94-323E-4641-940F-77D0154A0FF6}"/>
              </a:ext>
            </a:extLst>
          </p:cNvPr>
          <p:cNvGrpSpPr/>
          <p:nvPr/>
        </p:nvGrpSpPr>
        <p:grpSpPr>
          <a:xfrm>
            <a:off x="4655213" y="3396231"/>
            <a:ext cx="3408787" cy="2466631"/>
            <a:chOff x="3336177" y="3465623"/>
            <a:chExt cx="3408787" cy="2466631"/>
          </a:xfrm>
        </p:grpSpPr>
        <p:pic>
          <p:nvPicPr>
            <p:cNvPr id="8" name="Picture 7">
              <a:extLst>
                <a:ext uri="{FF2B5EF4-FFF2-40B4-BE49-F238E27FC236}">
                  <a16:creationId xmlns:a16="http://schemas.microsoft.com/office/drawing/2014/main" id="{F41D604F-2AEE-6142-A03A-2AA459F245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6177" y="4118456"/>
              <a:ext cx="787400" cy="673100"/>
            </a:xfrm>
            <a:prstGeom prst="rect">
              <a:avLst/>
            </a:prstGeom>
          </p:spPr>
        </p:pic>
        <p:pic>
          <p:nvPicPr>
            <p:cNvPr id="9" name="Picture 8">
              <a:extLst>
                <a:ext uri="{FF2B5EF4-FFF2-40B4-BE49-F238E27FC236}">
                  <a16:creationId xmlns:a16="http://schemas.microsoft.com/office/drawing/2014/main" id="{66BBBBE0-1CF3-354A-8E87-22452AB4CE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6177" y="5259154"/>
              <a:ext cx="787400" cy="673100"/>
            </a:xfrm>
            <a:prstGeom prst="rect">
              <a:avLst/>
            </a:prstGeom>
          </p:spPr>
        </p:pic>
        <p:sp>
          <p:nvSpPr>
            <p:cNvPr id="10" name="Rounded Rectangle 9">
              <a:extLst>
                <a:ext uri="{FF2B5EF4-FFF2-40B4-BE49-F238E27FC236}">
                  <a16:creationId xmlns:a16="http://schemas.microsoft.com/office/drawing/2014/main" id="{9BD96374-9B0A-EB41-BD26-C62372D1130B}"/>
                </a:ext>
              </a:extLst>
            </p:cNvPr>
            <p:cNvSpPr/>
            <p:nvPr/>
          </p:nvSpPr>
          <p:spPr>
            <a:xfrm>
              <a:off x="6080289" y="4118455"/>
              <a:ext cx="664675" cy="181379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en-GB" dirty="0"/>
                <a:t>Environment</a:t>
              </a:r>
            </a:p>
          </p:txBody>
        </p:sp>
        <p:cxnSp>
          <p:nvCxnSpPr>
            <p:cNvPr id="12" name="Straight Arrow Connector 11">
              <a:extLst>
                <a:ext uri="{FF2B5EF4-FFF2-40B4-BE49-F238E27FC236}">
                  <a16:creationId xmlns:a16="http://schemas.microsoft.com/office/drawing/2014/main" id="{855B4D59-5294-0241-B8B1-CEB94022491F}"/>
                </a:ext>
              </a:extLst>
            </p:cNvPr>
            <p:cNvCxnSpPr>
              <a:cxnSpLocks/>
              <a:endCxn id="8" idx="3"/>
            </p:cNvCxnSpPr>
            <p:nvPr/>
          </p:nvCxnSpPr>
          <p:spPr>
            <a:xfrm flipH="1" flipV="1">
              <a:off x="4123577" y="4455006"/>
              <a:ext cx="1930397" cy="8398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FB84FF-94DE-B845-8740-53E8EB07D5F0}"/>
                </a:ext>
              </a:extLst>
            </p:cNvPr>
            <p:cNvCxnSpPr>
              <a:cxnSpLocks/>
            </p:cNvCxnSpPr>
            <p:nvPr/>
          </p:nvCxnSpPr>
          <p:spPr>
            <a:xfrm flipH="1">
              <a:off x="4123577" y="5408385"/>
              <a:ext cx="1956713" cy="7961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CAC6B1A-324E-874A-B08F-6EFB1555FF14}"/>
                </a:ext>
              </a:extLst>
            </p:cNvPr>
            <p:cNvCxnSpPr>
              <a:cxnSpLocks/>
            </p:cNvCxnSpPr>
            <p:nvPr/>
          </p:nvCxnSpPr>
          <p:spPr>
            <a:xfrm>
              <a:off x="4193236" y="4578570"/>
              <a:ext cx="1887055" cy="651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5C482A0-9F41-5D44-B815-C54FCDD8E6C3}"/>
                </a:ext>
              </a:extLst>
            </p:cNvPr>
            <p:cNvCxnSpPr>
              <a:cxnSpLocks/>
              <a:stCxn id="9" idx="3"/>
            </p:cNvCxnSpPr>
            <p:nvPr/>
          </p:nvCxnSpPr>
          <p:spPr>
            <a:xfrm flipV="1">
              <a:off x="4123577" y="5531550"/>
              <a:ext cx="1956711" cy="6415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D583CF-3B01-8A4C-9EAE-88FA58CD807E}"/>
                    </a:ext>
                  </a:extLst>
                </p:cNvPr>
                <p:cNvSpPr txBox="1"/>
                <p:nvPr/>
              </p:nvSpPr>
              <p:spPr>
                <a:xfrm>
                  <a:off x="4884228" y="4104177"/>
                  <a:ext cx="4557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𝑜</m:t>
                            </m:r>
                          </m:e>
                          <m:sub>
                            <m:r>
                              <a:rPr lang="de-DE" b="0" i="1" smtClean="0">
                                <a:solidFill>
                                  <a:schemeClr val="accent1"/>
                                </a:solidFill>
                                <a:latin typeface="Cambria Math" panose="02040503050406030204" pitchFamily="18" charset="0"/>
                              </a:rPr>
                              <m:t>1</m:t>
                            </m:r>
                          </m:sub>
                        </m:sSub>
                      </m:oMath>
                    </m:oMathPara>
                  </a14:m>
                  <a:endParaRPr lang="de-DE" b="0" dirty="0">
                    <a:solidFill>
                      <a:schemeClr val="accent1"/>
                    </a:solidFill>
                  </a:endParaRPr>
                </a:p>
              </p:txBody>
            </p:sp>
          </mc:Choice>
          <mc:Fallback xmlns="">
            <p:sp>
              <p:nvSpPr>
                <p:cNvPr id="22" name="TextBox 21">
                  <a:extLst>
                    <a:ext uri="{FF2B5EF4-FFF2-40B4-BE49-F238E27FC236}">
                      <a16:creationId xmlns:a16="http://schemas.microsoft.com/office/drawing/2014/main" id="{77D583CF-3B01-8A4C-9EAE-88FA58CD807E}"/>
                    </a:ext>
                  </a:extLst>
                </p:cNvPr>
                <p:cNvSpPr txBox="1">
                  <a:spLocks noRot="1" noChangeAspect="1" noMove="1" noResize="1" noEditPoints="1" noAdjustHandles="1" noChangeArrowheads="1" noChangeShapeType="1" noTextEdit="1"/>
                </p:cNvSpPr>
                <p:nvPr/>
              </p:nvSpPr>
              <p:spPr>
                <a:xfrm>
                  <a:off x="4884228" y="4104177"/>
                  <a:ext cx="455701"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0A16EFA-0026-0C4A-849B-C560545F2C30}"/>
                    </a:ext>
                  </a:extLst>
                </p:cNvPr>
                <p:cNvSpPr txBox="1"/>
                <p:nvPr/>
              </p:nvSpPr>
              <p:spPr>
                <a:xfrm>
                  <a:off x="4884227" y="5098622"/>
                  <a:ext cx="4733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𝑜</m:t>
                            </m:r>
                          </m:e>
                          <m:sub>
                            <m:r>
                              <a:rPr lang="de-DE" b="0" i="1" smtClean="0">
                                <a:solidFill>
                                  <a:schemeClr val="accent1"/>
                                </a:solidFill>
                                <a:latin typeface="Cambria Math" panose="02040503050406030204" pitchFamily="18" charset="0"/>
                              </a:rPr>
                              <m:t>𝑛</m:t>
                            </m:r>
                          </m:sub>
                        </m:sSub>
                      </m:oMath>
                    </m:oMathPara>
                  </a14:m>
                  <a:endParaRPr lang="de-DE" b="0" dirty="0">
                    <a:solidFill>
                      <a:schemeClr val="accent1"/>
                    </a:solidFill>
                  </a:endParaRPr>
                </a:p>
              </p:txBody>
            </p:sp>
          </mc:Choice>
          <mc:Fallback xmlns="">
            <p:sp>
              <p:nvSpPr>
                <p:cNvPr id="23" name="TextBox 22">
                  <a:extLst>
                    <a:ext uri="{FF2B5EF4-FFF2-40B4-BE49-F238E27FC236}">
                      <a16:creationId xmlns:a16="http://schemas.microsoft.com/office/drawing/2014/main" id="{20A16EFA-0026-0C4A-849B-C560545F2C30}"/>
                    </a:ext>
                  </a:extLst>
                </p:cNvPr>
                <p:cNvSpPr txBox="1">
                  <a:spLocks noRot="1" noChangeAspect="1" noMove="1" noResize="1" noEditPoints="1" noAdjustHandles="1" noChangeArrowheads="1" noChangeShapeType="1" noTextEdit="1"/>
                </p:cNvSpPr>
                <p:nvPr/>
              </p:nvSpPr>
              <p:spPr>
                <a:xfrm>
                  <a:off x="4884227" y="5098622"/>
                  <a:ext cx="47339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06084AA-8818-F840-8AFA-38B50CDC70E0}"/>
                    </a:ext>
                  </a:extLst>
                </p:cNvPr>
                <p:cNvSpPr txBox="1"/>
                <p:nvPr/>
              </p:nvSpPr>
              <p:spPr>
                <a:xfrm>
                  <a:off x="4884228" y="4563895"/>
                  <a:ext cx="467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𝑎</m:t>
                            </m:r>
                          </m:e>
                          <m:sub>
                            <m:r>
                              <a:rPr lang="de-DE" b="0" i="1" smtClean="0">
                                <a:solidFill>
                                  <a:srgbClr val="FFC000"/>
                                </a:solidFill>
                                <a:latin typeface="Cambria Math" panose="02040503050406030204" pitchFamily="18" charset="0"/>
                              </a:rPr>
                              <m:t>1</m:t>
                            </m:r>
                          </m:sub>
                        </m:sSub>
                      </m:oMath>
                    </m:oMathPara>
                  </a14:m>
                  <a:endParaRPr lang="de-DE" b="0" dirty="0">
                    <a:solidFill>
                      <a:srgbClr val="FFC000"/>
                    </a:solidFill>
                  </a:endParaRPr>
                </a:p>
              </p:txBody>
            </p:sp>
          </mc:Choice>
          <mc:Fallback xmlns="">
            <p:sp>
              <p:nvSpPr>
                <p:cNvPr id="24" name="TextBox 23">
                  <a:extLst>
                    <a:ext uri="{FF2B5EF4-FFF2-40B4-BE49-F238E27FC236}">
                      <a16:creationId xmlns:a16="http://schemas.microsoft.com/office/drawing/2014/main" id="{406084AA-8818-F840-8AFA-38B50CDC70E0}"/>
                    </a:ext>
                  </a:extLst>
                </p:cNvPr>
                <p:cNvSpPr txBox="1">
                  <a:spLocks noRot="1" noChangeAspect="1" noMove="1" noResize="1" noEditPoints="1" noAdjustHandles="1" noChangeArrowheads="1" noChangeShapeType="1" noTextEdit="1"/>
                </p:cNvSpPr>
                <p:nvPr/>
              </p:nvSpPr>
              <p:spPr>
                <a:xfrm>
                  <a:off x="4884228" y="4563895"/>
                  <a:ext cx="467820"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EE54EA-79E3-424F-B976-3E22C70C55AA}"/>
                    </a:ext>
                  </a:extLst>
                </p:cNvPr>
                <p:cNvSpPr txBox="1"/>
                <p:nvPr/>
              </p:nvSpPr>
              <p:spPr>
                <a:xfrm>
                  <a:off x="4884227" y="5507538"/>
                  <a:ext cx="4872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𝑎</m:t>
                            </m:r>
                          </m:e>
                          <m:sub>
                            <m:r>
                              <a:rPr lang="de-DE" b="0" i="1" smtClean="0">
                                <a:solidFill>
                                  <a:srgbClr val="FFC000"/>
                                </a:solidFill>
                                <a:latin typeface="Cambria Math" panose="02040503050406030204" pitchFamily="18" charset="0"/>
                              </a:rPr>
                              <m:t>𝑛</m:t>
                            </m:r>
                          </m:sub>
                        </m:sSub>
                      </m:oMath>
                    </m:oMathPara>
                  </a14:m>
                  <a:endParaRPr lang="de-DE" b="0" dirty="0">
                    <a:solidFill>
                      <a:srgbClr val="FFC000"/>
                    </a:solidFill>
                  </a:endParaRPr>
                </a:p>
              </p:txBody>
            </p:sp>
          </mc:Choice>
          <mc:Fallback xmlns="">
            <p:sp>
              <p:nvSpPr>
                <p:cNvPr id="25" name="TextBox 24">
                  <a:extLst>
                    <a:ext uri="{FF2B5EF4-FFF2-40B4-BE49-F238E27FC236}">
                      <a16:creationId xmlns:a16="http://schemas.microsoft.com/office/drawing/2014/main" id="{C3EE54EA-79E3-424F-B976-3E22C70C55AA}"/>
                    </a:ext>
                  </a:extLst>
                </p:cNvPr>
                <p:cNvSpPr txBox="1">
                  <a:spLocks noRot="1" noChangeAspect="1" noMove="1" noResize="1" noEditPoints="1" noAdjustHandles="1" noChangeArrowheads="1" noChangeShapeType="1" noTextEdit="1"/>
                </p:cNvSpPr>
                <p:nvPr/>
              </p:nvSpPr>
              <p:spPr>
                <a:xfrm>
                  <a:off x="4884227" y="5507538"/>
                  <a:ext cx="487249" cy="369332"/>
                </a:xfrm>
                <a:prstGeom prst="rect">
                  <a:avLst/>
                </a:prstGeom>
                <a:blipFill>
                  <a:blip r:embed="rId8"/>
                  <a:stretch>
                    <a:fillRect/>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ED34BADF-2BB4-AF40-A9B0-1F6CDF06BFAF}"/>
                </a:ext>
              </a:extLst>
            </p:cNvPr>
            <p:cNvSpPr txBox="1"/>
            <p:nvPr/>
          </p:nvSpPr>
          <p:spPr>
            <a:xfrm rot="5400000">
              <a:off x="3618238" y="4724186"/>
              <a:ext cx="503664" cy="646331"/>
            </a:xfrm>
            <a:prstGeom prst="rect">
              <a:avLst/>
            </a:prstGeom>
            <a:noFill/>
          </p:spPr>
          <p:txBody>
            <a:bodyPr wrap="none" rtlCol="0">
              <a:spAutoFit/>
            </a:bodyPr>
            <a:lstStyle/>
            <a:p>
              <a:r>
                <a:rPr lang="en-GB" sz="3600" dirty="0">
                  <a:solidFill>
                    <a:schemeClr val="accent3"/>
                  </a:solidFill>
                </a:rPr>
                <a:t>…</a:t>
              </a:r>
            </a:p>
          </p:txBody>
        </p:sp>
        <p:sp>
          <p:nvSpPr>
            <p:cNvPr id="27" name="TextBox 26">
              <a:extLst>
                <a:ext uri="{FF2B5EF4-FFF2-40B4-BE49-F238E27FC236}">
                  <a16:creationId xmlns:a16="http://schemas.microsoft.com/office/drawing/2014/main" id="{8F383B73-02C4-5E4B-BA53-B3F5CACBDD6B}"/>
                </a:ext>
              </a:extLst>
            </p:cNvPr>
            <p:cNvSpPr txBox="1"/>
            <p:nvPr/>
          </p:nvSpPr>
          <p:spPr>
            <a:xfrm rot="5400000">
              <a:off x="4955560" y="4743726"/>
              <a:ext cx="503664" cy="646331"/>
            </a:xfrm>
            <a:prstGeom prst="rect">
              <a:avLst/>
            </a:prstGeom>
            <a:noFill/>
          </p:spPr>
          <p:txBody>
            <a:bodyPr wrap="none" rtlCol="0">
              <a:spAutoFit/>
            </a:bodyPr>
            <a:lstStyle/>
            <a:p>
              <a:r>
                <a:rPr lang="en-GB" sz="3600" dirty="0">
                  <a:solidFill>
                    <a:schemeClr val="accent3"/>
                  </a:solidFill>
                </a:rPr>
                <a:t>…</a:t>
              </a:r>
            </a:p>
          </p:txBody>
        </p:sp>
        <p:sp>
          <p:nvSpPr>
            <p:cNvPr id="28" name="U-Turn Arrow 27">
              <a:extLst>
                <a:ext uri="{FF2B5EF4-FFF2-40B4-BE49-F238E27FC236}">
                  <a16:creationId xmlns:a16="http://schemas.microsoft.com/office/drawing/2014/main" id="{2B8F5045-EE68-4441-ADDD-1145DB50EC56}"/>
                </a:ext>
              </a:extLst>
            </p:cNvPr>
            <p:cNvSpPr/>
            <p:nvPr/>
          </p:nvSpPr>
          <p:spPr>
            <a:xfrm>
              <a:off x="6175755" y="3757618"/>
              <a:ext cx="528091" cy="360837"/>
            </a:xfrm>
            <a:prstGeom prst="uturnArrow">
              <a:avLst>
                <a:gd name="adj1" fmla="val 23090"/>
                <a:gd name="adj2" fmla="val 25000"/>
                <a:gd name="adj3" fmla="val 30669"/>
                <a:gd name="adj4" fmla="val 84825"/>
                <a:gd name="adj5"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1E887EA-8BA4-6C42-96C4-A92CAF9A9172}"/>
                    </a:ext>
                  </a:extLst>
                </p:cNvPr>
                <p:cNvSpPr/>
                <p:nvPr/>
              </p:nvSpPr>
              <p:spPr>
                <a:xfrm>
                  <a:off x="6232128" y="3465623"/>
                  <a:ext cx="3609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dirty="0" smtClean="0">
                            <a:solidFill>
                              <a:schemeClr val="accent3"/>
                            </a:solidFill>
                            <a:latin typeface="Cambria Math" panose="02040503050406030204" pitchFamily="18" charset="0"/>
                          </a:rPr>
                          <m:t>𝒓</m:t>
                        </m:r>
                      </m:oMath>
                    </m:oMathPara>
                  </a14:m>
                  <a:endParaRPr lang="en-GB" dirty="0">
                    <a:solidFill>
                      <a:schemeClr val="accent3"/>
                    </a:solidFill>
                  </a:endParaRPr>
                </a:p>
              </p:txBody>
            </p:sp>
          </mc:Choice>
          <mc:Fallback xmlns="">
            <p:sp>
              <p:nvSpPr>
                <p:cNvPr id="29" name="Rectangle 28">
                  <a:extLst>
                    <a:ext uri="{FF2B5EF4-FFF2-40B4-BE49-F238E27FC236}">
                      <a16:creationId xmlns:a16="http://schemas.microsoft.com/office/drawing/2014/main" id="{81E887EA-8BA4-6C42-96C4-A92CAF9A9172}"/>
                    </a:ext>
                  </a:extLst>
                </p:cNvPr>
                <p:cNvSpPr>
                  <a:spLocks noRot="1" noChangeAspect="1" noMove="1" noResize="1" noEditPoints="1" noAdjustHandles="1" noChangeArrowheads="1" noChangeShapeType="1" noTextEdit="1"/>
                </p:cNvSpPr>
                <p:nvPr/>
              </p:nvSpPr>
              <p:spPr>
                <a:xfrm>
                  <a:off x="6232128" y="3465623"/>
                  <a:ext cx="360996" cy="369332"/>
                </a:xfrm>
                <a:prstGeom prst="rect">
                  <a:avLst/>
                </a:prstGeom>
                <a:blipFill>
                  <a:blip r:embed="rId9"/>
                  <a:stretch>
                    <a:fillRect/>
                  </a:stretch>
                </a:blipFill>
              </p:spPr>
              <p:txBody>
                <a:bodyPr/>
                <a:lstStyle/>
                <a:p>
                  <a:r>
                    <a:rPr lang="en-GB">
                      <a:noFill/>
                    </a:rPr>
                    <a:t> </a:t>
                  </a:r>
                </a:p>
              </p:txBody>
            </p:sp>
          </mc:Fallback>
        </mc:AlternateContent>
      </p:grpSp>
      <p:sp>
        <p:nvSpPr>
          <p:cNvPr id="5" name="Date Placeholder 4">
            <a:extLst>
              <a:ext uri="{FF2B5EF4-FFF2-40B4-BE49-F238E27FC236}">
                <a16:creationId xmlns:a16="http://schemas.microsoft.com/office/drawing/2014/main" id="{6DAE0002-108B-7140-8FFF-C0E25456D17C}"/>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257614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E76C-FB32-F742-A488-A37132BCE102}"/>
              </a:ext>
            </a:extLst>
          </p:cNvPr>
          <p:cNvSpPr>
            <a:spLocks noGrp="1"/>
          </p:cNvSpPr>
          <p:nvPr>
            <p:ph type="title"/>
          </p:nvPr>
        </p:nvSpPr>
        <p:spPr/>
        <p:txBody>
          <a:bodyPr>
            <a:normAutofit/>
          </a:bodyPr>
          <a:lstStyle/>
          <a:p>
            <a:r>
              <a:rPr lang="en-GB" dirty="0"/>
              <a:t>Decentralised POMDP (Dec-POMDP)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F0D4EF-F4FA-484F-B57C-04CD4CF3445D}"/>
                  </a:ext>
                </a:extLst>
              </p:cNvPr>
              <p:cNvSpPr>
                <a:spLocks noGrp="1"/>
              </p:cNvSpPr>
              <p:nvPr>
                <p:ph idx="1"/>
              </p:nvPr>
            </p:nvSpPr>
            <p:spPr/>
            <p:txBody>
              <a:bodyPr>
                <a:normAutofit/>
              </a:bodyPr>
              <a:lstStyle/>
              <a:p>
                <a:r>
                  <a:rPr lang="en-GB" dirty="0">
                    <a:solidFill>
                      <a:schemeClr val="accent1"/>
                    </a:solidFill>
                  </a:rPr>
                  <a:t>Dec-POMDP</a:t>
                </a:r>
                <a:r>
                  <a:rPr lang="en-GB" dirty="0"/>
                  <a:t>:</a:t>
                </a:r>
                <a:r>
                  <a:rPr lang="en-US" altLang="zh-CN" dirty="0"/>
                  <a:t> tuple </a:t>
                </a:r>
                <a14:m>
                  <m:oMath xmlns:m="http://schemas.openxmlformats.org/officeDocument/2006/math">
                    <m:d>
                      <m:dPr>
                        <m:ctrlPr>
                          <a:rPr lang="de-DE" altLang="zh-CN" i="1">
                            <a:latin typeface="Cambria Math" panose="02040503050406030204" pitchFamily="18" charset="0"/>
                          </a:rPr>
                        </m:ctrlPr>
                      </m:dPr>
                      <m:e>
                        <m:r>
                          <a:rPr lang="de-DE" altLang="zh-CN" b="0" i="1" smtClean="0">
                            <a:latin typeface="Cambria Math" panose="02040503050406030204" pitchFamily="18" charset="0"/>
                          </a:rPr>
                          <m:t>𝐼</m:t>
                        </m:r>
                        <m:r>
                          <a:rPr lang="de-DE" altLang="zh-CN" b="0" i="1" smtClean="0">
                            <a:latin typeface="Cambria Math" panose="02040503050406030204" pitchFamily="18" charset="0"/>
                          </a:rPr>
                          <m:t>,</m:t>
                        </m:r>
                        <m:r>
                          <a:rPr lang="de-DE" altLang="zh-CN" b="0" i="1" dirty="0" smtClean="0">
                            <a:latin typeface="Cambria Math" panose="02040503050406030204" pitchFamily="18" charset="0"/>
                          </a:rPr>
                          <m:t>𝑆</m:t>
                        </m:r>
                        <m:r>
                          <a:rPr lang="en-US" altLang="zh-CN" i="1" dirty="0">
                            <a:latin typeface="Cambria Math" panose="02040503050406030204" pitchFamily="18" charset="0"/>
                          </a:rPr>
                          <m:t>, </m:t>
                        </m:r>
                        <m:sSub>
                          <m:sSubPr>
                            <m:ctrlPr>
                              <a:rPr lang="de-DE" altLang="zh-CN" b="0" i="1" dirty="0" smtClean="0">
                                <a:latin typeface="Cambria Math" panose="02040503050406030204" pitchFamily="18" charset="0"/>
                              </a:rPr>
                            </m:ctrlPr>
                          </m:sSubPr>
                          <m:e>
                            <m:d>
                              <m:dPr>
                                <m:begChr m:val="{"/>
                                <m:endChr m:val="}"/>
                                <m:ctrlPr>
                                  <a:rPr lang="de-DE" altLang="zh-CN" b="0" i="1" dirty="0" smtClean="0">
                                    <a:latin typeface="Cambria Math" panose="02040503050406030204" pitchFamily="18" charset="0"/>
                                  </a:rPr>
                                </m:ctrlPr>
                              </m:dPr>
                              <m:e>
                                <m:sSub>
                                  <m:sSubPr>
                                    <m:ctrlPr>
                                      <a:rPr lang="de-DE" altLang="zh-CN" b="0" i="1" dirty="0" smtClean="0">
                                        <a:latin typeface="Cambria Math" panose="02040503050406030204" pitchFamily="18" charset="0"/>
                                      </a:rPr>
                                    </m:ctrlPr>
                                  </m:sSubPr>
                                  <m:e>
                                    <m:r>
                                      <a:rPr lang="en-US" altLang="zh-CN" i="1" dirty="0">
                                        <a:latin typeface="Cambria Math" panose="02040503050406030204" pitchFamily="18" charset="0"/>
                                      </a:rPr>
                                      <m:t>𝐴</m:t>
                                    </m:r>
                                  </m:e>
                                  <m:sub>
                                    <m:r>
                                      <a:rPr lang="de-DE" altLang="zh-CN" b="0" i="1" dirty="0" smtClean="0">
                                        <a:latin typeface="Cambria Math" panose="02040503050406030204" pitchFamily="18" charset="0"/>
                                      </a:rPr>
                                      <m:t>𝑖</m:t>
                                    </m:r>
                                  </m:sub>
                                </m:sSub>
                              </m:e>
                            </m:d>
                          </m:e>
                          <m:sub>
                            <m:r>
                              <a:rPr lang="de-DE" altLang="zh-CN" b="0" i="1" dirty="0" smtClean="0">
                                <a:latin typeface="Cambria Math" panose="02040503050406030204" pitchFamily="18" charset="0"/>
                              </a:rPr>
                              <m:t>𝑖</m:t>
                            </m:r>
                            <m:r>
                              <a:rPr lang="de-DE" altLang="zh-CN" b="0" i="1" dirty="0" smtClean="0">
                                <a:latin typeface="Cambria Math" panose="02040503050406030204" pitchFamily="18" charset="0"/>
                                <a:ea typeface="Cambria Math" panose="02040503050406030204" pitchFamily="18" charset="0"/>
                              </a:rPr>
                              <m:t>∈</m:t>
                            </m:r>
                            <m:r>
                              <a:rPr lang="de-DE" altLang="zh-CN" b="0" i="1" dirty="0" smtClean="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b="0" i="1" dirty="0" smtClean="0">
                                <a:latin typeface="Cambria Math" panose="02040503050406030204" pitchFamily="18" charset="0"/>
                              </a:rPr>
                            </m:ctrlPr>
                          </m:sSubPr>
                          <m:e>
                            <m:d>
                              <m:dPr>
                                <m:begChr m:val="{"/>
                                <m:endChr m:val="}"/>
                                <m:ctrlPr>
                                  <a:rPr lang="de-DE" altLang="zh-CN" b="0" i="1" dirty="0" smtClean="0">
                                    <a:latin typeface="Cambria Math" panose="02040503050406030204" pitchFamily="18" charset="0"/>
                                  </a:rPr>
                                </m:ctrlPr>
                              </m:dPr>
                              <m:e>
                                <m:sSub>
                                  <m:sSubPr>
                                    <m:ctrlPr>
                                      <a:rPr lang="de-DE" altLang="zh-CN" b="0" i="1" dirty="0" smtClean="0">
                                        <a:latin typeface="Cambria Math" panose="02040503050406030204" pitchFamily="18" charset="0"/>
                                      </a:rPr>
                                    </m:ctrlPr>
                                  </m:sSubPr>
                                  <m:e>
                                    <m:r>
                                      <a:rPr lang="de-DE" altLang="zh-CN" b="0" i="1" dirty="0" smtClean="0">
                                        <a:latin typeface="Cambria Math" panose="02040503050406030204" pitchFamily="18" charset="0"/>
                                      </a:rPr>
                                      <m:t>𝑂</m:t>
                                    </m:r>
                                  </m:e>
                                  <m:sub>
                                    <m:r>
                                      <a:rPr lang="de-DE" altLang="zh-CN" b="0" i="1" dirty="0" smtClean="0">
                                        <a:latin typeface="Cambria Math" panose="02040503050406030204" pitchFamily="18" charset="0"/>
                                      </a:rPr>
                                      <m:t>𝑖</m:t>
                                    </m:r>
                                  </m:sub>
                                </m:sSub>
                              </m:e>
                            </m:d>
                          </m:e>
                          <m:sub>
                            <m:r>
                              <a:rPr lang="de-DE" altLang="zh-CN" b="0" i="1" dirty="0" smtClean="0">
                                <a:latin typeface="Cambria Math" panose="02040503050406030204" pitchFamily="18" charset="0"/>
                              </a:rPr>
                              <m:t>𝑖</m:t>
                            </m:r>
                            <m:r>
                              <a:rPr lang="de-DE" altLang="zh-CN" b="0" i="1" dirty="0" smtClean="0">
                                <a:latin typeface="Cambria Math" panose="02040503050406030204" pitchFamily="18" charset="0"/>
                                <a:ea typeface="Cambria Math" panose="02040503050406030204" pitchFamily="18" charset="0"/>
                              </a:rPr>
                              <m:t>∈</m:t>
                            </m:r>
                            <m:r>
                              <a:rPr lang="de-DE" altLang="zh-CN" b="0" i="1" dirty="0" smtClean="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b="0" i="1" dirty="0" smtClean="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𝑡𝑟</m:t>
                            </m:r>
                          </m:sub>
                        </m:sSub>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𝑅</m:t>
                        </m:r>
                        <m:r>
                          <a:rPr lang="de-DE" altLang="zh-CN" b="0" i="1" dirty="0" smtClean="0">
                            <a:latin typeface="Cambria Math" panose="02040503050406030204" pitchFamily="18" charset="0"/>
                            <a:sym typeface="Symbol" charset="0"/>
                          </a:rPr>
                          <m:t>,</m:t>
                        </m:r>
                        <m:sSub>
                          <m:sSubPr>
                            <m:ctrlPr>
                              <a:rPr lang="de-DE" altLang="zh-CN" b="0" i="1" dirty="0" smtClean="0">
                                <a:latin typeface="Cambria Math" panose="02040503050406030204" pitchFamily="18" charset="0"/>
                                <a:sym typeface="Symbol" charset="0"/>
                              </a:rPr>
                            </m:ctrlPr>
                          </m:sSubPr>
                          <m:e>
                            <m:r>
                              <a:rPr lang="de-DE" altLang="zh-CN" b="0" i="1" dirty="0" smtClean="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𝑜𝑏𝑠</m:t>
                            </m:r>
                          </m:sub>
                        </m:sSub>
                      </m:e>
                    </m:d>
                  </m:oMath>
                </a14:m>
                <a:endParaRPr lang="en-US" altLang="zh-CN" dirty="0">
                  <a:sym typeface="Symbol" charset="0"/>
                </a:endParaRPr>
              </a:p>
              <a:p>
                <a:pPr lvl="1"/>
                <a14:m>
                  <m:oMath xmlns:m="http://schemas.openxmlformats.org/officeDocument/2006/math">
                    <m:r>
                      <a:rPr lang="de-DE" altLang="zh-CN" b="0" i="1" dirty="0" smtClean="0">
                        <a:solidFill>
                          <a:schemeClr val="accent1"/>
                        </a:solidFill>
                        <a:latin typeface="Cambria Math" panose="02040503050406030204" pitchFamily="18" charset="0"/>
                      </a:rPr>
                      <m:t>𝐼</m:t>
                    </m:r>
                  </m:oMath>
                </a14:m>
                <a:r>
                  <a:rPr lang="en-US" altLang="zh-CN" dirty="0">
                    <a:solidFill>
                      <a:schemeClr val="accent1"/>
                    </a:solidFill>
                    <a:sym typeface="Symbol" charset="0"/>
                  </a:rPr>
                  <a:t> = a finite set of agents indexed </a:t>
                </a:r>
                <a14:m>
                  <m:oMath xmlns:m="http://schemas.openxmlformats.org/officeDocument/2006/math">
                    <m:r>
                      <a:rPr lang="de-DE" altLang="zh-CN" b="0" i="1" smtClean="0">
                        <a:solidFill>
                          <a:schemeClr val="accent1"/>
                        </a:solidFill>
                        <a:latin typeface="Cambria Math" panose="02040503050406030204" pitchFamily="18" charset="0"/>
                        <a:sym typeface="Symbol" charset="0"/>
                      </a:rPr>
                      <m:t>1,…, </m:t>
                    </m:r>
                    <m:r>
                      <a:rPr lang="de-DE" altLang="zh-CN" b="0" i="1" smtClean="0">
                        <a:solidFill>
                          <a:schemeClr val="accent1"/>
                        </a:solidFill>
                        <a:latin typeface="Cambria Math" panose="02040503050406030204" pitchFamily="18" charset="0"/>
                        <a:sym typeface="Symbol" charset="0"/>
                      </a:rPr>
                      <m:t>𝑛</m:t>
                    </m:r>
                  </m:oMath>
                </a14:m>
                <a:endParaRPr lang="en-US" altLang="zh-CN" i="1" dirty="0">
                  <a:solidFill>
                    <a:schemeClr val="accent1"/>
                  </a:solidFill>
                  <a:latin typeface="Cambria Math" panose="02040503050406030204" pitchFamily="18" charset="0"/>
                </a:endParaRPr>
              </a:p>
              <a:p>
                <a:pPr lvl="1"/>
                <a14:m>
                  <m:oMath xmlns:m="http://schemas.openxmlformats.org/officeDocument/2006/math">
                    <m:r>
                      <a:rPr lang="de-DE" altLang="zh-CN" b="0" i="1" dirty="0" smtClean="0">
                        <a:latin typeface="Cambria Math" panose="02040503050406030204" pitchFamily="18" charset="0"/>
                      </a:rPr>
                      <m:t>𝑆</m:t>
                    </m:r>
                  </m:oMath>
                </a14:m>
                <a:r>
                  <a:rPr lang="en-US" altLang="zh-CN" dirty="0">
                    <a:sym typeface="Symbol" charset="0"/>
                  </a:rPr>
                  <a:t> = a finite set of states</a:t>
                </a:r>
              </a:p>
              <a:p>
                <a:pPr lvl="1"/>
                <a14:m>
                  <m:oMath xmlns:m="http://schemas.openxmlformats.org/officeDocument/2006/math">
                    <m:sSub>
                      <m:sSubPr>
                        <m:ctrlPr>
                          <a:rPr lang="de-DE" altLang="zh-CN" b="0" i="1" dirty="0" smtClean="0">
                            <a:solidFill>
                              <a:schemeClr val="accent1"/>
                            </a:solidFill>
                            <a:latin typeface="Cambria Math" panose="02040503050406030204" pitchFamily="18" charset="0"/>
                          </a:rPr>
                        </m:ctrlPr>
                      </m:sSubPr>
                      <m:e>
                        <m:r>
                          <a:rPr lang="en-US" altLang="zh-CN" i="1" dirty="0">
                            <a:solidFill>
                              <a:schemeClr val="accent1"/>
                            </a:solidFill>
                            <a:latin typeface="Cambria Math" panose="02040503050406030204" pitchFamily="18" charset="0"/>
                          </a:rPr>
                          <m:t>𝐴</m:t>
                        </m:r>
                      </m:e>
                      <m:sub>
                        <m:r>
                          <a:rPr lang="de-DE" altLang="zh-CN" b="0" i="1" dirty="0" smtClean="0">
                            <a:solidFill>
                              <a:schemeClr val="accent1"/>
                            </a:solidFill>
                            <a:latin typeface="Cambria Math" panose="02040503050406030204" pitchFamily="18" charset="0"/>
                          </a:rPr>
                          <m:t>𝑖</m:t>
                        </m:r>
                      </m:sub>
                    </m:sSub>
                  </m:oMath>
                </a14:m>
                <a:r>
                  <a:rPr lang="en-US" altLang="zh-CN" dirty="0">
                    <a:solidFill>
                      <a:schemeClr val="accent1"/>
                    </a:solidFill>
                    <a:sym typeface="Symbol" charset="0"/>
                  </a:rPr>
                  <a:t> = a finite set of actions available to agent </a:t>
                </a:r>
                <a14:m>
                  <m:oMath xmlns:m="http://schemas.openxmlformats.org/officeDocument/2006/math">
                    <m:r>
                      <a:rPr lang="en-US" altLang="zh-CN" i="1" dirty="0" smtClean="0">
                        <a:solidFill>
                          <a:schemeClr val="accent1"/>
                        </a:solidFill>
                        <a:latin typeface="Cambria Math" panose="02040503050406030204" pitchFamily="18" charset="0"/>
                        <a:sym typeface="Symbol" charset="0"/>
                      </a:rPr>
                      <m:t>𝑖</m:t>
                    </m:r>
                    <m:r>
                      <a:rPr lang="en-US" altLang="zh-CN" i="1" dirty="0" smtClean="0">
                        <a:solidFill>
                          <a:schemeClr val="accent1"/>
                        </a:solidFill>
                        <a:latin typeface="Cambria Math" panose="02040503050406030204" pitchFamily="18" charset="0"/>
                        <a:ea typeface="Cambria Math" panose="02040503050406030204" pitchFamily="18" charset="0"/>
                        <a:sym typeface="Symbol" charset="0"/>
                      </a:rPr>
                      <m:t>∈</m:t>
                    </m:r>
                    <m:r>
                      <a:rPr lang="de-DE" altLang="zh-CN" b="0" i="1" dirty="0" smtClean="0">
                        <a:solidFill>
                          <a:schemeClr val="accent1"/>
                        </a:solidFill>
                        <a:latin typeface="Cambria Math" panose="02040503050406030204" pitchFamily="18" charset="0"/>
                        <a:ea typeface="Cambria Math" panose="02040503050406030204" pitchFamily="18" charset="0"/>
                        <a:sym typeface="Symbol" charset="0"/>
                      </a:rPr>
                      <m:t>𝐼</m:t>
                    </m:r>
                  </m:oMath>
                </a14:m>
                <a:endParaRPr lang="en-US" altLang="zh-CN" dirty="0">
                  <a:solidFill>
                    <a:schemeClr val="accent1"/>
                  </a:solidFill>
                  <a:sym typeface="Symbol" charset="0"/>
                </a:endParaRPr>
              </a:p>
              <a:p>
                <a:pPr lvl="2"/>
                <a14:m>
                  <m:oMath xmlns:m="http://schemas.openxmlformats.org/officeDocument/2006/math">
                    <m:acc>
                      <m:accPr>
                        <m:chr m:val="⃗"/>
                        <m:ctrlPr>
                          <a:rPr lang="en-US" altLang="zh-CN" i="1" smtClean="0">
                            <a:solidFill>
                              <a:schemeClr val="accent1"/>
                            </a:solidFill>
                            <a:latin typeface="Cambria Math" panose="02040503050406030204" pitchFamily="18" charset="0"/>
                            <a:sym typeface="Symbol" charset="0"/>
                          </a:rPr>
                        </m:ctrlPr>
                      </m:accPr>
                      <m:e>
                        <m:r>
                          <a:rPr lang="de-DE" altLang="zh-CN" b="0" i="1" smtClean="0">
                            <a:solidFill>
                              <a:schemeClr val="accent1"/>
                            </a:solidFill>
                            <a:latin typeface="Cambria Math" panose="02040503050406030204" pitchFamily="18" charset="0"/>
                            <a:sym typeface="Symbol" charset="0"/>
                          </a:rPr>
                          <m:t>𝐴</m:t>
                        </m:r>
                      </m:e>
                    </m:acc>
                    <m:r>
                      <a:rPr lang="de-DE" altLang="zh-CN" b="0" i="0" smtClean="0">
                        <a:solidFill>
                          <a:schemeClr val="accent1"/>
                        </a:solidFill>
                        <a:latin typeface="Cambria Math" panose="02040503050406030204" pitchFamily="18" charset="0"/>
                        <a:sym typeface="Symbol" charset="0"/>
                      </a:rPr>
                      <m:t>=</m:t>
                    </m:r>
                    <m:nary>
                      <m:naryPr>
                        <m:chr m:val="⨂"/>
                        <m:supHide m:val="on"/>
                        <m:ctrlPr>
                          <a:rPr lang="de-DE" altLang="zh-CN" b="0" i="1" smtClean="0">
                            <a:solidFill>
                              <a:schemeClr val="accent1"/>
                            </a:solidFill>
                            <a:latin typeface="Cambria Math" panose="02040503050406030204" pitchFamily="18" charset="0"/>
                            <a:ea typeface="Cambria Math" panose="02040503050406030204" pitchFamily="18" charset="0"/>
                            <a:sym typeface="Symbol" charset="0"/>
                          </a:rPr>
                        </m:ctrlPr>
                      </m:naryPr>
                      <m:sub>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𝑖</m:t>
                        </m:r>
                        <m:r>
                          <a:rPr lang="de-DE" altLang="zh-CN" b="0" i="1" smtClean="0">
                            <a:solidFill>
                              <a:schemeClr val="accent1"/>
                            </a:solidFill>
                            <a:latin typeface="Cambria Math" panose="02040503050406030204" pitchFamily="18" charset="0"/>
                            <a:ea typeface="Cambria Math" panose="02040503050406030204" pitchFamily="18" charset="0"/>
                            <a:sym typeface="Symbol" charset="0"/>
                          </a:rPr>
                          <m:t>∈</m:t>
                        </m:r>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𝐼</m:t>
                        </m:r>
                      </m:sub>
                      <m:sup/>
                      <m:e>
                        <m:sSub>
                          <m:sSubPr>
                            <m:ctrlPr>
                              <a:rPr lang="de-DE" altLang="zh-CN" b="0" i="1" smtClean="0">
                                <a:solidFill>
                                  <a:schemeClr val="accent1"/>
                                </a:solidFill>
                                <a:latin typeface="Cambria Math" panose="02040503050406030204" pitchFamily="18" charset="0"/>
                                <a:ea typeface="Cambria Math" panose="02040503050406030204" pitchFamily="18" charset="0"/>
                                <a:sym typeface="Symbol" charset="0"/>
                              </a:rPr>
                            </m:ctrlPr>
                          </m:sSubPr>
                          <m:e>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𝐴</m:t>
                            </m:r>
                          </m:e>
                          <m:sub>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𝑖</m:t>
                            </m:r>
                          </m:sub>
                        </m:sSub>
                      </m:e>
                    </m:nary>
                  </m:oMath>
                </a14:m>
                <a:r>
                  <a:rPr lang="en-US" altLang="zh-CN" dirty="0">
                    <a:solidFill>
                      <a:schemeClr val="accent1"/>
                    </a:solidFill>
                    <a:sym typeface="Symbol" charset="0"/>
                  </a:rPr>
                  <a:t> set of joint actions</a:t>
                </a:r>
              </a:p>
              <a:p>
                <a:pPr lvl="1"/>
                <a14:m>
                  <m:oMath xmlns:m="http://schemas.openxmlformats.org/officeDocument/2006/math">
                    <m:sSub>
                      <m:sSubPr>
                        <m:ctrlPr>
                          <a:rPr lang="de-DE" altLang="zh-CN" i="1" dirty="0">
                            <a:solidFill>
                              <a:schemeClr val="accent1"/>
                            </a:solidFill>
                            <a:latin typeface="Cambria Math" panose="02040503050406030204" pitchFamily="18" charset="0"/>
                          </a:rPr>
                        </m:ctrlPr>
                      </m:sSubPr>
                      <m:e>
                        <m:r>
                          <a:rPr lang="de-DE" altLang="zh-CN" b="0" i="1" dirty="0" smtClean="0">
                            <a:solidFill>
                              <a:schemeClr val="accent1"/>
                            </a:solidFill>
                            <a:latin typeface="Cambria Math" panose="02040503050406030204" pitchFamily="18" charset="0"/>
                          </a:rPr>
                          <m:t>𝑂</m:t>
                        </m:r>
                      </m:e>
                      <m:sub>
                        <m:r>
                          <a:rPr lang="de-DE" altLang="zh-CN" i="1" dirty="0">
                            <a:solidFill>
                              <a:schemeClr val="accent1"/>
                            </a:solidFill>
                            <a:latin typeface="Cambria Math" panose="02040503050406030204" pitchFamily="18" charset="0"/>
                          </a:rPr>
                          <m:t>𝑖</m:t>
                        </m:r>
                      </m:sub>
                    </m:sSub>
                  </m:oMath>
                </a14:m>
                <a:r>
                  <a:rPr lang="en-US" altLang="zh-CN" dirty="0">
                    <a:solidFill>
                      <a:schemeClr val="accent1"/>
                    </a:solidFill>
                    <a:sym typeface="Symbol" charset="0"/>
                  </a:rPr>
                  <a:t> = a finite set of observations available to agent </a:t>
                </a:r>
                <a14:m>
                  <m:oMath xmlns:m="http://schemas.openxmlformats.org/officeDocument/2006/math">
                    <m:r>
                      <a:rPr lang="en-US" altLang="zh-CN" i="1" dirty="0">
                        <a:solidFill>
                          <a:schemeClr val="accent1"/>
                        </a:solidFill>
                        <a:latin typeface="Cambria Math" panose="02040503050406030204" pitchFamily="18" charset="0"/>
                        <a:sym typeface="Symbol" charset="0"/>
                      </a:rPr>
                      <m:t>𝑖</m:t>
                    </m:r>
                    <m:r>
                      <a:rPr lang="en-US" altLang="zh-CN" i="1" dirty="0">
                        <a:solidFill>
                          <a:schemeClr val="accent1"/>
                        </a:solidFill>
                        <a:latin typeface="Cambria Math" panose="02040503050406030204" pitchFamily="18" charset="0"/>
                        <a:ea typeface="Cambria Math" panose="02040503050406030204" pitchFamily="18" charset="0"/>
                        <a:sym typeface="Symbol" charset="0"/>
                      </a:rPr>
                      <m:t>∈</m:t>
                    </m:r>
                    <m:r>
                      <a:rPr lang="de-DE" altLang="zh-CN" i="1" dirty="0">
                        <a:solidFill>
                          <a:schemeClr val="accent1"/>
                        </a:solidFill>
                        <a:latin typeface="Cambria Math" panose="02040503050406030204" pitchFamily="18" charset="0"/>
                        <a:ea typeface="Cambria Math" panose="02040503050406030204" pitchFamily="18" charset="0"/>
                        <a:sym typeface="Symbol" charset="0"/>
                      </a:rPr>
                      <m:t>𝐼</m:t>
                    </m:r>
                  </m:oMath>
                </a14:m>
                <a:endParaRPr lang="en-US" altLang="zh-CN" dirty="0">
                  <a:solidFill>
                    <a:schemeClr val="accent1"/>
                  </a:solidFill>
                  <a:sym typeface="Symbol" charset="0"/>
                </a:endParaRPr>
              </a:p>
              <a:p>
                <a:pPr lvl="2"/>
                <a14:m>
                  <m:oMath xmlns:m="http://schemas.openxmlformats.org/officeDocument/2006/math">
                    <m:acc>
                      <m:accPr>
                        <m:chr m:val="⃗"/>
                        <m:ctrlPr>
                          <a:rPr lang="en-US" altLang="zh-CN" i="1">
                            <a:solidFill>
                              <a:schemeClr val="accent1"/>
                            </a:solidFill>
                            <a:latin typeface="Cambria Math" panose="02040503050406030204" pitchFamily="18" charset="0"/>
                            <a:sym typeface="Symbol" charset="0"/>
                          </a:rPr>
                        </m:ctrlPr>
                      </m:accPr>
                      <m:e>
                        <m:r>
                          <a:rPr lang="de-DE" altLang="zh-CN" b="0" i="1" smtClean="0">
                            <a:solidFill>
                              <a:schemeClr val="accent1"/>
                            </a:solidFill>
                            <a:latin typeface="Cambria Math" panose="02040503050406030204" pitchFamily="18" charset="0"/>
                            <a:sym typeface="Symbol" charset="0"/>
                          </a:rPr>
                          <m:t>𝑂</m:t>
                        </m:r>
                      </m:e>
                    </m:acc>
                    <m:r>
                      <a:rPr lang="de-DE" altLang="zh-CN">
                        <a:solidFill>
                          <a:schemeClr val="accent1"/>
                        </a:solidFill>
                        <a:latin typeface="Cambria Math" panose="02040503050406030204" pitchFamily="18" charset="0"/>
                        <a:sym typeface="Symbol" charset="0"/>
                      </a:rPr>
                      <m:t>=</m:t>
                    </m:r>
                    <m:nary>
                      <m:naryPr>
                        <m:chr m:val="⨂"/>
                        <m:supHide m:val="on"/>
                        <m:ctrlPr>
                          <a:rPr lang="de-DE" altLang="zh-CN" i="1">
                            <a:solidFill>
                              <a:schemeClr val="accent1"/>
                            </a:solidFill>
                            <a:latin typeface="Cambria Math" panose="02040503050406030204" pitchFamily="18" charset="0"/>
                            <a:ea typeface="Cambria Math" panose="02040503050406030204" pitchFamily="18" charset="0"/>
                            <a:sym typeface="Symbol" charset="0"/>
                          </a:rPr>
                        </m:ctrlPr>
                      </m:naryPr>
                      <m:sub>
                        <m:r>
                          <a:rPr lang="de-DE" altLang="zh-CN" i="1">
                            <a:solidFill>
                              <a:schemeClr val="accent1"/>
                            </a:solidFill>
                            <a:latin typeface="Cambria Math" panose="02040503050406030204" pitchFamily="18" charset="0"/>
                            <a:ea typeface="Cambria Math" panose="02040503050406030204" pitchFamily="18" charset="0"/>
                            <a:sym typeface="Symbol" charset="0"/>
                          </a:rPr>
                          <m:t>𝑖</m:t>
                        </m:r>
                        <m:r>
                          <a:rPr lang="de-DE" altLang="zh-CN" i="1">
                            <a:solidFill>
                              <a:schemeClr val="accent1"/>
                            </a:solidFill>
                            <a:latin typeface="Cambria Math" panose="02040503050406030204" pitchFamily="18" charset="0"/>
                            <a:ea typeface="Cambria Math" panose="02040503050406030204" pitchFamily="18" charset="0"/>
                            <a:sym typeface="Symbol" charset="0"/>
                          </a:rPr>
                          <m:t>∈</m:t>
                        </m:r>
                        <m:r>
                          <a:rPr lang="de-DE" altLang="zh-CN" i="1">
                            <a:solidFill>
                              <a:schemeClr val="accent1"/>
                            </a:solidFill>
                            <a:latin typeface="Cambria Math" panose="02040503050406030204" pitchFamily="18" charset="0"/>
                            <a:ea typeface="Cambria Math" panose="02040503050406030204" pitchFamily="18" charset="0"/>
                            <a:sym typeface="Symbol" charset="0"/>
                          </a:rPr>
                          <m:t>𝐼</m:t>
                        </m:r>
                      </m:sub>
                      <m:sup/>
                      <m:e>
                        <m:sSub>
                          <m:sSubPr>
                            <m:ctrlPr>
                              <a:rPr lang="de-DE" altLang="zh-CN" i="1">
                                <a:solidFill>
                                  <a:schemeClr val="accent1"/>
                                </a:solidFill>
                                <a:latin typeface="Cambria Math" panose="02040503050406030204" pitchFamily="18" charset="0"/>
                                <a:ea typeface="Cambria Math" panose="02040503050406030204" pitchFamily="18" charset="0"/>
                                <a:sym typeface="Symbol" charset="0"/>
                              </a:rPr>
                            </m:ctrlPr>
                          </m:sSubPr>
                          <m:e>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𝑂</m:t>
                            </m:r>
                          </m:e>
                          <m:sub>
                            <m:r>
                              <a:rPr lang="de-DE" altLang="zh-CN" i="1">
                                <a:solidFill>
                                  <a:schemeClr val="accent1"/>
                                </a:solidFill>
                                <a:latin typeface="Cambria Math" panose="02040503050406030204" pitchFamily="18" charset="0"/>
                                <a:ea typeface="Cambria Math" panose="02040503050406030204" pitchFamily="18" charset="0"/>
                                <a:sym typeface="Symbol" charset="0"/>
                              </a:rPr>
                              <m:t>𝑖</m:t>
                            </m:r>
                          </m:sub>
                        </m:sSub>
                      </m:e>
                    </m:nary>
                  </m:oMath>
                </a14:m>
                <a:r>
                  <a:rPr lang="en-US" altLang="zh-CN" dirty="0">
                    <a:solidFill>
                      <a:schemeClr val="accent1"/>
                    </a:solidFill>
                    <a:sym typeface="Symbol" charset="0"/>
                  </a:rPr>
                  <a:t> set of joint observations</a:t>
                </a:r>
              </a:p>
              <a:p>
                <a:pPr lvl="1"/>
                <a:r>
                  <a:rPr lang="en-US" altLang="zh-CN" dirty="0">
                    <a:sym typeface="Symbol" charset="0"/>
                  </a:rPr>
                  <a:t>Transition function </a:t>
                </a:r>
                <a14:m>
                  <m:oMath xmlns:m="http://schemas.openxmlformats.org/officeDocument/2006/math">
                    <m:sSub>
                      <m:sSubPr>
                        <m:ctrlPr>
                          <a:rPr lang="de-DE" altLang="zh-CN" b="0" i="1" dirty="0" smtClean="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𝑡𝑟</m:t>
                        </m:r>
                      </m:sub>
                    </m:sSub>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sSup>
                          <m:sSupPr>
                            <m:ctrlPr>
                              <a:rPr lang="de-DE" altLang="zh-CN" i="1" dirty="0">
                                <a:latin typeface="Cambria Math" panose="02040503050406030204" pitchFamily="18" charset="0"/>
                                <a:sym typeface="Symbol" charset="0"/>
                              </a:rPr>
                            </m:ctrlPr>
                          </m:sSupPr>
                          <m:e>
                            <m:r>
                              <a:rPr lang="de-DE" altLang="zh-CN" b="0" i="1" dirty="0" smtClean="0">
                                <a:latin typeface="Cambria Math" panose="02040503050406030204" pitchFamily="18" charset="0"/>
                                <a:sym typeface="Symbol" charset="0"/>
                              </a:rPr>
                              <m:t>𝑠</m:t>
                            </m:r>
                          </m:e>
                          <m:sup>
                            <m:r>
                              <a:rPr lang="de-DE" altLang="zh-CN" i="1" dirty="0">
                                <a:latin typeface="Cambria Math" panose="02040503050406030204" pitchFamily="18" charset="0"/>
                                <a:sym typeface="Symbol" charset="0"/>
                              </a:rPr>
                              <m:t>′</m:t>
                            </m:r>
                          </m:sup>
                        </m:sSup>
                      </m:e>
                      <m:e>
                        <m:r>
                          <a:rPr lang="de-DE" altLang="zh-CN" b="0" i="1" dirty="0" smtClean="0">
                            <a:latin typeface="Cambria Math" panose="02040503050406030204" pitchFamily="18" charset="0"/>
                            <a:sym typeface="Symbol" charset="0"/>
                          </a:rPr>
                          <m:t>𝑠</m:t>
                        </m:r>
                        <m:r>
                          <a:rPr lang="en-US" altLang="zh-CN" i="1" dirty="0">
                            <a:latin typeface="Cambria Math" panose="02040503050406030204" pitchFamily="18" charset="0"/>
                            <a:sym typeface="Symbol" charset="0"/>
                          </a:rPr>
                          <m:t>, </m:t>
                        </m:r>
                        <m:acc>
                          <m:accPr>
                            <m:chr m:val="⃗"/>
                            <m:ctrlPr>
                              <a:rPr lang="en-US" altLang="zh-CN" i="1" dirty="0" smtClean="0">
                                <a:solidFill>
                                  <a:schemeClr val="accent1"/>
                                </a:solidFill>
                                <a:latin typeface="Cambria Math" panose="02040503050406030204" pitchFamily="18" charset="0"/>
                                <a:sym typeface="Symbol" charset="0"/>
                              </a:rPr>
                            </m:ctrlPr>
                          </m:accPr>
                          <m:e>
                            <m:r>
                              <a:rPr lang="de-DE" altLang="zh-CN" b="0" i="1" dirty="0" smtClean="0">
                                <a:solidFill>
                                  <a:schemeClr val="accent1"/>
                                </a:solidFill>
                                <a:latin typeface="Cambria Math" panose="02040503050406030204" pitchFamily="18" charset="0"/>
                                <a:sym typeface="Symbol" charset="0"/>
                              </a:rPr>
                              <m:t>𝑎</m:t>
                            </m:r>
                          </m:e>
                        </m:acc>
                      </m:e>
                    </m:d>
                  </m:oMath>
                </a14:m>
                <a:endParaRPr lang="en-US" altLang="zh-CN" dirty="0">
                  <a:sym typeface="Symbol" charset="0"/>
                </a:endParaRPr>
              </a:p>
              <a:p>
                <a:pPr lvl="1"/>
                <a:r>
                  <a:rPr lang="en-US" altLang="zh-CN" dirty="0">
                    <a:sym typeface="Symbol" charset="0"/>
                  </a:rPr>
                  <a:t>Reward function</a:t>
                </a:r>
                <a:r>
                  <a:rPr lang="en-GB" dirty="0"/>
                  <a:t>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US" altLang="zh-CN" dirty="0">
                    <a:sym typeface="Symbol" charset="0"/>
                  </a:rPr>
                  <a:t> or </a:t>
                </a:r>
                <a14:m>
                  <m:oMath xmlns:m="http://schemas.openxmlformats.org/officeDocument/2006/math">
                    <m:r>
                      <a:rPr lang="de-DE" altLang="zh-CN" b="0" i="1" dirty="0" smtClean="0">
                        <a:latin typeface="Cambria Math" panose="02040503050406030204" pitchFamily="18" charset="0"/>
                        <a:sym typeface="Symbol" charset="0"/>
                      </a:rPr>
                      <m:t>𝑅</m:t>
                    </m:r>
                    <m:d>
                      <m:dPr>
                        <m:ctrlPr>
                          <a:rPr lang="de-DE" altLang="zh-CN" b="0" i="1" dirty="0" smtClean="0">
                            <a:latin typeface="Cambria Math" panose="02040503050406030204" pitchFamily="18" charset="0"/>
                            <a:sym typeface="Symbol" charset="0"/>
                          </a:rPr>
                        </m:ctrlPr>
                      </m:dPr>
                      <m:e>
                        <m:acc>
                          <m:accPr>
                            <m:chr m:val="⃗"/>
                            <m:ctrlPr>
                              <a:rPr lang="en-US" altLang="zh-CN" i="1" dirty="0">
                                <a:latin typeface="Cambria Math" panose="02040503050406030204" pitchFamily="18" charset="0"/>
                                <a:sym typeface="Symbol" charset="0"/>
                              </a:rPr>
                            </m:ctrlPr>
                          </m:accPr>
                          <m:e>
                            <m:r>
                              <a:rPr lang="de-DE" altLang="zh-CN" i="1" dirty="0">
                                <a:latin typeface="Cambria Math" panose="02040503050406030204" pitchFamily="18" charset="0"/>
                                <a:sym typeface="Symbol" charset="0"/>
                              </a:rPr>
                              <m:t>𝑎</m:t>
                            </m:r>
                          </m:e>
                        </m:acc>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𝑠</m:t>
                        </m:r>
                      </m:e>
                    </m:d>
                  </m:oMath>
                </a14:m>
                <a:endParaRPr lang="en-US" altLang="zh-CN" dirty="0">
                  <a:sym typeface="Symbol" charset="0"/>
                </a:endParaRPr>
              </a:p>
              <a:p>
                <a:pPr lvl="1"/>
                <a:r>
                  <a:rPr lang="en-US" altLang="zh-CN" dirty="0">
                    <a:sym typeface="Symbol" charset="0"/>
                  </a:rPr>
                  <a:t>Sensor model (observation function) </a:t>
                </a:r>
                <a14:m>
                  <m:oMath xmlns:m="http://schemas.openxmlformats.org/officeDocument/2006/math">
                    <m:sSub>
                      <m:sSubPr>
                        <m:ctrlPr>
                          <a:rPr lang="de-DE" altLang="zh-CN" b="0" i="1" dirty="0" smtClean="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𝑜𝑏𝑠</m:t>
                        </m:r>
                      </m:sub>
                    </m:sSub>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acc>
                          <m:accPr>
                            <m:chr m:val="⃗"/>
                            <m:ctrlPr>
                              <a:rPr lang="en-US" altLang="zh-CN" i="1" dirty="0" smtClean="0">
                                <a:solidFill>
                                  <a:schemeClr val="accent1"/>
                                </a:solidFill>
                                <a:latin typeface="Cambria Math" panose="02040503050406030204" pitchFamily="18" charset="0"/>
                                <a:sym typeface="Symbol" charset="0"/>
                              </a:rPr>
                            </m:ctrlPr>
                          </m:accPr>
                          <m:e>
                            <m:r>
                              <a:rPr lang="de-DE" altLang="zh-CN" i="1" dirty="0">
                                <a:solidFill>
                                  <a:schemeClr val="accent1"/>
                                </a:solidFill>
                                <a:latin typeface="Cambria Math" panose="02040503050406030204" pitchFamily="18" charset="0"/>
                                <a:sym typeface="Symbol" charset="0"/>
                              </a:rPr>
                              <m:t>𝑜</m:t>
                            </m:r>
                          </m:e>
                        </m:acc>
                      </m:e>
                      <m:e>
                        <m:acc>
                          <m:accPr>
                            <m:chr m:val="⃗"/>
                            <m:ctrlPr>
                              <a:rPr lang="en-US" altLang="zh-CN" i="1" dirty="0" smtClean="0">
                                <a:solidFill>
                                  <a:schemeClr val="accent1"/>
                                </a:solidFill>
                                <a:latin typeface="Cambria Math" panose="02040503050406030204" pitchFamily="18" charset="0"/>
                                <a:sym typeface="Symbol" charset="0"/>
                              </a:rPr>
                            </m:ctrlPr>
                          </m:accPr>
                          <m:e>
                            <m:r>
                              <a:rPr lang="de-DE" altLang="zh-CN" i="1" dirty="0">
                                <a:solidFill>
                                  <a:schemeClr val="accent1"/>
                                </a:solidFill>
                                <a:latin typeface="Cambria Math" panose="02040503050406030204" pitchFamily="18" charset="0"/>
                                <a:sym typeface="Symbol" charset="0"/>
                              </a:rPr>
                              <m:t>𝑎</m:t>
                            </m:r>
                          </m:e>
                        </m:acc>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𝑠</m:t>
                        </m:r>
                      </m:e>
                    </m:d>
                  </m:oMath>
                </a14:m>
                <a:endParaRPr lang="en-GB" dirty="0"/>
              </a:p>
              <a:p>
                <a:r>
                  <a:rPr lang="en-US" altLang="zh-CN" dirty="0">
                    <a:sym typeface="Symbol" charset="0"/>
                  </a:rPr>
                  <a:t>Co-operative, decision-theoretic setting:</a:t>
                </a:r>
              </a:p>
              <a:p>
                <a:pPr lvl="1"/>
                <a:r>
                  <a:rPr lang="en-US" altLang="zh-CN" dirty="0">
                    <a:sym typeface="Symbol" charset="0"/>
                  </a:rPr>
                  <a:t>Joint reward function </a:t>
                </a:r>
                <a14:m>
                  <m:oMath xmlns:m="http://schemas.openxmlformats.org/officeDocument/2006/math">
                    <m:r>
                      <a:rPr lang="en-US" altLang="zh-CN" i="1" dirty="0" smtClean="0">
                        <a:latin typeface="Cambria Math" panose="02040503050406030204" pitchFamily="18" charset="0"/>
                        <a:sym typeface="Symbol" charset="0"/>
                      </a:rPr>
                      <m:t>𝑅</m:t>
                    </m:r>
                  </m:oMath>
                </a14:m>
                <a:r>
                  <a:rPr lang="en-US" altLang="zh-CN" dirty="0">
                    <a:sym typeface="Symbol" charset="0"/>
                  </a:rPr>
                  <a:t>, joint state </a:t>
                </a:r>
                <a14:m>
                  <m:oMath xmlns:m="http://schemas.openxmlformats.org/officeDocument/2006/math">
                    <m:r>
                      <a:rPr lang="en-US" altLang="zh-CN" i="1" dirty="0" smtClean="0">
                        <a:latin typeface="Cambria Math" panose="02040503050406030204" pitchFamily="18" charset="0"/>
                        <a:sym typeface="Symbol" charset="0"/>
                      </a:rPr>
                      <m:t>𝑠</m:t>
                    </m:r>
                  </m:oMath>
                </a14:m>
                <a:endParaRPr lang="en-US" altLang="zh-CN" dirty="0">
                  <a:sym typeface="Symbol" charset="0"/>
                </a:endParaRPr>
              </a:p>
            </p:txBody>
          </p:sp>
        </mc:Choice>
        <mc:Fallback xmlns="">
          <p:sp>
            <p:nvSpPr>
              <p:cNvPr id="3" name="Content Placeholder 2">
                <a:extLst>
                  <a:ext uri="{FF2B5EF4-FFF2-40B4-BE49-F238E27FC236}">
                    <a16:creationId xmlns:a16="http://schemas.microsoft.com/office/drawing/2014/main" id="{F9F0D4EF-F4FA-484F-B57C-04CD4CF3445D}"/>
                  </a:ext>
                </a:extLst>
              </p:cNvPr>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7ADCA787-2A33-3F47-9EE0-C5970BD9495C}"/>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59D46445-3BB3-8742-8842-AF67DC622D1C}"/>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3253095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E76C-FB32-F742-A488-A37132BCE102}"/>
              </a:ext>
            </a:extLst>
          </p:cNvPr>
          <p:cNvSpPr>
            <a:spLocks noGrp="1"/>
          </p:cNvSpPr>
          <p:nvPr>
            <p:ph type="title"/>
          </p:nvPr>
        </p:nvSpPr>
        <p:spPr/>
        <p:txBody>
          <a:bodyPr>
            <a:normAutofit/>
          </a:bodyPr>
          <a:lstStyle/>
          <a:p>
            <a:r>
              <a:rPr lang="en-GB" dirty="0"/>
              <a:t>Generalising Dec-POMDPs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F0D4EF-F4FA-484F-B57C-04CD4CF3445D}"/>
                  </a:ext>
                </a:extLst>
              </p:cNvPr>
              <p:cNvSpPr>
                <a:spLocks noGrp="1"/>
              </p:cNvSpPr>
              <p:nvPr>
                <p:ph idx="1"/>
              </p:nvPr>
            </p:nvSpPr>
            <p:spPr/>
            <p:txBody>
              <a:bodyPr>
                <a:normAutofit/>
              </a:bodyPr>
              <a:lstStyle/>
              <a:p>
                <a:r>
                  <a:rPr lang="en-GB" dirty="0">
                    <a:solidFill>
                      <a:schemeClr val="accent1"/>
                    </a:solidFill>
                  </a:rPr>
                  <a:t>Partially observable stochastic game (POSG)</a:t>
                </a:r>
              </a:p>
              <a:p>
                <a:pPr lvl="1"/>
                <a:r>
                  <a:rPr lang="en-GB" dirty="0"/>
                  <a:t>Dec-POMDP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strike="sngStrike" dirty="0" smtClean="0">
                            <a:solidFill>
                              <a:srgbClr val="FFC000"/>
                            </a:solidFill>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r>
                      <a:rPr lang="de-DE" altLang="zh-CN" i="1" dirty="0">
                        <a:latin typeface="Cambria Math" panose="02040503050406030204" pitchFamily="18" charset="0"/>
                        <a:sym typeface="Symbol" charset="0"/>
                      </a:rPr>
                      <m:t> </m:t>
                    </m:r>
                  </m:oMath>
                </a14:m>
                <a:r>
                  <a:rPr lang="en-GB" dirty="0"/>
                  <a:t>but with individual reward functions </a:t>
                </a:r>
                <a14:m>
                  <m:oMath xmlns:m="http://schemas.openxmlformats.org/officeDocument/2006/math">
                    <m:sSub>
                      <m:sSubPr>
                        <m:ctrlPr>
                          <a:rPr lang="de-DE" altLang="zh-CN" i="1" dirty="0" smtClean="0">
                            <a:solidFill>
                              <a:schemeClr val="accent1"/>
                            </a:solidFill>
                            <a:latin typeface="Cambria Math" panose="02040503050406030204" pitchFamily="18" charset="0"/>
                          </a:rPr>
                        </m:ctrlPr>
                      </m:sSubPr>
                      <m:e>
                        <m:d>
                          <m:dPr>
                            <m:begChr m:val="{"/>
                            <m:endChr m:val="}"/>
                            <m:ctrlPr>
                              <a:rPr lang="de-DE" altLang="zh-CN" i="1" dirty="0">
                                <a:solidFill>
                                  <a:schemeClr val="accent1"/>
                                </a:solidFill>
                                <a:latin typeface="Cambria Math" panose="02040503050406030204" pitchFamily="18" charset="0"/>
                              </a:rPr>
                            </m:ctrlPr>
                          </m:dPr>
                          <m:e>
                            <m:sSub>
                              <m:sSubPr>
                                <m:ctrlPr>
                                  <a:rPr lang="de-DE" altLang="zh-CN" i="1" dirty="0">
                                    <a:solidFill>
                                      <a:schemeClr val="accent1"/>
                                    </a:solidFill>
                                    <a:latin typeface="Cambria Math" panose="02040503050406030204" pitchFamily="18" charset="0"/>
                                  </a:rPr>
                                </m:ctrlPr>
                              </m:sSubPr>
                              <m:e>
                                <m:r>
                                  <a:rPr lang="de-DE" altLang="zh-CN" b="0" i="1" dirty="0" smtClean="0">
                                    <a:solidFill>
                                      <a:schemeClr val="accent1"/>
                                    </a:solidFill>
                                    <a:latin typeface="Cambria Math" panose="02040503050406030204" pitchFamily="18" charset="0"/>
                                  </a:rPr>
                                  <m:t>𝑅</m:t>
                                </m:r>
                              </m:e>
                              <m:sub>
                                <m:r>
                                  <a:rPr lang="de-DE" altLang="zh-CN" i="1" dirty="0">
                                    <a:solidFill>
                                      <a:schemeClr val="accent1"/>
                                    </a:solidFill>
                                    <a:latin typeface="Cambria Math" panose="02040503050406030204" pitchFamily="18" charset="0"/>
                                  </a:rPr>
                                  <m:t>𝑖</m:t>
                                </m:r>
                              </m:sub>
                            </m:sSub>
                          </m:e>
                        </m:d>
                      </m:e>
                      <m:sub>
                        <m:r>
                          <a:rPr lang="de-DE" altLang="zh-CN" i="1" dirty="0">
                            <a:solidFill>
                              <a:schemeClr val="accent1"/>
                            </a:solidFill>
                            <a:latin typeface="Cambria Math" panose="02040503050406030204" pitchFamily="18" charset="0"/>
                          </a:rPr>
                          <m:t>𝑖</m:t>
                        </m:r>
                        <m:r>
                          <a:rPr lang="de-DE" altLang="zh-CN" i="1" dirty="0">
                            <a:solidFill>
                              <a:schemeClr val="accent1"/>
                            </a:solidFill>
                            <a:latin typeface="Cambria Math" panose="02040503050406030204" pitchFamily="18" charset="0"/>
                            <a:ea typeface="Cambria Math" panose="02040503050406030204" pitchFamily="18" charset="0"/>
                          </a:rPr>
                          <m:t>∈</m:t>
                        </m:r>
                        <m:r>
                          <a:rPr lang="de-DE" altLang="zh-CN" i="1" dirty="0">
                            <a:solidFill>
                              <a:schemeClr val="accent1"/>
                            </a:solidFill>
                            <a:latin typeface="Cambria Math" panose="02040503050406030204" pitchFamily="18" charset="0"/>
                            <a:ea typeface="Cambria Math" panose="02040503050406030204" pitchFamily="18" charset="0"/>
                          </a:rPr>
                          <m:t>𝐼</m:t>
                        </m:r>
                      </m:sub>
                    </m:sSub>
                  </m:oMath>
                </a14:m>
                <a:endParaRPr lang="en-GB" altLang="zh-CN" dirty="0">
                  <a:sym typeface="Symbol" charset="0"/>
                </a:endParaRPr>
              </a:p>
              <a:p>
                <a:pPr lvl="1"/>
                <a:r>
                  <a:rPr lang="en-GB" altLang="zh-CN" dirty="0">
                    <a:sym typeface="Symbol" charset="0"/>
                  </a:rPr>
                  <a:t>Reward function</a:t>
                </a:r>
                <a:r>
                  <a:rPr lang="en-GB" dirty="0"/>
                  <a:t>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𝑅</m:t>
                        </m:r>
                      </m:e>
                      <m:sub>
                        <m:r>
                          <a:rPr lang="de-DE" b="0" i="1" smtClean="0">
                            <a:latin typeface="Cambria Math" panose="02040503050406030204" pitchFamily="18" charset="0"/>
                          </a:rPr>
                          <m:t>𝑖</m:t>
                        </m:r>
                      </m:sub>
                    </m:sSub>
                  </m:oMath>
                </a14:m>
                <a:r>
                  <a:rPr lang="en-GB" altLang="zh-CN" dirty="0">
                    <a:sym typeface="Symbol" charset="0"/>
                  </a:rPr>
                  <a:t> for each agent </a:t>
                </a:r>
                <a14:m>
                  <m:oMath xmlns:m="http://schemas.openxmlformats.org/officeDocument/2006/math">
                    <m:r>
                      <a:rPr lang="de-DE" altLang="zh-CN" b="0" i="1" smtClean="0">
                        <a:latin typeface="Cambria Math" panose="02040503050406030204" pitchFamily="18" charset="0"/>
                        <a:sym typeface="Symbol" charset="0"/>
                      </a:rPr>
                      <m:t>𝑖</m:t>
                    </m:r>
                    <m:r>
                      <a:rPr lang="de-DE" altLang="zh-CN" b="0" i="1" smtClean="0">
                        <a:latin typeface="Cambria Math" panose="02040503050406030204" pitchFamily="18" charset="0"/>
                        <a:ea typeface="Cambria Math" panose="02040503050406030204" pitchFamily="18" charset="0"/>
                        <a:sym typeface="Symbol" charset="0"/>
                      </a:rPr>
                      <m:t>∈</m:t>
                    </m:r>
                    <m:r>
                      <a:rPr lang="de-DE" altLang="zh-CN" b="0" i="1" smtClean="0">
                        <a:latin typeface="Cambria Math" panose="02040503050406030204" pitchFamily="18" charset="0"/>
                        <a:ea typeface="Cambria Math" panose="02040503050406030204" pitchFamily="18" charset="0"/>
                        <a:sym typeface="Symbol" charset="0"/>
                      </a:rPr>
                      <m:t>𝐼</m:t>
                    </m:r>
                  </m:oMath>
                </a14:m>
                <a:endParaRPr lang="en-GB" altLang="zh-CN" dirty="0">
                  <a:sym typeface="Symbol" charset="0"/>
                </a:endParaRPr>
              </a:p>
              <a:p>
                <a:endParaRPr lang="en-GB" altLang="zh-CN" dirty="0">
                  <a:sym typeface="Symbol" charset="0"/>
                </a:endParaRPr>
              </a:p>
              <a:p>
                <a:r>
                  <a:rPr lang="en-GB" altLang="zh-CN" dirty="0">
                    <a:sym typeface="Symbol" charset="0"/>
                  </a:rPr>
                  <a:t>For self-interested or adversarial acting</a:t>
                </a:r>
              </a:p>
            </p:txBody>
          </p:sp>
        </mc:Choice>
        <mc:Fallback xmlns="">
          <p:sp>
            <p:nvSpPr>
              <p:cNvPr id="3" name="Content Placeholder 2">
                <a:extLst>
                  <a:ext uri="{FF2B5EF4-FFF2-40B4-BE49-F238E27FC236}">
                    <a16:creationId xmlns:a16="http://schemas.microsoft.com/office/drawing/2014/main" id="{F9F0D4EF-F4FA-484F-B57C-04CD4CF3445D}"/>
                  </a:ext>
                </a:extLst>
              </p:cNvPr>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873E2D11-922E-E048-8B9E-D201D2A02CBE}"/>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59D46445-3BB3-8742-8842-AF67DC622D1C}"/>
              </a:ext>
            </a:extLst>
          </p:cNvPr>
          <p:cNvSpPr>
            <a:spLocks noGrp="1"/>
          </p:cNvSpPr>
          <p:nvPr>
            <p:ph type="sldNum" sz="quarter" idx="12"/>
          </p:nvPr>
        </p:nvSpPr>
        <p:spPr/>
        <p:txBody>
          <a:bodyPr/>
          <a:lstStyle/>
          <a:p>
            <a:fld id="{67C9959E-8E6B-B04C-9955-EA096F41CA7A}" type="slidenum">
              <a:rPr lang="en-GB" smtClean="0"/>
              <a:t>46</a:t>
            </a:fld>
            <a:endParaRPr lang="en-GB"/>
          </a:p>
        </p:txBody>
      </p:sp>
    </p:spTree>
    <p:extLst>
      <p:ext uri="{BB962C8B-B14F-4D97-AF65-F5344CB8AC3E}">
        <p14:creationId xmlns:p14="http://schemas.microsoft.com/office/powerpoint/2010/main" val="2465689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AB5E-595E-7A44-B2BA-2D0A7651B9ED}"/>
              </a:ext>
            </a:extLst>
          </p:cNvPr>
          <p:cNvSpPr>
            <a:spLocks noGrp="1"/>
          </p:cNvSpPr>
          <p:nvPr>
            <p:ph type="title"/>
          </p:nvPr>
        </p:nvSpPr>
        <p:spPr/>
        <p:txBody>
          <a:bodyPr/>
          <a:lstStyle/>
          <a:p>
            <a:r>
              <a:rPr lang="en-GB" dirty="0"/>
              <a:t>Policies for Dec-POMDPs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2E67B2-3EA3-544D-98D7-F5B4F7B64C76}"/>
                  </a:ext>
                </a:extLst>
              </p:cNvPr>
              <p:cNvSpPr>
                <a:spLocks noGrp="1"/>
              </p:cNvSpPr>
              <p:nvPr>
                <p:ph idx="1"/>
              </p:nvPr>
            </p:nvSpPr>
            <p:spPr/>
            <p:txBody>
              <a:bodyPr/>
              <a:lstStyle/>
              <a:p>
                <a:r>
                  <a:rPr lang="en-GB" dirty="0">
                    <a:solidFill>
                      <a:schemeClr val="accent1"/>
                    </a:solidFill>
                  </a:rPr>
                  <a:t>Local policy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dirty="0"/>
                  <a:t> for agent </a:t>
                </a:r>
                <a14:m>
                  <m:oMath xmlns:m="http://schemas.openxmlformats.org/officeDocument/2006/math">
                    <m:r>
                      <a:rPr lang="en-GB" i="1" smtClean="0">
                        <a:latin typeface="Cambria Math" panose="02040503050406030204" pitchFamily="18" charset="0"/>
                      </a:rPr>
                      <m:t>𝑖</m:t>
                    </m:r>
                  </m:oMath>
                </a14:m>
                <a:endParaRPr lang="en-GB" dirty="0"/>
              </a:p>
              <a:p>
                <a:pPr lvl="1"/>
                <a:r>
                  <a:rPr lang="en-GB" dirty="0"/>
                  <a:t>Representations: Mappings…</a:t>
                </a:r>
              </a:p>
              <a:p>
                <a:pPr lvl="2"/>
                <a:r>
                  <a:rPr lang="en-GB" dirty="0"/>
                  <a:t>from local histories of observations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h</m:t>
                        </m:r>
                      </m:e>
                      <m:sub>
                        <m:r>
                          <a:rPr lang="en-GB" b="0" i="1" smtClean="0">
                            <a:latin typeface="Cambria Math" panose="02040503050406030204" pitchFamily="18" charset="0"/>
                          </a:rPr>
                          <m:t>𝑖</m:t>
                        </m:r>
                      </m:sub>
                    </m:sSub>
                    <m:r>
                      <a:rPr lang="en-GB" b="0" i="1" smtClean="0">
                        <a:latin typeface="Cambria Math" panose="02040503050406030204" pitchFamily="18" charset="0"/>
                      </a:rPr>
                      <m:t>=</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𝑜</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1</m:t>
                                </m:r>
                              </m:sub>
                            </m:sSub>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𝑜</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𝑡</m:t>
                                </m:r>
                              </m:sub>
                            </m:sSub>
                          </m:sub>
                        </m:sSub>
                      </m:e>
                    </m:d>
                  </m:oMath>
                </a14:m>
                <a:r>
                  <a:rPr lang="en-GB" dirty="0"/>
                  <a:t> over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𝑂</m:t>
                        </m:r>
                      </m:e>
                      <m:sub>
                        <m:r>
                          <a:rPr lang="en-GB" b="0" i="1" smtClean="0">
                            <a:latin typeface="Cambria Math" panose="02040503050406030204" pitchFamily="18" charset="0"/>
                          </a:rPr>
                          <m:t>𝑖</m:t>
                        </m:r>
                      </m:sub>
                    </m:sSub>
                  </m:oMath>
                </a14:m>
                <a:r>
                  <a:rPr lang="en-GB" dirty="0"/>
                  <a:t> to actions in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𝐴</m:t>
                        </m:r>
                      </m:e>
                      <m:sub>
                        <m:r>
                          <a:rPr lang="en-GB" b="0" i="1" smtClean="0">
                            <a:latin typeface="Cambria Math" panose="02040503050406030204" pitchFamily="18" charset="0"/>
                          </a:rPr>
                          <m:t>𝑖</m:t>
                        </m:r>
                      </m:sub>
                    </m:sSub>
                  </m:oMath>
                </a14:m>
                <a:endParaRPr lang="en-GB" b="0" dirty="0"/>
              </a:p>
              <a:p>
                <a:pPr lvl="2"/>
                <a:r>
                  <a:rPr lang="en-GB" dirty="0"/>
                  <a:t>from local abstraction of joint state </a:t>
                </a:r>
                <a14:m>
                  <m:oMath xmlns:m="http://schemas.openxmlformats.org/officeDocument/2006/math">
                    <m:r>
                      <a:rPr lang="en-GB" i="1" dirty="0" smtClean="0">
                        <a:latin typeface="Cambria Math" panose="02040503050406030204" pitchFamily="18" charset="0"/>
                      </a:rPr>
                      <m:t>𝑠</m:t>
                    </m:r>
                  </m:oMath>
                </a14:m>
                <a:r>
                  <a:rPr lang="en-GB" b="0" dirty="0"/>
                  <a:t> in </a:t>
                </a:r>
                <a14:m>
                  <m:oMath xmlns:m="http://schemas.openxmlformats.org/officeDocument/2006/math">
                    <m:r>
                      <a:rPr lang="en-GB" b="0" i="1" dirty="0" smtClean="0">
                        <a:latin typeface="Cambria Math" panose="02040503050406030204" pitchFamily="18" charset="0"/>
                      </a:rPr>
                      <m:t>𝑆</m:t>
                    </m:r>
                  </m:oMath>
                </a14:m>
                <a:r>
                  <a:rPr lang="en-GB" b="0" dirty="0"/>
                  <a:t> to </a:t>
                </a:r>
                <a:r>
                  <a:rPr lang="en-GB" dirty="0"/>
                  <a:t>actions in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𝑖</m:t>
                        </m:r>
                      </m:sub>
                    </m:sSub>
                  </m:oMath>
                </a14:m>
                <a:endParaRPr lang="en-GB" b="0" dirty="0"/>
              </a:p>
              <a:p>
                <a:pPr lvl="2"/>
                <a:r>
                  <a:rPr lang="en-GB" dirty="0"/>
                  <a:t>from (generalised) belief states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𝐵</m:t>
                        </m:r>
                      </m:e>
                      <m:sub>
                        <m:r>
                          <a:rPr lang="de-DE" b="0" i="1" dirty="0" smtClean="0">
                            <a:latin typeface="Cambria Math" panose="02040503050406030204" pitchFamily="18" charset="0"/>
                          </a:rPr>
                          <m:t>𝑖</m:t>
                        </m:r>
                      </m:sub>
                    </m:sSub>
                  </m:oMath>
                </a14:m>
                <a:r>
                  <a:rPr lang="en-GB" dirty="0"/>
                  <a:t> to actions 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𝐴</m:t>
                        </m:r>
                      </m:e>
                      <m:sub>
                        <m:r>
                          <a:rPr lang="de-DE" b="0" i="1" dirty="0" smtClean="0">
                            <a:latin typeface="Cambria Math" panose="02040503050406030204" pitchFamily="18" charset="0"/>
                          </a:rPr>
                          <m:t>𝑖</m:t>
                        </m:r>
                      </m:sub>
                    </m:sSub>
                  </m:oMath>
                </a14:m>
                <a:endParaRPr lang="en-GB" dirty="0"/>
              </a:p>
              <a:p>
                <a:pPr lvl="3"/>
                <a:r>
                  <a:rPr lang="en-GB" dirty="0"/>
                  <a:t>Belief MDP</a:t>
                </a:r>
              </a:p>
              <a:p>
                <a:pPr lvl="2"/>
                <a:r>
                  <a:rPr lang="en-GB" dirty="0"/>
                  <a:t>from internal memory states to actions </a:t>
                </a:r>
              </a:p>
              <a:p>
                <a:r>
                  <a:rPr lang="en-GB" dirty="0">
                    <a:solidFill>
                      <a:schemeClr val="accent1"/>
                    </a:solidFill>
                  </a:rPr>
                  <a:t>Joint policy</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𝑛</m:t>
                            </m:r>
                          </m:sub>
                        </m:sSub>
                      </m:e>
                    </m:d>
                  </m:oMath>
                </a14:m>
                <a:endParaRPr lang="en-GB" b="0" dirty="0">
                  <a:ea typeface="Cambria Math" panose="02040503050406030204" pitchFamily="18" charset="0"/>
                </a:endParaRPr>
              </a:p>
              <a:p>
                <a:pPr lvl="1"/>
                <a:r>
                  <a:rPr lang="en-GB" dirty="0"/>
                  <a:t>Tuple of local policies, one for each agent in </a:t>
                </a:r>
                <a14:m>
                  <m:oMath xmlns:m="http://schemas.openxmlformats.org/officeDocument/2006/math">
                    <m:r>
                      <a:rPr lang="en-GB" b="0" i="1" smtClean="0">
                        <a:latin typeface="Cambria Math" panose="02040503050406030204" pitchFamily="18" charset="0"/>
                      </a:rPr>
                      <m:t>𝐼</m:t>
                    </m:r>
                  </m:oMath>
                </a14:m>
                <a:endParaRPr lang="en-GB" dirty="0"/>
              </a:p>
            </p:txBody>
          </p:sp>
        </mc:Choice>
        <mc:Fallback xmlns="">
          <p:sp>
            <p:nvSpPr>
              <p:cNvPr id="3" name="Content Placeholder 2">
                <a:extLst>
                  <a:ext uri="{FF2B5EF4-FFF2-40B4-BE49-F238E27FC236}">
                    <a16:creationId xmlns:a16="http://schemas.microsoft.com/office/drawing/2014/main" id="{AC2E67B2-3EA3-544D-98D7-F5B4F7B64C76}"/>
                  </a:ext>
                </a:extLst>
              </p:cNvPr>
              <p:cNvSpPr>
                <a:spLocks noGrp="1" noRot="1" noChangeAspect="1" noMove="1" noResize="1" noEditPoints="1" noAdjustHandles="1" noChangeArrowheads="1" noChangeShapeType="1" noTextEdit="1"/>
              </p:cNvSpPr>
              <p:nvPr>
                <p:ph idx="1"/>
              </p:nvPr>
            </p:nvSpPr>
            <p:spPr>
              <a:blipFill>
                <a:blip r:embed="rId2"/>
                <a:stretch>
                  <a:fillRect l="-1447" t="-1768" r="-12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4C9096B-0C74-1645-BF62-78A5ED7D0549}"/>
              </a:ext>
            </a:extLst>
          </p:cNvPr>
          <p:cNvSpPr>
            <a:spLocks noGrp="1"/>
          </p:cNvSpPr>
          <p:nvPr>
            <p:ph type="sldNum" sz="quarter" idx="12"/>
          </p:nvPr>
        </p:nvSpPr>
        <p:spPr/>
        <p:txBody>
          <a:bodyPr/>
          <a:lstStyle/>
          <a:p>
            <a:fld id="{67C9959E-8E6B-B04C-9955-EA096F41CA7A}" type="slidenum">
              <a:rPr lang="en-GB" smtClean="0"/>
              <a:t>47</a:t>
            </a:fld>
            <a:endParaRPr lang="en-GB"/>
          </a:p>
        </p:txBody>
      </p:sp>
      <p:sp>
        <p:nvSpPr>
          <p:cNvPr id="5" name="Date Placeholder 4">
            <a:extLst>
              <a:ext uri="{FF2B5EF4-FFF2-40B4-BE49-F238E27FC236}">
                <a16:creationId xmlns:a16="http://schemas.microsoft.com/office/drawing/2014/main" id="{8F86BA09-CE5E-0347-A0C5-3745CB567597}"/>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239743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AB5E-595E-7A44-B2BA-2D0A7651B9ED}"/>
              </a:ext>
            </a:extLst>
          </p:cNvPr>
          <p:cNvSpPr>
            <a:spLocks noGrp="1"/>
          </p:cNvSpPr>
          <p:nvPr>
            <p:ph type="title"/>
          </p:nvPr>
        </p:nvSpPr>
        <p:spPr/>
        <p:txBody>
          <a:bodyPr/>
          <a:lstStyle/>
          <a:p>
            <a:r>
              <a:rPr lang="en-GB" dirty="0"/>
              <a:t>Value Functions for Dec-POMDPs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2E67B2-3EA3-544D-98D7-F5B4F7B64C76}"/>
                  </a:ext>
                </a:extLst>
              </p:cNvPr>
              <p:cNvSpPr>
                <a:spLocks noGrp="1"/>
              </p:cNvSpPr>
              <p:nvPr>
                <p:ph idx="1"/>
              </p:nvPr>
            </p:nvSpPr>
            <p:spPr/>
            <p:txBody>
              <a:bodyPr/>
              <a:lstStyle/>
              <a:p>
                <a:r>
                  <a:rPr lang="en-GB" dirty="0"/>
                  <a:t>Value functions work as before given a joint policy</a:t>
                </a:r>
              </a:p>
              <a:p>
                <a:pPr lvl="1"/>
                <a:r>
                  <a:rPr lang="en-GB" dirty="0"/>
                  <a:t>Value of a joint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for a finite-horizon Dec-POMDP with initial state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0</m:t>
                        </m:r>
                      </m:sub>
                    </m:sSub>
                  </m:oMath>
                </a14:m>
                <a:endParaRPr lang="en-GB" dirty="0"/>
              </a:p>
              <a:p>
                <a:pPr marL="457200"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𝑉</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0</m:t>
                              </m:r>
                            </m:sub>
                          </m:sSub>
                        </m:e>
                      </m:d>
                      <m:r>
                        <a:rPr lang="de-DE" i="1">
                          <a:latin typeface="Cambria Math" panose="02040503050406030204" pitchFamily="18" charset="0"/>
                        </a:rPr>
                        <m:t>=</m:t>
                      </m:r>
                      <m:r>
                        <a:rPr lang="de-DE" i="1">
                          <a:latin typeface="Cambria Math" panose="02040503050406030204" pitchFamily="18" charset="0"/>
                        </a:rPr>
                        <m:t>𝐸</m:t>
                      </m:r>
                      <m:d>
                        <m:dPr>
                          <m:begChr m:val="["/>
                          <m:endChr m:val="]"/>
                          <m:ctrlPr>
                            <a:rPr lang="de-DE" i="1">
                              <a:latin typeface="Cambria Math" panose="02040503050406030204" pitchFamily="18" charset="0"/>
                            </a:rPr>
                          </m:ctrlPr>
                        </m:dPr>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h</m:t>
                              </m:r>
                              <m:r>
                                <a:rPr lang="de-DE" b="0" i="1" smtClean="0">
                                  <a:latin typeface="Cambria Math" panose="02040503050406030204" pitchFamily="18" charset="0"/>
                                  <a:ea typeface="Cambria Math" panose="02040503050406030204" pitchFamily="18" charset="0"/>
                                </a:rPr>
                                <m:t>−1</m:t>
                              </m:r>
                            </m:sup>
                            <m:e>
                              <m:r>
                                <a:rPr lang="de-DE" i="1">
                                  <a:latin typeface="Cambria Math" panose="02040503050406030204" pitchFamily="18" charset="0"/>
                                  <a:ea typeface="Cambria Math" panose="02040503050406030204" pitchFamily="18" charset="0"/>
                                </a:rPr>
                                <m:t>𝑅</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𝑎</m:t>
                                          </m:r>
                                        </m:e>
                                      </m:acc>
                                    </m:e>
                                    <m:sub>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𝑡</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𝜋</m:t>
                              </m:r>
                            </m:e>
                          </m:nary>
                        </m:e>
                      </m:d>
                    </m:oMath>
                  </m:oMathPara>
                </a14:m>
                <a:endParaRPr lang="en-GB" dirty="0"/>
              </a:p>
              <a:p>
                <a:pPr lvl="1"/>
                <a:r>
                  <a:rPr lang="en-GB" dirty="0"/>
                  <a:t>Value of a joint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for a infinite-horizon Dec-POMDP with initial state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𝑠</m:t>
                        </m:r>
                      </m:e>
                      <m:sub>
                        <m:r>
                          <a:rPr lang="de-DE" i="1" dirty="0">
                            <a:latin typeface="Cambria Math" panose="02040503050406030204" pitchFamily="18" charset="0"/>
                          </a:rPr>
                          <m:t>0</m:t>
                        </m:r>
                      </m:sub>
                    </m:sSub>
                  </m:oMath>
                </a14:m>
                <a:r>
                  <a:rPr lang="en-GB" dirty="0"/>
                  <a:t> and discount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m:t>
                    </m:r>
                    <m:d>
                      <m:dPr>
                        <m:beg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0,1</m:t>
                        </m:r>
                      </m:e>
                    </m:d>
                  </m:oMath>
                </a14:m>
                <a:endParaRPr lang="en-GB" dirty="0"/>
              </a:p>
              <a:p>
                <a:pPr marL="457200" lvl="1"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𝑉</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𝐸</m:t>
                      </m:r>
                      <m:d>
                        <m:dPr>
                          <m:begChr m:val="["/>
                          <m:endChr m:val="]"/>
                          <m:ctrlPr>
                            <a:rPr lang="de-DE" b="0" i="1" smtClean="0">
                              <a:latin typeface="Cambria Math" panose="02040503050406030204" pitchFamily="18" charset="0"/>
                            </a:rPr>
                          </m:ctrlPr>
                        </m:dPr>
                        <m:e>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𝑡</m:t>
                              </m:r>
                              <m:r>
                                <a:rPr lang="de-DE" b="0" i="1" smtClean="0">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m:t>
                              </m:r>
                            </m:sup>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de-DE" b="0" i="1" smtClean="0">
                                  <a:latin typeface="Cambria Math" panose="02040503050406030204" pitchFamily="18" charset="0"/>
                                  <a:ea typeface="Cambria Math" panose="02040503050406030204" pitchFamily="18" charset="0"/>
                                </a:rPr>
                                <m:t>𝑅</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𝑎</m:t>
                                          </m:r>
                                        </m:e>
                                      </m:acc>
                                    </m:e>
                                    <m:sub>
                                      <m:r>
                                        <a:rPr lang="de-DE" i="1">
                                          <a:latin typeface="Cambria Math" panose="02040503050406030204" pitchFamily="18" charset="0"/>
                                          <a:ea typeface="Cambria Math" panose="02040503050406030204" pitchFamily="18" charset="0"/>
                                        </a:rPr>
                                        <m:t>𝑡</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𝑡</m:t>
                                      </m:r>
                                    </m:sub>
                                  </m:sSub>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𝜋</m:t>
                              </m:r>
                            </m:e>
                          </m:nary>
                        </m:e>
                      </m:d>
                    </m:oMath>
                  </m:oMathPara>
                </a14:m>
                <a:endParaRPr lang="en-GB"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𝑎</m:t>
                            </m:r>
                          </m:e>
                        </m:acc>
                      </m:e>
                      <m:sub>
                        <m:r>
                          <a:rPr lang="de-DE" i="1">
                            <a:latin typeface="Cambria Math" panose="02040503050406030204" pitchFamily="18" charset="0"/>
                            <a:ea typeface="Cambria Math" panose="02040503050406030204" pitchFamily="18" charset="0"/>
                          </a:rPr>
                          <m:t>𝑡</m:t>
                        </m:r>
                      </m:sub>
                    </m:sSub>
                  </m:oMath>
                </a14:m>
                <a:r>
                  <a:rPr lang="en-GB" dirty="0"/>
                  <a:t> joint action at time step </a:t>
                </a:r>
                <a14:m>
                  <m:oMath xmlns:m="http://schemas.openxmlformats.org/officeDocument/2006/math">
                    <m:r>
                      <a:rPr lang="en-GB" i="1" dirty="0" smtClean="0">
                        <a:latin typeface="Cambria Math" panose="02040503050406030204" pitchFamily="18" charset="0"/>
                      </a:rPr>
                      <m:t>𝑡</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AC2E67B2-3EA3-544D-98D7-F5B4F7B64C76}"/>
                  </a:ext>
                </a:extLst>
              </p:cNvPr>
              <p:cNvSpPr>
                <a:spLocks noGrp="1" noRot="1" noChangeAspect="1" noMove="1" noResize="1" noEditPoints="1" noAdjustHandles="1" noChangeArrowheads="1" noChangeShapeType="1" noTextEdit="1"/>
              </p:cNvSpPr>
              <p:nvPr>
                <p:ph idx="1"/>
              </p:nvPr>
            </p:nvSpPr>
            <p:spPr>
              <a:blipFill>
                <a:blip r:embed="rId2"/>
                <a:stretch>
                  <a:fillRect l="-1447" t="-2273" r="-161" b="-1767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4C9096B-0C74-1645-BF62-78A5ED7D0549}"/>
              </a:ext>
            </a:extLst>
          </p:cNvPr>
          <p:cNvSpPr>
            <a:spLocks noGrp="1"/>
          </p:cNvSpPr>
          <p:nvPr>
            <p:ph type="sldNum" sz="quarter" idx="12"/>
          </p:nvPr>
        </p:nvSpPr>
        <p:spPr/>
        <p:txBody>
          <a:bodyPr/>
          <a:lstStyle/>
          <a:p>
            <a:fld id="{67C9959E-8E6B-B04C-9955-EA096F41CA7A}" type="slidenum">
              <a:rPr lang="en-GB" smtClean="0"/>
              <a:t>48</a:t>
            </a:fld>
            <a:endParaRPr lang="en-GB"/>
          </a:p>
        </p:txBody>
      </p:sp>
      <p:sp>
        <p:nvSpPr>
          <p:cNvPr id="5" name="Date Placeholder 4">
            <a:extLst>
              <a:ext uri="{FF2B5EF4-FFF2-40B4-BE49-F238E27FC236}">
                <a16:creationId xmlns:a16="http://schemas.microsoft.com/office/drawing/2014/main" id="{BC54DBCC-2C8B-AE4B-8204-7F487E18E958}"/>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803249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7E1E-6ADA-E24C-AA93-A3D18EAA5B83}"/>
              </a:ext>
            </a:extLst>
          </p:cNvPr>
          <p:cNvSpPr>
            <a:spLocks noGrp="1"/>
          </p:cNvSpPr>
          <p:nvPr>
            <p:ph type="title"/>
          </p:nvPr>
        </p:nvSpPr>
        <p:spPr/>
        <p:txBody>
          <a:bodyPr/>
          <a:lstStyle/>
          <a:p>
            <a:r>
              <a:rPr lang="en-GB" dirty="0"/>
              <a:t>Example: Two-agent Grid World</a:t>
            </a:r>
          </a:p>
        </p:txBody>
      </p:sp>
      <p:sp>
        <p:nvSpPr>
          <p:cNvPr id="3" name="Content Placeholder 2">
            <a:extLst>
              <a:ext uri="{FF2B5EF4-FFF2-40B4-BE49-F238E27FC236}">
                <a16:creationId xmlns:a16="http://schemas.microsoft.com/office/drawing/2014/main" id="{6E1347D3-FA86-3E4F-8F3E-3C1A82F8D6BF}"/>
              </a:ext>
            </a:extLst>
          </p:cNvPr>
          <p:cNvSpPr>
            <a:spLocks noGrp="1"/>
          </p:cNvSpPr>
          <p:nvPr>
            <p:ph idx="1"/>
          </p:nvPr>
        </p:nvSpPr>
        <p:spPr>
          <a:xfrm>
            <a:off x="360001" y="1729945"/>
            <a:ext cx="4486320" cy="4584357"/>
          </a:xfrm>
        </p:spPr>
        <p:txBody>
          <a:bodyPr/>
          <a:lstStyle/>
          <a:p>
            <a:r>
              <a:rPr lang="en-GB" dirty="0"/>
              <a:t>Agents: two</a:t>
            </a:r>
          </a:p>
          <a:p>
            <a:r>
              <a:rPr lang="en-GB" dirty="0"/>
              <a:t>States: grid cell pairs</a:t>
            </a:r>
          </a:p>
          <a:p>
            <a:r>
              <a:rPr lang="en-GB" dirty="0"/>
              <a:t>Actions: move U, D, L, R, stay</a:t>
            </a:r>
          </a:p>
          <a:p>
            <a:r>
              <a:rPr lang="en-GB" dirty="0"/>
              <a:t>Transitions: noisy</a:t>
            </a:r>
          </a:p>
          <a:p>
            <a:r>
              <a:rPr lang="en-GB" dirty="0"/>
              <a:t>Observations: cell occupancy in the directions of the red lines</a:t>
            </a:r>
          </a:p>
          <a:p>
            <a:r>
              <a:rPr lang="en-GB" dirty="0"/>
              <a:t>Rewards: negative unless sharing the same square</a:t>
            </a:r>
          </a:p>
        </p:txBody>
      </p:sp>
      <p:sp>
        <p:nvSpPr>
          <p:cNvPr id="6" name="Date Placeholder 5">
            <a:extLst>
              <a:ext uri="{FF2B5EF4-FFF2-40B4-BE49-F238E27FC236}">
                <a16:creationId xmlns:a16="http://schemas.microsoft.com/office/drawing/2014/main" id="{17367213-B6C4-B647-ACA7-87B7E339D860}"/>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0712649C-8F87-3942-8364-B28D29933196}"/>
              </a:ext>
            </a:extLst>
          </p:cNvPr>
          <p:cNvSpPr>
            <a:spLocks noGrp="1"/>
          </p:cNvSpPr>
          <p:nvPr>
            <p:ph type="sldNum" sz="quarter" idx="12"/>
          </p:nvPr>
        </p:nvSpPr>
        <p:spPr/>
        <p:txBody>
          <a:bodyPr/>
          <a:lstStyle/>
          <a:p>
            <a:fld id="{67C9959E-8E6B-B04C-9955-EA096F41CA7A}" type="slidenum">
              <a:rPr lang="en-GB" smtClean="0"/>
              <a:t>49</a:t>
            </a:fld>
            <a:endParaRPr lang="en-GB"/>
          </a:p>
        </p:txBody>
      </p:sp>
      <p:pic>
        <p:nvPicPr>
          <p:cNvPr id="5" name="Picture 4">
            <a:extLst>
              <a:ext uri="{FF2B5EF4-FFF2-40B4-BE49-F238E27FC236}">
                <a16:creationId xmlns:a16="http://schemas.microsoft.com/office/drawing/2014/main" id="{551FEFDC-4BD5-984F-B143-35C64823B7FA}"/>
              </a:ext>
            </a:extLst>
          </p:cNvPr>
          <p:cNvPicPr>
            <a:picLocks noChangeAspect="1"/>
          </p:cNvPicPr>
          <p:nvPr/>
        </p:nvPicPr>
        <p:blipFill rotWithShape="1">
          <a:blip r:embed="rId2"/>
          <a:srcRect l="1078" t="1560" r="44172" b="1110"/>
          <a:stretch/>
        </p:blipFill>
        <p:spPr>
          <a:xfrm>
            <a:off x="5231635" y="1594519"/>
            <a:ext cx="3192365" cy="331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427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lvl="1"/>
            <a:endParaRPr lang="en-GB" dirty="0"/>
          </a:p>
          <a:p>
            <a:pPr lvl="1"/>
            <a:endParaRPr lang="en-GB" dirty="0"/>
          </a:p>
          <a:p>
            <a:pPr lvl="1"/>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5" name="Date Placeholder 4">
            <a:extLst>
              <a:ext uri="{FF2B5EF4-FFF2-40B4-BE49-F238E27FC236}">
                <a16:creationId xmlns:a16="http://schemas.microsoft.com/office/drawing/2014/main" id="{7121A1A0-9561-8143-822C-0373460AC8A4}"/>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586178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3BF0-1D87-974F-977D-9D0385B19E4D}"/>
              </a:ext>
            </a:extLst>
          </p:cNvPr>
          <p:cNvSpPr>
            <a:spLocks noGrp="1"/>
          </p:cNvSpPr>
          <p:nvPr>
            <p:ph type="title"/>
          </p:nvPr>
        </p:nvSpPr>
        <p:spPr/>
        <p:txBody>
          <a:bodyPr/>
          <a:lstStyle/>
          <a:p>
            <a:r>
              <a:rPr lang="en-GB" dirty="0"/>
              <a:t>Example: The Dec-Tiger Problem</a:t>
            </a:r>
          </a:p>
        </p:txBody>
      </p:sp>
      <p:sp>
        <p:nvSpPr>
          <p:cNvPr id="3" name="Content Placeholder 2">
            <a:extLst>
              <a:ext uri="{FF2B5EF4-FFF2-40B4-BE49-F238E27FC236}">
                <a16:creationId xmlns:a16="http://schemas.microsoft.com/office/drawing/2014/main" id="{78A708C7-A819-7F47-91E4-440D96FD61EE}"/>
              </a:ext>
            </a:extLst>
          </p:cNvPr>
          <p:cNvSpPr>
            <a:spLocks noGrp="1"/>
          </p:cNvSpPr>
          <p:nvPr>
            <p:ph idx="1"/>
          </p:nvPr>
        </p:nvSpPr>
        <p:spPr/>
        <p:txBody>
          <a:bodyPr/>
          <a:lstStyle/>
          <a:p>
            <a:r>
              <a:rPr lang="en-GB" dirty="0"/>
              <a:t>A toy problem: </a:t>
            </a:r>
            <a:br>
              <a:rPr lang="en-GB" dirty="0"/>
            </a:br>
            <a:r>
              <a:rPr lang="en-GB" i="1" dirty="0"/>
              <a:t>decentralized tiger</a:t>
            </a:r>
          </a:p>
          <a:p>
            <a:r>
              <a:rPr lang="en-GB" dirty="0"/>
              <a:t>Opening correct door:</a:t>
            </a:r>
            <a:br>
              <a:rPr lang="en-GB" dirty="0"/>
            </a:br>
            <a:r>
              <a:rPr lang="en-GB" dirty="0"/>
              <a:t>both receive treasure</a:t>
            </a:r>
          </a:p>
          <a:p>
            <a:r>
              <a:rPr lang="en-GB" dirty="0"/>
              <a:t>Opening wrong door:</a:t>
            </a:r>
            <a:br>
              <a:rPr lang="en-GB" dirty="0"/>
            </a:br>
            <a:r>
              <a:rPr lang="en-GB" dirty="0"/>
              <a:t>both get attacked by a tiger</a:t>
            </a:r>
          </a:p>
          <a:p>
            <a:r>
              <a:rPr lang="en-GB" dirty="0"/>
              <a:t>Agents can open a door, or listen </a:t>
            </a:r>
          </a:p>
          <a:p>
            <a:r>
              <a:rPr lang="en-GB" dirty="0"/>
              <a:t>Two noisy observations: </a:t>
            </a:r>
            <a:br>
              <a:rPr lang="en-GB" dirty="0"/>
            </a:br>
            <a:r>
              <a:rPr lang="en-GB" dirty="0"/>
              <a:t>hear tiger left or right</a:t>
            </a:r>
          </a:p>
          <a:p>
            <a:r>
              <a:rPr lang="en-GB" dirty="0"/>
              <a:t>Don’t know the other’s actions or observations</a:t>
            </a:r>
          </a:p>
          <a:p>
            <a:endParaRPr lang="en-GB" dirty="0"/>
          </a:p>
        </p:txBody>
      </p:sp>
      <p:sp>
        <p:nvSpPr>
          <p:cNvPr id="6" name="Date Placeholder 5">
            <a:extLst>
              <a:ext uri="{FF2B5EF4-FFF2-40B4-BE49-F238E27FC236}">
                <a16:creationId xmlns:a16="http://schemas.microsoft.com/office/drawing/2014/main" id="{7A0C4805-0127-5648-899A-5D4E0B21C2D0}"/>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69C86B3C-4FA5-494E-A85A-5EA1A095A8FB}"/>
              </a:ext>
            </a:extLst>
          </p:cNvPr>
          <p:cNvSpPr>
            <a:spLocks noGrp="1"/>
          </p:cNvSpPr>
          <p:nvPr>
            <p:ph type="sldNum" sz="quarter" idx="12"/>
          </p:nvPr>
        </p:nvSpPr>
        <p:spPr/>
        <p:txBody>
          <a:bodyPr/>
          <a:lstStyle/>
          <a:p>
            <a:fld id="{67C9959E-8E6B-B04C-9955-EA096F41CA7A}" type="slidenum">
              <a:rPr lang="en-GB" smtClean="0"/>
              <a:t>50</a:t>
            </a:fld>
            <a:endParaRPr lang="en-GB"/>
          </a:p>
        </p:txBody>
      </p:sp>
      <p:pic>
        <p:nvPicPr>
          <p:cNvPr id="5" name="Picture 4">
            <a:extLst>
              <a:ext uri="{FF2B5EF4-FFF2-40B4-BE49-F238E27FC236}">
                <a16:creationId xmlns:a16="http://schemas.microsoft.com/office/drawing/2014/main" id="{3EA17F6D-1B35-4246-AF8E-3BA36C852073}"/>
              </a:ext>
            </a:extLst>
          </p:cNvPr>
          <p:cNvPicPr>
            <a:picLocks noChangeAspect="1"/>
          </p:cNvPicPr>
          <p:nvPr/>
        </p:nvPicPr>
        <p:blipFill>
          <a:blip r:embed="rId2"/>
          <a:stretch>
            <a:fillRect/>
          </a:stretch>
        </p:blipFill>
        <p:spPr>
          <a:xfrm>
            <a:off x="5332592" y="1588579"/>
            <a:ext cx="2731408" cy="2414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0698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4215F-C5C6-6D4B-A8F6-CCBB0B1C02D6}"/>
              </a:ext>
            </a:extLst>
          </p:cNvPr>
          <p:cNvSpPr>
            <a:spLocks noGrp="1"/>
          </p:cNvSpPr>
          <p:nvPr>
            <p:ph type="title"/>
          </p:nvPr>
        </p:nvSpPr>
        <p:spPr/>
        <p:txBody>
          <a:bodyPr/>
          <a:lstStyle/>
          <a:p>
            <a:r>
              <a:rPr lang="en-GB" dirty="0"/>
              <a:t>Communication?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7277682-A972-6F48-A086-78B29A62BAB8}"/>
                  </a:ext>
                </a:extLst>
              </p:cNvPr>
              <p:cNvSpPr>
                <a:spLocks noGrp="1"/>
              </p:cNvSpPr>
              <p:nvPr>
                <p:ph idx="1"/>
              </p:nvPr>
            </p:nvSpPr>
            <p:spPr/>
            <p:txBody>
              <a:bodyPr/>
              <a:lstStyle/>
              <a:p>
                <a:r>
                  <a:rPr lang="en-GB" dirty="0"/>
                  <a:t>Can make working towards a common goal easier</a:t>
                </a:r>
              </a:p>
              <a:p>
                <a:pPr lvl="1"/>
                <a:r>
                  <a:rPr lang="en-GB" dirty="0"/>
                  <a:t>Agents in grid world can communicate their intent (direction of travel)</a:t>
                </a:r>
              </a:p>
              <a:p>
                <a:r>
                  <a:rPr lang="en-GB" dirty="0"/>
                  <a:t>Definitely makes the formalism more complicated</a:t>
                </a:r>
              </a:p>
              <a:p>
                <a:pPr lvl="1"/>
                <a:r>
                  <a:rPr lang="en-GB" dirty="0"/>
                  <a:t>Dec-POMDP with communication (</a:t>
                </a:r>
                <a:r>
                  <a:rPr lang="en-GB" dirty="0">
                    <a:solidFill>
                      <a:schemeClr val="accent1"/>
                    </a:solidFill>
                  </a:rPr>
                  <a:t>Dec-POMDP-Com</a:t>
                </a:r>
                <a:r>
                  <a:rPr lang="en-GB" dirty="0"/>
                  <a:t>)</a:t>
                </a:r>
              </a:p>
              <a:p>
                <a:pPr lvl="2"/>
                <a:r>
                  <a:rPr lang="en-GB" dirty="0"/>
                  <a:t>Dec-POMDP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oMath>
                </a14:m>
                <a:r>
                  <a:rPr lang="en-GB" dirty="0"/>
                  <a:t> defined as </a:t>
                </a:r>
                <a:br>
                  <a:rPr lang="en-GB" dirty="0"/>
                </a:br>
                <a:r>
                  <a:rPr lang="en-GB" dirty="0"/>
                  <a:t>before extended with </a:t>
                </a:r>
              </a:p>
              <a:p>
                <a:pPr lvl="3"/>
                <a:r>
                  <a:rPr lang="en-GB" dirty="0"/>
                  <a:t>Alphabet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GB" dirty="0"/>
                  <a:t> for communication</a:t>
                </a:r>
              </a:p>
              <a:p>
                <a:pPr lvl="4"/>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en-GB" dirty="0"/>
                  <a:t> an atomic message sent by agent </a:t>
                </a:r>
                <a14:m>
                  <m:oMath xmlns:m="http://schemas.openxmlformats.org/officeDocument/2006/math">
                    <m:r>
                      <a:rPr lang="en-GB" i="1" dirty="0" smtClean="0">
                        <a:latin typeface="Cambria Math" panose="02040503050406030204" pitchFamily="18" charset="0"/>
                      </a:rPr>
                      <m:t>𝑖</m:t>
                    </m:r>
                  </m:oMath>
                </a14:m>
                <a:endParaRPr lang="de-DE" dirty="0"/>
              </a:p>
              <a:p>
                <a:pPr lvl="4"/>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ea typeface="Cambria Math" panose="02040503050406030204" pitchFamily="18" charset="0"/>
                          </a:rPr>
                          <m:t>𝜎</m:t>
                        </m:r>
                      </m:e>
                    </m:acc>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𝜎</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𝜎</m:t>
                            </m:r>
                          </m:e>
                          <m:sub>
                            <m:r>
                              <a:rPr lang="de-DE" b="0" i="1" smtClean="0">
                                <a:latin typeface="Cambria Math" panose="02040503050406030204" pitchFamily="18" charset="0"/>
                                <a:ea typeface="Cambria Math" panose="02040503050406030204" pitchFamily="18" charset="0"/>
                              </a:rPr>
                              <m:t>𝑛</m:t>
                            </m:r>
                          </m:sub>
                        </m:sSub>
                      </m:e>
                    </m:d>
                  </m:oMath>
                </a14:m>
                <a:r>
                  <a:rPr lang="en-GB" dirty="0"/>
                  <a:t> a joint message</a:t>
                </a:r>
              </a:p>
              <a:p>
                <a:pPr lvl="4"/>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𝜀</m:t>
                        </m:r>
                      </m:e>
                      <m:sub>
                        <m:r>
                          <a:rPr lang="en-GB" i="1" smtClean="0">
                            <a:latin typeface="Cambria Math" panose="02040503050406030204" pitchFamily="18" charset="0"/>
                            <a:ea typeface="Cambria Math" panose="02040503050406030204" pitchFamily="18" charset="0"/>
                          </a:rPr>
                          <m:t>𝜎</m:t>
                        </m:r>
                      </m:sub>
                    </m:sSub>
                    <m:r>
                      <a:rPr lang="de-DE"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en-GB" dirty="0"/>
                  <a:t> a null message, sent by an agent </a:t>
                </a:r>
                <a:br>
                  <a:rPr lang="en-GB" dirty="0"/>
                </a:br>
                <a:r>
                  <a:rPr lang="en-GB" dirty="0"/>
                  <a:t>that does not want to transmit anything </a:t>
                </a:r>
                <a:br>
                  <a:rPr lang="en-GB" dirty="0"/>
                </a:br>
                <a:r>
                  <a:rPr lang="en-GB" dirty="0"/>
                  <a:t>to the others (no cost of sending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𝜎</m:t>
                        </m:r>
                      </m:sub>
                    </m:sSub>
                  </m:oMath>
                </a14:m>
                <a:r>
                  <a:rPr lang="en-GB" dirty="0"/>
                  <a:t>)</a:t>
                </a:r>
              </a:p>
              <a:p>
                <a:pPr lvl="3"/>
                <a:r>
                  <a:rPr lang="en-GB" dirty="0"/>
                  <a:t>Cost function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𝐶</m:t>
                        </m:r>
                      </m:e>
                      <m:sub>
                        <m:r>
                          <m:rPr>
                            <m:sty m:val="p"/>
                          </m:rPr>
                          <a:rPr lang="el-GR" b="0" i="1" smtClean="0">
                            <a:latin typeface="Cambria Math" panose="02040503050406030204" pitchFamily="18" charset="0"/>
                            <a:ea typeface="Cambria Math" panose="02040503050406030204" pitchFamily="18" charset="0"/>
                          </a:rPr>
                          <m:t>Σ</m:t>
                        </m:r>
                      </m:sub>
                    </m:sSub>
                  </m:oMath>
                </a14:m>
                <a:r>
                  <a:rPr lang="en-GB" dirty="0"/>
                  <a:t> for transmitting atomic message</a:t>
                </a:r>
              </a:p>
              <a:p>
                <a:pPr lvl="3"/>
                <a:r>
                  <a:rPr lang="en-GB" dirty="0"/>
                  <a:t>Reward function </a:t>
                </a:r>
                <a14:m>
                  <m:oMath xmlns:m="http://schemas.openxmlformats.org/officeDocument/2006/math">
                    <m:r>
                      <a:rPr lang="en-GB" i="1" dirty="0" smtClean="0">
                        <a:latin typeface="Cambria Math" panose="02040503050406030204" pitchFamily="18" charset="0"/>
                      </a:rPr>
                      <m:t>𝑅</m:t>
                    </m:r>
                    <m:d>
                      <m:dPr>
                        <m:ctrlPr>
                          <a:rPr lang="de-DE" b="0" i="1" dirty="0" smtClean="0">
                            <a:latin typeface="Cambria Math" panose="02040503050406030204" pitchFamily="18" charset="0"/>
                          </a:rPr>
                        </m:ctrlPr>
                      </m:dPr>
                      <m:e>
                        <m:acc>
                          <m:accPr>
                            <m:chr m:val="⃗"/>
                            <m:ctrlPr>
                              <a:rPr lang="en-GB" i="1">
                                <a:latin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𝑎</m:t>
                            </m:r>
                          </m:e>
                        </m:acc>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𝜎</m:t>
                            </m:r>
                          </m:e>
                        </m:acc>
                      </m:e>
                    </m:d>
                  </m:oMath>
                </a14:m>
                <a:r>
                  <a:rPr lang="en-GB" dirty="0"/>
                  <a:t> incorporating joint message</a:t>
                </a:r>
              </a:p>
            </p:txBody>
          </p:sp>
        </mc:Choice>
        <mc:Fallback>
          <p:sp>
            <p:nvSpPr>
              <p:cNvPr id="3" name="Content Placeholder 2">
                <a:extLst>
                  <a:ext uri="{FF2B5EF4-FFF2-40B4-BE49-F238E27FC236}">
                    <a16:creationId xmlns:a16="http://schemas.microsoft.com/office/drawing/2014/main" id="{67277682-A972-6F48-A086-78B29A62BAB8}"/>
                  </a:ext>
                </a:extLst>
              </p:cNvPr>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21D428B-FB7B-0B47-8682-EC41A1D8E086}"/>
              </a:ext>
            </a:extLst>
          </p:cNvPr>
          <p:cNvSpPr>
            <a:spLocks noGrp="1"/>
          </p:cNvSpPr>
          <p:nvPr>
            <p:ph type="sldNum" sz="quarter" idx="12"/>
          </p:nvPr>
        </p:nvSpPr>
        <p:spPr/>
        <p:txBody>
          <a:bodyPr/>
          <a:lstStyle/>
          <a:p>
            <a:fld id="{67C9959E-8E6B-B04C-9955-EA096F41CA7A}" type="slidenum">
              <a:rPr lang="en-GB" smtClean="0"/>
              <a:t>51</a:t>
            </a:fld>
            <a:endParaRPr lang="en-GB"/>
          </a:p>
        </p:txBody>
      </p:sp>
      <p:sp>
        <p:nvSpPr>
          <p:cNvPr id="5" name="Rectangle 4">
            <a:extLst>
              <a:ext uri="{FF2B5EF4-FFF2-40B4-BE49-F238E27FC236}">
                <a16:creationId xmlns:a16="http://schemas.microsoft.com/office/drawing/2014/main" id="{6C9AFE7C-69F7-D649-8308-C03626BC74EC}"/>
              </a:ext>
            </a:extLst>
          </p:cNvPr>
          <p:cNvSpPr/>
          <p:nvPr/>
        </p:nvSpPr>
        <p:spPr>
          <a:xfrm>
            <a:off x="6951390" y="3728979"/>
            <a:ext cx="1832610"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9525" lvl="1"/>
            <a:r>
              <a:rPr lang="en-GB" dirty="0"/>
              <a:t>New dimensions: </a:t>
            </a:r>
          </a:p>
          <a:p>
            <a:pPr marL="295275" lvl="1" indent="-285750">
              <a:buFont typeface="Arial" panose="020B0604020202020204" pitchFamily="34" charset="0"/>
              <a:buChar char="•"/>
            </a:pPr>
            <a:r>
              <a:rPr lang="en-GB" dirty="0"/>
              <a:t>Do agents always share information? </a:t>
            </a:r>
          </a:p>
          <a:p>
            <a:pPr marL="295275" lvl="1" indent="-285750">
              <a:buFont typeface="Arial" panose="020B0604020202020204" pitchFamily="34" charset="0"/>
              <a:buChar char="•"/>
            </a:pPr>
            <a:r>
              <a:rPr lang="en-GB" dirty="0"/>
              <a:t>Can they intentionally withhold information? </a:t>
            </a:r>
          </a:p>
          <a:p>
            <a:pPr marL="295275" lvl="1" indent="-285750">
              <a:buFont typeface="Arial" panose="020B0604020202020204" pitchFamily="34" charset="0"/>
              <a:buChar char="•"/>
            </a:pPr>
            <a:r>
              <a:rPr lang="en-GB" dirty="0"/>
              <a:t>Can they lie?</a:t>
            </a:r>
          </a:p>
        </p:txBody>
      </p:sp>
      <p:sp>
        <p:nvSpPr>
          <p:cNvPr id="6" name="Date Placeholder 5">
            <a:extLst>
              <a:ext uri="{FF2B5EF4-FFF2-40B4-BE49-F238E27FC236}">
                <a16:creationId xmlns:a16="http://schemas.microsoft.com/office/drawing/2014/main" id="{DFF75ADD-4D40-3B4C-ABCD-F97042277499}"/>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473774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F0FB-E463-4F48-A39C-F0E2B62FD627}"/>
              </a:ext>
            </a:extLst>
          </p:cNvPr>
          <p:cNvSpPr>
            <a:spLocks noGrp="1"/>
          </p:cNvSpPr>
          <p:nvPr>
            <p:ph type="title"/>
          </p:nvPr>
        </p:nvSpPr>
        <p:spPr/>
        <p:txBody>
          <a:bodyPr/>
          <a:lstStyle/>
          <a:p>
            <a:r>
              <a:rPr lang="en-GB" dirty="0"/>
              <a:t>Dec-MDP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C99D8F-D9B5-F64D-B53D-78B98393BFFE}"/>
                  </a:ext>
                </a:extLst>
              </p:cNvPr>
              <p:cNvSpPr>
                <a:spLocks noGrp="1"/>
              </p:cNvSpPr>
              <p:nvPr>
                <p:ph idx="1"/>
              </p:nvPr>
            </p:nvSpPr>
            <p:spPr/>
            <p:txBody>
              <a:bodyPr/>
              <a:lstStyle/>
              <a:p>
                <a:r>
                  <a:rPr lang="en-GB" dirty="0">
                    <a:solidFill>
                      <a:schemeClr val="accent1"/>
                    </a:solidFill>
                  </a:rPr>
                  <a:t>Joint full observability</a:t>
                </a:r>
                <a:r>
                  <a:rPr lang="en-GB" dirty="0"/>
                  <a:t> </a:t>
                </a:r>
              </a:p>
              <a:p>
                <a:pPr lvl="1"/>
                <a:r>
                  <a:rPr lang="en-GB" dirty="0"/>
                  <a:t>Collective observability</a:t>
                </a:r>
              </a:p>
              <a:p>
                <a:pPr lvl="1"/>
                <a:r>
                  <a:rPr lang="en-GB" dirty="0"/>
                  <a:t>A DEC-POMDP is jointly fully observable if the n-tuple of observations made by all the agents uniquely determine the current global state</a:t>
                </a:r>
              </a:p>
              <a:p>
                <a:pPr lvl="2"/>
                <a:r>
                  <a:rPr lang="en-GB" dirty="0"/>
                  <a:t>That is, if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acc>
                          <m:accPr>
                            <m:chr m:val="⃗"/>
                            <m:ctrlPr>
                              <a:rPr lang="en-GB" i="1" dirty="0">
                                <a:latin typeface="Cambria Math" panose="02040503050406030204" pitchFamily="18" charset="0"/>
                              </a:rPr>
                            </m:ctrlPr>
                          </m:accPr>
                          <m:e>
                            <m:r>
                              <a:rPr lang="de-DE" b="0" i="1" dirty="0" smtClean="0">
                                <a:latin typeface="Cambria Math" panose="02040503050406030204" pitchFamily="18" charset="0"/>
                              </a:rPr>
                              <m:t>𝑜</m:t>
                            </m:r>
                          </m:e>
                        </m:acc>
                      </m:e>
                      <m:e>
                        <m:acc>
                          <m:accPr>
                            <m:chr m:val="⃗"/>
                            <m:ctrlPr>
                              <a:rPr lang="en-GB" i="1" dirty="0">
                                <a:latin typeface="Cambria Math" panose="02040503050406030204" pitchFamily="18" charset="0"/>
                              </a:rPr>
                            </m:ctrlPr>
                          </m:accPr>
                          <m:e>
                            <m:r>
                              <a:rPr lang="de-DE" b="0" i="1" dirty="0" smtClean="0">
                                <a:latin typeface="Cambria Math" panose="02040503050406030204" pitchFamily="18" charset="0"/>
                              </a:rPr>
                              <m:t>𝑎</m:t>
                            </m:r>
                          </m:e>
                        </m:acc>
                        <m:r>
                          <a:rPr lang="en-GB" i="1" dirty="0">
                            <a:latin typeface="Cambria Math" panose="02040503050406030204" pitchFamily="18" charset="0"/>
                          </a:rPr>
                          <m:t>, </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r>
                      <a:rPr lang="en-GB" i="1" dirty="0">
                        <a:latin typeface="Cambria Math" panose="02040503050406030204" pitchFamily="18" charset="0"/>
                      </a:rPr>
                      <m:t>&gt;0</m:t>
                    </m:r>
                  </m:oMath>
                </a14:m>
                <a:r>
                  <a:rPr lang="en-GB" dirty="0"/>
                  <a:t>, then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𝑠</m:t>
                            </m:r>
                          </m:e>
                          <m:sup>
                            <m:r>
                              <a:rPr lang="en-GB" i="1" dirty="0" smtClean="0">
                                <a:latin typeface="Cambria Math" panose="02040503050406030204" pitchFamily="18" charset="0"/>
                              </a:rPr>
                              <m:t>′</m:t>
                            </m:r>
                          </m:sup>
                        </m:sSup>
                      </m:e>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𝑜</m:t>
                            </m:r>
                          </m:e>
                        </m:acc>
                      </m:e>
                    </m:d>
                    <m:r>
                      <a:rPr lang="en-GB" i="1" dirty="0" smtClean="0">
                        <a:latin typeface="Cambria Math" panose="02040503050406030204" pitchFamily="18" charset="0"/>
                      </a:rPr>
                      <m:t>=1</m:t>
                    </m:r>
                  </m:oMath>
                </a14:m>
                <a:endParaRPr lang="en-GB" dirty="0"/>
              </a:p>
              <a:p>
                <a:r>
                  <a:rPr lang="en-GB" dirty="0">
                    <a:solidFill>
                      <a:schemeClr val="accent1"/>
                    </a:solidFill>
                  </a:rPr>
                  <a:t>Dec-MDP</a:t>
                </a:r>
                <a:r>
                  <a:rPr lang="en-GB" dirty="0"/>
                  <a:t> ≙ Dec-POMDP with joint full observability</a:t>
                </a:r>
              </a:p>
              <a:p>
                <a:pPr lvl="1"/>
                <a:r>
                  <a:rPr lang="en-GB" dirty="0"/>
                  <a:t>Same as before: </a:t>
                </a:r>
                <a:br>
                  <a:rPr lang="en-GB" dirty="0"/>
                </a:br>
                <a:r>
                  <a:rPr lang="en-GB" dirty="0"/>
                  <a:t>MDP ≙ POMDP with full observability</a:t>
                </a:r>
              </a:p>
              <a:p>
                <a:pPr lvl="1"/>
                <a:r>
                  <a:rPr lang="en-GB" dirty="0"/>
                  <a:t>Alternative name: multi-agent MDP</a:t>
                </a:r>
              </a:p>
              <a:p>
                <a:endParaRPr lang="en-GB" dirty="0"/>
              </a:p>
            </p:txBody>
          </p:sp>
        </mc:Choice>
        <mc:Fallback xmlns="">
          <p:sp>
            <p:nvSpPr>
              <p:cNvPr id="3" name="Content Placeholder 2">
                <a:extLst>
                  <a:ext uri="{FF2B5EF4-FFF2-40B4-BE49-F238E27FC236}">
                    <a16:creationId xmlns:a16="http://schemas.microsoft.com/office/drawing/2014/main" id="{66C99D8F-D9B5-F64D-B53D-78B98393BFFE}"/>
                  </a:ext>
                </a:extLst>
              </p:cNvPr>
              <p:cNvSpPr>
                <a:spLocks noGrp="1" noRot="1" noChangeAspect="1" noMove="1" noResize="1" noEditPoints="1" noAdjustHandles="1" noChangeArrowheads="1" noChangeShapeType="1" noTextEdit="1"/>
              </p:cNvSpPr>
              <p:nvPr>
                <p:ph idx="1"/>
              </p:nvPr>
            </p:nvSpPr>
            <p:spPr>
              <a:blipFill>
                <a:blip r:embed="rId2"/>
                <a:stretch>
                  <a:fillRect l="-1447" t="-1768" r="-96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577307E-6AF7-754E-B609-C863E278F9D6}"/>
              </a:ext>
            </a:extLst>
          </p:cNvPr>
          <p:cNvSpPr>
            <a:spLocks noGrp="1"/>
          </p:cNvSpPr>
          <p:nvPr>
            <p:ph type="sldNum" sz="quarter" idx="12"/>
          </p:nvPr>
        </p:nvSpPr>
        <p:spPr/>
        <p:txBody>
          <a:bodyPr/>
          <a:lstStyle/>
          <a:p>
            <a:fld id="{67C9959E-8E6B-B04C-9955-EA096F41CA7A}" type="slidenum">
              <a:rPr lang="en-GB" smtClean="0"/>
              <a:t>52</a:t>
            </a:fld>
            <a:endParaRPr lang="en-GB"/>
          </a:p>
        </p:txBody>
      </p:sp>
      <p:sp>
        <p:nvSpPr>
          <p:cNvPr id="5" name="Date Placeholder 4">
            <a:extLst>
              <a:ext uri="{FF2B5EF4-FFF2-40B4-BE49-F238E27FC236}">
                <a16:creationId xmlns:a16="http://schemas.microsoft.com/office/drawing/2014/main" id="{662F3E3F-A54E-254D-A14F-C6C3339289DA}"/>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826123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8488-478C-9B40-85F4-3A7332CA3A11}"/>
              </a:ext>
            </a:extLst>
          </p:cNvPr>
          <p:cNvSpPr>
            <a:spLocks noGrp="1"/>
          </p:cNvSpPr>
          <p:nvPr>
            <p:ph type="title"/>
          </p:nvPr>
        </p:nvSpPr>
        <p:spPr/>
        <p:txBody>
          <a:bodyPr/>
          <a:lstStyle/>
          <a:p>
            <a:r>
              <a:rPr lang="en-GB" dirty="0"/>
              <a:t>Solving Dec-POMDPs</a:t>
            </a:r>
          </a:p>
        </p:txBody>
      </p:sp>
      <p:sp>
        <p:nvSpPr>
          <p:cNvPr id="3" name="Content Placeholder 2">
            <a:extLst>
              <a:ext uri="{FF2B5EF4-FFF2-40B4-BE49-F238E27FC236}">
                <a16:creationId xmlns:a16="http://schemas.microsoft.com/office/drawing/2014/main" id="{19DCCB46-5985-2045-A6A6-83E5294E24E8}"/>
              </a:ext>
            </a:extLst>
          </p:cNvPr>
          <p:cNvSpPr>
            <a:spLocks noGrp="1"/>
          </p:cNvSpPr>
          <p:nvPr>
            <p:ph idx="1"/>
          </p:nvPr>
        </p:nvSpPr>
        <p:spPr/>
        <p:txBody>
          <a:bodyPr/>
          <a:lstStyle/>
          <a:p>
            <a:r>
              <a:rPr lang="en-GB" dirty="0"/>
              <a:t>Problem: No joint belief available</a:t>
            </a:r>
          </a:p>
          <a:p>
            <a:pPr lvl="1"/>
            <a:r>
              <a:rPr lang="en-GB" dirty="0"/>
              <a:t>Only partial information about state available to each agent</a:t>
            </a:r>
          </a:p>
          <a:p>
            <a:endParaRPr lang="en-GB" dirty="0"/>
          </a:p>
          <a:p>
            <a:r>
              <a:rPr lang="en-GB" dirty="0"/>
              <a:t>Complexity: </a:t>
            </a:r>
            <a:r>
              <a:rPr lang="en-GB" dirty="0">
                <a:solidFill>
                  <a:srgbClr val="FFC000"/>
                </a:solidFill>
              </a:rPr>
              <a:t>NEXP-complete</a:t>
            </a:r>
          </a:p>
          <a:p>
            <a:pPr lvl="1"/>
            <a:r>
              <a:rPr lang="en-GB" dirty="0"/>
              <a:t>Optimal solutions using dynamic programming paradigm + exploiting structure if present</a:t>
            </a:r>
          </a:p>
          <a:p>
            <a:pPr lvl="1"/>
            <a:r>
              <a:rPr lang="en-GB" dirty="0"/>
              <a:t>Reduction to NP when agents mostly independent + communication can be explicitly modelled and analysed</a:t>
            </a:r>
          </a:p>
          <a:p>
            <a:pPr lvl="2"/>
            <a:r>
              <a:rPr lang="en-GB" dirty="0"/>
              <a:t>Requires that one can factorise the joint state space into a state space for each agent that is mostly independent of all others</a:t>
            </a:r>
          </a:p>
          <a:p>
            <a:pPr lvl="2"/>
            <a:r>
              <a:rPr lang="en-GB" dirty="0"/>
              <a:t>The same goes for the observations and the reward function</a:t>
            </a:r>
          </a:p>
        </p:txBody>
      </p:sp>
      <p:sp>
        <p:nvSpPr>
          <p:cNvPr id="4" name="Slide Number Placeholder 3">
            <a:extLst>
              <a:ext uri="{FF2B5EF4-FFF2-40B4-BE49-F238E27FC236}">
                <a16:creationId xmlns:a16="http://schemas.microsoft.com/office/drawing/2014/main" id="{AA261678-BC8F-9F4B-899D-DB7F3877BDFD}"/>
              </a:ext>
            </a:extLst>
          </p:cNvPr>
          <p:cNvSpPr>
            <a:spLocks noGrp="1"/>
          </p:cNvSpPr>
          <p:nvPr>
            <p:ph type="sldNum" sz="quarter" idx="12"/>
          </p:nvPr>
        </p:nvSpPr>
        <p:spPr/>
        <p:txBody>
          <a:bodyPr/>
          <a:lstStyle/>
          <a:p>
            <a:fld id="{67C9959E-8E6B-B04C-9955-EA096F41CA7A}" type="slidenum">
              <a:rPr lang="en-GB" smtClean="0"/>
              <a:t>53</a:t>
            </a:fld>
            <a:endParaRPr lang="en-GB"/>
          </a:p>
        </p:txBody>
      </p:sp>
      <p:sp>
        <p:nvSpPr>
          <p:cNvPr id="5" name="Date Placeholder 4">
            <a:extLst>
              <a:ext uri="{FF2B5EF4-FFF2-40B4-BE49-F238E27FC236}">
                <a16:creationId xmlns:a16="http://schemas.microsoft.com/office/drawing/2014/main" id="{D3DE15B7-B6BC-5C4D-AE04-2E62D3B88575}"/>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021536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93C2-6E77-1D4D-9A11-D00E43B87D93}"/>
              </a:ext>
            </a:extLst>
          </p:cNvPr>
          <p:cNvSpPr>
            <a:spLocks noGrp="1"/>
          </p:cNvSpPr>
          <p:nvPr>
            <p:ph type="title"/>
          </p:nvPr>
        </p:nvSpPr>
        <p:spPr/>
        <p:txBody>
          <a:bodyPr/>
          <a:lstStyle/>
          <a:p>
            <a:r>
              <a:rPr lang="en-GB" dirty="0"/>
              <a:t>Exhaustive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7CAFF9-49E3-814B-AF55-801522BBB1F1}"/>
                  </a:ext>
                </a:extLst>
              </p:cNvPr>
              <p:cNvSpPr>
                <a:spLocks noGrp="1"/>
              </p:cNvSpPr>
              <p:nvPr>
                <p:ph idx="1"/>
              </p:nvPr>
            </p:nvSpPr>
            <p:spPr/>
            <p:txBody>
              <a:bodyPr/>
              <a:lstStyle/>
              <a:p>
                <a:r>
                  <a:rPr lang="en-GB" dirty="0"/>
                  <a:t>Optimal solution approach for general models with a finite horizon </a:t>
                </a:r>
                <a14:m>
                  <m:oMath xmlns:m="http://schemas.openxmlformats.org/officeDocument/2006/math">
                    <m:r>
                      <a:rPr lang="en-GB" i="1" dirty="0">
                        <a:latin typeface="Cambria Math" panose="02040503050406030204" pitchFamily="18" charset="0"/>
                      </a:rPr>
                      <m:t>h</m:t>
                    </m:r>
                  </m:oMath>
                </a14:m>
                <a:endParaRPr lang="en-GB" dirty="0"/>
              </a:p>
              <a:p>
                <a:r>
                  <a:rPr lang="en-GB" dirty="0"/>
                  <a:t>Procedure:</a:t>
                </a:r>
              </a:p>
              <a:p>
                <a:pPr lvl="1"/>
                <a:r>
                  <a:rPr lang="en-GB" dirty="0"/>
                  <a:t>Do a search for each agent to find optimal local policies with a limited depth of </a:t>
                </a:r>
                <a14:m>
                  <m:oMath xmlns:m="http://schemas.openxmlformats.org/officeDocument/2006/math">
                    <m:r>
                      <a:rPr lang="en-GB" i="1" dirty="0" smtClean="0">
                        <a:latin typeface="Cambria Math" panose="02040503050406030204" pitchFamily="18" charset="0"/>
                      </a:rPr>
                      <m:t>h</m:t>
                    </m:r>
                  </m:oMath>
                </a14:m>
                <a:endParaRPr lang="en-GB" dirty="0"/>
              </a:p>
              <a:p>
                <a:pPr lvl="1"/>
                <a:r>
                  <a:rPr lang="en-GB" dirty="0"/>
                  <a:t>Prune dominated search paths/strategies locally by considering the joint state and other agents’ policies (globally)</a:t>
                </a:r>
              </a:p>
              <a:p>
                <a:pPr lvl="2"/>
                <a:r>
                  <a:rPr lang="en-GB" dirty="0"/>
                  <a:t>Requires central oversight</a:t>
                </a:r>
              </a:p>
              <a:p>
                <a:pPr lvl="2"/>
                <a:r>
                  <a:rPr lang="en-GB" dirty="0"/>
                  <a:t>Cannot be done locally without a huge amount of communication</a:t>
                </a:r>
              </a:p>
              <a:p>
                <a:r>
                  <a:rPr lang="en-GB" dirty="0"/>
                  <a:t>Even with pruning, still limited to small problems</a:t>
                </a:r>
              </a:p>
            </p:txBody>
          </p:sp>
        </mc:Choice>
        <mc:Fallback xmlns="">
          <p:sp>
            <p:nvSpPr>
              <p:cNvPr id="3" name="Content Placeholder 2">
                <a:extLst>
                  <a:ext uri="{FF2B5EF4-FFF2-40B4-BE49-F238E27FC236}">
                    <a16:creationId xmlns:a16="http://schemas.microsoft.com/office/drawing/2014/main" id="{8C7CAFF9-49E3-814B-AF55-801522BBB1F1}"/>
                  </a:ext>
                </a:extLst>
              </p:cNvPr>
              <p:cNvSpPr>
                <a:spLocks noGrp="1" noRot="1" noChangeAspect="1" noMove="1" noResize="1" noEditPoints="1" noAdjustHandles="1" noChangeArrowheads="1" noChangeShapeType="1" noTextEdit="1"/>
              </p:cNvSpPr>
              <p:nvPr>
                <p:ph idx="1"/>
              </p:nvPr>
            </p:nvSpPr>
            <p:spPr>
              <a:blipFill>
                <a:blip r:embed="rId2"/>
                <a:stretch>
                  <a:fillRect l="-1447" t="-1768" r="-8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09A5D93-15E3-1C4B-908D-8C119804E5D4}"/>
              </a:ext>
            </a:extLst>
          </p:cNvPr>
          <p:cNvSpPr>
            <a:spLocks noGrp="1"/>
          </p:cNvSpPr>
          <p:nvPr>
            <p:ph type="sldNum" sz="quarter" idx="12"/>
          </p:nvPr>
        </p:nvSpPr>
        <p:spPr/>
        <p:txBody>
          <a:bodyPr/>
          <a:lstStyle/>
          <a:p>
            <a:fld id="{67C9959E-8E6B-B04C-9955-EA096F41CA7A}" type="slidenum">
              <a:rPr lang="en-GB" smtClean="0"/>
              <a:t>54</a:t>
            </a:fld>
            <a:endParaRPr lang="en-GB"/>
          </a:p>
        </p:txBody>
      </p:sp>
      <p:sp>
        <p:nvSpPr>
          <p:cNvPr id="5" name="Date Placeholder 4">
            <a:extLst>
              <a:ext uri="{FF2B5EF4-FFF2-40B4-BE49-F238E27FC236}">
                <a16:creationId xmlns:a16="http://schemas.microsoft.com/office/drawing/2014/main" id="{1E29FFDE-9162-0548-B408-27712DFD8346}"/>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575920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a:bodyPr>
          <a:lstStyle/>
          <a:p>
            <a:r>
              <a:rPr lang="en-GB" dirty="0"/>
              <a:t>Exhaustive Search and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55</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pic>
        <p:nvPicPr>
          <p:cNvPr id="5" name="Picture 4">
            <a:extLst>
              <a:ext uri="{FF2B5EF4-FFF2-40B4-BE49-F238E27FC236}">
                <a16:creationId xmlns:a16="http://schemas.microsoft.com/office/drawing/2014/main" id="{5D2C8826-E9AD-BC4D-B3FD-72859245A7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8776" y="2928191"/>
            <a:ext cx="3864800" cy="3261472"/>
          </a:xfrm>
          <a:prstGeom prst="rect">
            <a:avLst/>
          </a:prstGeom>
        </p:spPr>
      </p:pic>
      <p:pic>
        <p:nvPicPr>
          <p:cNvPr id="12" name="Picture 11">
            <a:extLst>
              <a:ext uri="{FF2B5EF4-FFF2-40B4-BE49-F238E27FC236}">
                <a16:creationId xmlns:a16="http://schemas.microsoft.com/office/drawing/2014/main" id="{B7CA8690-E846-444E-8F61-1AF54E9434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93380" y="2928191"/>
            <a:ext cx="3864800" cy="3261472"/>
          </a:xfrm>
          <a:prstGeom prst="rect">
            <a:avLst/>
          </a:prstGeom>
        </p:spPr>
      </p:pic>
      <p:cxnSp>
        <p:nvCxnSpPr>
          <p:cNvPr id="6" name="Straight Connector 5">
            <a:extLst>
              <a:ext uri="{FF2B5EF4-FFF2-40B4-BE49-F238E27FC236}">
                <a16:creationId xmlns:a16="http://schemas.microsoft.com/office/drawing/2014/main" id="{ADBAC6B8-86A1-5F42-9489-C50C70237B4A}"/>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 name="Date Placeholder 2">
            <a:extLst>
              <a:ext uri="{FF2B5EF4-FFF2-40B4-BE49-F238E27FC236}">
                <a16:creationId xmlns:a16="http://schemas.microsoft.com/office/drawing/2014/main" id="{88F7AFC7-10D5-834F-9675-DFD3E561586D}"/>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351597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a:bodyPr>
          <a:lstStyle/>
          <a:p>
            <a:r>
              <a:rPr lang="en-GB" dirty="0"/>
              <a:t>Exhaustive Search and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9999" y="3765175"/>
            <a:ext cx="3766972" cy="2424487"/>
          </a:xfrm>
          <a:prstGeom prst="rect">
            <a:avLst/>
          </a:prstGeom>
        </p:spPr>
      </p:pic>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93380" y="3765175"/>
            <a:ext cx="3766972" cy="2424487"/>
          </a:xfrm>
          <a:prstGeom prst="rect">
            <a:avLst/>
          </a:prstGeom>
        </p:spPr>
      </p:pic>
      <p:cxnSp>
        <p:nvCxnSpPr>
          <p:cNvPr id="11" name="Straight Connector 10">
            <a:extLst>
              <a:ext uri="{FF2B5EF4-FFF2-40B4-BE49-F238E27FC236}">
                <a16:creationId xmlns:a16="http://schemas.microsoft.com/office/drawing/2014/main" id="{6944E42C-06B4-2948-AE69-421AE392D756}"/>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 name="Date Placeholder 2">
            <a:extLst>
              <a:ext uri="{FF2B5EF4-FFF2-40B4-BE49-F238E27FC236}">
                <a16:creationId xmlns:a16="http://schemas.microsoft.com/office/drawing/2014/main" id="{6D9D566F-5384-6F4E-BFD5-23861E85D840}"/>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404731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lstStyle/>
          <a:p>
            <a:r>
              <a:rPr lang="en-GB"/>
              <a:t>Exhaustive Search and Pruning</a:t>
            </a:r>
            <a:endParaRPr lang="en-GB" dirty="0"/>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pPr/>
              <a:t>57</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9999" y="3765175"/>
            <a:ext cx="3766972" cy="2424487"/>
          </a:xfrm>
          <a:prstGeom prst="rect">
            <a:avLst/>
          </a:prstGeom>
        </p:spPr>
      </p:pic>
      <p:grpSp>
        <p:nvGrpSpPr>
          <p:cNvPr id="20" name="Group 19">
            <a:extLst>
              <a:ext uri="{FF2B5EF4-FFF2-40B4-BE49-F238E27FC236}">
                <a16:creationId xmlns:a16="http://schemas.microsoft.com/office/drawing/2014/main" id="{749BF2AB-284A-6044-A035-E7B3A84CAE31}"/>
              </a:ext>
            </a:extLst>
          </p:cNvPr>
          <p:cNvGrpSpPr/>
          <p:nvPr/>
        </p:nvGrpSpPr>
        <p:grpSpPr>
          <a:xfrm>
            <a:off x="4693380" y="3765174"/>
            <a:ext cx="3766972" cy="2424487"/>
            <a:chOff x="4629150" y="3765175"/>
            <a:chExt cx="3766972" cy="2424487"/>
          </a:xfrm>
        </p:grpSpPr>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5185185" y="4874268"/>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Connector 18">
            <a:extLst>
              <a:ext uri="{FF2B5EF4-FFF2-40B4-BE49-F238E27FC236}">
                <a16:creationId xmlns:a16="http://schemas.microsoft.com/office/drawing/2014/main" id="{A212CE23-FA40-FF4A-B94B-8174DDB0F211}"/>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920CA93F-7DAC-A146-B3A0-06869302D538}"/>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845779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a:bodyPr>
          <a:lstStyle/>
          <a:p>
            <a:r>
              <a:rPr lang="en-GB" dirty="0"/>
              <a:t>Exhaustive Search and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58</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9999" y="3765175"/>
            <a:ext cx="3766972" cy="2424487"/>
          </a:xfrm>
          <a:prstGeom prst="rect">
            <a:avLst/>
          </a:prstGeom>
        </p:spPr>
      </p:pic>
      <p:grpSp>
        <p:nvGrpSpPr>
          <p:cNvPr id="9" name="Group 8">
            <a:extLst>
              <a:ext uri="{FF2B5EF4-FFF2-40B4-BE49-F238E27FC236}">
                <a16:creationId xmlns:a16="http://schemas.microsoft.com/office/drawing/2014/main" id="{AF6AD384-6BA5-9346-8F3F-3595F6611090}"/>
              </a:ext>
            </a:extLst>
          </p:cNvPr>
          <p:cNvGrpSpPr/>
          <p:nvPr/>
        </p:nvGrpSpPr>
        <p:grpSpPr>
          <a:xfrm>
            <a:off x="4693380" y="3765175"/>
            <a:ext cx="3766972" cy="2424487"/>
            <a:chOff x="4629150" y="3765175"/>
            <a:chExt cx="3766972" cy="2424487"/>
          </a:xfrm>
        </p:grpSpPr>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5185185" y="4874268"/>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5575421"/>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 name="Straight Connector 17">
            <a:extLst>
              <a:ext uri="{FF2B5EF4-FFF2-40B4-BE49-F238E27FC236}">
                <a16:creationId xmlns:a16="http://schemas.microsoft.com/office/drawing/2014/main" id="{D7BC95DB-6B8E-3748-BA77-83755DED154B}"/>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0FCBD479-6441-D346-80B8-BB491A370C44}"/>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810637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a:bodyPr>
          <a:lstStyle/>
          <a:p>
            <a:r>
              <a:rPr lang="en-GB" dirty="0"/>
              <a:t>Exhaustive Search and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59</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4423" y="3765175"/>
            <a:ext cx="3766972" cy="2424487"/>
          </a:xfrm>
          <a:prstGeom prst="rect">
            <a:avLst/>
          </a:prstGeom>
        </p:spPr>
      </p:pic>
      <p:grpSp>
        <p:nvGrpSpPr>
          <p:cNvPr id="7" name="Group 6">
            <a:extLst>
              <a:ext uri="{FF2B5EF4-FFF2-40B4-BE49-F238E27FC236}">
                <a16:creationId xmlns:a16="http://schemas.microsoft.com/office/drawing/2014/main" id="{F10E46FC-320B-7044-B5DC-CB2B173F68DD}"/>
              </a:ext>
            </a:extLst>
          </p:cNvPr>
          <p:cNvGrpSpPr/>
          <p:nvPr/>
        </p:nvGrpSpPr>
        <p:grpSpPr>
          <a:xfrm>
            <a:off x="4693380" y="3765175"/>
            <a:ext cx="3766972" cy="2424487"/>
            <a:chOff x="4629150" y="3765175"/>
            <a:chExt cx="3766972" cy="2424487"/>
          </a:xfrm>
        </p:grpSpPr>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4629150" y="4874268"/>
              <a:ext cx="1115433"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5575421"/>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F2E591-309B-F749-B6F3-221CDE6F772D}"/>
                </a:ext>
              </a:extLst>
            </p:cNvPr>
            <p:cNvSpPr/>
            <p:nvPr/>
          </p:nvSpPr>
          <p:spPr>
            <a:xfrm>
              <a:off x="5188742" y="5531965"/>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Connector 18">
            <a:extLst>
              <a:ext uri="{FF2B5EF4-FFF2-40B4-BE49-F238E27FC236}">
                <a16:creationId xmlns:a16="http://schemas.microsoft.com/office/drawing/2014/main" id="{04B4C83E-256D-CC4F-9E65-AA76303C4D88}"/>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A0B70947-FBBA-994E-88BB-E2ACFF54A314}"/>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62777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a:xfrm>
            <a:off x="360001" y="1729945"/>
            <a:ext cx="5969226" cy="4584357"/>
          </a:xfrm>
        </p:spPr>
        <p:txBody>
          <a:bodyPr>
            <a:normAutofit/>
          </a:bodyPr>
          <a:lstStyle/>
          <a:p>
            <a:r>
              <a:rPr lang="en-US" dirty="0"/>
              <a:t>Part 1 based on a talk by Stuart Russell on </a:t>
            </a:r>
            <a:r>
              <a:rPr lang="en-US" i="1" dirty="0"/>
              <a:t>Provably Beneficial AI</a:t>
            </a:r>
          </a:p>
          <a:p>
            <a:pPr lvl="1"/>
            <a:r>
              <a:rPr lang="en-US" dirty="0"/>
              <a:t>There is a book by him on this topic for those interested</a:t>
            </a:r>
          </a:p>
          <a:p>
            <a:r>
              <a:rPr lang="en-US" dirty="0"/>
              <a:t>Part 2 based on material from </a:t>
            </a:r>
            <a:r>
              <a:rPr lang="en-US" dirty="0" err="1"/>
              <a:t>Lise</a:t>
            </a:r>
            <a:r>
              <a:rPr lang="en-US" dirty="0"/>
              <a:t> </a:t>
            </a:r>
            <a:r>
              <a:rPr lang="en-US" dirty="0" err="1"/>
              <a:t>Getoor</a:t>
            </a:r>
            <a:r>
              <a:rPr lang="en-US" dirty="0"/>
              <a:t>, Jean-Claude </a:t>
            </a:r>
            <a:r>
              <a:rPr lang="en-US" dirty="0" err="1"/>
              <a:t>Latombe</a:t>
            </a:r>
            <a:r>
              <a:rPr lang="en-US" dirty="0"/>
              <a:t>, Daphne Koller, and Stuart Russell, </a:t>
            </a:r>
            <a:r>
              <a:rPr lang="en-US" dirty="0" err="1"/>
              <a:t>Xiaoli</a:t>
            </a:r>
            <a:r>
              <a:rPr lang="en-US" dirty="0"/>
              <a:t> Fern compiled by Ralf </a:t>
            </a:r>
            <a:r>
              <a:rPr lang="en-US" dirty="0" err="1"/>
              <a:t>Möller</a:t>
            </a:r>
            <a:endParaRPr lang="en-US" dirty="0"/>
          </a:p>
          <a:p>
            <a:pPr lvl="1"/>
            <a:r>
              <a:rPr lang="en-GB" dirty="0"/>
              <a:t>Slides based on </a:t>
            </a:r>
            <a:r>
              <a:rPr lang="en-GB" i="1" dirty="0"/>
              <a:t>AIMA Book, Chapter 17.4</a:t>
            </a:r>
          </a:p>
          <a:p>
            <a:r>
              <a:rPr lang="en-GB" dirty="0"/>
              <a:t>Part 3 based on tutorial by Matthijs </a:t>
            </a:r>
            <a:r>
              <a:rPr lang="en-GB" dirty="0" err="1"/>
              <a:t>Spaan</a:t>
            </a:r>
            <a:r>
              <a:rPr lang="en-GB" dirty="0"/>
              <a:t>, Christopher Amato, </a:t>
            </a:r>
            <a:r>
              <a:rPr lang="en-GB" dirty="0" err="1"/>
              <a:t>Shlomo</a:t>
            </a:r>
            <a:r>
              <a:rPr lang="en-GB" dirty="0"/>
              <a:t> </a:t>
            </a:r>
            <a:r>
              <a:rPr lang="en-GB" dirty="0" err="1"/>
              <a:t>Zilberstein</a:t>
            </a:r>
            <a:r>
              <a:rPr lang="en-GB" dirty="0"/>
              <a:t> on </a:t>
            </a:r>
            <a:r>
              <a:rPr lang="en-GB" i="1" dirty="0"/>
              <a:t>Decision Making in Multiagent Settings: Team Decision Making</a:t>
            </a:r>
            <a:endParaRPr lang="en-GB" dirty="0"/>
          </a:p>
          <a:p>
            <a:pPr lvl="1"/>
            <a:endParaRPr lang="en-GB" dirty="0"/>
          </a:p>
          <a:p>
            <a:endParaRPr lang="en-GB" dirty="0"/>
          </a:p>
        </p:txBody>
      </p:sp>
      <p:sp>
        <p:nvSpPr>
          <p:cNvPr id="9" name="Date Placeholder 8">
            <a:extLst>
              <a:ext uri="{FF2B5EF4-FFF2-40B4-BE49-F238E27FC236}">
                <a16:creationId xmlns:a16="http://schemas.microsoft.com/office/drawing/2014/main" id="{9D0BD237-A89D-434D-9362-BCD1D509CB23}"/>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6</a:t>
            </a:fld>
            <a:endParaRPr lang="en-GB"/>
          </a:p>
        </p:txBody>
      </p:sp>
      <p:pic>
        <p:nvPicPr>
          <p:cNvPr id="7" name="Picture 6">
            <a:extLst>
              <a:ext uri="{FF2B5EF4-FFF2-40B4-BE49-F238E27FC236}">
                <a16:creationId xmlns:a16="http://schemas.microsoft.com/office/drawing/2014/main" id="{B92A3D32-F21A-9941-9B33-41C5FE970490}"/>
              </a:ext>
            </a:extLst>
          </p:cNvPr>
          <p:cNvPicPr>
            <a:picLocks noChangeAspect="1"/>
          </p:cNvPicPr>
          <p:nvPr/>
        </p:nvPicPr>
        <p:blipFill>
          <a:blip r:embed="rId2"/>
          <a:stretch>
            <a:fillRect/>
          </a:stretch>
        </p:blipFill>
        <p:spPr>
          <a:xfrm>
            <a:off x="6457157" y="2991030"/>
            <a:ext cx="1800000" cy="13480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878F6048-6BD0-B84F-9D96-73A00B537C28}"/>
              </a:ext>
            </a:extLst>
          </p:cNvPr>
          <p:cNvPicPr>
            <a:picLocks noChangeAspect="1"/>
          </p:cNvPicPr>
          <p:nvPr/>
        </p:nvPicPr>
        <p:blipFill>
          <a:blip r:embed="rId3"/>
          <a:stretch>
            <a:fillRect/>
          </a:stretch>
        </p:blipFill>
        <p:spPr>
          <a:xfrm>
            <a:off x="6457157" y="1284148"/>
            <a:ext cx="1800000" cy="1342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967EA1F6-5AAF-7147-9492-B03EF94FE5C9}"/>
              </a:ext>
            </a:extLst>
          </p:cNvPr>
          <p:cNvPicPr>
            <a:picLocks noChangeAspect="1"/>
          </p:cNvPicPr>
          <p:nvPr/>
        </p:nvPicPr>
        <p:blipFill>
          <a:blip r:embed="rId4"/>
          <a:stretch>
            <a:fillRect/>
          </a:stretch>
        </p:blipFill>
        <p:spPr>
          <a:xfrm rot="5400000">
            <a:off x="6683311" y="4477591"/>
            <a:ext cx="134769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BE28B343-C0B2-9643-81E4-29B65DDEA95F}"/>
              </a:ext>
            </a:extLst>
          </p:cNvPr>
          <p:cNvSpPr/>
          <p:nvPr/>
        </p:nvSpPr>
        <p:spPr>
          <a:xfrm>
            <a:off x="2188640" y="6415558"/>
            <a:ext cx="4767943" cy="400110"/>
          </a:xfrm>
          <a:prstGeom prst="rect">
            <a:avLst/>
          </a:prstGeom>
        </p:spPr>
        <p:txBody>
          <a:bodyPr wrap="square">
            <a:spAutoFit/>
          </a:bodyPr>
          <a:lstStyle/>
          <a:p>
            <a:pPr algn="ctr"/>
            <a:r>
              <a:rPr lang="en-GB" sz="1000" dirty="0">
                <a:hlinkClick r:id="rId5"/>
              </a:rPr>
              <a:t>http://people.eecs.berkeley.edu/~russell/talks/2020/russell-aaai20-hntdtwwai-4x3.pptx</a:t>
            </a:r>
          </a:p>
          <a:p>
            <a:pPr algn="ctr"/>
            <a:r>
              <a:rPr lang="en-GB" sz="1000" dirty="0">
                <a:hlinkClick r:id="rId5"/>
              </a:rPr>
              <a:t>http://rbr.cs.umass.edu/camato/decpomdp/overview.html</a:t>
            </a:r>
            <a:endParaRPr lang="en-GB" sz="1000" dirty="0"/>
          </a:p>
        </p:txBody>
      </p:sp>
    </p:spTree>
    <p:extLst>
      <p:ext uri="{BB962C8B-B14F-4D97-AF65-F5344CB8AC3E}">
        <p14:creationId xmlns:p14="http://schemas.microsoft.com/office/powerpoint/2010/main" val="1268678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a:bodyPr>
          <a:lstStyle/>
          <a:p>
            <a:r>
              <a:rPr lang="en-GB" dirty="0"/>
              <a:t>Exhaustive Search and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grpSp>
        <p:nvGrpSpPr>
          <p:cNvPr id="7" name="Group 6">
            <a:extLst>
              <a:ext uri="{FF2B5EF4-FFF2-40B4-BE49-F238E27FC236}">
                <a16:creationId xmlns:a16="http://schemas.microsoft.com/office/drawing/2014/main" id="{7F16C442-2F49-FC43-BCC0-A7FB559D77C2}"/>
              </a:ext>
            </a:extLst>
          </p:cNvPr>
          <p:cNvGrpSpPr/>
          <p:nvPr/>
        </p:nvGrpSpPr>
        <p:grpSpPr>
          <a:xfrm>
            <a:off x="4693380" y="3765176"/>
            <a:ext cx="3766972" cy="2424487"/>
            <a:chOff x="4629150" y="3765175"/>
            <a:chExt cx="3766972" cy="2424487"/>
          </a:xfrm>
        </p:grpSpPr>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4629150" y="4874268"/>
              <a:ext cx="1115433"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4797911"/>
              <a:ext cx="559398" cy="139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F2E591-309B-F749-B6F3-221CDE6F772D}"/>
                </a:ext>
              </a:extLst>
            </p:cNvPr>
            <p:cNvSpPr/>
            <p:nvPr/>
          </p:nvSpPr>
          <p:spPr>
            <a:xfrm>
              <a:off x="5188742" y="5531965"/>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Connector 18">
            <a:extLst>
              <a:ext uri="{FF2B5EF4-FFF2-40B4-BE49-F238E27FC236}">
                <a16:creationId xmlns:a16="http://schemas.microsoft.com/office/drawing/2014/main" id="{D32F91E7-458C-D240-AA10-D6B0685D83EA}"/>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0904A90D-8A40-AA4F-A028-050B6211661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4423" y="3765175"/>
            <a:ext cx="3766972" cy="2424487"/>
          </a:xfrm>
          <a:prstGeom prst="rect">
            <a:avLst/>
          </a:prstGeom>
        </p:spPr>
      </p:pic>
      <p:sp>
        <p:nvSpPr>
          <p:cNvPr id="5" name="Date Placeholder 4">
            <a:extLst>
              <a:ext uri="{FF2B5EF4-FFF2-40B4-BE49-F238E27FC236}">
                <a16:creationId xmlns:a16="http://schemas.microsoft.com/office/drawing/2014/main" id="{48D1CCA3-05FE-8C4A-A029-6524C38999A8}"/>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950028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a:bodyPr>
          <a:lstStyle/>
          <a:p>
            <a:r>
              <a:rPr lang="en-GB" dirty="0"/>
              <a:t>Exhaustive Search and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61</a:t>
            </a:fld>
            <a:endParaRPr lang="en-GB"/>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idx="13"/>
          </p:nvPr>
        </p:nvSpPr>
        <p:spPr/>
        <p:txBody>
          <a:bodyPr/>
          <a:lstStyle/>
          <a:p>
            <a:r>
              <a:rPr lang="en-GB" dirty="0"/>
              <a:t>Without Pruning</a:t>
            </a:r>
          </a:p>
        </p:txBody>
      </p:sp>
      <p:sp>
        <p:nvSpPr>
          <p:cNvPr id="8" name="Text Placeholder 7">
            <a:extLst>
              <a:ext uri="{FF2B5EF4-FFF2-40B4-BE49-F238E27FC236}">
                <a16:creationId xmlns:a16="http://schemas.microsoft.com/office/drawing/2014/main" id="{61BC1EA9-3DA6-5D45-B83A-23B879674D6F}"/>
              </a:ext>
            </a:extLst>
          </p:cNvPr>
          <p:cNvSpPr>
            <a:spLocks noGrp="1"/>
          </p:cNvSpPr>
          <p:nvPr>
            <p:ph type="body" sz="quarter" idx="3"/>
          </p:nvPr>
        </p:nvSpPr>
        <p:spPr/>
        <p:txBody>
          <a:bodyPr/>
          <a:lstStyle/>
          <a:p>
            <a:r>
              <a:rPr lang="en-GB" dirty="0"/>
              <a:t>With Pruning</a:t>
            </a:r>
          </a:p>
        </p:txBody>
      </p:sp>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4629150" y="4874268"/>
            <a:ext cx="1115433"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4797911"/>
            <a:ext cx="559398" cy="139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F2E591-309B-F749-B6F3-221CDE6F772D}"/>
              </a:ext>
            </a:extLst>
          </p:cNvPr>
          <p:cNvSpPr/>
          <p:nvPr/>
        </p:nvSpPr>
        <p:spPr>
          <a:xfrm>
            <a:off x="5188742" y="5531965"/>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711F1084-1147-9A41-AAB7-2C27FC7681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9999" y="3244708"/>
            <a:ext cx="3912061" cy="2944954"/>
          </a:xfrm>
          <a:prstGeom prst="rect">
            <a:avLst/>
          </a:prstGeom>
        </p:spPr>
      </p:pic>
      <p:pic>
        <p:nvPicPr>
          <p:cNvPr id="5" name="Picture 4">
            <a:extLst>
              <a:ext uri="{FF2B5EF4-FFF2-40B4-BE49-F238E27FC236}">
                <a16:creationId xmlns:a16="http://schemas.microsoft.com/office/drawing/2014/main" id="{B1B1D44E-CCF8-E540-98EF-74C98FF9AB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93380" y="3786447"/>
            <a:ext cx="3867469" cy="2403215"/>
          </a:xfrm>
          <a:prstGeom prst="rect">
            <a:avLst/>
          </a:prstGeom>
        </p:spPr>
      </p:pic>
      <p:cxnSp>
        <p:nvCxnSpPr>
          <p:cNvPr id="20" name="Straight Connector 19">
            <a:extLst>
              <a:ext uri="{FF2B5EF4-FFF2-40B4-BE49-F238E27FC236}">
                <a16:creationId xmlns:a16="http://schemas.microsoft.com/office/drawing/2014/main" id="{A07B40ED-0717-104B-AF46-8CCFC4045165}"/>
              </a:ext>
            </a:extLst>
          </p:cNvPr>
          <p:cNvCxnSpPr>
            <a:cxnSpLocks/>
          </p:cNvCxnSpPr>
          <p:nvPr/>
        </p:nvCxnSpPr>
        <p:spPr>
          <a:xfrm>
            <a:off x="4450618" y="1860446"/>
            <a:ext cx="0" cy="45079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Date Placeholder 5">
            <a:extLst>
              <a:ext uri="{FF2B5EF4-FFF2-40B4-BE49-F238E27FC236}">
                <a16:creationId xmlns:a16="http://schemas.microsoft.com/office/drawing/2014/main" id="{913F768B-17D0-9742-A448-1AFFA16F9093}"/>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57521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13B1-C91E-2B47-8202-024B9A2855E9}"/>
              </a:ext>
            </a:extLst>
          </p:cNvPr>
          <p:cNvSpPr>
            <a:spLocks noGrp="1"/>
          </p:cNvSpPr>
          <p:nvPr>
            <p:ph type="title"/>
          </p:nvPr>
        </p:nvSpPr>
        <p:spPr/>
        <p:txBody>
          <a:bodyPr>
            <a:normAutofit/>
          </a:bodyPr>
          <a:lstStyle/>
          <a:p>
            <a:r>
              <a:rPr lang="en-GB" u="sng" dirty="0"/>
              <a:t>J</a:t>
            </a:r>
            <a:r>
              <a:rPr lang="en-GB" dirty="0"/>
              <a:t>oint </a:t>
            </a:r>
            <a:r>
              <a:rPr lang="en-GB" u="sng" dirty="0"/>
              <a:t>E</a:t>
            </a:r>
            <a:r>
              <a:rPr lang="en-GB" dirty="0"/>
              <a:t>quilibrium </a:t>
            </a:r>
            <a:r>
              <a:rPr lang="en-GB" u="sng" dirty="0"/>
              <a:t>S</a:t>
            </a:r>
            <a:r>
              <a:rPr lang="en-GB" dirty="0"/>
              <a:t>earch for </a:t>
            </a:r>
            <a:r>
              <a:rPr lang="en-GB" u="sng" dirty="0"/>
              <a:t>P</a:t>
            </a:r>
            <a:r>
              <a:rPr lang="en-GB" dirty="0"/>
              <a:t>olicies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DCF57C9-E896-A541-B481-96F376393905}"/>
                  </a:ext>
                </a:extLst>
              </p:cNvPr>
              <p:cNvSpPr>
                <a:spLocks noGrp="1"/>
              </p:cNvSpPr>
              <p:nvPr>
                <p:ph idx="1"/>
              </p:nvPr>
            </p:nvSpPr>
            <p:spPr>
              <a:xfrm>
                <a:off x="360000" y="3034922"/>
                <a:ext cx="8425225" cy="3279380"/>
              </a:xfrm>
            </p:spPr>
            <p:txBody>
              <a:bodyPr>
                <a:normAutofit lnSpcReduction="10000"/>
              </a:bodyPr>
              <a:lstStyle/>
              <a:p>
                <a:r>
                  <a:rPr lang="en-GB" dirty="0"/>
                  <a:t>Approximate solution approach for general models with a finite horizon </a:t>
                </a:r>
                <a14:m>
                  <m:oMath xmlns:m="http://schemas.openxmlformats.org/officeDocument/2006/math">
                    <m:r>
                      <a:rPr lang="en-GB" i="1" dirty="0">
                        <a:latin typeface="Cambria Math" panose="02040503050406030204" pitchFamily="18" charset="0"/>
                      </a:rPr>
                      <m:t>h</m:t>
                    </m:r>
                  </m:oMath>
                </a14:m>
                <a:endParaRPr lang="en-GB" dirty="0"/>
              </a:p>
              <a:p>
                <a:pPr lvl="1"/>
                <a:r>
                  <a:rPr lang="en-GB" dirty="0"/>
                  <a:t>Input: </a:t>
                </a:r>
                <a:r>
                  <a:rPr lang="en-GB" dirty="0" err="1"/>
                  <a:t>DecPOMDP</a:t>
                </a:r>
                <a:r>
                  <a:rPr lang="en-GB" dirty="0"/>
                  <a:t>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oMath>
                </a14:m>
                <a:r>
                  <a:rPr lang="en-GB" dirty="0"/>
                  <a:t>, horizon </a:t>
                </a:r>
                <a14:m>
                  <m:oMath xmlns:m="http://schemas.openxmlformats.org/officeDocument/2006/math">
                    <m:r>
                      <a:rPr lang="en-GB" i="1" dirty="0" smtClean="0">
                        <a:latin typeface="Cambria Math" panose="02040503050406030204" pitchFamily="18" charset="0"/>
                      </a:rPr>
                      <m:t>h</m:t>
                    </m:r>
                  </m:oMath>
                </a14:m>
                <a:r>
                  <a:rPr lang="en-GB" dirty="0"/>
                  <a:t>, possibly error margin </a:t>
                </a:r>
                <a14:m>
                  <m:oMath xmlns:m="http://schemas.openxmlformats.org/officeDocument/2006/math">
                    <m:r>
                      <a:rPr lang="en-GB" i="1">
                        <a:latin typeface="Cambria Math" panose="02040503050406030204" pitchFamily="18" charset="0"/>
                        <a:ea typeface="Cambria Math" panose="02040503050406030204" pitchFamily="18" charset="0"/>
                      </a:rPr>
                      <m:t>𝜀</m:t>
                    </m:r>
                  </m:oMath>
                </a14:m>
                <a:endParaRPr lang="en-GB" dirty="0"/>
              </a:p>
              <a:p>
                <a:r>
                  <a:rPr lang="en-GB" dirty="0"/>
                  <a:t>Instead of exhaustive search, find best response</a:t>
                </a:r>
              </a:p>
              <a:p>
                <a:pPr lvl="1"/>
                <a:r>
                  <a:rPr lang="en-GB" dirty="0"/>
                  <a:t>Local optimum (Nash equilibrium: no agent has incentive to change its policy if no other agent changes its policy)</a:t>
                </a:r>
              </a:p>
              <a:p>
                <a:pPr lvl="1"/>
                <a:r>
                  <a:rPr lang="en-GB" dirty="0"/>
                  <a:t>Convergence criterion needed</a:t>
                </a:r>
              </a:p>
              <a:p>
                <a:pPr lvl="2"/>
                <a:r>
                  <a:rPr lang="en-GB" dirty="0"/>
                  <a:t>E.g., no change (or only </a:t>
                </a:r>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 change) in any policy</a:t>
                </a:r>
              </a:p>
              <a:p>
                <a:pPr lvl="1"/>
                <a:r>
                  <a:rPr lang="en-GB" dirty="0"/>
                  <a:t>Same worst case complexity, but in practice much faster</a:t>
                </a:r>
              </a:p>
              <a:p>
                <a:pPr lvl="1"/>
                <a:r>
                  <a:rPr lang="en-GB" dirty="0"/>
                  <a:t>Can include pruning, further heuristics when looking for best response policy</a:t>
                </a:r>
              </a:p>
              <a:p>
                <a:pPr lvl="1"/>
                <a:endParaRPr lang="en-GB" dirty="0"/>
              </a:p>
            </p:txBody>
          </p:sp>
        </mc:Choice>
        <mc:Fallback>
          <p:sp>
            <p:nvSpPr>
              <p:cNvPr id="3" name="Content Placeholder 2">
                <a:extLst>
                  <a:ext uri="{FF2B5EF4-FFF2-40B4-BE49-F238E27FC236}">
                    <a16:creationId xmlns:a16="http://schemas.microsoft.com/office/drawing/2014/main" id="{CDCF57C9-E896-A541-B481-96F376393905}"/>
                  </a:ext>
                </a:extLst>
              </p:cNvPr>
              <p:cNvSpPr>
                <a:spLocks noGrp="1" noRot="1" noChangeAspect="1" noMove="1" noResize="1" noEditPoints="1" noAdjustHandles="1" noChangeArrowheads="1" noChangeShapeType="1" noTextEdit="1"/>
              </p:cNvSpPr>
              <p:nvPr>
                <p:ph idx="1"/>
              </p:nvPr>
            </p:nvSpPr>
            <p:spPr>
              <a:xfrm>
                <a:off x="360000" y="3034922"/>
                <a:ext cx="8425225" cy="3279380"/>
              </a:xfrm>
              <a:blipFill>
                <a:blip r:embed="rId2"/>
                <a:stretch>
                  <a:fillRect l="-1955" t="-4633" r="-2256" b="-3861"/>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08A313A2-1DD8-0140-8261-5A449281B431}"/>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3B188541-5A1C-3540-9D2B-E3EBA8DCE16C}"/>
              </a:ext>
            </a:extLst>
          </p:cNvPr>
          <p:cNvSpPr>
            <a:spLocks noGrp="1"/>
          </p:cNvSpPr>
          <p:nvPr>
            <p:ph type="sldNum" sz="quarter" idx="12"/>
          </p:nvPr>
        </p:nvSpPr>
        <p:spPr/>
        <p:txBody>
          <a:bodyPr/>
          <a:lstStyle/>
          <a:p>
            <a:fld id="{67C9959E-8E6B-B04C-9955-EA096F41CA7A}" type="slidenum">
              <a:rPr lang="en-GB" smtClean="0"/>
              <a:t>62</a:t>
            </a:fld>
            <a:endParaRPr lang="en-GB"/>
          </a:p>
        </p:txBody>
      </p:sp>
      <p:sp>
        <p:nvSpPr>
          <p:cNvPr id="6" name="TextBox 5">
            <a:extLst>
              <a:ext uri="{FF2B5EF4-FFF2-40B4-BE49-F238E27FC236}">
                <a16:creationId xmlns:a16="http://schemas.microsoft.com/office/drawing/2014/main" id="{5BB21347-A7FF-2C4F-B6E9-E788487452DF}"/>
              </a:ext>
            </a:extLst>
          </p:cNvPr>
          <p:cNvSpPr txBox="1"/>
          <p:nvPr/>
        </p:nvSpPr>
        <p:spPr>
          <a:xfrm>
            <a:off x="3383234" y="1729945"/>
            <a:ext cx="5400766"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JESP(</a:t>
            </a:r>
            <a:r>
              <a:rPr lang="en-GB" sz="1400" b="1" i="1" dirty="0" err="1">
                <a:latin typeface="Courier New" panose="02070309020205020404" pitchFamily="49" charset="0"/>
                <a:cs typeface="Courier New" panose="02070309020205020404" pitchFamily="49" charset="0"/>
              </a:rPr>
              <a:t>dec-pomdp</a:t>
            </a:r>
            <a:r>
              <a:rPr lang="en-GB" sz="1400" b="1" i="1" dirty="0">
                <a:latin typeface="Courier New" panose="02070309020205020404" pitchFamily="49" charset="0"/>
                <a:cs typeface="Courier New" panose="02070309020205020404" pitchFamily="49" charset="0"/>
              </a:rPr>
              <a:t>, h</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while </a:t>
            </a:r>
            <a:r>
              <a:rPr lang="en-GB" sz="1400" dirty="0">
                <a:latin typeface="Courier New" panose="02070309020205020404" pitchFamily="49" charset="0"/>
                <a:cs typeface="Courier New" panose="02070309020205020404" pitchFamily="49" charset="0"/>
              </a:rPr>
              <a:t>not converged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to</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Fix other agent policies</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Find a best response policy for agent </a:t>
            </a:r>
            <a:r>
              <a:rPr lang="en-GB" sz="1400" i="1"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2FBDFEB-D986-CE43-A396-2CF060E07A38}"/>
                  </a:ext>
                </a:extLst>
              </p:cNvPr>
              <p:cNvSpPr txBox="1"/>
              <p:nvPr/>
            </p:nvSpPr>
            <p:spPr>
              <a:xfrm>
                <a:off x="781879" y="2034739"/>
                <a:ext cx="194806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Turns </a:t>
                </a:r>
                <a:r>
                  <a:rPr lang="en-GB" dirty="0" err="1"/>
                  <a:t>DecPOMDP</a:t>
                </a:r>
                <a:r>
                  <a:rPr lang="en-GB" dirty="0"/>
                  <a:t> into a POMDP for </a:t>
                </a:r>
                <a14:m>
                  <m:oMath xmlns:m="http://schemas.openxmlformats.org/officeDocument/2006/math">
                    <m:r>
                      <a:rPr lang="en-GB" i="1" dirty="0" smtClean="0">
                        <a:latin typeface="Cambria Math" panose="02040503050406030204" pitchFamily="18" charset="0"/>
                      </a:rPr>
                      <m:t>𝑖</m:t>
                    </m:r>
                  </m:oMath>
                </a14:m>
                <a:endParaRPr lang="en-GB" dirty="0"/>
              </a:p>
            </p:txBody>
          </p:sp>
        </mc:Choice>
        <mc:Fallback>
          <p:sp>
            <p:nvSpPr>
              <p:cNvPr id="7" name="TextBox 6">
                <a:extLst>
                  <a:ext uri="{FF2B5EF4-FFF2-40B4-BE49-F238E27FC236}">
                    <a16:creationId xmlns:a16="http://schemas.microsoft.com/office/drawing/2014/main" id="{42FBDFEB-D986-CE43-A396-2CF060E07A38}"/>
                  </a:ext>
                </a:extLst>
              </p:cNvPr>
              <p:cNvSpPr txBox="1">
                <a:spLocks noRot="1" noChangeAspect="1" noMove="1" noResize="1" noEditPoints="1" noAdjustHandles="1" noChangeArrowheads="1" noChangeShapeType="1" noTextEdit="1"/>
              </p:cNvSpPr>
              <p:nvPr/>
            </p:nvSpPr>
            <p:spPr>
              <a:xfrm>
                <a:off x="781879" y="2034739"/>
                <a:ext cx="1948069" cy="646331"/>
              </a:xfrm>
              <a:prstGeom prst="rect">
                <a:avLst/>
              </a:prstGeom>
              <a:blipFill>
                <a:blip r:embed="rId3"/>
                <a:stretch>
                  <a:fillRect/>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D5A2F3E6-153F-CC40-8758-F96783D1AAA4}"/>
              </a:ext>
            </a:extLst>
          </p:cNvPr>
          <p:cNvCxnSpPr>
            <a:stCxn id="7" idx="3"/>
          </p:cNvCxnSpPr>
          <p:nvPr/>
        </p:nvCxnSpPr>
        <p:spPr>
          <a:xfrm>
            <a:off x="2729948" y="2357905"/>
            <a:ext cx="1722782" cy="160008"/>
          </a:xfrm>
          <a:prstGeom prst="straightConnector1">
            <a:avLst/>
          </a:prstGeom>
          <a:ln w="28575">
            <a:gradFill>
              <a:gsLst>
                <a:gs pos="0">
                  <a:schemeClr val="accent1"/>
                </a:gs>
                <a:gs pos="47000">
                  <a:schemeClr val="accent3">
                    <a:lumMod val="40000"/>
                    <a:lumOff val="6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49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4FEF-8379-3A4C-A887-6F63D78ACDE5}"/>
              </a:ext>
            </a:extLst>
          </p:cNvPr>
          <p:cNvSpPr>
            <a:spLocks noGrp="1"/>
          </p:cNvSpPr>
          <p:nvPr>
            <p:ph type="title"/>
          </p:nvPr>
        </p:nvSpPr>
        <p:spPr/>
        <p:txBody>
          <a:bodyPr/>
          <a:lstStyle/>
          <a:p>
            <a:r>
              <a:rPr lang="en-GB" dirty="0"/>
              <a:t>Multi-agent A* (MAA*)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6E6B504-538F-7E44-BEFF-8D51F00AA9C5}"/>
                  </a:ext>
                </a:extLst>
              </p:cNvPr>
              <p:cNvSpPr>
                <a:spLocks noGrp="1"/>
              </p:cNvSpPr>
              <p:nvPr>
                <p:ph idx="1"/>
              </p:nvPr>
            </p:nvSpPr>
            <p:spPr/>
            <p:txBody>
              <a:bodyPr>
                <a:normAutofit/>
              </a:bodyPr>
              <a:lstStyle/>
              <a:p>
                <a:r>
                  <a:rPr lang="en-GB" dirty="0"/>
                  <a:t>Optimal solution approach for general models with a finite horizon </a:t>
                </a:r>
                <a14:m>
                  <m:oMath xmlns:m="http://schemas.openxmlformats.org/officeDocument/2006/math">
                    <m:r>
                      <a:rPr lang="en-GB" i="1" dirty="0" smtClean="0">
                        <a:latin typeface="Cambria Math" panose="02040503050406030204" pitchFamily="18" charset="0"/>
                      </a:rPr>
                      <m:t>h</m:t>
                    </m:r>
                  </m:oMath>
                </a14:m>
                <a:endParaRPr lang="en-GB" dirty="0"/>
              </a:p>
              <a:p>
                <a:pPr lvl="1"/>
                <a:r>
                  <a:rPr lang="en-GB" dirty="0"/>
                  <a:t>Inputs: </a:t>
                </a:r>
                <a:r>
                  <a:rPr lang="en-GB" dirty="0" err="1"/>
                  <a:t>DecPOMDP</a:t>
                </a:r>
                <a:r>
                  <a:rPr lang="en-GB" dirty="0"/>
                  <a:t>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oMath>
                </a14:m>
                <a:r>
                  <a:rPr lang="en-GB" dirty="0"/>
                  <a:t>, horizon </a:t>
                </a:r>
                <a14:m>
                  <m:oMath xmlns:m="http://schemas.openxmlformats.org/officeDocument/2006/math">
                    <m:r>
                      <a:rPr lang="en-GB" i="1" dirty="0">
                        <a:latin typeface="Cambria Math" panose="02040503050406030204" pitchFamily="18" charset="0"/>
                      </a:rPr>
                      <m:t>h</m:t>
                    </m:r>
                  </m:oMath>
                </a14:m>
                <a:r>
                  <a:rPr lang="en-GB" dirty="0"/>
                  <a:t>, heuristics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𝑉</m:t>
                        </m:r>
                      </m:e>
                    </m:acc>
                    <m:d>
                      <m:dPr>
                        <m:ctrlPr>
                          <a:rPr lang="de-DE" i="1">
                            <a:latin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𝜑</m:t>
                            </m:r>
                          </m:e>
                          <m:sup>
                            <m:r>
                              <a:rPr lang="de-DE" i="1">
                                <a:latin typeface="Cambria Math" panose="02040503050406030204" pitchFamily="18" charset="0"/>
                                <a:ea typeface="Cambria Math" panose="02040503050406030204" pitchFamily="18" charset="0"/>
                              </a:rPr>
                              <m:t>𝑡</m:t>
                            </m:r>
                          </m:sup>
                        </m:sSup>
                      </m:e>
                    </m:d>
                  </m:oMath>
                </a14:m>
                <a:endParaRPr lang="en-GB" dirty="0"/>
              </a:p>
              <a:p>
                <a:r>
                  <a:rPr lang="en-GB" dirty="0"/>
                  <a:t>A*-like search over partially specified joint policies</a:t>
                </a:r>
              </a:p>
              <a:p>
                <a:pPr lvl="1"/>
                <a14:m>
                  <m:oMath xmlns:m="http://schemas.openxmlformats.org/officeDocument/2006/math">
                    <m:sSup>
                      <m:sSupPr>
                        <m:ctrlPr>
                          <a:rPr lang="de-DE" i="1" smtClean="0">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𝜑</m:t>
                        </m:r>
                      </m:e>
                      <m:sup>
                        <m:r>
                          <a:rPr lang="de-DE" b="0" i="1" smtClean="0">
                            <a:latin typeface="Cambria Math" panose="02040503050406030204" pitchFamily="18" charset="0"/>
                            <a:ea typeface="Cambria Math" panose="02040503050406030204" pitchFamily="18" charset="0"/>
                          </a:rPr>
                          <m:t>𝑡</m:t>
                        </m:r>
                      </m:sup>
                    </m:sSup>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p>
                        </m:sSup>
                      </m:e>
                    </m:d>
                  </m:oMath>
                </a14:m>
                <a:endParaRPr lang="de-DE" b="0" dirty="0">
                  <a:ea typeface="Cambria Math" panose="02040503050406030204" pitchFamily="18" charset="0"/>
                </a:endParaRPr>
              </a:p>
              <a:p>
                <a:pPr lvl="1"/>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𝛿</m:t>
                        </m:r>
                      </m:e>
                      <m:sup>
                        <m:r>
                          <a:rPr lang="de-DE" i="1">
                            <a:latin typeface="Cambria Math" panose="02040503050406030204" pitchFamily="18" charset="0"/>
                            <a:ea typeface="Cambria Math" panose="02040503050406030204" pitchFamily="18" charset="0"/>
                          </a:rPr>
                          <m:t>𝑡</m:t>
                        </m:r>
                      </m:sup>
                    </m:sSup>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ea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𝑡</m:t>
                            </m:r>
                          </m:sup>
                        </m:sSubSup>
                        <m:r>
                          <a:rPr lang="de-DE" b="0" i="1" smtClean="0">
                            <a:latin typeface="Cambria Math" panose="02040503050406030204" pitchFamily="18" charset="0"/>
                            <a:ea typeface="Cambria Math" panose="02040503050406030204" pitchFamily="18" charset="0"/>
                          </a:rPr>
                          <m:t>, …, </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ea typeface="Cambria Math" panose="02040503050406030204" pitchFamily="18" charset="0"/>
                              </a:rPr>
                              <m:t>𝑛</m:t>
                            </m:r>
                          </m:sub>
                          <m:sup>
                            <m:r>
                              <a:rPr lang="de-DE" b="0" i="1" smtClean="0">
                                <a:latin typeface="Cambria Math" panose="02040503050406030204" pitchFamily="18" charset="0"/>
                                <a:ea typeface="Cambria Math" panose="02040503050406030204" pitchFamily="18" charset="0"/>
                              </a:rPr>
                              <m:t>𝑡</m:t>
                            </m:r>
                          </m:sup>
                        </m:sSubSup>
                      </m:e>
                    </m:d>
                  </m:oMath>
                </a14:m>
                <a:endParaRPr lang="de-DE" b="0" dirty="0">
                  <a:ea typeface="Cambria Math" panose="02040503050406030204" pitchFamily="18" charset="0"/>
                </a:endParaRPr>
              </a:p>
              <a:p>
                <a:pPr lvl="1"/>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ea typeface="Cambria Math" panose="02040503050406030204" pitchFamily="18" charset="0"/>
                          </a:rPr>
                          <m:t>𝑖</m:t>
                        </m:r>
                      </m:sub>
                      <m:sup>
                        <m:r>
                          <a:rPr lang="de-DE" i="1">
                            <a:latin typeface="Cambria Math" panose="02040503050406030204" pitchFamily="18" charset="0"/>
                            <a:ea typeface="Cambria Math" panose="02040503050406030204" pitchFamily="18" charset="0"/>
                          </a:rPr>
                          <m:t>𝑡</m:t>
                        </m:r>
                      </m:sup>
                    </m:sSubSup>
                    <m:r>
                      <a:rPr lang="de-DE" b="0" i="1" smtClean="0">
                        <a:latin typeface="Cambria Math" panose="02040503050406030204" pitchFamily="18" charset="0"/>
                        <a:ea typeface="Cambria Math" panose="02040503050406030204" pitchFamily="18" charset="0"/>
                      </a:rPr>
                      <m:t> : </m:t>
                    </m:r>
                    <m:sSubSup>
                      <m:sSubSupPr>
                        <m:ctrlPr>
                          <a:rPr lang="de-DE" b="0" i="1" smtClean="0">
                            <a:latin typeface="Cambria Math" panose="02040503050406030204" pitchFamily="18" charset="0"/>
                            <a:ea typeface="Cambria Math" panose="02040503050406030204" pitchFamily="18" charset="0"/>
                          </a:rPr>
                        </m:ctrlPr>
                      </m:sSubSupPr>
                      <m:e>
                        <m:acc>
                          <m:accPr>
                            <m:chr m:val="⃗"/>
                            <m:ctrlPr>
                              <a:rPr lang="de-DE" b="0"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𝑂</m:t>
                            </m:r>
                          </m:e>
                        </m:acc>
                      </m:e>
                      <m:sub>
                        <m:r>
                          <a:rPr lang="de-DE" b="0" i="1" smtClean="0">
                            <a:latin typeface="Cambria Math" panose="02040503050406030204" pitchFamily="18" charset="0"/>
                            <a:ea typeface="Cambria Math" panose="02040503050406030204" pitchFamily="18" charset="0"/>
                          </a:rPr>
                          <m:t>𝑖</m:t>
                        </m:r>
                      </m:sub>
                      <m:sup>
                        <m:r>
                          <a:rPr lang="de-DE" b="0" i="1" smtClean="0">
                            <a:latin typeface="Cambria Math" panose="02040503050406030204" pitchFamily="18" charset="0"/>
                            <a:ea typeface="Cambria Math" panose="02040503050406030204" pitchFamily="18" charset="0"/>
                          </a:rPr>
                          <m:t>𝑡</m:t>
                        </m:r>
                      </m:sup>
                    </m:sSubSup>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𝐴</m:t>
                        </m:r>
                      </m:e>
                      <m:sub>
                        <m:r>
                          <a:rPr lang="de-DE" b="0" i="1" smtClean="0">
                            <a:latin typeface="Cambria Math" panose="02040503050406030204" pitchFamily="18" charset="0"/>
                            <a:ea typeface="Cambria Math" panose="02040503050406030204" pitchFamily="18" charset="0"/>
                          </a:rPr>
                          <m:t>𝑖</m:t>
                        </m:r>
                      </m:sub>
                    </m:sSub>
                  </m:oMath>
                </a14:m>
                <a:endParaRPr lang="en-GB" dirty="0"/>
              </a:p>
              <a:p>
                <a:r>
                  <a:rPr lang="en-GB" dirty="0"/>
                  <a:t>Requires an admissible heuristic function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𝑉</m:t>
                        </m:r>
                      </m:e>
                    </m:acc>
                    <m:d>
                      <m:dPr>
                        <m:ctrlPr>
                          <a:rPr lang="de-DE" i="1">
                            <a:latin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𝜑</m:t>
                            </m:r>
                          </m:e>
                          <m:sup>
                            <m:r>
                              <a:rPr lang="de-DE" i="1">
                                <a:latin typeface="Cambria Math" panose="02040503050406030204" pitchFamily="18" charset="0"/>
                                <a:ea typeface="Cambria Math" panose="02040503050406030204" pitchFamily="18" charset="0"/>
                              </a:rPr>
                              <m:t>𝑡</m:t>
                            </m:r>
                          </m:sup>
                        </m:sSup>
                      </m:e>
                    </m:d>
                  </m:oMath>
                </a14:m>
                <a:endParaRPr lang="de-DE" i="1" dirty="0">
                  <a:latin typeface="Cambria Math" panose="02040503050406030204" pitchFamily="18" charset="0"/>
                  <a:ea typeface="Cambria Math" panose="02040503050406030204" pitchFamily="18" charset="0"/>
                </a:endParaRPr>
              </a:p>
              <a:p>
                <a:endParaRPr lang="en-GB" dirty="0"/>
              </a:p>
            </p:txBody>
          </p:sp>
        </mc:Choice>
        <mc:Fallback>
          <p:sp>
            <p:nvSpPr>
              <p:cNvPr id="3" name="Content Placeholder 2">
                <a:extLst>
                  <a:ext uri="{FF2B5EF4-FFF2-40B4-BE49-F238E27FC236}">
                    <a16:creationId xmlns:a16="http://schemas.microsoft.com/office/drawing/2014/main" id="{26E6B504-538F-7E44-BEFF-8D51F00AA9C5}"/>
                  </a:ext>
                </a:extLst>
              </p:cNvPr>
              <p:cNvSpPr>
                <a:spLocks noGrp="1" noRot="1" noChangeAspect="1" noMove="1" noResize="1" noEditPoints="1" noAdjustHandles="1" noChangeArrowheads="1" noChangeShapeType="1" noTextEdit="1"/>
              </p:cNvSpPr>
              <p:nvPr>
                <p:ph idx="1"/>
              </p:nvPr>
            </p:nvSpPr>
            <p:spPr>
              <a:blipFill>
                <a:blip r:embed="rId2"/>
                <a:stretch>
                  <a:fillRect l="-1955" t="-2486" r="-255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F57DD17-5F15-A14E-8199-E4DE4E45D9E5}"/>
              </a:ext>
            </a:extLst>
          </p:cNvPr>
          <p:cNvSpPr>
            <a:spLocks noGrp="1"/>
          </p:cNvSpPr>
          <p:nvPr>
            <p:ph type="sldNum" sz="quarter" idx="12"/>
          </p:nvPr>
        </p:nvSpPr>
        <p:spPr/>
        <p:txBody>
          <a:bodyPr/>
          <a:lstStyle/>
          <a:p>
            <a:fld id="{67C9959E-8E6B-B04C-9955-EA096F41CA7A}" type="slidenum">
              <a:rPr lang="en-GB" smtClean="0"/>
              <a:t>63</a:t>
            </a:fld>
            <a:endParaRPr lang="en-GB"/>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A85CDFB-C054-D74E-96BF-39CC06DB5069}"/>
                  </a:ext>
                </a:extLst>
              </p:cNvPr>
              <p:cNvSpPr/>
              <p:nvPr/>
            </p:nvSpPr>
            <p:spPr>
              <a:xfrm>
                <a:off x="810013" y="4994281"/>
                <a:ext cx="4859857" cy="911724"/>
              </a:xfrm>
              <a:prstGeom prst="rect">
                <a:avLst/>
              </a:prstGeom>
            </p:spPr>
            <p:txBody>
              <a:bodyPr wrap="none">
                <a:spAutoFit/>
              </a:bodyPr>
              <a:lstStyle/>
              <a:p>
                <a:pPr marL="9525" lvl="1" indent="0">
                  <a:buNone/>
                </a:pPr>
                <a14:m>
                  <m:oMathPara xmlns:m="http://schemas.openxmlformats.org/officeDocument/2006/math">
                    <m:oMathParaPr>
                      <m:jc m:val="centerGroup"/>
                    </m:oMathParaPr>
                    <m:oMath xmlns:m="http://schemas.openxmlformats.org/officeDocument/2006/math">
                      <m:limLow>
                        <m:limLowPr>
                          <m:ctrlPr>
                            <a:rPr lang="en-GB" sz="2400" i="1">
                              <a:latin typeface="Cambria Math" panose="02040503050406030204" pitchFamily="18" charset="0"/>
                            </a:rPr>
                          </m:ctrlPr>
                        </m:limLowPr>
                        <m:e>
                          <m:groupChr>
                            <m:groupChrPr>
                              <m:chr m:val="⏟"/>
                              <m:ctrlPr>
                                <a:rPr lang="en-GB" sz="2400" i="1">
                                  <a:latin typeface="Cambria Math" panose="02040503050406030204" pitchFamily="18" charset="0"/>
                                </a:rPr>
                              </m:ctrlPr>
                            </m:groupChrPr>
                            <m:e>
                              <m:acc>
                                <m:accPr>
                                  <m:chr m:val="̂"/>
                                  <m:ctrlPr>
                                    <a:rPr lang="en-GB" sz="2400" i="1">
                                      <a:latin typeface="Cambria Math" panose="02040503050406030204" pitchFamily="18" charset="0"/>
                                    </a:rPr>
                                  </m:ctrlPr>
                                </m:accPr>
                                <m:e>
                                  <m:r>
                                    <a:rPr lang="de-DE" sz="2400" i="1">
                                      <a:latin typeface="Cambria Math" panose="02040503050406030204" pitchFamily="18" charset="0"/>
                                    </a:rPr>
                                    <m:t>𝑉</m:t>
                                  </m:r>
                                </m:e>
                              </m:acc>
                              <m:d>
                                <m:dPr>
                                  <m:ctrlPr>
                                    <a:rPr lang="de-DE" sz="2400" i="1">
                                      <a:latin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𝜑</m:t>
                                      </m:r>
                                    </m:e>
                                    <m:sup>
                                      <m:r>
                                        <a:rPr lang="de-DE" sz="2400" i="1">
                                          <a:latin typeface="Cambria Math" panose="02040503050406030204" pitchFamily="18" charset="0"/>
                                          <a:ea typeface="Cambria Math" panose="02040503050406030204" pitchFamily="18" charset="0"/>
                                        </a:rPr>
                                        <m:t>𝑡</m:t>
                                      </m:r>
                                    </m:sup>
                                  </m:sSup>
                                </m:e>
                              </m:d>
                            </m:e>
                          </m:groupChr>
                        </m:e>
                        <m:lim>
                          <m:eqArr>
                            <m:eqArrPr>
                              <m:ctrlPr>
                                <a:rPr lang="de-DE" sz="2400" i="1">
                                  <a:latin typeface="Cambria Math" panose="02040503050406030204" pitchFamily="18" charset="0"/>
                                </a:rPr>
                              </m:ctrlPr>
                            </m:eqArrPr>
                            <m:e>
                              <m:r>
                                <a:rPr lang="de-DE" sz="2400" i="1">
                                  <a:latin typeface="Cambria Math" panose="02040503050406030204" pitchFamily="18" charset="0"/>
                                </a:rPr>
                                <m:t>  </m:t>
                              </m:r>
                            </m:e>
                            <m:e>
                              <m:r>
                                <a:rPr lang="de-DE" sz="2400" i="1">
                                  <a:latin typeface="Cambria Math" panose="02040503050406030204" pitchFamily="18" charset="0"/>
                                </a:rPr>
                                <m:t> </m:t>
                              </m:r>
                            </m:e>
                            <m:e>
                              <m:r>
                                <a:rPr lang="de-DE" sz="2400" i="1">
                                  <a:latin typeface="Cambria Math" panose="02040503050406030204" pitchFamily="18" charset="0"/>
                                </a:rPr>
                                <m:t>𝐹</m:t>
                              </m:r>
                            </m:e>
                          </m:eqArr>
                        </m:lim>
                      </m:limLow>
                      <m:r>
                        <a:rPr lang="de-DE" sz="2400" i="1">
                          <a:latin typeface="Cambria Math" panose="02040503050406030204" pitchFamily="18" charset="0"/>
                        </a:rPr>
                        <m:t>=</m:t>
                      </m:r>
                      <m:limLow>
                        <m:limLowPr>
                          <m:ctrlPr>
                            <a:rPr lang="de-DE" sz="2400" i="1">
                              <a:latin typeface="Cambria Math" panose="02040503050406030204" pitchFamily="18" charset="0"/>
                            </a:rPr>
                          </m:ctrlPr>
                        </m:limLowPr>
                        <m:e>
                          <m:groupChr>
                            <m:groupChrPr>
                              <m:chr m:val="⏟"/>
                              <m:ctrlPr>
                                <a:rPr lang="de-DE" sz="2400" i="1">
                                  <a:latin typeface="Cambria Math" panose="02040503050406030204" pitchFamily="18" charset="0"/>
                                </a:rPr>
                              </m:ctrlPr>
                            </m:groupChrPr>
                            <m:e>
                              <m:sSup>
                                <m:sSupPr>
                                  <m:ctrlPr>
                                    <a:rPr lang="de-DE" sz="2400" i="1">
                                      <a:latin typeface="Cambria Math" panose="02040503050406030204" pitchFamily="18" charset="0"/>
                                    </a:rPr>
                                  </m:ctrlPr>
                                </m:sSupPr>
                                <m:e>
                                  <m:r>
                                    <a:rPr lang="de-DE" sz="2400" i="1">
                                      <a:latin typeface="Cambria Math" panose="02040503050406030204" pitchFamily="18" charset="0"/>
                                    </a:rPr>
                                    <m:t>𝑉</m:t>
                                  </m:r>
                                </m:e>
                                <m:sup>
                                  <m:r>
                                    <a:rPr lang="de-DE" sz="2400" i="1">
                                      <a:latin typeface="Cambria Math" panose="02040503050406030204" pitchFamily="18" charset="0"/>
                                    </a:rPr>
                                    <m:t>0…</m:t>
                                  </m:r>
                                  <m:r>
                                    <a:rPr lang="de-DE" sz="2400" i="1">
                                      <a:latin typeface="Cambria Math" panose="02040503050406030204" pitchFamily="18" charset="0"/>
                                    </a:rPr>
                                    <m:t>𝑡</m:t>
                                  </m:r>
                                  <m:r>
                                    <a:rPr lang="de-DE" sz="2400" i="1">
                                      <a:latin typeface="Cambria Math" panose="02040503050406030204" pitchFamily="18" charset="0"/>
                                    </a:rPr>
                                    <m:t>−1</m:t>
                                  </m:r>
                                </m:sup>
                              </m:sSup>
                              <m:d>
                                <m:dPr>
                                  <m:ctrlPr>
                                    <a:rPr lang="de-DE" sz="2400" i="1">
                                      <a:latin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𝜑</m:t>
                                      </m:r>
                                    </m:e>
                                    <m:sup>
                                      <m:r>
                                        <a:rPr lang="de-DE" sz="2400" i="1">
                                          <a:latin typeface="Cambria Math" panose="02040503050406030204" pitchFamily="18" charset="0"/>
                                          <a:ea typeface="Cambria Math" panose="02040503050406030204" pitchFamily="18" charset="0"/>
                                        </a:rPr>
                                        <m:t>𝑡</m:t>
                                      </m:r>
                                    </m:sup>
                                  </m:sSup>
                                </m:e>
                              </m:d>
                            </m:e>
                          </m:groupChr>
                        </m:e>
                        <m:lim>
                          <m:eqArr>
                            <m:eqArrPr>
                              <m:ctrlPr>
                                <a:rPr lang="de-DE" sz="2400" i="1">
                                  <a:latin typeface="Cambria Math" panose="02040503050406030204" pitchFamily="18" charset="0"/>
                                </a:rPr>
                              </m:ctrlPr>
                            </m:eqArrPr>
                            <m:e>
                              <m:r>
                                <a:rPr lang="de-DE" sz="2400" i="1">
                                  <a:latin typeface="Cambria Math" panose="02040503050406030204" pitchFamily="18" charset="0"/>
                                </a:rPr>
                                <m:t> </m:t>
                              </m:r>
                            </m:e>
                            <m:e>
                              <m:r>
                                <a:rPr lang="de-DE" sz="2400" i="1">
                                  <a:latin typeface="Cambria Math" panose="02040503050406030204" pitchFamily="18" charset="0"/>
                                </a:rPr>
                                <m:t> </m:t>
                              </m:r>
                            </m:e>
                            <m:e>
                              <m:r>
                                <a:rPr lang="de-DE" sz="2400" i="1">
                                  <a:latin typeface="Cambria Math" panose="02040503050406030204" pitchFamily="18" charset="0"/>
                                </a:rPr>
                                <m:t>𝐺</m:t>
                              </m:r>
                            </m:e>
                          </m:eqArr>
                        </m:lim>
                      </m:limLow>
                      <m:r>
                        <a:rPr lang="de-DE" sz="2400" i="1">
                          <a:latin typeface="Cambria Math" panose="02040503050406030204" pitchFamily="18" charset="0"/>
                        </a:rPr>
                        <m:t>+</m:t>
                      </m:r>
                      <m:limLow>
                        <m:limLowPr>
                          <m:ctrlPr>
                            <a:rPr lang="de-DE" sz="2400" i="1">
                              <a:latin typeface="Cambria Math" panose="02040503050406030204" pitchFamily="18" charset="0"/>
                            </a:rPr>
                          </m:ctrlPr>
                        </m:limLowPr>
                        <m:e>
                          <m:groupChr>
                            <m:groupChrPr>
                              <m:chr m:val="⏟"/>
                              <m:ctrlPr>
                                <a:rPr lang="de-DE" sz="2400" i="1">
                                  <a:latin typeface="Cambria Math" panose="02040503050406030204" pitchFamily="18" charset="0"/>
                                </a:rPr>
                              </m:ctrlPr>
                            </m:groupChrPr>
                            <m:e>
                              <m:sSup>
                                <m:sSupPr>
                                  <m:ctrlPr>
                                    <a:rPr lang="de-DE" sz="2400" i="1">
                                      <a:latin typeface="Cambria Math" panose="02040503050406030204" pitchFamily="18" charset="0"/>
                                    </a:rPr>
                                  </m:ctrlPr>
                                </m:sSupPr>
                                <m:e>
                                  <m:acc>
                                    <m:accPr>
                                      <m:chr m:val="̂"/>
                                      <m:ctrlPr>
                                        <a:rPr lang="en-GB" sz="2400" i="1">
                                          <a:latin typeface="Cambria Math" panose="02040503050406030204" pitchFamily="18" charset="0"/>
                                        </a:rPr>
                                      </m:ctrlPr>
                                    </m:accPr>
                                    <m:e>
                                      <m:r>
                                        <a:rPr lang="de-DE" sz="2400" i="1">
                                          <a:latin typeface="Cambria Math" panose="02040503050406030204" pitchFamily="18" charset="0"/>
                                        </a:rPr>
                                        <m:t>𝑉</m:t>
                                      </m:r>
                                    </m:e>
                                  </m:acc>
                                </m:e>
                                <m:sup>
                                  <m:r>
                                    <a:rPr lang="de-DE" sz="2400" i="1">
                                      <a:latin typeface="Cambria Math" panose="02040503050406030204" pitchFamily="18" charset="0"/>
                                    </a:rPr>
                                    <m:t>𝑡</m:t>
                                  </m:r>
                                  <m:r>
                                    <a:rPr lang="de-DE" sz="2400" i="1">
                                      <a:latin typeface="Cambria Math" panose="02040503050406030204" pitchFamily="18" charset="0"/>
                                    </a:rPr>
                                    <m:t>…</m:t>
                                  </m:r>
                                  <m:r>
                                    <a:rPr lang="de-DE" sz="2400" i="1">
                                      <a:latin typeface="Cambria Math" panose="02040503050406030204" pitchFamily="18" charset="0"/>
                                    </a:rPr>
                                    <m:t>h</m:t>
                                  </m:r>
                                  <m:r>
                                    <a:rPr lang="de-DE" sz="2400" i="1">
                                      <a:latin typeface="Cambria Math" panose="02040503050406030204" pitchFamily="18" charset="0"/>
                                    </a:rPr>
                                    <m:t>−1</m:t>
                                  </m:r>
                                </m:sup>
                              </m:sSup>
                              <m:d>
                                <m:dPr>
                                  <m:ctrlPr>
                                    <a:rPr lang="de-DE" sz="2400" i="1">
                                      <a:latin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𝜑</m:t>
                                      </m:r>
                                    </m:e>
                                    <m:sup>
                                      <m:r>
                                        <a:rPr lang="de-DE" sz="2400" i="1">
                                          <a:latin typeface="Cambria Math" panose="02040503050406030204" pitchFamily="18" charset="0"/>
                                          <a:ea typeface="Cambria Math" panose="02040503050406030204" pitchFamily="18" charset="0"/>
                                        </a:rPr>
                                        <m:t>𝑡</m:t>
                                      </m:r>
                                    </m:sup>
                                  </m:sSup>
                                </m:e>
                              </m:d>
                            </m:e>
                          </m:groupChr>
                        </m:e>
                        <m:lim>
                          <m:eqArr>
                            <m:eqArrPr>
                              <m:ctrlPr>
                                <a:rPr lang="de-DE" sz="2400" i="1">
                                  <a:latin typeface="Cambria Math" panose="02040503050406030204" pitchFamily="18" charset="0"/>
                                </a:rPr>
                              </m:ctrlPr>
                            </m:eqArrPr>
                            <m:e>
                              <m:r>
                                <a:rPr lang="de-DE" sz="2400" i="1">
                                  <a:latin typeface="Cambria Math" panose="02040503050406030204" pitchFamily="18" charset="0"/>
                                </a:rPr>
                                <m:t> </m:t>
                              </m:r>
                            </m:e>
                            <m:e>
                              <m:r>
                                <a:rPr lang="de-DE" sz="2400" i="1">
                                  <a:latin typeface="Cambria Math" panose="02040503050406030204" pitchFamily="18" charset="0"/>
                                </a:rPr>
                                <m:t> </m:t>
                              </m:r>
                            </m:e>
                            <m:e>
                              <m:r>
                                <a:rPr lang="de-DE" sz="2400" i="1">
                                  <a:latin typeface="Cambria Math" panose="02040503050406030204" pitchFamily="18" charset="0"/>
                                </a:rPr>
                                <m:t>𝐻</m:t>
                              </m:r>
                            </m:e>
                          </m:eqArr>
                        </m:lim>
                      </m:limLow>
                    </m:oMath>
                  </m:oMathPara>
                </a14:m>
                <a:endParaRPr lang="en-GB" sz="2400" dirty="0"/>
              </a:p>
            </p:txBody>
          </p:sp>
        </mc:Choice>
        <mc:Fallback>
          <p:sp>
            <p:nvSpPr>
              <p:cNvPr id="5" name="Rectangle 4">
                <a:extLst>
                  <a:ext uri="{FF2B5EF4-FFF2-40B4-BE49-F238E27FC236}">
                    <a16:creationId xmlns:a16="http://schemas.microsoft.com/office/drawing/2014/main" id="{6A85CDFB-C054-D74E-96BF-39CC06DB5069}"/>
                  </a:ext>
                </a:extLst>
              </p:cNvPr>
              <p:cNvSpPr>
                <a:spLocks noRot="1" noChangeAspect="1" noMove="1" noResize="1" noEditPoints="1" noAdjustHandles="1" noChangeArrowheads="1" noChangeShapeType="1" noTextEdit="1"/>
              </p:cNvSpPr>
              <p:nvPr/>
            </p:nvSpPr>
            <p:spPr>
              <a:xfrm>
                <a:off x="810013" y="4994281"/>
                <a:ext cx="4859857" cy="911724"/>
              </a:xfrm>
              <a:prstGeom prst="rect">
                <a:avLst/>
              </a:prstGeom>
              <a:blipFill>
                <a:blip r:embed="rId3"/>
                <a:stretch>
                  <a:fillRect t="-2740" b="-1370"/>
                </a:stretch>
              </a:blipFill>
            </p:spPr>
            <p:txBody>
              <a:bodyPr/>
              <a:lstStyle/>
              <a:p>
                <a:r>
                  <a:rPr lang="en-GB">
                    <a:noFill/>
                  </a:rPr>
                  <a:t> </a:t>
                </a:r>
              </a:p>
            </p:txBody>
          </p:sp>
        </mc:Fallback>
      </mc:AlternateContent>
      <p:grpSp>
        <p:nvGrpSpPr>
          <p:cNvPr id="36" name="Group 35">
            <a:extLst>
              <a:ext uri="{FF2B5EF4-FFF2-40B4-BE49-F238E27FC236}">
                <a16:creationId xmlns:a16="http://schemas.microsoft.com/office/drawing/2014/main" id="{1ACC9913-2E46-DB4D-A1D2-CD62CBB07548}"/>
              </a:ext>
            </a:extLst>
          </p:cNvPr>
          <p:cNvGrpSpPr/>
          <p:nvPr/>
        </p:nvGrpSpPr>
        <p:grpSpPr>
          <a:xfrm>
            <a:off x="6633950" y="3323175"/>
            <a:ext cx="2348833" cy="2987039"/>
            <a:chOff x="5826881" y="2926081"/>
            <a:chExt cx="2348833" cy="2987039"/>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B21BB372-E6DF-E640-A2F6-F9A6A3A81985}"/>
                    </a:ext>
                  </a:extLst>
                </p:cNvPr>
                <p:cNvSpPr>
                  <a:spLocks noChangeAspect="1"/>
                </p:cNvSpPr>
                <p:nvPr/>
              </p:nvSpPr>
              <p:spPr>
                <a:xfrm>
                  <a:off x="7071360" y="2926081"/>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6" name="Oval 5">
                  <a:extLst>
                    <a:ext uri="{FF2B5EF4-FFF2-40B4-BE49-F238E27FC236}">
                      <a16:creationId xmlns:a16="http://schemas.microsoft.com/office/drawing/2014/main" id="{B21BB372-E6DF-E640-A2F6-F9A6A3A81985}"/>
                    </a:ext>
                  </a:extLst>
                </p:cNvPr>
                <p:cNvSpPr>
                  <a:spLocks noRot="1" noChangeAspect="1" noMove="1" noResize="1" noEditPoints="1" noAdjustHandles="1" noChangeArrowheads="1" noChangeShapeType="1" noTextEdit="1"/>
                </p:cNvSpPr>
                <p:nvPr/>
              </p:nvSpPr>
              <p:spPr>
                <a:xfrm>
                  <a:off x="7071360" y="2926081"/>
                  <a:ext cx="496388" cy="496388"/>
                </a:xfrm>
                <a:prstGeom prst="ellipse">
                  <a:avLst/>
                </a:prstGeom>
                <a:blipFill>
                  <a:blip r:embed="rId4"/>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8C8F81C2-DC2B-DA43-B822-F3F582B73DD0}"/>
                    </a:ext>
                  </a:extLst>
                </p:cNvPr>
                <p:cNvSpPr>
                  <a:spLocks noChangeAspect="1"/>
                </p:cNvSpPr>
                <p:nvPr/>
              </p:nvSpPr>
              <p:spPr>
                <a:xfrm>
                  <a:off x="5826881" y="416705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9" name="Oval 8">
                  <a:extLst>
                    <a:ext uri="{FF2B5EF4-FFF2-40B4-BE49-F238E27FC236}">
                      <a16:creationId xmlns:a16="http://schemas.microsoft.com/office/drawing/2014/main" id="{8C8F81C2-DC2B-DA43-B822-F3F582B73DD0}"/>
                    </a:ext>
                  </a:extLst>
                </p:cNvPr>
                <p:cNvSpPr>
                  <a:spLocks noRot="1" noChangeAspect="1" noMove="1" noResize="1" noEditPoints="1" noAdjustHandles="1" noChangeArrowheads="1" noChangeShapeType="1" noTextEdit="1"/>
                </p:cNvSpPr>
                <p:nvPr/>
              </p:nvSpPr>
              <p:spPr>
                <a:xfrm>
                  <a:off x="5826881" y="4167052"/>
                  <a:ext cx="496388" cy="496388"/>
                </a:xfrm>
                <a:prstGeom prst="ellipse">
                  <a:avLst/>
                </a:prstGeom>
                <a:blipFill>
                  <a:blip r:embed="rId5"/>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EC6B025-8123-324A-8579-67DC95F298B9}"/>
                    </a:ext>
                  </a:extLst>
                </p:cNvPr>
                <p:cNvSpPr>
                  <a:spLocks noChangeAspect="1"/>
                </p:cNvSpPr>
                <p:nvPr/>
              </p:nvSpPr>
              <p:spPr>
                <a:xfrm>
                  <a:off x="6445431" y="416705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10" name="Oval 9">
                  <a:extLst>
                    <a:ext uri="{FF2B5EF4-FFF2-40B4-BE49-F238E27FC236}">
                      <a16:creationId xmlns:a16="http://schemas.microsoft.com/office/drawing/2014/main" id="{AEC6B025-8123-324A-8579-67DC95F298B9}"/>
                    </a:ext>
                  </a:extLst>
                </p:cNvPr>
                <p:cNvSpPr>
                  <a:spLocks noRot="1" noChangeAspect="1" noMove="1" noResize="1" noEditPoints="1" noAdjustHandles="1" noChangeArrowheads="1" noChangeShapeType="1" noTextEdit="1"/>
                </p:cNvSpPr>
                <p:nvPr/>
              </p:nvSpPr>
              <p:spPr>
                <a:xfrm>
                  <a:off x="6445431" y="4167052"/>
                  <a:ext cx="496388" cy="496388"/>
                </a:xfrm>
                <a:prstGeom prst="ellipse">
                  <a:avLst/>
                </a:prstGeom>
                <a:blipFill>
                  <a:blip r:embed="rId6"/>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87931989-71B5-2146-BC41-75279B8FD520}"/>
                    </a:ext>
                  </a:extLst>
                </p:cNvPr>
                <p:cNvSpPr>
                  <a:spLocks noChangeAspect="1"/>
                </p:cNvSpPr>
                <p:nvPr/>
              </p:nvSpPr>
              <p:spPr>
                <a:xfrm>
                  <a:off x="7679326" y="416705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11" name="Oval 10">
                  <a:extLst>
                    <a:ext uri="{FF2B5EF4-FFF2-40B4-BE49-F238E27FC236}">
                      <a16:creationId xmlns:a16="http://schemas.microsoft.com/office/drawing/2014/main" id="{87931989-71B5-2146-BC41-75279B8FD520}"/>
                    </a:ext>
                  </a:extLst>
                </p:cNvPr>
                <p:cNvSpPr>
                  <a:spLocks noRot="1" noChangeAspect="1" noMove="1" noResize="1" noEditPoints="1" noAdjustHandles="1" noChangeArrowheads="1" noChangeShapeType="1" noTextEdit="1"/>
                </p:cNvSpPr>
                <p:nvPr/>
              </p:nvSpPr>
              <p:spPr>
                <a:xfrm>
                  <a:off x="7679326" y="4167052"/>
                  <a:ext cx="496388" cy="496388"/>
                </a:xfrm>
                <a:prstGeom prst="ellipse">
                  <a:avLst/>
                </a:prstGeom>
                <a:blipFill>
                  <a:blip r:embed="rId7"/>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B7C647D0-67AD-464C-8312-19A9562F0D70}"/>
                    </a:ext>
                  </a:extLst>
                </p:cNvPr>
                <p:cNvSpPr>
                  <a:spLocks noChangeAspect="1"/>
                </p:cNvSpPr>
                <p:nvPr/>
              </p:nvSpPr>
              <p:spPr>
                <a:xfrm>
                  <a:off x="5826881" y="541673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12" name="Oval 11">
                  <a:extLst>
                    <a:ext uri="{FF2B5EF4-FFF2-40B4-BE49-F238E27FC236}">
                      <a16:creationId xmlns:a16="http://schemas.microsoft.com/office/drawing/2014/main" id="{B7C647D0-67AD-464C-8312-19A9562F0D70}"/>
                    </a:ext>
                  </a:extLst>
                </p:cNvPr>
                <p:cNvSpPr>
                  <a:spLocks noRot="1" noChangeAspect="1" noMove="1" noResize="1" noEditPoints="1" noAdjustHandles="1" noChangeArrowheads="1" noChangeShapeType="1" noTextEdit="1"/>
                </p:cNvSpPr>
                <p:nvPr/>
              </p:nvSpPr>
              <p:spPr>
                <a:xfrm>
                  <a:off x="5826881" y="5416732"/>
                  <a:ext cx="496388" cy="496388"/>
                </a:xfrm>
                <a:prstGeom prst="ellipse">
                  <a:avLst/>
                </a:prstGeom>
                <a:blipFill>
                  <a:blip r:embed="rId8"/>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F103ECE9-8B3F-1C48-A36D-7739E5A3D681}"/>
                    </a:ext>
                  </a:extLst>
                </p:cNvPr>
                <p:cNvSpPr>
                  <a:spLocks noChangeAspect="1"/>
                </p:cNvSpPr>
                <p:nvPr/>
              </p:nvSpPr>
              <p:spPr>
                <a:xfrm>
                  <a:off x="7071360" y="541367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13" name="Oval 12">
                  <a:extLst>
                    <a:ext uri="{FF2B5EF4-FFF2-40B4-BE49-F238E27FC236}">
                      <a16:creationId xmlns:a16="http://schemas.microsoft.com/office/drawing/2014/main" id="{F103ECE9-8B3F-1C48-A36D-7739E5A3D681}"/>
                    </a:ext>
                  </a:extLst>
                </p:cNvPr>
                <p:cNvSpPr>
                  <a:spLocks noRot="1" noChangeAspect="1" noMove="1" noResize="1" noEditPoints="1" noAdjustHandles="1" noChangeArrowheads="1" noChangeShapeType="1" noTextEdit="1"/>
                </p:cNvSpPr>
                <p:nvPr/>
              </p:nvSpPr>
              <p:spPr>
                <a:xfrm>
                  <a:off x="7071360" y="5413672"/>
                  <a:ext cx="496388" cy="496388"/>
                </a:xfrm>
                <a:prstGeom prst="ellipse">
                  <a:avLst/>
                </a:prstGeom>
                <a:blipFill>
                  <a:blip r:embed="rId9"/>
                  <a:stretch>
                    <a:fillRect/>
                  </a:stretch>
                </a:blipFill>
                <a:ln w="28575"/>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FDD9EEA9-546C-DA4A-A17E-F64BF456A0F7}"/>
                </a:ext>
              </a:extLst>
            </p:cNvPr>
            <p:cNvCxnSpPr>
              <a:cxnSpLocks/>
              <a:stCxn id="6" idx="4"/>
              <a:endCxn id="9" idx="0"/>
            </p:cNvCxnSpPr>
            <p:nvPr/>
          </p:nvCxnSpPr>
          <p:spPr>
            <a:xfrm flipH="1">
              <a:off x="6075075" y="3422469"/>
              <a:ext cx="1244479" cy="74458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727CF9-62F8-1B47-BE9C-56ECF2C92EC5}"/>
                </a:ext>
              </a:extLst>
            </p:cNvPr>
            <p:cNvCxnSpPr>
              <a:cxnSpLocks/>
              <a:stCxn id="6" idx="4"/>
              <a:endCxn id="10" idx="0"/>
            </p:cNvCxnSpPr>
            <p:nvPr/>
          </p:nvCxnSpPr>
          <p:spPr>
            <a:xfrm flipH="1">
              <a:off x="6693625" y="3422469"/>
              <a:ext cx="625929" cy="74458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619F7EE-37B2-6E44-BC8C-1DA189718CA5}"/>
                </a:ext>
              </a:extLst>
            </p:cNvPr>
            <p:cNvCxnSpPr>
              <a:cxnSpLocks/>
              <a:stCxn id="6" idx="4"/>
              <a:endCxn id="11" idx="0"/>
            </p:cNvCxnSpPr>
            <p:nvPr/>
          </p:nvCxnSpPr>
          <p:spPr>
            <a:xfrm>
              <a:off x="7319554" y="3422469"/>
              <a:ext cx="607966" cy="74458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006182-C875-EB4B-B495-5A681693FEA2}"/>
                </a:ext>
              </a:extLst>
            </p:cNvPr>
            <p:cNvCxnSpPr>
              <a:cxnSpLocks/>
              <a:stCxn id="10" idx="4"/>
              <a:endCxn id="12" idx="0"/>
            </p:cNvCxnSpPr>
            <p:nvPr/>
          </p:nvCxnSpPr>
          <p:spPr>
            <a:xfrm flipH="1">
              <a:off x="6075075" y="4663440"/>
              <a:ext cx="618550" cy="75329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6D856AF-479D-854B-AB74-5D99E189F165}"/>
                </a:ext>
              </a:extLst>
            </p:cNvPr>
            <p:cNvCxnSpPr>
              <a:cxnSpLocks/>
              <a:stCxn id="10" idx="4"/>
              <a:endCxn id="13" idx="0"/>
            </p:cNvCxnSpPr>
            <p:nvPr/>
          </p:nvCxnSpPr>
          <p:spPr>
            <a:xfrm>
              <a:off x="6693625" y="4663440"/>
              <a:ext cx="625929" cy="75023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700EECC-F421-6F43-A080-24C03766CEB0}"/>
                    </a:ext>
                  </a:extLst>
                </p:cNvPr>
                <p:cNvSpPr txBox="1"/>
                <p:nvPr/>
              </p:nvSpPr>
              <p:spPr>
                <a:xfrm>
                  <a:off x="6234434" y="3621763"/>
                  <a:ext cx="481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29" name="TextBox 28">
                  <a:extLst>
                    <a:ext uri="{FF2B5EF4-FFF2-40B4-BE49-F238E27FC236}">
                      <a16:creationId xmlns:a16="http://schemas.microsoft.com/office/drawing/2014/main" id="{4700EECC-F421-6F43-A080-24C03766CEB0}"/>
                    </a:ext>
                  </a:extLst>
                </p:cNvPr>
                <p:cNvSpPr txBox="1">
                  <a:spLocks noRot="1" noChangeAspect="1" noMove="1" noResize="1" noEditPoints="1" noAdjustHandles="1" noChangeArrowheads="1" noChangeShapeType="1" noTextEdit="1"/>
                </p:cNvSpPr>
                <p:nvPr/>
              </p:nvSpPr>
              <p:spPr>
                <a:xfrm>
                  <a:off x="6234434" y="3621763"/>
                  <a:ext cx="481863"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4A30030-3B7D-AC4A-B26B-73D4CA80878F}"/>
                    </a:ext>
                  </a:extLst>
                </p:cNvPr>
                <p:cNvSpPr txBox="1"/>
                <p:nvPr/>
              </p:nvSpPr>
              <p:spPr>
                <a:xfrm>
                  <a:off x="6830312" y="3861248"/>
                  <a:ext cx="5411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30" name="TextBox 29">
                  <a:extLst>
                    <a:ext uri="{FF2B5EF4-FFF2-40B4-BE49-F238E27FC236}">
                      <a16:creationId xmlns:a16="http://schemas.microsoft.com/office/drawing/2014/main" id="{24A30030-3B7D-AC4A-B26B-73D4CA80878F}"/>
                    </a:ext>
                  </a:extLst>
                </p:cNvPr>
                <p:cNvSpPr txBox="1">
                  <a:spLocks noRot="1" noChangeAspect="1" noMove="1" noResize="1" noEditPoints="1" noAdjustHandles="1" noChangeArrowheads="1" noChangeShapeType="1" noTextEdit="1"/>
                </p:cNvSpPr>
                <p:nvPr/>
              </p:nvSpPr>
              <p:spPr>
                <a:xfrm>
                  <a:off x="6830312" y="3861248"/>
                  <a:ext cx="541174"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C313646-0F8E-DA4F-B38D-80156B252082}"/>
                    </a:ext>
                  </a:extLst>
                </p:cNvPr>
                <p:cNvSpPr txBox="1"/>
                <p:nvPr/>
              </p:nvSpPr>
              <p:spPr>
                <a:xfrm>
                  <a:off x="7569132" y="3610094"/>
                  <a:ext cx="6004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31" name="TextBox 30">
                  <a:extLst>
                    <a:ext uri="{FF2B5EF4-FFF2-40B4-BE49-F238E27FC236}">
                      <a16:creationId xmlns:a16="http://schemas.microsoft.com/office/drawing/2014/main" id="{7C313646-0F8E-DA4F-B38D-80156B252082}"/>
                    </a:ext>
                  </a:extLst>
                </p:cNvPr>
                <p:cNvSpPr txBox="1">
                  <a:spLocks noRot="1" noChangeAspect="1" noMove="1" noResize="1" noEditPoints="1" noAdjustHandles="1" noChangeArrowheads="1" noChangeShapeType="1" noTextEdit="1"/>
                </p:cNvSpPr>
                <p:nvPr/>
              </p:nvSpPr>
              <p:spPr>
                <a:xfrm>
                  <a:off x="7569132" y="3610094"/>
                  <a:ext cx="600485"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5CDAFBC-DC56-D645-8E29-7E327B50EA42}"/>
                    </a:ext>
                  </a:extLst>
                </p:cNvPr>
                <p:cNvSpPr txBox="1"/>
                <p:nvPr/>
              </p:nvSpPr>
              <p:spPr>
                <a:xfrm>
                  <a:off x="5995013" y="4868383"/>
                  <a:ext cx="481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32" name="TextBox 31">
                  <a:extLst>
                    <a:ext uri="{FF2B5EF4-FFF2-40B4-BE49-F238E27FC236}">
                      <a16:creationId xmlns:a16="http://schemas.microsoft.com/office/drawing/2014/main" id="{65CDAFBC-DC56-D645-8E29-7E327B50EA42}"/>
                    </a:ext>
                  </a:extLst>
                </p:cNvPr>
                <p:cNvSpPr txBox="1">
                  <a:spLocks noRot="1" noChangeAspect="1" noMove="1" noResize="1" noEditPoints="1" noAdjustHandles="1" noChangeArrowheads="1" noChangeShapeType="1" noTextEdit="1"/>
                </p:cNvSpPr>
                <p:nvPr/>
              </p:nvSpPr>
              <p:spPr>
                <a:xfrm>
                  <a:off x="5995013" y="4868383"/>
                  <a:ext cx="481863"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7ED676B-6462-DF49-97C4-84D143E75857}"/>
                    </a:ext>
                  </a:extLst>
                </p:cNvPr>
                <p:cNvSpPr txBox="1"/>
                <p:nvPr/>
              </p:nvSpPr>
              <p:spPr>
                <a:xfrm>
                  <a:off x="6973854" y="4853890"/>
                  <a:ext cx="5411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33" name="TextBox 32">
                  <a:extLst>
                    <a:ext uri="{FF2B5EF4-FFF2-40B4-BE49-F238E27FC236}">
                      <a16:creationId xmlns:a16="http://schemas.microsoft.com/office/drawing/2014/main" id="{27ED676B-6462-DF49-97C4-84D143E75857}"/>
                    </a:ext>
                  </a:extLst>
                </p:cNvPr>
                <p:cNvSpPr txBox="1">
                  <a:spLocks noRot="1" noChangeAspect="1" noMove="1" noResize="1" noEditPoints="1" noAdjustHandles="1" noChangeArrowheads="1" noChangeShapeType="1" noTextEdit="1"/>
                </p:cNvSpPr>
                <p:nvPr/>
              </p:nvSpPr>
              <p:spPr>
                <a:xfrm>
                  <a:off x="6973854" y="4853890"/>
                  <a:ext cx="541174" cy="369332"/>
                </a:xfrm>
                <a:prstGeom prst="rect">
                  <a:avLst/>
                </a:prstGeom>
                <a:blipFill>
                  <a:blip r:embed="rId14"/>
                  <a:stretch>
                    <a:fillRect/>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EDC3CAD8-1157-EE4B-86F2-2DCB411FEFA1}"/>
                </a:ext>
              </a:extLst>
            </p:cNvPr>
            <p:cNvSpPr txBox="1"/>
            <p:nvPr/>
          </p:nvSpPr>
          <p:spPr>
            <a:xfrm>
              <a:off x="7076634" y="4172836"/>
              <a:ext cx="463588" cy="369332"/>
            </a:xfrm>
            <a:prstGeom prst="rect">
              <a:avLst/>
            </a:prstGeom>
            <a:noFill/>
          </p:spPr>
          <p:txBody>
            <a:bodyPr wrap="none" rtlCol="0">
              <a:spAutoFit/>
            </a:bodyPr>
            <a:lstStyle/>
            <a:p>
              <a:r>
                <a:rPr lang="en-GB" dirty="0"/>
                <a:t>. . .</a:t>
              </a:r>
            </a:p>
          </p:txBody>
        </p:sp>
        <p:sp>
          <p:nvSpPr>
            <p:cNvPr id="35" name="TextBox 34">
              <a:extLst>
                <a:ext uri="{FF2B5EF4-FFF2-40B4-BE49-F238E27FC236}">
                  <a16:creationId xmlns:a16="http://schemas.microsoft.com/office/drawing/2014/main" id="{29EB6E34-84A7-864A-AF50-8EC0A61546A5}"/>
                </a:ext>
              </a:extLst>
            </p:cNvPr>
            <p:cNvSpPr txBox="1"/>
            <p:nvPr/>
          </p:nvSpPr>
          <p:spPr>
            <a:xfrm>
              <a:off x="6445431" y="5424047"/>
              <a:ext cx="463588" cy="369332"/>
            </a:xfrm>
            <a:prstGeom prst="rect">
              <a:avLst/>
            </a:prstGeom>
            <a:noFill/>
          </p:spPr>
          <p:txBody>
            <a:bodyPr wrap="none" rtlCol="0">
              <a:spAutoFit/>
            </a:bodyPr>
            <a:lstStyle/>
            <a:p>
              <a:r>
                <a:rPr lang="en-GB" dirty="0"/>
                <a:t>. . .</a:t>
              </a:r>
            </a:p>
          </p:txBody>
        </p:sp>
      </p:grpSp>
      <p:sp>
        <p:nvSpPr>
          <p:cNvPr id="7" name="Date Placeholder 6">
            <a:extLst>
              <a:ext uri="{FF2B5EF4-FFF2-40B4-BE49-F238E27FC236}">
                <a16:creationId xmlns:a16="http://schemas.microsoft.com/office/drawing/2014/main" id="{669E9686-CDA6-FF4A-8222-49335183C38C}"/>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736561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2A01-CB74-3E4E-9714-7B353B9A4D4F}"/>
              </a:ext>
            </a:extLst>
          </p:cNvPr>
          <p:cNvSpPr>
            <a:spLocks noGrp="1"/>
          </p:cNvSpPr>
          <p:nvPr>
            <p:ph type="title"/>
          </p:nvPr>
        </p:nvSpPr>
        <p:spPr/>
        <p:txBody>
          <a:bodyPr>
            <a:normAutofit/>
          </a:bodyPr>
          <a:lstStyle/>
          <a:p>
            <a:r>
              <a:rPr lang="en-GB" dirty="0"/>
              <a:t>How to Get a Heuristic Function?</a:t>
            </a:r>
          </a:p>
        </p:txBody>
      </p:sp>
      <p:sp>
        <p:nvSpPr>
          <p:cNvPr id="3" name="Content Placeholder 2">
            <a:extLst>
              <a:ext uri="{FF2B5EF4-FFF2-40B4-BE49-F238E27FC236}">
                <a16:creationId xmlns:a16="http://schemas.microsoft.com/office/drawing/2014/main" id="{DA216867-94B2-2F4A-876C-4FB3CEF51C59}"/>
              </a:ext>
            </a:extLst>
          </p:cNvPr>
          <p:cNvSpPr>
            <a:spLocks noGrp="1"/>
          </p:cNvSpPr>
          <p:nvPr>
            <p:ph idx="1"/>
          </p:nvPr>
        </p:nvSpPr>
        <p:spPr/>
        <p:txBody>
          <a:bodyPr/>
          <a:lstStyle/>
          <a:p>
            <a:r>
              <a:rPr lang="en-GB" dirty="0"/>
              <a:t>Solve simplified settings, e.g.,</a:t>
            </a:r>
          </a:p>
          <a:p>
            <a:pPr lvl="1"/>
            <a:r>
              <a:rPr lang="en-GB" dirty="0"/>
              <a:t>Solve the underlying MDP (approximately or optimally) given assumptions:</a:t>
            </a:r>
          </a:p>
          <a:p>
            <a:pPr lvl="2"/>
            <a:r>
              <a:rPr lang="en-GB" dirty="0"/>
              <a:t>Centralised observations</a:t>
            </a:r>
          </a:p>
          <a:p>
            <a:pPr lvl="2"/>
            <a:r>
              <a:rPr lang="en-GB" dirty="0"/>
              <a:t>Full observability</a:t>
            </a:r>
          </a:p>
          <a:p>
            <a:pPr lvl="3"/>
            <a:r>
              <a:rPr lang="en-GB" dirty="0"/>
              <a:t>Simulate / sample unobserved values</a:t>
            </a:r>
          </a:p>
          <a:p>
            <a:pPr lvl="1"/>
            <a:r>
              <a:rPr lang="en-GB" dirty="0"/>
              <a:t>Solve a belief MDP given assumption</a:t>
            </a:r>
          </a:p>
          <a:p>
            <a:pPr lvl="2"/>
            <a:r>
              <a:rPr lang="en-GB" dirty="0"/>
              <a:t>Centralised observations</a:t>
            </a:r>
          </a:p>
          <a:p>
            <a:r>
              <a:rPr lang="en-GB" dirty="0"/>
              <a:t>Domain-specific heuristics</a:t>
            </a:r>
          </a:p>
          <a:p>
            <a:pPr lvl="2"/>
            <a:endParaRPr lang="en-GB" dirty="0"/>
          </a:p>
        </p:txBody>
      </p:sp>
      <p:sp>
        <p:nvSpPr>
          <p:cNvPr id="4" name="Slide Number Placeholder 3">
            <a:extLst>
              <a:ext uri="{FF2B5EF4-FFF2-40B4-BE49-F238E27FC236}">
                <a16:creationId xmlns:a16="http://schemas.microsoft.com/office/drawing/2014/main" id="{C1C918BA-1A10-B745-8483-126CA33D5110}"/>
              </a:ext>
            </a:extLst>
          </p:cNvPr>
          <p:cNvSpPr>
            <a:spLocks noGrp="1"/>
          </p:cNvSpPr>
          <p:nvPr>
            <p:ph type="sldNum" sz="quarter" idx="12"/>
          </p:nvPr>
        </p:nvSpPr>
        <p:spPr/>
        <p:txBody>
          <a:bodyPr/>
          <a:lstStyle/>
          <a:p>
            <a:fld id="{67C9959E-8E6B-B04C-9955-EA096F41CA7A}" type="slidenum">
              <a:rPr lang="en-GB" smtClean="0"/>
              <a:t>64</a:t>
            </a:fld>
            <a:endParaRPr lang="en-GB"/>
          </a:p>
        </p:txBody>
      </p:sp>
      <p:sp>
        <p:nvSpPr>
          <p:cNvPr id="5" name="Date Placeholder 4">
            <a:extLst>
              <a:ext uri="{FF2B5EF4-FFF2-40B4-BE49-F238E27FC236}">
                <a16:creationId xmlns:a16="http://schemas.microsoft.com/office/drawing/2014/main" id="{C5765821-6615-3746-830B-9D8F5203B1AC}"/>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566745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5DB3-1F26-354C-ADB0-7ADF05047272}"/>
              </a:ext>
            </a:extLst>
          </p:cNvPr>
          <p:cNvSpPr>
            <a:spLocks noGrp="1"/>
          </p:cNvSpPr>
          <p:nvPr>
            <p:ph type="title"/>
          </p:nvPr>
        </p:nvSpPr>
        <p:spPr/>
        <p:txBody>
          <a:bodyPr/>
          <a:lstStyle/>
          <a:p>
            <a:r>
              <a:rPr lang="en-GB" dirty="0"/>
              <a:t>Memory Bounded Search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152D99C-34C0-C74A-B483-03AAB695486F}"/>
                  </a:ext>
                </a:extLst>
              </p:cNvPr>
              <p:cNvSpPr>
                <a:spLocks noGrp="1"/>
              </p:cNvSpPr>
              <p:nvPr>
                <p:ph idx="1"/>
              </p:nvPr>
            </p:nvSpPr>
            <p:spPr>
              <a:xfrm>
                <a:off x="360000" y="3908576"/>
                <a:ext cx="8425225" cy="2405726"/>
              </a:xfrm>
            </p:spPr>
            <p:txBody>
              <a:bodyPr>
                <a:normAutofit fontScale="92500" lnSpcReduction="10000"/>
              </a:bodyPr>
              <a:lstStyle/>
              <a:p>
                <a:r>
                  <a:rPr lang="en-GB" dirty="0"/>
                  <a:t>Approximate solution approach for general models with a finite horizon </a:t>
                </a:r>
                <a14:m>
                  <m:oMath xmlns:m="http://schemas.openxmlformats.org/officeDocument/2006/math">
                    <m:r>
                      <a:rPr lang="en-GB" i="1" dirty="0" smtClean="0">
                        <a:latin typeface="Cambria Math" panose="02040503050406030204" pitchFamily="18" charset="0"/>
                      </a:rPr>
                      <m:t>h</m:t>
                    </m:r>
                  </m:oMath>
                </a14:m>
                <a:endParaRPr lang="en-GB" dirty="0"/>
              </a:p>
              <a:p>
                <a:pPr lvl="1"/>
                <a:r>
                  <a:rPr lang="en-GB" dirty="0"/>
                  <a:t>Inputs: </a:t>
                </a:r>
                <a:r>
                  <a:rPr lang="en-GB" dirty="0" err="1"/>
                  <a:t>DecPOMDP</a:t>
                </a:r>
                <a:r>
                  <a:rPr lang="en-GB" dirty="0"/>
                  <a:t>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oMath>
                </a14:m>
                <a:r>
                  <a:rPr lang="en-GB" dirty="0"/>
                  <a:t>, horizon </a:t>
                </a:r>
                <a14:m>
                  <m:oMath xmlns:m="http://schemas.openxmlformats.org/officeDocument/2006/math">
                    <m:r>
                      <a:rPr lang="en-GB" i="1" dirty="0">
                        <a:latin typeface="Cambria Math" panose="02040503050406030204" pitchFamily="18" charset="0"/>
                      </a:rPr>
                      <m:t>h</m:t>
                    </m:r>
                  </m:oMath>
                </a14:m>
                <a:endParaRPr lang="en-GB" dirty="0"/>
              </a:p>
              <a:p>
                <a:r>
                  <a:rPr lang="en-GB" dirty="0"/>
                  <a:t>Do not keep all policies at each step but a fixed number for each agent </a:t>
                </a:r>
                <a14:m>
                  <m:oMath xmlns:m="http://schemas.openxmlformats.org/officeDocument/2006/math">
                    <m:r>
                      <a:rPr lang="de-DE" b="0" i="1" smtClean="0">
                        <a:latin typeface="Cambria Math" panose="02040503050406030204" pitchFamily="18" charset="0"/>
                      </a:rPr>
                      <m:t>𝑚𝑎𝑥𝑇𝑟𝑒𝑒𝑠</m:t>
                    </m:r>
                  </m:oMath>
                </a14:m>
                <a:endParaRPr lang="en-GB" dirty="0"/>
              </a:p>
              <a:p>
                <a:pPr lvl="1"/>
                <a:r>
                  <a:rPr lang="en-GB" dirty="0"/>
                  <a:t>Select </a:t>
                </a:r>
                <a14:m>
                  <m:oMath xmlns:m="http://schemas.openxmlformats.org/officeDocument/2006/math">
                    <m:r>
                      <a:rPr lang="de-DE" i="1">
                        <a:latin typeface="Cambria Math" panose="02040503050406030204" pitchFamily="18" charset="0"/>
                      </a:rPr>
                      <m:t>𝑚𝑎𝑥𝑇𝑟𝑒𝑒𝑠</m:t>
                    </m:r>
                  </m:oMath>
                </a14:m>
                <a:r>
                  <a:rPr lang="en-GB" dirty="0"/>
                  <a:t> in a way that </a:t>
                </a:r>
                <a14:m>
                  <m:oMath xmlns:m="http://schemas.openxmlformats.org/officeDocument/2006/math">
                    <m:r>
                      <a:rPr lang="de-DE" i="1">
                        <a:latin typeface="Cambria Math" panose="02040503050406030204" pitchFamily="18" charset="0"/>
                      </a:rPr>
                      <m:t>𝑚𝑎𝑥𝑇𝑟𝑒𝑒𝑠</m:t>
                    </m:r>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m:t>
                        </m:r>
                      </m:e>
                    </m:d>
                  </m:oMath>
                </a14:m>
                <a:r>
                  <a:rPr lang="en-GB" dirty="0"/>
                  <a:t> trees fit into memory</a:t>
                </a:r>
              </a:p>
              <a:p>
                <a:pPr lvl="2"/>
                <a:r>
                  <a:rPr lang="en-GB" dirty="0"/>
                  <a:t>Can be difficult to choose; often small in practice</a:t>
                </a:r>
              </a:p>
              <a:p>
                <a:pPr lvl="1"/>
                <a:r>
                  <a:rPr lang="en-GB" dirty="0"/>
                  <a:t>Select trees by using heuristic (like A*)</a:t>
                </a:r>
              </a:p>
            </p:txBody>
          </p:sp>
        </mc:Choice>
        <mc:Fallback>
          <p:sp>
            <p:nvSpPr>
              <p:cNvPr id="3" name="Content Placeholder 2">
                <a:extLst>
                  <a:ext uri="{FF2B5EF4-FFF2-40B4-BE49-F238E27FC236}">
                    <a16:creationId xmlns:a16="http://schemas.microsoft.com/office/drawing/2014/main" id="{D152D99C-34C0-C74A-B483-03AAB695486F}"/>
                  </a:ext>
                </a:extLst>
              </p:cNvPr>
              <p:cNvSpPr>
                <a:spLocks noGrp="1" noRot="1" noChangeAspect="1" noMove="1" noResize="1" noEditPoints="1" noAdjustHandles="1" noChangeArrowheads="1" noChangeShapeType="1" noTextEdit="1"/>
              </p:cNvSpPr>
              <p:nvPr>
                <p:ph idx="1"/>
              </p:nvPr>
            </p:nvSpPr>
            <p:spPr>
              <a:xfrm>
                <a:off x="360000" y="3908576"/>
                <a:ext cx="8425225" cy="2405726"/>
              </a:xfrm>
              <a:blipFill>
                <a:blip r:embed="rId2"/>
                <a:stretch>
                  <a:fillRect l="-1805" t="-5789" r="-602" b="-1579"/>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10F7642-4C79-EC40-B1A8-6C0897872EA5}"/>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D54E1061-5A95-AE42-A685-510BBE84107E}"/>
              </a:ext>
            </a:extLst>
          </p:cNvPr>
          <p:cNvSpPr>
            <a:spLocks noGrp="1"/>
          </p:cNvSpPr>
          <p:nvPr>
            <p:ph type="sldNum" sz="quarter" idx="12"/>
          </p:nvPr>
        </p:nvSpPr>
        <p:spPr/>
        <p:txBody>
          <a:bodyPr/>
          <a:lstStyle/>
          <a:p>
            <a:fld id="{67C9959E-8E6B-B04C-9955-EA096F41CA7A}" type="slidenum">
              <a:rPr lang="en-GB" smtClean="0"/>
              <a:t>65</a:t>
            </a:fld>
            <a:endParaRPr lang="en-GB"/>
          </a:p>
        </p:txBody>
      </p:sp>
      <p:sp>
        <p:nvSpPr>
          <p:cNvPr id="6" name="TextBox 5">
            <a:extLst>
              <a:ext uri="{FF2B5EF4-FFF2-40B4-BE49-F238E27FC236}">
                <a16:creationId xmlns:a16="http://schemas.microsoft.com/office/drawing/2014/main" id="{DCABAA12-7BF5-E64F-AF21-2B4585C1256E}"/>
              </a:ext>
            </a:extLst>
          </p:cNvPr>
          <p:cNvSpPr txBox="1"/>
          <p:nvPr/>
        </p:nvSpPr>
        <p:spPr>
          <a:xfrm>
            <a:off x="3383234" y="1735885"/>
            <a:ext cx="5400766"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MBDP(</a:t>
            </a:r>
            <a:r>
              <a:rPr lang="en-GB" sz="1400" b="1" i="1" dirty="0" err="1">
                <a:latin typeface="Courier New" panose="02070309020205020404" pitchFamily="49" charset="0"/>
                <a:cs typeface="Courier New" panose="02070309020205020404" pitchFamily="49" charset="0"/>
              </a:rPr>
              <a:t>dec-pomdp</a:t>
            </a:r>
            <a:r>
              <a:rPr lang="en-GB" sz="1400" b="1"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Start with a one-step policy for each agent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 </a:t>
            </a:r>
            <a:r>
              <a:rPr lang="en-GB" sz="1400" i="1" dirty="0">
                <a:latin typeface="Courier New" panose="02070309020205020404" pitchFamily="49" charset="0"/>
                <a:cs typeface="Courier New" panose="02070309020205020404" pitchFamily="49" charset="0"/>
              </a:rPr>
              <a:t>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a:t>
            </a:r>
            <a:r>
              <a:rPr lang="en-GB" sz="1400" b="1" dirty="0" err="1">
                <a:latin typeface="Courier New" panose="02070309020205020404" pitchFamily="49" charset="0"/>
                <a:cs typeface="Courier New" panose="02070309020205020404" pitchFamily="49" charset="0"/>
              </a:rPr>
              <a:t>downto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Backup each agent’s policy</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 </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to</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maxTrees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Compute heuristic policy and resulting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belief state </a:t>
            </a:r>
            <a:r>
              <a:rPr lang="en-GB" sz="1400" i="1" dirty="0">
                <a:latin typeface="Courier New" panose="02070309020205020404" pitchFamily="49" charset="0"/>
                <a:cs typeface="Courier New" panose="02070309020205020404" pitchFamily="49" charset="0"/>
              </a:rPr>
              <a:t>b</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Choose best set of trees starting at </a:t>
            </a:r>
            <a:r>
              <a:rPr lang="en-GB" sz="1400" i="1" dirty="0">
                <a:latin typeface="Courier New" panose="02070309020205020404" pitchFamily="49" charset="0"/>
                <a:cs typeface="Courier New" panose="02070309020205020404" pitchFamily="49" charset="0"/>
              </a:rPr>
              <a:t>b</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Select best set of trees for initial state </a:t>
            </a:r>
            <a:r>
              <a:rPr lang="en-GB" sz="1400" i="1" dirty="0">
                <a:latin typeface="Courier New" panose="02070309020205020404" pitchFamily="49" charset="0"/>
                <a:cs typeface="Courier New" panose="02070309020205020404" pitchFamily="49" charset="0"/>
              </a:rPr>
              <a:t>b</a:t>
            </a:r>
            <a:r>
              <a:rPr lang="en-GB" sz="1400" baseline="-25000" dirty="0">
                <a:latin typeface="Courier New" panose="02070309020205020404" pitchFamily="49" charset="0"/>
                <a:cs typeface="Courier New" panose="02070309020205020404" pitchFamily="49" charset="0"/>
              </a:rPr>
              <a:t>0</a:t>
            </a:r>
          </a:p>
        </p:txBody>
      </p:sp>
      <p:sp>
        <p:nvSpPr>
          <p:cNvPr id="7" name="TextBox 6">
            <a:extLst>
              <a:ext uri="{FF2B5EF4-FFF2-40B4-BE49-F238E27FC236}">
                <a16:creationId xmlns:a16="http://schemas.microsoft.com/office/drawing/2014/main" id="{85647E0A-EEEA-8346-93AE-6717BA153FB9}"/>
              </a:ext>
            </a:extLst>
          </p:cNvPr>
          <p:cNvSpPr txBox="1"/>
          <p:nvPr/>
        </p:nvSpPr>
        <p:spPr>
          <a:xfrm>
            <a:off x="1001487" y="2012883"/>
            <a:ext cx="1828800" cy="1477328"/>
          </a:xfrm>
          <a:prstGeom prst="rect">
            <a:avLst/>
          </a:prstGeom>
          <a:noFill/>
        </p:spPr>
        <p:txBody>
          <a:bodyPr wrap="square" rtlCol="0">
            <a:spAutoFit/>
          </a:bodyPr>
          <a:lstStyle/>
          <a:p>
            <a:pPr marL="361950" indent="-361950"/>
            <a:r>
              <a:rPr lang="en-GB" dirty="0">
                <a:solidFill>
                  <a:schemeClr val="bg2"/>
                </a:solidFill>
              </a:rPr>
              <a:t>MBDP</a:t>
            </a:r>
            <a:r>
              <a:rPr lang="en-GB" dirty="0"/>
              <a:t> = </a:t>
            </a:r>
            <a:br>
              <a:rPr lang="en-GB" dirty="0"/>
            </a:br>
            <a:r>
              <a:rPr lang="en-GB" dirty="0">
                <a:solidFill>
                  <a:schemeClr val="bg2"/>
                </a:solidFill>
              </a:rPr>
              <a:t>M</a:t>
            </a:r>
            <a:r>
              <a:rPr lang="en-GB" dirty="0"/>
              <a:t>emory </a:t>
            </a:r>
            <a:br>
              <a:rPr lang="en-GB" dirty="0"/>
            </a:br>
            <a:r>
              <a:rPr lang="en-GB" dirty="0">
                <a:solidFill>
                  <a:schemeClr val="bg2"/>
                </a:solidFill>
              </a:rPr>
              <a:t>B</a:t>
            </a:r>
            <a:r>
              <a:rPr lang="en-GB" dirty="0"/>
              <a:t>ounded </a:t>
            </a:r>
            <a:br>
              <a:rPr lang="en-GB" dirty="0"/>
            </a:br>
            <a:r>
              <a:rPr lang="en-GB" dirty="0">
                <a:solidFill>
                  <a:schemeClr val="bg2"/>
                </a:solidFill>
              </a:rPr>
              <a:t>D</a:t>
            </a:r>
            <a:r>
              <a:rPr lang="en-GB" dirty="0"/>
              <a:t>ynamic </a:t>
            </a:r>
            <a:br>
              <a:rPr lang="en-GB" dirty="0"/>
            </a:br>
            <a:r>
              <a:rPr lang="en-GB" dirty="0">
                <a:solidFill>
                  <a:schemeClr val="bg2"/>
                </a:solidFill>
              </a:rPr>
              <a:t>P</a:t>
            </a:r>
            <a:r>
              <a:rPr lang="en-GB" dirty="0"/>
              <a:t>rogramming</a:t>
            </a:r>
          </a:p>
        </p:txBody>
      </p:sp>
    </p:spTree>
    <p:extLst>
      <p:ext uri="{BB962C8B-B14F-4D97-AF65-F5344CB8AC3E}">
        <p14:creationId xmlns:p14="http://schemas.microsoft.com/office/powerpoint/2010/main" val="2774722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5D7C-89BF-7F4F-8788-70A780B749E5}"/>
              </a:ext>
            </a:extLst>
          </p:cNvPr>
          <p:cNvSpPr>
            <a:spLocks noGrp="1"/>
          </p:cNvSpPr>
          <p:nvPr>
            <p:ph type="title"/>
          </p:nvPr>
        </p:nvSpPr>
        <p:spPr/>
        <p:txBody>
          <a:bodyPr/>
          <a:lstStyle/>
          <a:p>
            <a:r>
              <a:rPr lang="en-GB" dirty="0"/>
              <a:t>Infinite Horizon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91DC4C-76EF-B849-A718-814CCC986F38}"/>
                  </a:ext>
                </a:extLst>
              </p:cNvPr>
              <p:cNvSpPr>
                <a:spLocks noGrp="1"/>
              </p:cNvSpPr>
              <p:nvPr>
                <p:ph idx="1"/>
              </p:nvPr>
            </p:nvSpPr>
            <p:spPr/>
            <p:txBody>
              <a:bodyPr>
                <a:normAutofit/>
              </a:bodyPr>
              <a:lstStyle/>
              <a:p>
                <a:r>
                  <a:rPr lang="en-GB" dirty="0"/>
                  <a:t>Approximate using a large enough horizon </a:t>
                </a:r>
                <a14:m>
                  <m:oMath xmlns:m="http://schemas.openxmlformats.org/officeDocument/2006/math">
                    <m:r>
                      <a:rPr lang="en-GB" i="1" dirty="0" smtClean="0">
                        <a:latin typeface="Cambria Math" panose="02040503050406030204" pitchFamily="18" charset="0"/>
                      </a:rPr>
                      <m:t>h</m:t>
                    </m:r>
                  </m:oMath>
                </a14:m>
                <a:endParaRPr lang="en-GB" dirty="0"/>
              </a:p>
              <a:p>
                <a:pPr lvl="1"/>
                <a:r>
                  <a:rPr lang="en-GB" dirty="0"/>
                  <a:t>Neither efficient, nor compact</a:t>
                </a:r>
              </a:p>
              <a:p>
                <a:r>
                  <a:rPr lang="en-GB" dirty="0"/>
                  <a:t>Selection of solution approaches based on solution approaches already seen for MDPs / POMDPs:</a:t>
                </a:r>
              </a:p>
              <a:p>
                <a:pPr lvl="1"/>
                <a:r>
                  <a:rPr lang="en-GB" dirty="0"/>
                  <a:t>Policy iteration</a:t>
                </a:r>
              </a:p>
              <a:p>
                <a:pPr lvl="2"/>
                <a:r>
                  <a:rPr lang="en-GB" dirty="0"/>
                  <a:t>Start with one-step plans, extend further</a:t>
                </a:r>
              </a:p>
              <a:p>
                <a:pPr lvl="2"/>
                <a:r>
                  <a:rPr lang="en-GB" dirty="0"/>
                  <a:t>Automata-based approaches (Moore/Mealy automata to represent policy)</a:t>
                </a:r>
              </a:p>
              <a:p>
                <a:pPr lvl="2"/>
                <a:r>
                  <a:rPr lang="en-GB" dirty="0"/>
                  <a:t>Intractable for all but the smallest problems</a:t>
                </a:r>
              </a:p>
              <a:p>
                <a:pPr lvl="1"/>
                <a:r>
                  <a:rPr lang="en-GB" dirty="0"/>
                  <a:t>Best-first search</a:t>
                </a:r>
              </a:p>
              <a:p>
                <a:pPr lvl="2"/>
                <a:r>
                  <a:rPr lang="en-GB" dirty="0"/>
                  <a:t>Finds optimal fixed-size solutions; use start state info</a:t>
                </a:r>
              </a:p>
              <a:p>
                <a:pPr lvl="2"/>
                <a:r>
                  <a:rPr lang="en-GB" dirty="0"/>
                  <a:t>High search time ➝ small sizes only</a:t>
                </a:r>
              </a:p>
              <a:p>
                <a:r>
                  <a:rPr lang="en-GB" dirty="0"/>
                  <a:t>Further solution approaches use non-linear programming</a:t>
                </a:r>
              </a:p>
            </p:txBody>
          </p:sp>
        </mc:Choice>
        <mc:Fallback xmlns="">
          <p:sp>
            <p:nvSpPr>
              <p:cNvPr id="3" name="Content Placeholder 2">
                <a:extLst>
                  <a:ext uri="{FF2B5EF4-FFF2-40B4-BE49-F238E27FC236}">
                    <a16:creationId xmlns:a16="http://schemas.microsoft.com/office/drawing/2014/main" id="{4191DC4C-76EF-B849-A718-814CCC986F38}"/>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27A6FDB-10C9-7944-9D59-685AA90ABDD3}"/>
              </a:ext>
            </a:extLst>
          </p:cNvPr>
          <p:cNvSpPr>
            <a:spLocks noGrp="1"/>
          </p:cNvSpPr>
          <p:nvPr>
            <p:ph type="sldNum" sz="quarter" idx="12"/>
          </p:nvPr>
        </p:nvSpPr>
        <p:spPr/>
        <p:txBody>
          <a:bodyPr/>
          <a:lstStyle/>
          <a:p>
            <a:fld id="{67C9959E-8E6B-B04C-9955-EA096F41CA7A}" type="slidenum">
              <a:rPr lang="en-GB" smtClean="0"/>
              <a:t>66</a:t>
            </a:fld>
            <a:endParaRPr lang="en-GB"/>
          </a:p>
        </p:txBody>
      </p:sp>
      <p:sp>
        <p:nvSpPr>
          <p:cNvPr id="5" name="Date Placeholder 4">
            <a:extLst>
              <a:ext uri="{FF2B5EF4-FFF2-40B4-BE49-F238E27FC236}">
                <a16:creationId xmlns:a16="http://schemas.microsoft.com/office/drawing/2014/main" id="{0D4059A1-7741-9742-89F3-BA83C05A3899}"/>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477199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91F9-3AA7-2F46-88C8-53793E0851DB}"/>
              </a:ext>
            </a:extLst>
          </p:cNvPr>
          <p:cNvSpPr>
            <a:spLocks noGrp="1"/>
          </p:cNvSpPr>
          <p:nvPr>
            <p:ph type="title"/>
          </p:nvPr>
        </p:nvSpPr>
        <p:spPr/>
        <p:txBody>
          <a:bodyPr/>
          <a:lstStyle/>
          <a:p>
            <a:r>
              <a:rPr lang="en-GB" dirty="0"/>
              <a:t>Indefinite Horizon</a:t>
            </a:r>
          </a:p>
        </p:txBody>
      </p:sp>
      <p:sp>
        <p:nvSpPr>
          <p:cNvPr id="3" name="Content Placeholder 2">
            <a:extLst>
              <a:ext uri="{FF2B5EF4-FFF2-40B4-BE49-F238E27FC236}">
                <a16:creationId xmlns:a16="http://schemas.microsoft.com/office/drawing/2014/main" id="{79F28FF0-381B-3744-99CD-4391E4331BFB}"/>
              </a:ext>
            </a:extLst>
          </p:cNvPr>
          <p:cNvSpPr>
            <a:spLocks noGrp="1"/>
          </p:cNvSpPr>
          <p:nvPr>
            <p:ph idx="1"/>
          </p:nvPr>
        </p:nvSpPr>
        <p:spPr/>
        <p:txBody>
          <a:bodyPr>
            <a:normAutofit/>
          </a:bodyPr>
          <a:lstStyle/>
          <a:p>
            <a:r>
              <a:rPr lang="en-GB" dirty="0"/>
              <a:t>Many natural problems terminate after a goal is reached </a:t>
            </a:r>
          </a:p>
          <a:p>
            <a:pPr lvl="1"/>
            <a:r>
              <a:rPr lang="en-GB" dirty="0"/>
              <a:t>Meeting or catching a target</a:t>
            </a:r>
          </a:p>
          <a:p>
            <a:pPr lvl="1"/>
            <a:r>
              <a:rPr lang="en-GB" dirty="0"/>
              <a:t>Cooperatively completing a task</a:t>
            </a:r>
          </a:p>
          <a:p>
            <a:r>
              <a:rPr lang="en-GB" dirty="0"/>
              <a:t>Unclear how many steps are needed until termination </a:t>
            </a:r>
          </a:p>
          <a:p>
            <a:r>
              <a:rPr lang="en-GB" dirty="0"/>
              <a:t>Under certain assumptions can produce an optimal solution</a:t>
            </a:r>
          </a:p>
          <a:p>
            <a:pPr lvl="1"/>
            <a:r>
              <a:rPr lang="en-GB" dirty="0"/>
              <a:t>E.g., terminal actions and negative rewards</a:t>
            </a:r>
          </a:p>
          <a:p>
            <a:pPr lvl="2"/>
            <a:r>
              <a:rPr lang="en-GB" dirty="0"/>
              <a:t>Such as the 4x3 grid: </a:t>
            </a:r>
            <a:br>
              <a:rPr lang="en-GB" dirty="0"/>
            </a:br>
            <a:r>
              <a:rPr lang="en-GB" dirty="0"/>
              <a:t>terminal states, negative rewards for all but one terminal state</a:t>
            </a:r>
          </a:p>
          <a:p>
            <a:r>
              <a:rPr lang="en-GB" dirty="0"/>
              <a:t>Otherwise, can bound the solution quality by sampling </a:t>
            </a:r>
          </a:p>
          <a:p>
            <a:endParaRPr lang="en-GB" dirty="0"/>
          </a:p>
        </p:txBody>
      </p:sp>
      <p:sp>
        <p:nvSpPr>
          <p:cNvPr id="4" name="Slide Number Placeholder 3">
            <a:extLst>
              <a:ext uri="{FF2B5EF4-FFF2-40B4-BE49-F238E27FC236}">
                <a16:creationId xmlns:a16="http://schemas.microsoft.com/office/drawing/2014/main" id="{6CA1425C-0BDA-FB46-A59F-5C602979CEAB}"/>
              </a:ext>
            </a:extLst>
          </p:cNvPr>
          <p:cNvSpPr>
            <a:spLocks noGrp="1"/>
          </p:cNvSpPr>
          <p:nvPr>
            <p:ph type="sldNum" sz="quarter" idx="12"/>
          </p:nvPr>
        </p:nvSpPr>
        <p:spPr/>
        <p:txBody>
          <a:bodyPr/>
          <a:lstStyle/>
          <a:p>
            <a:fld id="{67C9959E-8E6B-B04C-9955-EA096F41CA7A}" type="slidenum">
              <a:rPr lang="en-GB" smtClean="0"/>
              <a:t>67</a:t>
            </a:fld>
            <a:endParaRPr lang="en-GB"/>
          </a:p>
        </p:txBody>
      </p:sp>
      <p:sp>
        <p:nvSpPr>
          <p:cNvPr id="5" name="Date Placeholder 4">
            <a:extLst>
              <a:ext uri="{FF2B5EF4-FFF2-40B4-BE49-F238E27FC236}">
                <a16:creationId xmlns:a16="http://schemas.microsoft.com/office/drawing/2014/main" id="{DEEB10C5-4B8A-1A41-B4F7-4245618A5D4E}"/>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041248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FC92-978A-B74E-84BD-09A6AE5BC5EF}"/>
              </a:ext>
            </a:extLst>
          </p:cNvPr>
          <p:cNvSpPr>
            <a:spLocks noGrp="1"/>
          </p:cNvSpPr>
          <p:nvPr>
            <p:ph type="title"/>
          </p:nvPr>
        </p:nvSpPr>
        <p:spPr/>
        <p:txBody>
          <a:bodyPr/>
          <a:lstStyle/>
          <a:p>
            <a:r>
              <a:rPr lang="en-GB" dirty="0"/>
              <a:t>Benchmark Problems</a:t>
            </a:r>
          </a:p>
        </p:txBody>
      </p:sp>
      <p:sp>
        <p:nvSpPr>
          <p:cNvPr id="3" name="Content Placeholder 2">
            <a:extLst>
              <a:ext uri="{FF2B5EF4-FFF2-40B4-BE49-F238E27FC236}">
                <a16:creationId xmlns:a16="http://schemas.microsoft.com/office/drawing/2014/main" id="{DEF4086C-1836-9041-9768-01CC0F4F1151}"/>
              </a:ext>
            </a:extLst>
          </p:cNvPr>
          <p:cNvSpPr>
            <a:spLocks noGrp="1"/>
          </p:cNvSpPr>
          <p:nvPr>
            <p:ph idx="1"/>
          </p:nvPr>
        </p:nvSpPr>
        <p:spPr/>
        <p:txBody>
          <a:bodyPr>
            <a:normAutofit fontScale="92500" lnSpcReduction="10000"/>
          </a:bodyPr>
          <a:lstStyle/>
          <a:p>
            <a:r>
              <a:rPr lang="en-GB" i="1" dirty="0"/>
              <a:t>DEC-Tiger</a:t>
            </a:r>
            <a:r>
              <a:rPr lang="en-GB" dirty="0"/>
              <a:t> </a:t>
            </a:r>
          </a:p>
          <a:p>
            <a:pPr lvl="1"/>
            <a:r>
              <a:rPr lang="en-GB" dirty="0"/>
              <a:t>(Nair et al., 2003) </a:t>
            </a:r>
          </a:p>
          <a:p>
            <a:r>
              <a:rPr lang="en-GB" dirty="0" err="1"/>
              <a:t>BroadcastChannel</a:t>
            </a:r>
            <a:r>
              <a:rPr lang="en-GB" dirty="0"/>
              <a:t> </a:t>
            </a:r>
          </a:p>
          <a:p>
            <a:pPr lvl="1"/>
            <a:r>
              <a:rPr lang="en-GB" dirty="0"/>
              <a:t>(Hansen et al., 2004) </a:t>
            </a:r>
          </a:p>
          <a:p>
            <a:r>
              <a:rPr lang="en-GB" i="1" dirty="0"/>
              <a:t>Meeting on a grid</a:t>
            </a:r>
            <a:r>
              <a:rPr lang="en-GB" dirty="0"/>
              <a:t> </a:t>
            </a:r>
          </a:p>
          <a:p>
            <a:pPr lvl="1"/>
            <a:r>
              <a:rPr lang="en-GB" dirty="0"/>
              <a:t>(Bernstein et al., 2005) </a:t>
            </a:r>
          </a:p>
          <a:p>
            <a:r>
              <a:rPr lang="en-GB" dirty="0"/>
              <a:t>Cooperative Box Pushing </a:t>
            </a:r>
          </a:p>
          <a:p>
            <a:pPr lvl="1"/>
            <a:r>
              <a:rPr lang="en-GB" dirty="0"/>
              <a:t>(</a:t>
            </a:r>
            <a:r>
              <a:rPr lang="en-GB" dirty="0" err="1"/>
              <a:t>Seuken</a:t>
            </a:r>
            <a:r>
              <a:rPr lang="en-GB" dirty="0"/>
              <a:t> and </a:t>
            </a:r>
            <a:r>
              <a:rPr lang="en-GB" dirty="0" err="1"/>
              <a:t>Zilberstein</a:t>
            </a:r>
            <a:r>
              <a:rPr lang="en-GB" dirty="0"/>
              <a:t>, 2007a) </a:t>
            </a:r>
          </a:p>
          <a:p>
            <a:r>
              <a:rPr lang="en-GB" dirty="0"/>
              <a:t>Recycling Robots </a:t>
            </a:r>
          </a:p>
          <a:p>
            <a:pPr lvl="1"/>
            <a:r>
              <a:rPr lang="en-GB" dirty="0"/>
              <a:t>(Amato et al., 2007) </a:t>
            </a:r>
          </a:p>
          <a:p>
            <a:r>
              <a:rPr lang="en-GB" dirty="0" err="1"/>
              <a:t>FireFighting</a:t>
            </a:r>
            <a:r>
              <a:rPr lang="en-GB" dirty="0"/>
              <a:t> </a:t>
            </a:r>
          </a:p>
          <a:p>
            <a:pPr lvl="1"/>
            <a:r>
              <a:rPr lang="en-GB" dirty="0"/>
              <a:t>(</a:t>
            </a:r>
            <a:r>
              <a:rPr lang="en-GB" dirty="0" err="1"/>
              <a:t>Oliehoek</a:t>
            </a:r>
            <a:r>
              <a:rPr lang="en-GB" dirty="0"/>
              <a:t> et al., 2008b) </a:t>
            </a:r>
          </a:p>
          <a:p>
            <a:r>
              <a:rPr lang="en-GB" dirty="0"/>
              <a:t>Sensor network problems </a:t>
            </a:r>
          </a:p>
          <a:p>
            <a:pPr lvl="1"/>
            <a:r>
              <a:rPr lang="en-GB" dirty="0"/>
              <a:t>(Nair et al., 2005; Kumar and </a:t>
            </a:r>
            <a:r>
              <a:rPr lang="en-GB" dirty="0" err="1"/>
              <a:t>Zilberstein</a:t>
            </a:r>
            <a:r>
              <a:rPr lang="en-GB" dirty="0"/>
              <a:t>, 2009a,b) </a:t>
            </a:r>
          </a:p>
          <a:p>
            <a:endParaRPr lang="en-GB" dirty="0"/>
          </a:p>
        </p:txBody>
      </p:sp>
      <p:sp>
        <p:nvSpPr>
          <p:cNvPr id="4" name="Slide Number Placeholder 3">
            <a:extLst>
              <a:ext uri="{FF2B5EF4-FFF2-40B4-BE49-F238E27FC236}">
                <a16:creationId xmlns:a16="http://schemas.microsoft.com/office/drawing/2014/main" id="{9DC50B5E-1722-3245-8B50-2B98BA518CCC}"/>
              </a:ext>
            </a:extLst>
          </p:cNvPr>
          <p:cNvSpPr>
            <a:spLocks noGrp="1"/>
          </p:cNvSpPr>
          <p:nvPr>
            <p:ph type="sldNum" sz="quarter" idx="12"/>
          </p:nvPr>
        </p:nvSpPr>
        <p:spPr/>
        <p:txBody>
          <a:bodyPr/>
          <a:lstStyle/>
          <a:p>
            <a:fld id="{67C9959E-8E6B-B04C-9955-EA096F41CA7A}" type="slidenum">
              <a:rPr lang="en-GB" smtClean="0"/>
              <a:t>68</a:t>
            </a:fld>
            <a:endParaRPr lang="en-GB"/>
          </a:p>
        </p:txBody>
      </p:sp>
      <p:pic>
        <p:nvPicPr>
          <p:cNvPr id="5" name="Picture 4">
            <a:extLst>
              <a:ext uri="{FF2B5EF4-FFF2-40B4-BE49-F238E27FC236}">
                <a16:creationId xmlns:a16="http://schemas.microsoft.com/office/drawing/2014/main" id="{29EE6CC8-0E5D-3B4E-B764-3065D942A6E0}"/>
              </a:ext>
            </a:extLst>
          </p:cNvPr>
          <p:cNvPicPr>
            <a:picLocks noChangeAspect="1"/>
          </p:cNvPicPr>
          <p:nvPr/>
        </p:nvPicPr>
        <p:blipFill rotWithShape="1">
          <a:blip r:embed="rId2"/>
          <a:srcRect l="1078" t="1560" r="44172" b="1110"/>
          <a:stretch/>
        </p:blipFill>
        <p:spPr>
          <a:xfrm>
            <a:off x="5814000" y="3518206"/>
            <a:ext cx="1980000" cy="2057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10B1A90-B9B6-C04D-859F-E24514FF2231}"/>
              </a:ext>
            </a:extLst>
          </p:cNvPr>
          <p:cNvPicPr>
            <a:picLocks noChangeAspect="1"/>
          </p:cNvPicPr>
          <p:nvPr/>
        </p:nvPicPr>
        <p:blipFill>
          <a:blip r:embed="rId3"/>
          <a:stretch>
            <a:fillRect/>
          </a:stretch>
        </p:blipFill>
        <p:spPr>
          <a:xfrm>
            <a:off x="6804000" y="1588579"/>
            <a:ext cx="1980000" cy="1750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ate Placeholder 6">
            <a:extLst>
              <a:ext uri="{FF2B5EF4-FFF2-40B4-BE49-F238E27FC236}">
                <a16:creationId xmlns:a16="http://schemas.microsoft.com/office/drawing/2014/main" id="{9A341833-493C-144D-AA96-CC34E16DB740}"/>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006070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F4E8-34DA-CC4B-8C95-2E8BE5599443}"/>
              </a:ext>
            </a:extLst>
          </p:cNvPr>
          <p:cNvSpPr>
            <a:spLocks noGrp="1"/>
          </p:cNvSpPr>
          <p:nvPr>
            <p:ph type="title"/>
          </p:nvPr>
        </p:nvSpPr>
        <p:spPr/>
        <p:txBody>
          <a:bodyPr/>
          <a:lstStyle/>
          <a:p>
            <a:r>
              <a:rPr lang="en-GB" dirty="0"/>
              <a:t>Software for Dec-POMDPs</a:t>
            </a:r>
          </a:p>
        </p:txBody>
      </p:sp>
      <p:sp>
        <p:nvSpPr>
          <p:cNvPr id="3" name="Content Placeholder 2">
            <a:extLst>
              <a:ext uri="{FF2B5EF4-FFF2-40B4-BE49-F238E27FC236}">
                <a16:creationId xmlns:a16="http://schemas.microsoft.com/office/drawing/2014/main" id="{CA1549F4-F252-A947-A519-5ADC81FC6723}"/>
              </a:ext>
            </a:extLst>
          </p:cNvPr>
          <p:cNvSpPr>
            <a:spLocks noGrp="1"/>
          </p:cNvSpPr>
          <p:nvPr>
            <p:ph idx="1"/>
          </p:nvPr>
        </p:nvSpPr>
        <p:spPr/>
        <p:txBody>
          <a:bodyPr>
            <a:normAutofit/>
          </a:bodyPr>
          <a:lstStyle/>
          <a:p>
            <a:r>
              <a:rPr lang="en-GB" dirty="0"/>
              <a:t>The </a:t>
            </a:r>
            <a:r>
              <a:rPr lang="en-GB" i="1" dirty="0"/>
              <a:t>MADP toolbox </a:t>
            </a:r>
            <a:r>
              <a:rPr lang="en-GB" dirty="0"/>
              <a:t>aims to provide a software platform for research in decision-theoretic multiagent planning </a:t>
            </a:r>
            <a:br>
              <a:rPr lang="en-GB" dirty="0"/>
            </a:br>
            <a:r>
              <a:rPr lang="en-GB" dirty="0"/>
              <a:t>(</a:t>
            </a:r>
            <a:r>
              <a:rPr lang="en-GB" dirty="0" err="1"/>
              <a:t>Spaan</a:t>
            </a:r>
            <a:r>
              <a:rPr lang="en-GB" dirty="0"/>
              <a:t> and </a:t>
            </a:r>
            <a:r>
              <a:rPr lang="en-GB" dirty="0" err="1"/>
              <a:t>Oliehoek</a:t>
            </a:r>
            <a:r>
              <a:rPr lang="en-GB" dirty="0"/>
              <a:t>, 2008)</a:t>
            </a:r>
          </a:p>
          <a:p>
            <a:r>
              <a:rPr lang="en-GB" dirty="0"/>
              <a:t>Main features:</a:t>
            </a:r>
          </a:p>
          <a:p>
            <a:pPr lvl="1"/>
            <a:r>
              <a:rPr lang="en-GB" dirty="0"/>
              <a:t>Uniform representation for several popular multiagent models</a:t>
            </a:r>
          </a:p>
          <a:p>
            <a:pPr lvl="1"/>
            <a:r>
              <a:rPr lang="en-GB" dirty="0"/>
              <a:t>Parser for a file format for discrete Dec-POMDPs</a:t>
            </a:r>
          </a:p>
          <a:p>
            <a:pPr lvl="1"/>
            <a:r>
              <a:rPr lang="en-GB" dirty="0"/>
              <a:t>Shared functionality for planning algorithms</a:t>
            </a:r>
          </a:p>
          <a:p>
            <a:pPr lvl="1"/>
            <a:r>
              <a:rPr lang="en-GB" dirty="0"/>
              <a:t>Implementation of several Dec-POMDP planners</a:t>
            </a:r>
          </a:p>
          <a:p>
            <a:r>
              <a:rPr lang="en-GB" dirty="0"/>
              <a:t>Released as free software, with special attention to the extensibility of the toolbox</a:t>
            </a:r>
          </a:p>
          <a:p>
            <a:r>
              <a:rPr lang="en-GB" dirty="0"/>
              <a:t>Provides benchmark problems </a:t>
            </a:r>
          </a:p>
          <a:p>
            <a:pPr lvl="1"/>
            <a:r>
              <a:rPr lang="en-GB" dirty="0"/>
              <a:t>Such as on the previous slide</a:t>
            </a:r>
          </a:p>
          <a:p>
            <a:endParaRPr lang="en-GB" dirty="0"/>
          </a:p>
        </p:txBody>
      </p:sp>
      <p:sp>
        <p:nvSpPr>
          <p:cNvPr id="5" name="Date Placeholder 4">
            <a:extLst>
              <a:ext uri="{FF2B5EF4-FFF2-40B4-BE49-F238E27FC236}">
                <a16:creationId xmlns:a16="http://schemas.microsoft.com/office/drawing/2014/main" id="{9C82638A-C59F-FB44-9708-C97DE2D53072}"/>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095F35EF-E94F-5740-ABB3-EAF6C9C78306}"/>
              </a:ext>
            </a:extLst>
          </p:cNvPr>
          <p:cNvSpPr>
            <a:spLocks noGrp="1"/>
          </p:cNvSpPr>
          <p:nvPr>
            <p:ph type="sldNum" sz="quarter" idx="12"/>
          </p:nvPr>
        </p:nvSpPr>
        <p:spPr/>
        <p:txBody>
          <a:bodyPr/>
          <a:lstStyle/>
          <a:p>
            <a:fld id="{67C9959E-8E6B-B04C-9955-EA096F41CA7A}" type="slidenum">
              <a:rPr lang="en-GB" smtClean="0"/>
              <a:t>69</a:t>
            </a:fld>
            <a:endParaRPr lang="en-GB"/>
          </a:p>
        </p:txBody>
      </p:sp>
    </p:spTree>
    <p:extLst>
      <p:ext uri="{BB962C8B-B14F-4D97-AF65-F5344CB8AC3E}">
        <p14:creationId xmlns:p14="http://schemas.microsoft.com/office/powerpoint/2010/main" val="67443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chemeClr val="accent1"/>
                </a:solidFill>
              </a:rPr>
              <a:t>Provably Beneficial AI</a:t>
            </a:r>
          </a:p>
          <a:p>
            <a:pPr lvl="1"/>
            <a:r>
              <a:rPr lang="en-GB" dirty="0">
                <a:solidFill>
                  <a:schemeClr val="accent1"/>
                </a:solidFill>
              </a:rPr>
              <a:t>Hidden goals</a:t>
            </a:r>
            <a:endParaRPr lang="en-GB" i="1" dirty="0">
              <a:solidFill>
                <a:schemeClr val="accent1"/>
              </a:solidFill>
            </a:endParaRPr>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lvl="1"/>
            <a:endParaRPr lang="en-GB" dirty="0"/>
          </a:p>
          <a:p>
            <a:pPr lvl="1"/>
            <a:endParaRPr lang="en-GB" dirty="0"/>
          </a:p>
          <a:p>
            <a:pPr lvl="1"/>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7</a:t>
            </a:fld>
            <a:endParaRPr lang="en-GB"/>
          </a:p>
        </p:txBody>
      </p:sp>
      <p:sp>
        <p:nvSpPr>
          <p:cNvPr id="5" name="Date Placeholder 4">
            <a:extLst>
              <a:ext uri="{FF2B5EF4-FFF2-40B4-BE49-F238E27FC236}">
                <a16:creationId xmlns:a16="http://schemas.microsoft.com/office/drawing/2014/main" id="{D1D38FE8-6A60-6149-B23A-3AB0EF3C7ED0}"/>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3366134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79A056-485A-734B-9982-4E532DCA51CB}"/>
              </a:ext>
            </a:extLst>
          </p:cNvPr>
          <p:cNvSpPr>
            <a:spLocks noGrp="1"/>
          </p:cNvSpPr>
          <p:nvPr>
            <p:ph type="sldNum" sz="quarter" idx="12"/>
          </p:nvPr>
        </p:nvSpPr>
        <p:spPr/>
        <p:txBody>
          <a:bodyPr/>
          <a:lstStyle/>
          <a:p>
            <a:fld id="{67C9959E-8E6B-B04C-9955-EA096F41CA7A}" type="slidenum">
              <a:rPr lang="en-GB" smtClean="0"/>
              <a:t>70</a:t>
            </a:fld>
            <a:endParaRPr lang="en-GB"/>
          </a:p>
        </p:txBody>
      </p:sp>
      <p:sp>
        <p:nvSpPr>
          <p:cNvPr id="8" name="TextBox 7">
            <a:extLst>
              <a:ext uri="{FF2B5EF4-FFF2-40B4-BE49-F238E27FC236}">
                <a16:creationId xmlns:a16="http://schemas.microsoft.com/office/drawing/2014/main" id="{0BB4A9F8-BC8E-0E4D-93C3-DC797A32E9C2}"/>
              </a:ext>
            </a:extLst>
          </p:cNvPr>
          <p:cNvSpPr txBox="1"/>
          <p:nvPr/>
        </p:nvSpPr>
        <p:spPr>
          <a:xfrm>
            <a:off x="176235" y="80406"/>
            <a:ext cx="3406702" cy="267765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Courier New" panose="02070309020205020404" pitchFamily="49" charset="0"/>
                <a:cs typeface="Courier New" panose="02070309020205020404" pitchFamily="49" charset="0"/>
              </a:rPr>
              <a:t>agents: 2</a:t>
            </a:r>
          </a:p>
          <a:p>
            <a:r>
              <a:rPr lang="en-GB" sz="1400" dirty="0">
                <a:latin typeface="Courier New" panose="02070309020205020404" pitchFamily="49" charset="0"/>
                <a:cs typeface="Courier New" panose="02070309020205020404" pitchFamily="49" charset="0"/>
              </a:rPr>
              <a:t>discount: 1</a:t>
            </a:r>
          </a:p>
          <a:p>
            <a:r>
              <a:rPr lang="en-GB" sz="1400" dirty="0">
                <a:latin typeface="Courier New" panose="02070309020205020404" pitchFamily="49" charset="0"/>
                <a:cs typeface="Courier New" panose="02070309020205020404" pitchFamily="49" charset="0"/>
              </a:rPr>
              <a:t>values: reward</a:t>
            </a:r>
          </a:p>
          <a:p>
            <a:r>
              <a:rPr lang="en-GB" sz="1400" dirty="0">
                <a:latin typeface="Courier New" panose="02070309020205020404" pitchFamily="49" charset="0"/>
                <a:cs typeface="Courier New" panose="02070309020205020404" pitchFamily="49" charset="0"/>
              </a:rPr>
              <a:t>states: tiger-left tiger-right</a:t>
            </a:r>
          </a:p>
          <a:p>
            <a:r>
              <a:rPr lang="en-GB" sz="1400" dirty="0">
                <a:latin typeface="Courier New" panose="02070309020205020404" pitchFamily="49" charset="0"/>
                <a:cs typeface="Courier New" panose="02070309020205020404" pitchFamily="49" charset="0"/>
              </a:rPr>
              <a:t>start: </a:t>
            </a:r>
          </a:p>
          <a:p>
            <a:r>
              <a:rPr lang="en-GB" sz="1400" dirty="0">
                <a:latin typeface="Courier New" panose="02070309020205020404" pitchFamily="49" charset="0"/>
                <a:cs typeface="Courier New" panose="02070309020205020404" pitchFamily="49" charset="0"/>
              </a:rPr>
              <a:t>uniform</a:t>
            </a:r>
          </a:p>
          <a:p>
            <a:r>
              <a:rPr lang="en-GB" sz="1400" dirty="0">
                <a:latin typeface="Courier New" panose="02070309020205020404" pitchFamily="49" charset="0"/>
                <a:cs typeface="Courier New" panose="02070309020205020404" pitchFamily="49" charset="0"/>
              </a:rPr>
              <a:t>actions:</a:t>
            </a:r>
          </a:p>
          <a:p>
            <a:r>
              <a:rPr lang="en-GB" sz="1400" dirty="0">
                <a:latin typeface="Courier New" panose="02070309020205020404" pitchFamily="49" charset="0"/>
                <a:cs typeface="Courier New" panose="02070309020205020404" pitchFamily="49" charset="0"/>
              </a:rPr>
              <a:t>listen open-left open-right</a:t>
            </a:r>
          </a:p>
          <a:p>
            <a:r>
              <a:rPr lang="en-GB" sz="1400" dirty="0">
                <a:latin typeface="Courier New" panose="02070309020205020404" pitchFamily="49" charset="0"/>
                <a:cs typeface="Courier New" panose="02070309020205020404" pitchFamily="49" charset="0"/>
              </a:rPr>
              <a:t>listen open-left open-right</a:t>
            </a:r>
          </a:p>
          <a:p>
            <a:r>
              <a:rPr lang="en-GB" sz="1400" dirty="0">
                <a:latin typeface="Courier New" panose="02070309020205020404" pitchFamily="49" charset="0"/>
                <a:cs typeface="Courier New" panose="02070309020205020404" pitchFamily="49" charset="0"/>
              </a:rPr>
              <a:t>observations:</a:t>
            </a:r>
          </a:p>
          <a:p>
            <a:r>
              <a:rPr lang="en-GB" sz="1400" dirty="0">
                <a:latin typeface="Courier New" panose="02070309020205020404" pitchFamily="49" charset="0"/>
                <a:cs typeface="Courier New" panose="02070309020205020404" pitchFamily="49" charset="0"/>
              </a:rPr>
              <a:t>hear-left hear-right</a:t>
            </a:r>
          </a:p>
          <a:p>
            <a:r>
              <a:rPr lang="en-GB" sz="1400" dirty="0">
                <a:latin typeface="Courier New" panose="02070309020205020404" pitchFamily="49" charset="0"/>
                <a:cs typeface="Courier New" panose="02070309020205020404" pitchFamily="49" charset="0"/>
              </a:rPr>
              <a:t>hear-left hear-right</a:t>
            </a:r>
          </a:p>
        </p:txBody>
      </p:sp>
      <p:sp>
        <p:nvSpPr>
          <p:cNvPr id="9" name="TextBox 8">
            <a:extLst>
              <a:ext uri="{FF2B5EF4-FFF2-40B4-BE49-F238E27FC236}">
                <a16:creationId xmlns:a16="http://schemas.microsoft.com/office/drawing/2014/main" id="{8D3959D8-C758-6542-8204-237142E5E7F3}"/>
              </a:ext>
            </a:extLst>
          </p:cNvPr>
          <p:cNvSpPr txBox="1"/>
          <p:nvPr/>
        </p:nvSpPr>
        <p:spPr>
          <a:xfrm>
            <a:off x="176235" y="2880794"/>
            <a:ext cx="6736139" cy="375487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Courier New" panose="02070309020205020404" pitchFamily="49" charset="0"/>
                <a:cs typeface="Courier New" panose="02070309020205020404" pitchFamily="49" charset="0"/>
              </a:rPr>
              <a:t># Transitions </a:t>
            </a:r>
          </a:p>
          <a:p>
            <a:r>
              <a:rPr lang="en-GB" sz="1400" dirty="0">
                <a:latin typeface="Courier New" panose="02070309020205020404" pitchFamily="49" charset="0"/>
                <a:cs typeface="Courier New" panose="02070309020205020404" pitchFamily="49" charset="0"/>
              </a:rPr>
              <a:t>T: * :</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uniform</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T: listen listen :</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identity</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Observations</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 :</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uniform</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listen listen : tiger-left : hear-left hear-left : 0.7225</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listen listen : tiger-left : hear-left hear-right : 0.1275</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listen listen : tiger-right : hear-left hear-left : 0.0225</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Rewards</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R: listen listen : * : * : * : -2</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R: open-left open-left : tiger-left : * : * : -50 </a:t>
            </a:r>
          </a:p>
          <a:p>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R: open-left listen: tiger-right : * : * : 9 </a:t>
            </a:r>
          </a:p>
        </p:txBody>
      </p:sp>
      <p:sp>
        <p:nvSpPr>
          <p:cNvPr id="10" name="TextBox 9">
            <a:extLst>
              <a:ext uri="{FF2B5EF4-FFF2-40B4-BE49-F238E27FC236}">
                <a16:creationId xmlns:a16="http://schemas.microsoft.com/office/drawing/2014/main" id="{E45EE5CA-04BA-AD4F-994F-90C0E9AFEB63}"/>
              </a:ext>
            </a:extLst>
          </p:cNvPr>
          <p:cNvSpPr txBox="1"/>
          <p:nvPr/>
        </p:nvSpPr>
        <p:spPr>
          <a:xfrm>
            <a:off x="3829480" y="838052"/>
            <a:ext cx="5081840" cy="332398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Courier New" panose="02070309020205020404" pitchFamily="49" charset="0"/>
                <a:cs typeface="Courier New" panose="02070309020205020404" pitchFamily="49" charset="0"/>
              </a:rPr>
              <a:t>#include "</a:t>
            </a:r>
            <a:r>
              <a:rPr lang="en-GB" sz="1400" dirty="0" err="1">
                <a:latin typeface="Courier New" panose="02070309020205020404" pitchFamily="49" charset="0"/>
                <a:cs typeface="Courier New" panose="02070309020205020404" pitchFamily="49" charset="0"/>
              </a:rPr>
              <a:t>ProblemDecTiger.h</a:t>
            </a:r>
            <a:r>
              <a:rPr lang="en-GB" sz="1400" dirty="0">
                <a:latin typeface="Courier New" panose="02070309020205020404" pitchFamily="49" charset="0"/>
                <a:cs typeface="Courier New" panose="02070309020205020404" pitchFamily="49" charset="0"/>
              </a:rPr>
              <a:t>" </a:t>
            </a:r>
          </a:p>
          <a:p>
            <a:r>
              <a:rPr lang="en-GB" sz="1400" dirty="0">
                <a:latin typeface="Courier New" panose="02070309020205020404" pitchFamily="49" charset="0"/>
                <a:cs typeface="Courier New" panose="02070309020205020404" pitchFamily="49" charset="0"/>
              </a:rPr>
              <a:t>#include "</a:t>
            </a:r>
            <a:r>
              <a:rPr lang="en-GB" sz="1400" dirty="0" err="1">
                <a:latin typeface="Courier New" panose="02070309020205020404" pitchFamily="49" charset="0"/>
                <a:cs typeface="Courier New" panose="02070309020205020404" pitchFamily="49" charset="0"/>
              </a:rPr>
              <a:t>JESPExhaustivePlanner.h</a:t>
            </a:r>
            <a:r>
              <a:rPr lang="en-GB" sz="1400" dirty="0">
                <a:latin typeface="Courier New" panose="02070309020205020404" pitchFamily="49" charset="0"/>
                <a:cs typeface="Courier New" panose="02070309020205020404" pitchFamily="49" charset="0"/>
              </a:rPr>
              <a:t>" </a:t>
            </a:r>
          </a:p>
          <a:p>
            <a:r>
              <a:rPr lang="en-GB" sz="1400" dirty="0" err="1">
                <a:latin typeface="Courier New" panose="02070309020205020404" pitchFamily="49" charset="0"/>
                <a:cs typeface="Courier New" panose="02070309020205020404" pitchFamily="49" charset="0"/>
              </a:rPr>
              <a:t>int</a:t>
            </a:r>
            <a:r>
              <a:rPr lang="en-GB" sz="1400" dirty="0">
                <a:latin typeface="Courier New" panose="02070309020205020404" pitchFamily="49" charset="0"/>
                <a:cs typeface="Courier New" panose="02070309020205020404" pitchFamily="49" charset="0"/>
              </a:rPr>
              <a:t> main()</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ProblemDecTiger</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dectiger</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JESPExhaustivePlanner</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jesp</a:t>
            </a:r>
            <a:r>
              <a:rPr lang="en-GB" sz="1400" dirty="0">
                <a:latin typeface="Courier New" panose="02070309020205020404" pitchFamily="49" charset="0"/>
                <a:cs typeface="Courier New" panose="02070309020205020404" pitchFamily="49" charset="0"/>
              </a:rPr>
              <a:t>(3,&amp;dectiger);</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jesp.Plan</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cout</a:t>
            </a: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jesp.GetExpectedReward</a:t>
            </a: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endl</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cout</a:t>
            </a: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jesp.GetJointPolicy</a:t>
            </a:r>
            <a:r>
              <a:rPr lang="en-GB" sz="1400" dirty="0">
                <a:latin typeface="Courier New" panose="02070309020205020404" pitchFamily="49" charset="0"/>
                <a:cs typeface="Courier New" panose="02070309020205020404" pitchFamily="49" charset="0"/>
              </a:rPr>
              <a:t>()-&gt;</a:t>
            </a:r>
            <a:r>
              <a:rPr lang="en-GB" sz="1400" dirty="0" err="1">
                <a:latin typeface="Courier New" panose="02070309020205020404" pitchFamily="49" charset="0"/>
                <a:cs typeface="Courier New" panose="02070309020205020404" pitchFamily="49" charset="0"/>
              </a:rPr>
              <a:t>SoftPrint</a:t>
            </a:r>
            <a:r>
              <a:rPr lang="en-GB" sz="1400" dirty="0">
                <a:latin typeface="Courier New" panose="02070309020205020404" pitchFamily="49" charset="0"/>
                <a:cs typeface="Courier New" panose="02070309020205020404" pitchFamily="49" charset="0"/>
              </a:rPr>
              <a:t>()</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endl</a:t>
            </a:r>
            <a:r>
              <a:rPr lang="en-GB" sz="1400" dirty="0">
                <a:latin typeface="Courier New" panose="02070309020205020404" pitchFamily="49" charset="0"/>
                <a:cs typeface="Courier New" panose="02070309020205020404" pitchFamily="49" charset="0"/>
              </a:rPr>
              <a:t>;</a:t>
            </a:r>
          </a:p>
          <a:p>
            <a:pPr>
              <a:tabLst>
                <a:tab pos="354013" algn="l"/>
              </a:tabLst>
            </a:pPr>
            <a:r>
              <a:rPr lang="en-GB" sz="1400" dirty="0">
                <a:latin typeface="Courier New" panose="02070309020205020404" pitchFamily="49" charset="0"/>
                <a:cs typeface="Courier New" panose="02070309020205020404" pitchFamily="49" charset="0"/>
              </a:rPr>
              <a:t>	return(0);</a:t>
            </a:r>
          </a:p>
          <a:p>
            <a:r>
              <a:rPr lang="en-GB" sz="1400" dirty="0">
                <a:latin typeface="Courier New" panose="02070309020205020404" pitchFamily="49" charset="0"/>
                <a:cs typeface="Courier New" panose="02070309020205020404" pitchFamily="49" charset="0"/>
              </a:rPr>
              <a:t>} </a:t>
            </a:r>
          </a:p>
        </p:txBody>
      </p:sp>
      <p:sp>
        <p:nvSpPr>
          <p:cNvPr id="11" name="TextBox 10">
            <a:extLst>
              <a:ext uri="{FF2B5EF4-FFF2-40B4-BE49-F238E27FC236}">
                <a16:creationId xmlns:a16="http://schemas.microsoft.com/office/drawing/2014/main" id="{A79C033B-7A87-7D4A-9B9D-8A2192C2FF24}"/>
              </a:ext>
            </a:extLst>
          </p:cNvPr>
          <p:cNvSpPr txBox="1"/>
          <p:nvPr/>
        </p:nvSpPr>
        <p:spPr>
          <a:xfrm>
            <a:off x="3719257" y="248529"/>
            <a:ext cx="5302285" cy="430887"/>
          </a:xfrm>
          <a:prstGeom prst="rect">
            <a:avLst/>
          </a:prstGeom>
          <a:noFill/>
        </p:spPr>
        <p:txBody>
          <a:bodyPr wrap="none" rtlCol="0">
            <a:spAutoFit/>
          </a:bodyPr>
          <a:lstStyle/>
          <a:p>
            <a:r>
              <a:rPr lang="en-GB" sz="2200" dirty="0">
                <a:latin typeface="+mj-lt"/>
              </a:rPr>
              <a:t>Dec-Tiger Problem Specification and Program</a:t>
            </a:r>
          </a:p>
        </p:txBody>
      </p:sp>
    </p:spTree>
    <p:extLst>
      <p:ext uri="{BB962C8B-B14F-4D97-AF65-F5344CB8AC3E}">
        <p14:creationId xmlns:p14="http://schemas.microsoft.com/office/powerpoint/2010/main" val="22304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5872-AF92-4C4C-89CE-F152918CDC23}"/>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B7892438-BC84-AF45-8AC6-8C96739499DA}"/>
              </a:ext>
            </a:extLst>
          </p:cNvPr>
          <p:cNvSpPr>
            <a:spLocks noGrp="1"/>
          </p:cNvSpPr>
          <p:nvPr>
            <p:ph idx="1"/>
          </p:nvPr>
        </p:nvSpPr>
        <p:spPr/>
        <p:txBody>
          <a:bodyPr/>
          <a:lstStyle/>
          <a:p>
            <a:r>
              <a:rPr lang="en-GB" dirty="0"/>
              <a:t>Dec-POMDPs</a:t>
            </a:r>
          </a:p>
          <a:p>
            <a:pPr lvl="1"/>
            <a:r>
              <a:rPr lang="en-GB" dirty="0"/>
              <a:t>Local policies, joint policy, value functions</a:t>
            </a:r>
          </a:p>
          <a:p>
            <a:pPr lvl="1"/>
            <a:r>
              <a:rPr lang="en-GB" dirty="0"/>
              <a:t>Communication, full observability, Dec-MDP</a:t>
            </a:r>
          </a:p>
          <a:p>
            <a:r>
              <a:rPr lang="en-GB" dirty="0"/>
              <a:t>Solutions for</a:t>
            </a:r>
          </a:p>
          <a:p>
            <a:pPr lvl="1"/>
            <a:r>
              <a:rPr lang="en-GB" dirty="0"/>
              <a:t>Finite horizon</a:t>
            </a:r>
          </a:p>
          <a:p>
            <a:pPr lvl="1"/>
            <a:r>
              <a:rPr lang="en-GB" dirty="0"/>
              <a:t>Infinite horizon</a:t>
            </a:r>
          </a:p>
          <a:p>
            <a:pPr lvl="1"/>
            <a:r>
              <a:rPr lang="en-GB" dirty="0"/>
              <a:t>Indefinite horizon</a:t>
            </a:r>
          </a:p>
          <a:p>
            <a:r>
              <a:rPr lang="en-GB" dirty="0"/>
              <a:t>MADP tool box</a:t>
            </a:r>
          </a:p>
          <a:p>
            <a:pPr lvl="1"/>
            <a:r>
              <a:rPr lang="en-GB" dirty="0"/>
              <a:t>Benchmark problems</a:t>
            </a:r>
          </a:p>
          <a:p>
            <a:endParaRPr lang="en-GB" dirty="0"/>
          </a:p>
        </p:txBody>
      </p:sp>
      <p:sp>
        <p:nvSpPr>
          <p:cNvPr id="4" name="Slide Number Placeholder 3">
            <a:extLst>
              <a:ext uri="{FF2B5EF4-FFF2-40B4-BE49-F238E27FC236}">
                <a16:creationId xmlns:a16="http://schemas.microsoft.com/office/drawing/2014/main" id="{AC96D033-CC3E-8F49-BF88-BB35AD570153}"/>
              </a:ext>
            </a:extLst>
          </p:cNvPr>
          <p:cNvSpPr>
            <a:spLocks noGrp="1"/>
          </p:cNvSpPr>
          <p:nvPr>
            <p:ph type="sldNum" sz="quarter" idx="12"/>
          </p:nvPr>
        </p:nvSpPr>
        <p:spPr/>
        <p:txBody>
          <a:bodyPr/>
          <a:lstStyle/>
          <a:p>
            <a:fld id="{67C9959E-8E6B-B04C-9955-EA096F41CA7A}" type="slidenum">
              <a:rPr lang="en-GB" smtClean="0"/>
              <a:t>71</a:t>
            </a:fld>
            <a:endParaRPr lang="en-GB"/>
          </a:p>
        </p:txBody>
      </p:sp>
      <p:sp>
        <p:nvSpPr>
          <p:cNvPr id="5" name="Date Placeholder 4">
            <a:extLst>
              <a:ext uri="{FF2B5EF4-FFF2-40B4-BE49-F238E27FC236}">
                <a16:creationId xmlns:a16="http://schemas.microsoft.com/office/drawing/2014/main" id="{630C2603-18A8-EF48-AD94-3E745D2012DB}"/>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155301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9D47-5979-CB40-ADBD-CFBC0AAEABD5}"/>
              </a:ext>
            </a:extLst>
          </p:cNvPr>
          <p:cNvSpPr>
            <a:spLocks noGrp="1"/>
          </p:cNvSpPr>
          <p:nvPr>
            <p:ph type="title"/>
          </p:nvPr>
        </p:nvSpPr>
        <p:spPr/>
        <p:txBody>
          <a:bodyPr/>
          <a:lstStyle/>
          <a:p>
            <a:r>
              <a:rPr lang="en-GB" dirty="0"/>
              <a:t>Hierarchy of Formalisms</a:t>
            </a:r>
          </a:p>
        </p:txBody>
      </p:sp>
      <p:sp>
        <p:nvSpPr>
          <p:cNvPr id="3" name="Content Placeholder 2">
            <a:extLst>
              <a:ext uri="{FF2B5EF4-FFF2-40B4-BE49-F238E27FC236}">
                <a16:creationId xmlns:a16="http://schemas.microsoft.com/office/drawing/2014/main" id="{B5461608-5C14-414F-BAC1-A1DDD359C908}"/>
              </a:ext>
            </a:extLst>
          </p:cNvPr>
          <p:cNvSpPr>
            <a:spLocks noGrp="1"/>
          </p:cNvSpPr>
          <p:nvPr>
            <p:ph idx="1"/>
          </p:nvPr>
        </p:nvSpPr>
        <p:spPr>
          <a:xfrm>
            <a:off x="360001" y="1729945"/>
            <a:ext cx="4534036" cy="4584357"/>
          </a:xfrm>
        </p:spPr>
        <p:txBody>
          <a:bodyPr>
            <a:normAutofit/>
          </a:bodyPr>
          <a:lstStyle/>
          <a:p>
            <a:r>
              <a:rPr lang="en-GB" dirty="0"/>
              <a:t>Most general: </a:t>
            </a:r>
            <a:r>
              <a:rPr lang="en-GB" i="1" dirty="0"/>
              <a:t>POSG</a:t>
            </a:r>
          </a:p>
          <a:p>
            <a:pPr lvl="1"/>
            <a:r>
              <a:rPr lang="en-GB" dirty="0"/>
              <a:t>Set of agents, individual reward functions, environment only partially observable</a:t>
            </a:r>
          </a:p>
          <a:p>
            <a:r>
              <a:rPr lang="en-GB" dirty="0"/>
              <a:t>Specifications</a:t>
            </a:r>
          </a:p>
          <a:p>
            <a:pPr marL="914400" lvl="1" indent="-457200">
              <a:buFont typeface="+mj-lt"/>
              <a:buAutoNum type="arabicPeriod"/>
            </a:pPr>
            <a:r>
              <a:rPr lang="en-GB" dirty="0"/>
              <a:t>Decentralisation</a:t>
            </a:r>
          </a:p>
          <a:p>
            <a:pPr lvl="2"/>
            <a:r>
              <a:rPr lang="en-GB" dirty="0"/>
              <a:t>Joint reward function</a:t>
            </a:r>
          </a:p>
          <a:p>
            <a:pPr marL="457200" lvl="1" indent="0">
              <a:buNone/>
            </a:pPr>
            <a:r>
              <a:rPr lang="en-GB" dirty="0"/>
              <a:t>2a.	Observable environment</a:t>
            </a:r>
          </a:p>
          <a:p>
            <a:pPr marL="457200" lvl="1" indent="0">
              <a:buNone/>
            </a:pPr>
            <a:r>
              <a:rPr lang="en-GB" dirty="0"/>
              <a:t>2b.	Multi to single agent</a:t>
            </a:r>
          </a:p>
          <a:p>
            <a:r>
              <a:rPr lang="en-GB" dirty="0"/>
              <a:t>Most specific: </a:t>
            </a:r>
            <a:r>
              <a:rPr lang="en-GB" i="1" dirty="0"/>
              <a:t>MDP</a:t>
            </a:r>
          </a:p>
          <a:p>
            <a:pPr lvl="1"/>
            <a:r>
              <a:rPr lang="en-GB" dirty="0"/>
              <a:t>One agent, (therefore) one reward function, observable environment</a:t>
            </a:r>
          </a:p>
        </p:txBody>
      </p:sp>
      <p:sp>
        <p:nvSpPr>
          <p:cNvPr id="5" name="Date Placeholder 4">
            <a:extLst>
              <a:ext uri="{FF2B5EF4-FFF2-40B4-BE49-F238E27FC236}">
                <a16:creationId xmlns:a16="http://schemas.microsoft.com/office/drawing/2014/main" id="{DDA56729-ADC5-A24E-AB29-A3C3621367FF}"/>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03CDBE51-DBD6-E044-8653-F8FBB6676958}"/>
              </a:ext>
            </a:extLst>
          </p:cNvPr>
          <p:cNvSpPr>
            <a:spLocks noGrp="1"/>
          </p:cNvSpPr>
          <p:nvPr>
            <p:ph type="sldNum" sz="quarter" idx="12"/>
          </p:nvPr>
        </p:nvSpPr>
        <p:spPr/>
        <p:txBody>
          <a:bodyPr/>
          <a:lstStyle/>
          <a:p>
            <a:fld id="{67C9959E-8E6B-B04C-9955-EA096F41CA7A}" type="slidenum">
              <a:rPr lang="en-GB" smtClean="0"/>
              <a:t>72</a:t>
            </a:fld>
            <a:endParaRPr lang="en-GB"/>
          </a:p>
        </p:txBody>
      </p:sp>
      <p:grpSp>
        <p:nvGrpSpPr>
          <p:cNvPr id="21" name="Group 20">
            <a:extLst>
              <a:ext uri="{FF2B5EF4-FFF2-40B4-BE49-F238E27FC236}">
                <a16:creationId xmlns:a16="http://schemas.microsoft.com/office/drawing/2014/main" id="{E99E9D51-34A4-DB4D-A608-F420D450B510}"/>
              </a:ext>
            </a:extLst>
          </p:cNvPr>
          <p:cNvGrpSpPr/>
          <p:nvPr/>
        </p:nvGrpSpPr>
        <p:grpSpPr>
          <a:xfrm>
            <a:off x="4970206" y="2355925"/>
            <a:ext cx="3674261" cy="2195527"/>
            <a:chOff x="4970206" y="2355925"/>
            <a:chExt cx="3674261" cy="2195527"/>
          </a:xfrm>
        </p:grpSpPr>
        <p:sp>
          <p:nvSpPr>
            <p:cNvPr id="14" name="Oval 13">
              <a:extLst>
                <a:ext uri="{FF2B5EF4-FFF2-40B4-BE49-F238E27FC236}">
                  <a16:creationId xmlns:a16="http://schemas.microsoft.com/office/drawing/2014/main" id="{FEEB60D5-7D33-9347-9BE0-9E3C70FAF22F}"/>
                </a:ext>
              </a:extLst>
            </p:cNvPr>
            <p:cNvSpPr/>
            <p:nvPr/>
          </p:nvSpPr>
          <p:spPr>
            <a:xfrm>
              <a:off x="4970206" y="2355925"/>
              <a:ext cx="3674261" cy="219552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1DC91C4-16DD-EE4F-9C66-8CFEF4039227}"/>
                </a:ext>
              </a:extLst>
            </p:cNvPr>
            <p:cNvSpPr/>
            <p:nvPr/>
          </p:nvSpPr>
          <p:spPr>
            <a:xfrm>
              <a:off x="5404162" y="3036284"/>
              <a:ext cx="2827865" cy="1297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6FEABAE7-B740-BA40-A178-94B545189018}"/>
                </a:ext>
              </a:extLst>
            </p:cNvPr>
            <p:cNvSpPr/>
            <p:nvPr/>
          </p:nvSpPr>
          <p:spPr>
            <a:xfrm>
              <a:off x="5471421" y="3603653"/>
              <a:ext cx="1663202" cy="4487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FE987DA-FE4D-6B42-87B2-5EA32EB184CF}"/>
                </a:ext>
              </a:extLst>
            </p:cNvPr>
            <p:cNvSpPr/>
            <p:nvPr/>
          </p:nvSpPr>
          <p:spPr>
            <a:xfrm>
              <a:off x="6453714" y="3603653"/>
              <a:ext cx="1702143" cy="4487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3CDE0AF-BD88-8940-9B50-905E39A9015C}"/>
                </a:ext>
              </a:extLst>
            </p:cNvPr>
            <p:cNvSpPr/>
            <p:nvPr/>
          </p:nvSpPr>
          <p:spPr>
            <a:xfrm>
              <a:off x="5471421" y="3603653"/>
              <a:ext cx="1663202" cy="4487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F49213D-9226-974E-9560-A33B9B00C9F0}"/>
                </a:ext>
              </a:extLst>
            </p:cNvPr>
            <p:cNvSpPr txBox="1"/>
            <p:nvPr/>
          </p:nvSpPr>
          <p:spPr>
            <a:xfrm>
              <a:off x="6131815" y="3069505"/>
              <a:ext cx="1340432" cy="369332"/>
            </a:xfrm>
            <a:prstGeom prst="rect">
              <a:avLst/>
            </a:prstGeom>
            <a:noFill/>
          </p:spPr>
          <p:txBody>
            <a:bodyPr wrap="none" rtlCol="0">
              <a:spAutoFit/>
            </a:bodyPr>
            <a:lstStyle/>
            <a:p>
              <a:r>
                <a:rPr lang="en-GB" dirty="0">
                  <a:solidFill>
                    <a:schemeClr val="bg1"/>
                  </a:solidFill>
                </a:rPr>
                <a:t>Dec-POMDP</a:t>
              </a:r>
            </a:p>
          </p:txBody>
        </p:sp>
        <p:sp>
          <p:nvSpPr>
            <p:cNvPr id="16" name="TextBox 15">
              <a:extLst>
                <a:ext uri="{FF2B5EF4-FFF2-40B4-BE49-F238E27FC236}">
                  <a16:creationId xmlns:a16="http://schemas.microsoft.com/office/drawing/2014/main" id="{CCE3E7DC-0250-8540-AA83-C07852A68DFE}"/>
                </a:ext>
              </a:extLst>
            </p:cNvPr>
            <p:cNvSpPr txBox="1"/>
            <p:nvPr/>
          </p:nvSpPr>
          <p:spPr>
            <a:xfrm>
              <a:off x="6448409" y="2511438"/>
              <a:ext cx="707245" cy="369332"/>
            </a:xfrm>
            <a:prstGeom prst="rect">
              <a:avLst/>
            </a:prstGeom>
            <a:noFill/>
          </p:spPr>
          <p:txBody>
            <a:bodyPr wrap="none" rtlCol="0">
              <a:spAutoFit/>
            </a:bodyPr>
            <a:lstStyle/>
            <a:p>
              <a:r>
                <a:rPr lang="en-GB" dirty="0"/>
                <a:t>POSG</a:t>
              </a:r>
            </a:p>
          </p:txBody>
        </p:sp>
        <p:sp>
          <p:nvSpPr>
            <p:cNvPr id="17" name="TextBox 16">
              <a:extLst>
                <a:ext uri="{FF2B5EF4-FFF2-40B4-BE49-F238E27FC236}">
                  <a16:creationId xmlns:a16="http://schemas.microsoft.com/office/drawing/2014/main" id="{89E95D83-8C0A-804D-A181-0A50941FB658}"/>
                </a:ext>
              </a:extLst>
            </p:cNvPr>
            <p:cNvSpPr txBox="1"/>
            <p:nvPr/>
          </p:nvSpPr>
          <p:spPr>
            <a:xfrm>
              <a:off x="5568929" y="3643353"/>
              <a:ext cx="914033" cy="369332"/>
            </a:xfrm>
            <a:prstGeom prst="rect">
              <a:avLst/>
            </a:prstGeom>
            <a:noFill/>
          </p:spPr>
          <p:txBody>
            <a:bodyPr wrap="none" rtlCol="0">
              <a:spAutoFit/>
            </a:bodyPr>
            <a:lstStyle/>
            <a:p>
              <a:r>
                <a:rPr lang="en-GB" dirty="0">
                  <a:solidFill>
                    <a:schemeClr val="bg1"/>
                  </a:solidFill>
                </a:rPr>
                <a:t>POMDP</a:t>
              </a:r>
            </a:p>
          </p:txBody>
        </p:sp>
        <p:sp>
          <p:nvSpPr>
            <p:cNvPr id="18" name="TextBox 17">
              <a:extLst>
                <a:ext uri="{FF2B5EF4-FFF2-40B4-BE49-F238E27FC236}">
                  <a16:creationId xmlns:a16="http://schemas.microsoft.com/office/drawing/2014/main" id="{E535715B-D9E4-6041-A8BB-77808FFF1488}"/>
                </a:ext>
              </a:extLst>
            </p:cNvPr>
            <p:cNvSpPr txBox="1"/>
            <p:nvPr/>
          </p:nvSpPr>
          <p:spPr>
            <a:xfrm>
              <a:off x="7094869" y="3643353"/>
              <a:ext cx="1069524" cy="369332"/>
            </a:xfrm>
            <a:prstGeom prst="rect">
              <a:avLst/>
            </a:prstGeom>
            <a:noFill/>
          </p:spPr>
          <p:txBody>
            <a:bodyPr wrap="none" rtlCol="0">
              <a:spAutoFit/>
            </a:bodyPr>
            <a:lstStyle/>
            <a:p>
              <a:r>
                <a:rPr lang="en-GB" dirty="0">
                  <a:solidFill>
                    <a:schemeClr val="bg1"/>
                  </a:solidFill>
                </a:rPr>
                <a:t>Dec-MDP</a:t>
              </a:r>
            </a:p>
          </p:txBody>
        </p:sp>
        <p:sp>
          <p:nvSpPr>
            <p:cNvPr id="19" name="TextBox 18">
              <a:extLst>
                <a:ext uri="{FF2B5EF4-FFF2-40B4-BE49-F238E27FC236}">
                  <a16:creationId xmlns:a16="http://schemas.microsoft.com/office/drawing/2014/main" id="{070F3C8F-EA74-5F41-947C-0F2117AA4DCC}"/>
                </a:ext>
              </a:extLst>
            </p:cNvPr>
            <p:cNvSpPr txBox="1"/>
            <p:nvPr/>
          </p:nvSpPr>
          <p:spPr>
            <a:xfrm>
              <a:off x="6491228" y="3643353"/>
              <a:ext cx="643125" cy="369332"/>
            </a:xfrm>
            <a:prstGeom prst="rect">
              <a:avLst/>
            </a:prstGeom>
            <a:noFill/>
          </p:spPr>
          <p:txBody>
            <a:bodyPr wrap="none" rtlCol="0">
              <a:spAutoFit/>
            </a:bodyPr>
            <a:lstStyle/>
            <a:p>
              <a:r>
                <a:rPr lang="en-GB" dirty="0">
                  <a:solidFill>
                    <a:schemeClr val="bg1"/>
                  </a:solidFill>
                </a:rPr>
                <a:t>MDP</a:t>
              </a:r>
            </a:p>
          </p:txBody>
        </p:sp>
      </p:grpSp>
      <p:sp>
        <p:nvSpPr>
          <p:cNvPr id="22" name="TextBox 21">
            <a:extLst>
              <a:ext uri="{FF2B5EF4-FFF2-40B4-BE49-F238E27FC236}">
                <a16:creationId xmlns:a16="http://schemas.microsoft.com/office/drawing/2014/main" id="{0BE31270-8F8F-E740-A891-EC0D6F83473F}"/>
              </a:ext>
            </a:extLst>
          </p:cNvPr>
          <p:cNvSpPr txBox="1"/>
          <p:nvPr/>
        </p:nvSpPr>
        <p:spPr>
          <a:xfrm>
            <a:off x="5663925" y="5133548"/>
            <a:ext cx="3281724" cy="983873"/>
          </a:xfrm>
          <a:prstGeom prst="cloudCallout">
            <a:avLst>
              <a:gd name="adj1" fmla="val -28484"/>
              <a:gd name="adj2" fmla="val -86202"/>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dirty="0"/>
              <a:t>Propositional / </a:t>
            </a:r>
            <a:br>
              <a:rPr lang="en-GB" dirty="0"/>
            </a:br>
            <a:r>
              <a:rPr lang="en-GB" dirty="0"/>
              <a:t>grounded modelling!</a:t>
            </a:r>
          </a:p>
        </p:txBody>
      </p:sp>
    </p:spTree>
    <p:extLst>
      <p:ext uri="{BB962C8B-B14F-4D97-AF65-F5344CB8AC3E}">
        <p14:creationId xmlns:p14="http://schemas.microsoft.com/office/powerpoint/2010/main" val="40115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BED5-5602-7C41-835C-32F9E5EE5F5B}"/>
              </a:ext>
            </a:extLst>
          </p:cNvPr>
          <p:cNvSpPr>
            <a:spLocks noGrp="1"/>
          </p:cNvSpPr>
          <p:nvPr>
            <p:ph type="title"/>
          </p:nvPr>
        </p:nvSpPr>
        <p:spPr/>
        <p:txBody>
          <a:bodyPr>
            <a:normAutofit/>
          </a:bodyPr>
          <a:lstStyle/>
          <a:p>
            <a:r>
              <a:rPr lang="en-GB" dirty="0"/>
              <a:t>First-order Modelling</a:t>
            </a:r>
          </a:p>
        </p:txBody>
      </p:sp>
      <p:sp>
        <p:nvSpPr>
          <p:cNvPr id="3" name="Content Placeholder 2">
            <a:extLst>
              <a:ext uri="{FF2B5EF4-FFF2-40B4-BE49-F238E27FC236}">
                <a16:creationId xmlns:a16="http://schemas.microsoft.com/office/drawing/2014/main" id="{53BA5535-D322-7E43-A9EF-3C7D075A997E}"/>
              </a:ext>
            </a:extLst>
          </p:cNvPr>
          <p:cNvSpPr>
            <a:spLocks noGrp="1"/>
          </p:cNvSpPr>
          <p:nvPr>
            <p:ph idx="1"/>
          </p:nvPr>
        </p:nvSpPr>
        <p:spPr>
          <a:xfrm>
            <a:off x="360000" y="1729945"/>
            <a:ext cx="8425225" cy="4725723"/>
          </a:xfrm>
        </p:spPr>
        <p:txBody>
          <a:bodyPr>
            <a:normAutofit/>
          </a:bodyPr>
          <a:lstStyle/>
          <a:p>
            <a:r>
              <a:rPr lang="en-GB" dirty="0"/>
              <a:t>First-order / relational MDPs</a:t>
            </a:r>
          </a:p>
          <a:p>
            <a:pPr lvl="1"/>
            <a:r>
              <a:rPr lang="en-GB" dirty="0"/>
              <a:t>Use representatives while planning</a:t>
            </a:r>
          </a:p>
          <a:p>
            <a:pPr lvl="2"/>
            <a:r>
              <a:rPr lang="en-GB" dirty="0"/>
              <a:t>E.g., it is important that </a:t>
            </a:r>
            <a:r>
              <a:rPr lang="en-GB" u="sng" dirty="0"/>
              <a:t>a</a:t>
            </a:r>
            <a:r>
              <a:rPr lang="en-GB" dirty="0"/>
              <a:t> box with medical supplies arrives at a destination but not which one it is in particular (of a set of boxes with medical supplies)</a:t>
            </a:r>
          </a:p>
          <a:p>
            <a:r>
              <a:rPr lang="en-GB" dirty="0"/>
              <a:t>Lifting for agents</a:t>
            </a:r>
          </a:p>
          <a:p>
            <a:pPr lvl="1"/>
            <a:r>
              <a:rPr lang="en-GB" dirty="0"/>
              <a:t>Novel propositional situations worth exploring may be instances of a well-known context in the relational setting ➝ </a:t>
            </a:r>
            <a:r>
              <a:rPr lang="en-GB" i="1" dirty="0"/>
              <a:t>exploitation</a:t>
            </a:r>
            <a:r>
              <a:rPr lang="en-GB" dirty="0"/>
              <a:t> promising </a:t>
            </a:r>
          </a:p>
          <a:p>
            <a:pPr lvl="2"/>
            <a:r>
              <a:rPr lang="en-GB" dirty="0"/>
              <a:t>E.g., household robot learning water-taps</a:t>
            </a:r>
          </a:p>
          <a:p>
            <a:pPr lvl="3"/>
            <a:r>
              <a:rPr lang="en-GB" dirty="0"/>
              <a:t>Having opened one or two water-taps in a kitchen, one can expect other water-taps in kitchens to work similarly</a:t>
            </a:r>
          </a:p>
          <a:p>
            <a:pPr lvl="3">
              <a:buFont typeface=".Hiragino Kaku Gothic Interface W3"/>
              <a:buChar char="⇒"/>
            </a:pPr>
            <a:r>
              <a:rPr lang="en-GB" dirty="0"/>
              <a:t>Priority for exploring water-taps in kitchens in general reduced</a:t>
            </a:r>
          </a:p>
          <a:p>
            <a:pPr lvl="3">
              <a:buFont typeface=".Hiragino Kaku Gothic Interface W3"/>
              <a:buChar char="⇒"/>
            </a:pPr>
            <a:r>
              <a:rPr lang="en-GB" dirty="0"/>
              <a:t>Information gathered likely to carry over to water-taps in other places</a:t>
            </a:r>
          </a:p>
          <a:p>
            <a:pPr lvl="3">
              <a:buFont typeface="Wingdings" pitchFamily="2" charset="2"/>
              <a:buChar char="v"/>
            </a:pPr>
            <a:r>
              <a:rPr lang="en-GB" dirty="0">
                <a:solidFill>
                  <a:srgbClr val="FFC000"/>
                </a:solidFill>
              </a:rPr>
              <a:t>Hard to model in propositional setting: each water-tap is novel</a:t>
            </a:r>
          </a:p>
          <a:p>
            <a:pPr lvl="1"/>
            <a:r>
              <a:rPr lang="en-GB" dirty="0"/>
              <a:t>Agents with indistinguishable behaviour </a:t>
            </a:r>
            <a:br>
              <a:rPr lang="en-GB" dirty="0"/>
            </a:br>
            <a:r>
              <a:rPr lang="en-GB" dirty="0"/>
              <a:t>can be treated by representatives</a:t>
            </a:r>
          </a:p>
        </p:txBody>
      </p:sp>
      <p:sp>
        <p:nvSpPr>
          <p:cNvPr id="6" name="Date Placeholder 5">
            <a:extLst>
              <a:ext uri="{FF2B5EF4-FFF2-40B4-BE49-F238E27FC236}">
                <a16:creationId xmlns:a16="http://schemas.microsoft.com/office/drawing/2014/main" id="{A95C7AC8-2F2E-6C47-89A5-F7554AC059B9}"/>
              </a:ext>
            </a:extLst>
          </p:cNvPr>
          <p:cNvSpPr>
            <a:spLocks noGrp="1"/>
          </p:cNvSpPr>
          <p:nvPr>
            <p:ph type="dt" sz="half" idx="10"/>
          </p:nvPr>
        </p:nvSpPr>
        <p:spPr/>
        <p:txBody>
          <a:bodyPr/>
          <a:lstStyle/>
          <a:p>
            <a:r>
              <a:rPr lang="en-GB"/>
              <a:t>APA - Advanced Dec.</a:t>
            </a:r>
            <a:endParaRPr lang="de-DE" dirty="0"/>
          </a:p>
        </p:txBody>
      </p:sp>
      <p:sp>
        <p:nvSpPr>
          <p:cNvPr id="4" name="Slide Number Placeholder 3">
            <a:extLst>
              <a:ext uri="{FF2B5EF4-FFF2-40B4-BE49-F238E27FC236}">
                <a16:creationId xmlns:a16="http://schemas.microsoft.com/office/drawing/2014/main" id="{1C8419CE-C605-B34A-B9FD-FAB89DB1FC84}"/>
              </a:ext>
            </a:extLst>
          </p:cNvPr>
          <p:cNvSpPr>
            <a:spLocks noGrp="1"/>
          </p:cNvSpPr>
          <p:nvPr>
            <p:ph type="sldNum" sz="quarter" idx="12"/>
          </p:nvPr>
        </p:nvSpPr>
        <p:spPr/>
        <p:txBody>
          <a:bodyPr/>
          <a:lstStyle/>
          <a:p>
            <a:fld id="{67C9959E-8E6B-B04C-9955-EA096F41CA7A}" type="slidenum">
              <a:rPr lang="en-GB" smtClean="0"/>
              <a:t>73</a:t>
            </a:fld>
            <a:endParaRPr lang="en-GB"/>
          </a:p>
        </p:txBody>
      </p:sp>
      <p:sp>
        <p:nvSpPr>
          <p:cNvPr id="5" name="TextBox 4">
            <a:extLst>
              <a:ext uri="{FF2B5EF4-FFF2-40B4-BE49-F238E27FC236}">
                <a16:creationId xmlns:a16="http://schemas.microsoft.com/office/drawing/2014/main" id="{B2296B1D-8CDE-3649-A029-A7E0C8A78C13}"/>
              </a:ext>
            </a:extLst>
          </p:cNvPr>
          <p:cNvSpPr txBox="1"/>
          <p:nvPr/>
        </p:nvSpPr>
        <p:spPr>
          <a:xfrm>
            <a:off x="5533026" y="1019190"/>
            <a:ext cx="325097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Research is </a:t>
            </a:r>
            <a:r>
              <a:rPr lang="en-GB" i="1" dirty="0">
                <a:solidFill>
                  <a:schemeClr val="accent3">
                    <a:lumMod val="40000"/>
                    <a:lumOff val="60000"/>
                  </a:schemeClr>
                </a:solidFill>
              </a:rPr>
              <a:t>not</a:t>
            </a:r>
            <a:r>
              <a:rPr lang="en-GB" dirty="0"/>
              <a:t> finished; first-order / relational/ lifted modelling not yet fully explored, especially regarding multi-agent</a:t>
            </a:r>
          </a:p>
        </p:txBody>
      </p:sp>
      <p:sp>
        <p:nvSpPr>
          <p:cNvPr id="7" name="TextBox 6">
            <a:extLst>
              <a:ext uri="{FF2B5EF4-FFF2-40B4-BE49-F238E27FC236}">
                <a16:creationId xmlns:a16="http://schemas.microsoft.com/office/drawing/2014/main" id="{1A17D464-9BE0-9346-8DBA-210024A70F6B}"/>
              </a:ext>
            </a:extLst>
          </p:cNvPr>
          <p:cNvSpPr txBox="1"/>
          <p:nvPr/>
        </p:nvSpPr>
        <p:spPr>
          <a:xfrm>
            <a:off x="5269524" y="5830668"/>
            <a:ext cx="2920887" cy="86177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Current research at my group together with Uni Lübeck</a:t>
            </a:r>
          </a:p>
          <a:p>
            <a:pPr algn="ctr"/>
            <a:r>
              <a:rPr lang="en-GB" sz="1400" dirty="0">
                <a:solidFill>
                  <a:schemeClr val="accent3">
                    <a:lumMod val="40000"/>
                    <a:lumOff val="60000"/>
                  </a:schemeClr>
                </a:solidFill>
                <a:hlinkClick r:id="rId2">
                  <a:extLst>
                    <a:ext uri="{A12FA001-AC4F-418D-AE19-62706E023703}">
                      <ahyp:hlinkClr xmlns:ahyp="http://schemas.microsoft.com/office/drawing/2018/hyperlinkcolor" val="tx"/>
                    </a:ext>
                  </a:extLst>
                </a:hlinkClick>
              </a:rPr>
              <a:t>https://arxiv.org/abs/2110.09152</a:t>
            </a:r>
            <a:r>
              <a:rPr lang="en-GB" sz="1400" dirty="0">
                <a:solidFill>
                  <a:schemeClr val="accent3">
                    <a:lumMod val="40000"/>
                    <a:lumOff val="60000"/>
                  </a:schemeClr>
                </a:solidFill>
              </a:rPr>
              <a:t> </a:t>
            </a:r>
          </a:p>
        </p:txBody>
      </p:sp>
      <p:cxnSp>
        <p:nvCxnSpPr>
          <p:cNvPr id="9" name="Straight Arrow Connector 8">
            <a:extLst>
              <a:ext uri="{FF2B5EF4-FFF2-40B4-BE49-F238E27FC236}">
                <a16:creationId xmlns:a16="http://schemas.microsoft.com/office/drawing/2014/main" id="{1FFFD451-71E1-D346-BE4D-8A5701B2A6C3}"/>
              </a:ext>
            </a:extLst>
          </p:cNvPr>
          <p:cNvCxnSpPr>
            <a:cxnSpLocks/>
            <a:stCxn id="7" idx="1"/>
          </p:cNvCxnSpPr>
          <p:nvPr/>
        </p:nvCxnSpPr>
        <p:spPr>
          <a:xfrm flipH="1" flipV="1">
            <a:off x="4473258" y="6177541"/>
            <a:ext cx="796266" cy="84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402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lvl="1"/>
            <a:endParaRPr lang="en-GB" dirty="0"/>
          </a:p>
          <a:p>
            <a:pPr marL="0" indent="0" algn="ctr">
              <a:buNone/>
            </a:pPr>
            <a:r>
              <a:rPr lang="en-US" dirty="0">
                <a:solidFill>
                  <a:schemeClr val="accent1"/>
                </a:solidFill>
              </a:rPr>
              <a:t>⟹ Next: Human-aware planning</a:t>
            </a:r>
            <a:endParaRPr lang="en-GB" dirty="0">
              <a:solidFill>
                <a:schemeClr val="accent1"/>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74</a:t>
            </a:fld>
            <a:endParaRPr lang="en-GB"/>
          </a:p>
        </p:txBody>
      </p:sp>
      <p:sp>
        <p:nvSpPr>
          <p:cNvPr id="5" name="Date Placeholder 4">
            <a:extLst>
              <a:ext uri="{FF2B5EF4-FFF2-40B4-BE49-F238E27FC236}">
                <a16:creationId xmlns:a16="http://schemas.microsoft.com/office/drawing/2014/main" id="{AA9AB07F-716D-9A46-8892-C419E44EA72E}"/>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20223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zoo_1_720p.mp4">
            <a:hlinkClick r:id="" action="ppaction://media"/>
            <a:extLst>
              <a:ext uri="{FF2B5EF4-FFF2-40B4-BE49-F238E27FC236}">
                <a16:creationId xmlns:a16="http://schemas.microsoft.com/office/drawing/2014/main" id="{CA109A83-C9AC-5C46-B02D-5ED27E2AA2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000" y="1262233"/>
            <a:ext cx="8320000" cy="468000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4" name="Date Placeholder 3">
            <a:extLst>
              <a:ext uri="{FF2B5EF4-FFF2-40B4-BE49-F238E27FC236}">
                <a16:creationId xmlns:a16="http://schemas.microsoft.com/office/drawing/2014/main" id="{91B8552E-FE7E-C34A-A8C3-11AC866E39B7}"/>
              </a:ext>
            </a:extLst>
          </p:cNvPr>
          <p:cNvSpPr>
            <a:spLocks noGrp="1"/>
          </p:cNvSpPr>
          <p:nvPr>
            <p:ph type="dt" sz="half" idx="10"/>
          </p:nvPr>
        </p:nvSpPr>
        <p:spPr/>
        <p:txBody>
          <a:bodyPr/>
          <a:lstStyle/>
          <a:p>
            <a:r>
              <a:rPr lang="en-GB"/>
              <a:t>APA - Advanced Dec.</a:t>
            </a:r>
            <a:endParaRPr lang="de-DE" dirty="0"/>
          </a:p>
        </p:txBody>
      </p:sp>
      <p:sp>
        <p:nvSpPr>
          <p:cNvPr id="3" name="Slide Number Placeholder 2">
            <a:extLst>
              <a:ext uri="{FF2B5EF4-FFF2-40B4-BE49-F238E27FC236}">
                <a16:creationId xmlns:a16="http://schemas.microsoft.com/office/drawing/2014/main" id="{DB34C0F1-1FCB-504E-8DBA-88E7E78840AB}"/>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30008770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ppo2_1_720p.mp4">
            <a:hlinkClick r:id="" action="ppaction://media"/>
            <a:extLst>
              <a:ext uri="{FF2B5EF4-FFF2-40B4-BE49-F238E27FC236}">
                <a16:creationId xmlns:a16="http://schemas.microsoft.com/office/drawing/2014/main" id="{AA541E37-C4F2-B94A-B65A-8EBC55E6D2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00" y="1263600"/>
            <a:ext cx="8320000" cy="468000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3" name="Slide Number Placeholder 2">
            <a:extLst>
              <a:ext uri="{FF2B5EF4-FFF2-40B4-BE49-F238E27FC236}">
                <a16:creationId xmlns:a16="http://schemas.microsoft.com/office/drawing/2014/main" id="{A25C3634-AF25-D548-8E71-77987DD8686D}"/>
              </a:ext>
            </a:extLst>
          </p:cNvPr>
          <p:cNvSpPr>
            <a:spLocks noGrp="1"/>
          </p:cNvSpPr>
          <p:nvPr>
            <p:ph type="sldNum" sz="quarter" idx="12"/>
          </p:nvPr>
        </p:nvSpPr>
        <p:spPr/>
        <p:txBody>
          <a:bodyPr/>
          <a:lstStyle/>
          <a:p>
            <a:fld id="{67C9959E-8E6B-B04C-9955-EA096F41CA7A}" type="slidenum">
              <a:rPr lang="en-GB" smtClean="0"/>
              <a:t>9</a:t>
            </a:fld>
            <a:endParaRPr lang="en-GB"/>
          </a:p>
        </p:txBody>
      </p:sp>
      <p:sp>
        <p:nvSpPr>
          <p:cNvPr id="4" name="Date Placeholder 3">
            <a:extLst>
              <a:ext uri="{FF2B5EF4-FFF2-40B4-BE49-F238E27FC236}">
                <a16:creationId xmlns:a16="http://schemas.microsoft.com/office/drawing/2014/main" id="{B8BE5E61-A77C-E04D-9369-DC6A9C46275D}"/>
              </a:ext>
            </a:extLst>
          </p:cNvPr>
          <p:cNvSpPr>
            <a:spLocks noGrp="1"/>
          </p:cNvSpPr>
          <p:nvPr>
            <p:ph type="dt" sz="half" idx="10"/>
          </p:nvPr>
        </p:nvSpPr>
        <p:spPr/>
        <p:txBody>
          <a:bodyPr/>
          <a:lstStyle/>
          <a:p>
            <a:r>
              <a:rPr lang="en-GB"/>
              <a:t>APA - Advanced Dec.</a:t>
            </a:r>
            <a:endParaRPr lang="de-DE" dirty="0"/>
          </a:p>
        </p:txBody>
      </p:sp>
    </p:spTree>
    <p:extLst>
      <p:ext uri="{BB962C8B-B14F-4D97-AF65-F5344CB8AC3E}">
        <p14:creationId xmlns:p14="http://schemas.microsoft.com/office/powerpoint/2010/main" val="14951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wwu-adapted">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 id="{45B7D4F2-4A72-4644-A412-D11A87C811DD}" vid="{64CD9DC9-CF1F-DA49-A091-28D6F27984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Template>
  <TotalTime>25998</TotalTime>
  <Words>6125</Words>
  <Application>Microsoft Macintosh PowerPoint</Application>
  <PresentationFormat>On-screen Show (4:3)</PresentationFormat>
  <Paragraphs>1259</Paragraphs>
  <Slides>74</Slides>
  <Notes>22</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ＭＳ Ｐゴシック</vt:lpstr>
      <vt:lpstr>SimSun</vt:lpstr>
      <vt:lpstr>.Hiragino Kaku Gothic Interface W3</vt:lpstr>
      <vt:lpstr>Arial</vt:lpstr>
      <vt:lpstr>Arial Black</vt:lpstr>
      <vt:lpstr>Calibri</vt:lpstr>
      <vt:lpstr>Cambria Math</vt:lpstr>
      <vt:lpstr>Courier New</vt:lpstr>
      <vt:lpstr>Meta Offc Pro</vt:lpstr>
      <vt:lpstr>Symbol</vt:lpstr>
      <vt:lpstr>Times New Roman</vt:lpstr>
      <vt:lpstr>Wingdings</vt:lpstr>
      <vt:lpstr>Zapf Dingbats</vt:lpstr>
      <vt:lpstr>wwu-adapted</vt:lpstr>
      <vt:lpstr>Automated Planning and Acting</vt:lpstr>
      <vt:lpstr>Content</vt:lpstr>
      <vt:lpstr>Markov Decision Process / Problem (MDP) – Recap </vt:lpstr>
      <vt:lpstr>Further Problems</vt:lpstr>
      <vt:lpstr>Outline</vt:lpstr>
      <vt:lpstr>Acknowledgements</vt:lpstr>
      <vt:lpstr>Outline</vt:lpstr>
      <vt:lpstr>PowerPoint Presentation</vt:lpstr>
      <vt:lpstr>PowerPoint Presentation</vt:lpstr>
      <vt:lpstr>Standard Model for AI</vt:lpstr>
      <vt:lpstr>How We Got into this Mess</vt:lpstr>
      <vt:lpstr>New Model: Provably Beneficial AI</vt:lpstr>
      <vt:lpstr>AIMA 1,2,3: Objective Given to Machine</vt:lpstr>
      <vt:lpstr>AIMA 1,2,3: Objective Given to Machine</vt:lpstr>
      <vt:lpstr>AIMA 4: Objective Is a Latent Variable</vt:lpstr>
      <vt:lpstr>Example: Image Classification</vt:lpstr>
      <vt:lpstr>Example: Fetching Coffee</vt:lpstr>
      <vt:lpstr>Basic Assistance Game</vt:lpstr>
      <vt:lpstr>The Off-switch Problem</vt:lpstr>
      <vt:lpstr>PowerPoint Presentation</vt:lpstr>
      <vt:lpstr>Intermediate Summary</vt:lpstr>
      <vt:lpstr>Outline</vt:lpstr>
      <vt:lpstr>POMDP</vt:lpstr>
      <vt:lpstr>Decision cycle of a POMDP agent </vt:lpstr>
      <vt:lpstr>Belief State &amp; Update</vt:lpstr>
      <vt:lpstr>Belief State &amp; Update</vt:lpstr>
      <vt:lpstr>Belief MDP</vt:lpstr>
      <vt:lpstr>Belief MDP: Express Functions using POMDP Functions</vt:lpstr>
      <vt:lpstr>Belief MDP</vt:lpstr>
      <vt:lpstr>Example Scenario</vt:lpstr>
      <vt:lpstr>Conditional Plans</vt:lpstr>
      <vt:lpstr>Value Iteration for POMDPs</vt:lpstr>
      <vt:lpstr>Example</vt:lpstr>
      <vt:lpstr>Example</vt:lpstr>
      <vt:lpstr>PowerPoint Presentation</vt:lpstr>
      <vt:lpstr>Example</vt:lpstr>
      <vt:lpstr>Example</vt:lpstr>
      <vt:lpstr>General Formula</vt:lpstr>
      <vt:lpstr>Value Iteration: Algorithm</vt:lpstr>
      <vt:lpstr>Solutions for POMDP</vt:lpstr>
      <vt:lpstr>Intermediate Summary</vt:lpstr>
      <vt:lpstr>Outline</vt:lpstr>
      <vt:lpstr>Multi-agent Scenarios</vt:lpstr>
      <vt:lpstr>Setting</vt:lpstr>
      <vt:lpstr>Decentralised POMDP (Dec-POMDP)</vt:lpstr>
      <vt:lpstr>Generalising Dec-POMDPs</vt:lpstr>
      <vt:lpstr>Policies for Dec-POMDPs</vt:lpstr>
      <vt:lpstr>Value Functions for Dec-POMDPs</vt:lpstr>
      <vt:lpstr>Example: Two-agent Grid World</vt:lpstr>
      <vt:lpstr>Example: The Dec-Tiger Problem</vt:lpstr>
      <vt:lpstr>Communication?</vt:lpstr>
      <vt:lpstr>Dec-MDP</vt:lpstr>
      <vt:lpstr>Solving Dec-POMDPs</vt:lpstr>
      <vt:lpstr>Exhaustive Search</vt:lpstr>
      <vt:lpstr>Exhaustive Search and Pruning</vt:lpstr>
      <vt:lpstr>Exhaustive Search and Pruning</vt:lpstr>
      <vt:lpstr>Exhaustive Search and Pruning</vt:lpstr>
      <vt:lpstr>Exhaustive Search and Pruning</vt:lpstr>
      <vt:lpstr>Exhaustive Search and Pruning</vt:lpstr>
      <vt:lpstr>Exhaustive Search and Pruning</vt:lpstr>
      <vt:lpstr>Exhaustive Search and Pruning</vt:lpstr>
      <vt:lpstr>Joint Equilibrium Search for Policies</vt:lpstr>
      <vt:lpstr>Multi-agent A* (MAA*)</vt:lpstr>
      <vt:lpstr>How to Get a Heuristic Function?</vt:lpstr>
      <vt:lpstr>Memory Bounded Search</vt:lpstr>
      <vt:lpstr>Infinite Horizon</vt:lpstr>
      <vt:lpstr>Indefinite Horizon</vt:lpstr>
      <vt:lpstr>Benchmark Problems</vt:lpstr>
      <vt:lpstr>Software for Dec-POMDPs</vt:lpstr>
      <vt:lpstr>PowerPoint Presentation</vt:lpstr>
      <vt:lpstr>Interim Summary</vt:lpstr>
      <vt:lpstr>Hierarchy of Formalisms</vt:lpstr>
      <vt:lpstr>First-order Modelling</vt:lpstr>
      <vt:lpstr>Outline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262</cp:revision>
  <cp:lastPrinted>2021-12-16T09:51:37Z</cp:lastPrinted>
  <dcterms:created xsi:type="dcterms:W3CDTF">2020-02-28T12:43:09Z</dcterms:created>
  <dcterms:modified xsi:type="dcterms:W3CDTF">2021-12-16T18:32:57Z</dcterms:modified>
</cp:coreProperties>
</file>