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1" r:id="rId1"/>
  </p:sldMasterIdLst>
  <p:notesMasterIdLst>
    <p:notesMasterId r:id="rId74"/>
  </p:notesMasterIdLst>
  <p:sldIdLst>
    <p:sldId id="256" r:id="rId2"/>
    <p:sldId id="1314" r:id="rId3"/>
    <p:sldId id="1296" r:id="rId4"/>
    <p:sldId id="269" r:id="rId5"/>
    <p:sldId id="270" r:id="rId6"/>
    <p:sldId id="752" r:id="rId7"/>
    <p:sldId id="1307" r:id="rId8"/>
    <p:sldId id="271" r:id="rId9"/>
    <p:sldId id="1306" r:id="rId10"/>
    <p:sldId id="272" r:id="rId11"/>
    <p:sldId id="1308" r:id="rId12"/>
    <p:sldId id="753" r:id="rId13"/>
    <p:sldId id="758" r:id="rId14"/>
    <p:sldId id="1310" r:id="rId15"/>
    <p:sldId id="754" r:id="rId16"/>
    <p:sldId id="770" r:id="rId17"/>
    <p:sldId id="771" r:id="rId18"/>
    <p:sldId id="376" r:id="rId19"/>
    <p:sldId id="795" r:id="rId20"/>
    <p:sldId id="767" r:id="rId21"/>
    <p:sldId id="382" r:id="rId22"/>
    <p:sldId id="386" r:id="rId23"/>
    <p:sldId id="387" r:id="rId24"/>
    <p:sldId id="388" r:id="rId25"/>
    <p:sldId id="787" r:id="rId26"/>
    <p:sldId id="765" r:id="rId27"/>
    <p:sldId id="778" r:id="rId28"/>
    <p:sldId id="779" r:id="rId29"/>
    <p:sldId id="726" r:id="rId30"/>
    <p:sldId id="727" r:id="rId31"/>
    <p:sldId id="775" r:id="rId32"/>
    <p:sldId id="776" r:id="rId33"/>
    <p:sldId id="764" r:id="rId34"/>
    <p:sldId id="773" r:id="rId35"/>
    <p:sldId id="772" r:id="rId36"/>
    <p:sldId id="757" r:id="rId37"/>
    <p:sldId id="781" r:id="rId38"/>
    <p:sldId id="761" r:id="rId39"/>
    <p:sldId id="782" r:id="rId40"/>
    <p:sldId id="760" r:id="rId41"/>
    <p:sldId id="759" r:id="rId42"/>
    <p:sldId id="783" r:id="rId43"/>
    <p:sldId id="784" r:id="rId44"/>
    <p:sldId id="739" r:id="rId45"/>
    <p:sldId id="786" r:id="rId46"/>
    <p:sldId id="768" r:id="rId47"/>
    <p:sldId id="1311" r:id="rId48"/>
    <p:sldId id="1127" r:id="rId49"/>
    <p:sldId id="1128" r:id="rId50"/>
    <p:sldId id="1174" r:id="rId51"/>
    <p:sldId id="1211" r:id="rId52"/>
    <p:sldId id="1139" r:id="rId53"/>
    <p:sldId id="1208" r:id="rId54"/>
    <p:sldId id="1299" r:id="rId55"/>
    <p:sldId id="1214" r:id="rId56"/>
    <p:sldId id="1151" r:id="rId57"/>
    <p:sldId id="1153" r:id="rId58"/>
    <p:sldId id="1215" r:id="rId59"/>
    <p:sldId id="1297" r:id="rId60"/>
    <p:sldId id="1298" r:id="rId61"/>
    <p:sldId id="1300" r:id="rId62"/>
    <p:sldId id="1301" r:id="rId63"/>
    <p:sldId id="1158" r:id="rId64"/>
    <p:sldId id="788" r:id="rId65"/>
    <p:sldId id="1142" r:id="rId66"/>
    <p:sldId id="1167" r:id="rId67"/>
    <p:sldId id="1125" r:id="rId68"/>
    <p:sldId id="1315" r:id="rId69"/>
    <p:sldId id="1302" r:id="rId70"/>
    <p:sldId id="1294" r:id="rId71"/>
    <p:sldId id="789" r:id="rId72"/>
    <p:sldId id="131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7"/>
    <p:restoredTop sz="94728"/>
  </p:normalViewPr>
  <p:slideViewPr>
    <p:cSldViewPr snapToGrid="0" snapToObjects="1">
      <p:cViewPr varScale="1">
        <p:scale>
          <a:sx n="97" d="100"/>
          <a:sy n="97" d="100"/>
        </p:scale>
        <p:origin x="880" y="208"/>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25/10/2022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551E-9F22-4B6E-924D-4DC3CE728678}" type="slidenum">
              <a:rPr lang="de-DE" smtClean="0"/>
              <a:t>2</a:t>
            </a:fld>
            <a:endParaRPr lang="de-DE"/>
          </a:p>
        </p:txBody>
      </p:sp>
    </p:spTree>
    <p:extLst>
      <p:ext uri="{BB962C8B-B14F-4D97-AF65-F5344CB8AC3E}">
        <p14:creationId xmlns:p14="http://schemas.microsoft.com/office/powerpoint/2010/main" val="2877097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00AE245-5B05-3944-9811-5EA95C1185A9}" type="slidenum">
              <a:rPr lang="de-DE" sz="1200"/>
              <a:pPr/>
              <a:t>22</a:t>
            </a:fld>
            <a:endParaRPr lang="de-DE"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08205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BA7107BA-AF6A-FC4D-A32E-9C659AD1DF73}" type="slidenum">
              <a:rPr lang="de-DE" sz="1200"/>
              <a:pPr/>
              <a:t>23</a:t>
            </a:fld>
            <a:endParaRPr lang="de-DE"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00482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41AFBAE-802E-EB46-8AC6-84F63028F9B9}" type="slidenum">
              <a:rPr lang="de-DE" sz="1200"/>
              <a:pPr/>
              <a:t>24</a:t>
            </a:fld>
            <a:endParaRPr lang="de-DE"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Wir haben die Aufgabe der medizinischen Diagnose als Einzelagent eingeordnet, weil der Krankheitsprozess eines Patienten nicht profitabel als Agent modelliert wird; ein System zur medizinischen Diagnose könnte jedoch auch mit widerspenstigen Patienten und einem skeptischen Team zu tun haben, sodass die Umgebung auch einen Multiagentenaspekt haben könnte. Darüber hinaus ist die medizinische Diagnose episodisch, wenn man die Aufgabe als Auswahl einer Diagnose anhand einer gegebenen Liste von Symptomen betrachtet; das Problem ist sequenziell, wenn die Aufgabe den Vorschlag einer Testreihe, die Auswertung von Fortschritten im Laufe der Behandlung usw. beinhalten kann </a:t>
            </a:r>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classification: Fully Single Deterministic Episodic Semi Continuous </a:t>
            </a:r>
            <a:endParaRPr lang="en-GB" dirty="0">
              <a:effectLst/>
            </a:endParaRPr>
          </a:p>
        </p:txBody>
      </p:sp>
    </p:spTree>
    <p:extLst>
      <p:ext uri="{BB962C8B-B14F-4D97-AF65-F5344CB8AC3E}">
        <p14:creationId xmlns:p14="http://schemas.microsoft.com/office/powerpoint/2010/main" val="268375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26</a:t>
            </a:fld>
            <a:endParaRPr lang="de-DE"/>
          </a:p>
        </p:txBody>
      </p:sp>
    </p:spTree>
    <p:extLst>
      <p:ext uri="{BB962C8B-B14F-4D97-AF65-F5344CB8AC3E}">
        <p14:creationId xmlns:p14="http://schemas.microsoft.com/office/powerpoint/2010/main" val="25093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kern="1200" dirty="0">
                <a:solidFill>
                  <a:schemeClr val="tx1"/>
                </a:solidFill>
                <a:effectLst/>
                <a:latin typeface="+mn-lt"/>
                <a:ea typeface="+mn-ea"/>
                <a:cs typeface="+mn-cs"/>
              </a:rPr>
              <a:t>It suffices to show that for all possible actual environments (i.e., all dirt distributions and initial locations), this agent cleans the squares at least as fast as any other agent. This is trivially true when there is no dirt. When there is dirt in the initial location and none in the other location, the world is clean after one step; no agent can do better. When there is no dirt in the initial location but dirt in the other, the world is clean after two steps; no agent can do better. When there is dirt in both locations, the world is clean after three steps; no agent can do better. (Note: in general, the condition stated in the first sentence of this answer is much stricter than necessary for an agent to be rational.) </a:t>
            </a:r>
          </a:p>
          <a:p>
            <a:endParaRPr lang="de-DE" b="0" dirty="0"/>
          </a:p>
        </p:txBody>
      </p:sp>
      <p:sp>
        <p:nvSpPr>
          <p:cNvPr id="4" name="Slide Number Placeholder 3"/>
          <p:cNvSpPr>
            <a:spLocks noGrp="1"/>
          </p:cNvSpPr>
          <p:nvPr>
            <p:ph type="sldNum" sz="quarter" idx="5"/>
          </p:nvPr>
        </p:nvSpPr>
        <p:spPr/>
        <p:txBody>
          <a:bodyPr/>
          <a:lstStyle/>
          <a:p>
            <a:fld id="{AD6B551E-9F22-4B6E-924D-4DC3CE728678}" type="slidenum">
              <a:rPr lang="de-DE" smtClean="0"/>
              <a:t>27</a:t>
            </a:fld>
            <a:endParaRPr lang="de-DE"/>
          </a:p>
        </p:txBody>
      </p:sp>
    </p:spTree>
    <p:extLst>
      <p:ext uri="{BB962C8B-B14F-4D97-AF65-F5344CB8AC3E}">
        <p14:creationId xmlns:p14="http://schemas.microsoft.com/office/powerpoint/2010/main" val="203590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If environment unknown: explore</a:t>
            </a:r>
          </a:p>
        </p:txBody>
      </p:sp>
      <p:sp>
        <p:nvSpPr>
          <p:cNvPr id="4" name="Slide Number Placeholder 3"/>
          <p:cNvSpPr>
            <a:spLocks noGrp="1"/>
          </p:cNvSpPr>
          <p:nvPr>
            <p:ph type="sldNum" sz="quarter" idx="5"/>
          </p:nvPr>
        </p:nvSpPr>
        <p:spPr/>
        <p:txBody>
          <a:bodyPr/>
          <a:lstStyle/>
          <a:p>
            <a:fld id="{AD6B551E-9F22-4B6E-924D-4DC3CE728678}" type="slidenum">
              <a:rPr lang="de-DE" smtClean="0"/>
              <a:t>28</a:t>
            </a:fld>
            <a:endParaRPr lang="de-DE"/>
          </a:p>
        </p:txBody>
      </p:sp>
    </p:spTree>
    <p:extLst>
      <p:ext uri="{BB962C8B-B14F-4D97-AF65-F5344CB8AC3E}">
        <p14:creationId xmlns:p14="http://schemas.microsoft.com/office/powerpoint/2010/main" val="3753688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AI</a:t>
            </a:r>
          </a:p>
          <a:p>
            <a:r>
              <a:rPr lang="en-GB" dirty="0"/>
              <a:t>RL 1-2 hrs (one goalie, one shooter)</a:t>
            </a:r>
          </a:p>
          <a:p>
            <a:r>
              <a:rPr lang="en-GB" dirty="0"/>
              <a:t>two simulated robots</a:t>
            </a:r>
          </a:p>
        </p:txBody>
      </p:sp>
      <p:sp>
        <p:nvSpPr>
          <p:cNvPr id="4" name="Slide Number Placeholder 3"/>
          <p:cNvSpPr>
            <a:spLocks noGrp="1"/>
          </p:cNvSpPr>
          <p:nvPr>
            <p:ph type="sldNum" sz="quarter" idx="5"/>
          </p:nvPr>
        </p:nvSpPr>
        <p:spPr/>
        <p:txBody>
          <a:bodyPr/>
          <a:lstStyle/>
          <a:p>
            <a:fld id="{8F5BF81A-3E81-274B-90A2-0A51F25FFEBC}" type="slidenum">
              <a:rPr lang="en-GB" smtClean="0"/>
              <a:t>29</a:t>
            </a:fld>
            <a:endParaRPr lang="en-GB"/>
          </a:p>
        </p:txBody>
      </p:sp>
    </p:spTree>
    <p:extLst>
      <p:ext uri="{BB962C8B-B14F-4D97-AF65-F5344CB8AC3E}">
        <p14:creationId xmlns:p14="http://schemas.microsoft.com/office/powerpoint/2010/main" val="186367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blue robot as is</a:t>
            </a:r>
          </a:p>
          <a:p>
            <a:r>
              <a:rPr lang="en-GB" dirty="0"/>
              <a:t>Red robot continues to learn</a:t>
            </a:r>
          </a:p>
        </p:txBody>
      </p:sp>
      <p:sp>
        <p:nvSpPr>
          <p:cNvPr id="4" name="Slide Number Placeholder 3"/>
          <p:cNvSpPr>
            <a:spLocks noGrp="1"/>
          </p:cNvSpPr>
          <p:nvPr>
            <p:ph type="sldNum" sz="quarter" idx="5"/>
          </p:nvPr>
        </p:nvSpPr>
        <p:spPr/>
        <p:txBody>
          <a:bodyPr/>
          <a:lstStyle/>
          <a:p>
            <a:fld id="{8F5BF81A-3E81-274B-90A2-0A51F25FFEBC}" type="slidenum">
              <a:rPr lang="en-GB" smtClean="0"/>
              <a:t>30</a:t>
            </a:fld>
            <a:endParaRPr lang="en-GB"/>
          </a:p>
        </p:txBody>
      </p:sp>
    </p:spTree>
    <p:extLst>
      <p:ext uri="{BB962C8B-B14F-4D97-AF65-F5344CB8AC3E}">
        <p14:creationId xmlns:p14="http://schemas.microsoft.com/office/powerpoint/2010/main" val="874051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Wenn wir Erfolg als Meinung des Agenten zu seiner eigenen Leistung definieren, könnte ein Agent perfekte Rationalität erreichen, indem er einfach von sich selbst behauptet, seine Leistung sei perfekt. </a:t>
            </a:r>
            <a:endParaRPr lang="de-DE" noProof="0" dirty="0"/>
          </a:p>
          <a:p>
            <a:r>
              <a:rPr lang="en-GB" sz="1200" kern="1200" dirty="0">
                <a:solidFill>
                  <a:schemeClr val="tx1"/>
                </a:solidFill>
                <a:effectLst/>
                <a:latin typeface="+mn-lt"/>
                <a:ea typeface="+mn-ea"/>
                <a:cs typeface="+mn-cs"/>
              </a:rPr>
              <a:t>We might propose to measure performance by the amount of dirt cleaned up in a single eight-hour shift. With a rational agent, of course, what you ask for is what you get. A rational agent can maximize this performance measure by cleaning up the dirt, then dumping it all on the floor, then cleaning it up again, and so on. A more suitable performance measure would reward the agent for having a clean floor </a:t>
            </a:r>
            <a:endParaRPr lang="en-GB"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effectLst/>
                <a:latin typeface="+mn-lt"/>
                <a:ea typeface="+mn-ea"/>
                <a:cs typeface="+mn-cs"/>
              </a:rPr>
              <a:t>Beispielsweise könnte je ein Punkt für jedes saubere Quadrat pro Zeitschritt erteilt werden (und vielleicht Strafpunkte für verbrauchte Elektrizität und erzeugten Lärm). </a:t>
            </a:r>
            <a:endParaRPr lang="de-DE" dirty="0"/>
          </a:p>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31</a:t>
            </a:fld>
            <a:endParaRPr lang="de-DE"/>
          </a:p>
        </p:txBody>
      </p:sp>
    </p:spTree>
    <p:extLst>
      <p:ext uri="{BB962C8B-B14F-4D97-AF65-F5344CB8AC3E}">
        <p14:creationId xmlns:p14="http://schemas.microsoft.com/office/powerpoint/2010/main" val="2546813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32</a:t>
            </a:fld>
            <a:endParaRPr lang="de-DE"/>
          </a:p>
        </p:txBody>
      </p:sp>
    </p:spTree>
    <p:extLst>
      <p:ext uri="{BB962C8B-B14F-4D97-AF65-F5344CB8AC3E}">
        <p14:creationId xmlns:p14="http://schemas.microsoft.com/office/powerpoint/2010/main" val="680737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a:t>Pass </a:t>
            </a:r>
            <a:r>
              <a:rPr lang="de-DE" noProof="0" dirty="0" err="1"/>
              <a:t>as</a:t>
            </a:r>
            <a:r>
              <a:rPr lang="de-DE" noProof="0" dirty="0"/>
              <a:t> a human</a:t>
            </a:r>
          </a:p>
        </p:txBody>
      </p:sp>
      <p:sp>
        <p:nvSpPr>
          <p:cNvPr id="4" name="Slide Number Placeholder 3"/>
          <p:cNvSpPr>
            <a:spLocks noGrp="1"/>
          </p:cNvSpPr>
          <p:nvPr>
            <p:ph type="sldNum" sz="quarter" idx="5"/>
          </p:nvPr>
        </p:nvSpPr>
        <p:spPr/>
        <p:txBody>
          <a:bodyPr/>
          <a:lstStyle/>
          <a:p>
            <a:fld id="{AD6B551E-9F22-4B6E-924D-4DC3CE728678}" type="slidenum">
              <a:rPr lang="de-DE" smtClean="0"/>
              <a:t>5</a:t>
            </a:fld>
            <a:endParaRPr lang="de-DE"/>
          </a:p>
        </p:txBody>
      </p:sp>
    </p:spTree>
    <p:extLst>
      <p:ext uri="{BB962C8B-B14F-4D97-AF65-F5344CB8AC3E}">
        <p14:creationId xmlns:p14="http://schemas.microsoft.com/office/powerpoint/2010/main" val="2385753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NoOp</a:t>
            </a:r>
            <a:r>
              <a:rPr lang="de-DE" dirty="0"/>
              <a:t> Staubsaugroboter</a:t>
            </a:r>
          </a:p>
        </p:txBody>
      </p:sp>
      <p:sp>
        <p:nvSpPr>
          <p:cNvPr id="4" name="Slide Number Placeholder 3"/>
          <p:cNvSpPr>
            <a:spLocks noGrp="1"/>
          </p:cNvSpPr>
          <p:nvPr>
            <p:ph type="sldNum" sz="quarter" idx="5"/>
          </p:nvPr>
        </p:nvSpPr>
        <p:spPr/>
        <p:txBody>
          <a:bodyPr/>
          <a:lstStyle/>
          <a:p>
            <a:fld id="{AD6B551E-9F22-4B6E-924D-4DC3CE728678}" type="slidenum">
              <a:rPr lang="de-DE" smtClean="0"/>
              <a:t>39</a:t>
            </a:fld>
            <a:endParaRPr lang="de-DE"/>
          </a:p>
        </p:txBody>
      </p:sp>
    </p:spTree>
    <p:extLst>
      <p:ext uri="{BB962C8B-B14F-4D97-AF65-F5344CB8AC3E}">
        <p14:creationId xmlns:p14="http://schemas.microsoft.com/office/powerpoint/2010/main" val="3511034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Conflicting goals ➝ allows for trade-off</a:t>
            </a:r>
          </a:p>
          <a:p>
            <a:r>
              <a:rPr lang="en-GB" dirty="0"/>
              <a:t>Several goals that each cannot be reached with certainty ➝ weigh likelihood of success against importance of goals</a:t>
            </a:r>
          </a:p>
        </p:txBody>
      </p:sp>
      <p:sp>
        <p:nvSpPr>
          <p:cNvPr id="4" name="Slide Number Placeholder 3"/>
          <p:cNvSpPr>
            <a:spLocks noGrp="1"/>
          </p:cNvSpPr>
          <p:nvPr>
            <p:ph type="sldNum" sz="quarter" idx="5"/>
          </p:nvPr>
        </p:nvSpPr>
        <p:spPr/>
        <p:txBody>
          <a:bodyPr/>
          <a:lstStyle/>
          <a:p>
            <a:fld id="{8F5BF81A-3E81-274B-90A2-0A51F25FFEBC}" type="slidenum">
              <a:rPr lang="en-GB" smtClean="0"/>
              <a:t>41</a:t>
            </a:fld>
            <a:endParaRPr lang="en-GB"/>
          </a:p>
        </p:txBody>
      </p:sp>
    </p:spTree>
    <p:extLst>
      <p:ext uri="{BB962C8B-B14F-4D97-AF65-F5344CB8AC3E}">
        <p14:creationId xmlns:p14="http://schemas.microsoft.com/office/powerpoint/2010/main" val="2517533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In seinem berühmten frühen Aufsatz betrachtet Turing (1950) die Idee, seine intelligenten Maschinen tatsächlich manuell zu programmieren. Er schätzt, wie viel Arbeit das bedeuten würde, und kommt zu dem Schluss: „Eine schnellere Methode scheint wünschenswert“ </a:t>
            </a:r>
            <a:endParaRPr lang="de-DE" noProof="0" dirty="0"/>
          </a:p>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42</a:t>
            </a:fld>
            <a:endParaRPr lang="de-DE"/>
          </a:p>
        </p:txBody>
      </p:sp>
    </p:spTree>
    <p:extLst>
      <p:ext uri="{BB962C8B-B14F-4D97-AF65-F5344CB8AC3E}">
        <p14:creationId xmlns:p14="http://schemas.microsoft.com/office/powerpoint/2010/main" val="2856192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600" kern="1200" dirty="0">
                <a:solidFill>
                  <a:schemeClr val="tx1"/>
                </a:solidFill>
                <a:effectLst/>
                <a:latin typeface="+mn-lt"/>
                <a:ea typeface="+mn-ea"/>
                <a:cs typeface="+mn-cs"/>
              </a:rPr>
              <a:t>Wenn wir versuchen, einen Agenten zu entwerfen, der eine bestimmte Fertigkeit erlernt, ist die erste Frage nicht: „Wie schaffe ich es, dies zu lernen?“, sondern: „Welche Art Leistungselement braucht mein Agent, um dies zu tun, nachdem er gelernt hat?“ </a:t>
            </a:r>
            <a:endParaRPr lang="de-DE" dirty="0"/>
          </a:p>
          <a:p>
            <a:endParaRPr lang="de-DE" noProof="0" dirty="0"/>
          </a:p>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effectLst/>
                <a:latin typeface="+mn-lt"/>
                <a:ea typeface="+mn-ea"/>
                <a:cs typeface="+mn-cs"/>
              </a:rPr>
              <a:t>Beispiel des automatisierten Taxis zurückkommen. Das Leistungselement besteht aus einer Sammlung von Wissen und Prozeduren, die dem Taxi zur Auswahl seiner Fahrtaktionen zur Verfügung stehen. Das Taxi gelangt auf die Straße und fährt unter Verwendung dieses Leistungselementes. Die Kritik beobachtet die Welt und gibt Informationen an das Lernelement weiter. Nachdem das Taxi beispielsweise schnell über drei Spuren hinweg links abgebogen ist, beobachtet die Kritik die Beschimpfungen durch andere Fahrer. Aus dieser Erfahrung kann das Lernelement eine Regel formulieren, die besagt, dass dies eine schlechte Aktion war, und das Leistungselement wird verändert, indem die neue Regel installiert wird. Der Problemgenerator könnte bestimmte Verhaltensbereiche identifizieren, die verbessert werden müssen, und Experimente vorschlagen, wie beispielsweise das Ausprobieren von Bremsen auf unterschiedlichen Straßenbelägen unter unterschiedlichen Bedingungen. </a:t>
            </a:r>
            <a:endParaRPr lang="de-DE" dirty="0"/>
          </a:p>
          <a:p>
            <a:endParaRPr lang="de-DE" noProof="0" dirty="0"/>
          </a:p>
          <a:p>
            <a:pPr marL="0" marR="0" lvl="0" indent="0" algn="l" defTabSz="1219170" rtl="0" eaLnBrk="1" fontAlgn="auto" latinLnBrk="0" hangingPunct="1">
              <a:lnSpc>
                <a:spcPct val="100000"/>
              </a:lnSpc>
              <a:spcBef>
                <a:spcPts val="0"/>
              </a:spcBef>
              <a:spcAft>
                <a:spcPts val="0"/>
              </a:spcAft>
              <a:buClrTx/>
              <a:buSzTx/>
              <a:buFontTx/>
              <a:buNone/>
              <a:tabLst/>
              <a:defRPr/>
            </a:pPr>
            <a:r>
              <a:rPr lang="de-DE" noProof="0" dirty="0"/>
              <a:t>RL: D</a:t>
            </a:r>
            <a:r>
              <a:rPr lang="de-DE" sz="1600" kern="1200" dirty="0">
                <a:solidFill>
                  <a:schemeClr val="tx1"/>
                </a:solidFill>
                <a:effectLst/>
                <a:latin typeface="+mn-lt"/>
                <a:ea typeface="+mn-ea"/>
                <a:cs typeface="+mn-cs"/>
              </a:rPr>
              <a:t>er Taxifahrer-Agent erhält keinerlei Trinkgeld von den Fahrgästen, die während der Fahrt völlig durchgeschüttelt wurden. Der externe Leistungsstandard muss den Agenten darüber informieren, dass der Verlust von Trinkgeldern ein negativer Beitrag zu seiner Gesamtleistung ist. Auf diese Weise könnte der Agent lernen, dass aggressive Manöver nicht zu seinem eigenen Nutzen beitragen. In gewisser Weise identifiziert der Leistungsstandard einen Teil der eintreffenden Wahrnehmung als </a:t>
            </a:r>
            <a:r>
              <a:rPr lang="de-DE" sz="1600" b="1" kern="1200" dirty="0">
                <a:solidFill>
                  <a:schemeClr val="tx1"/>
                </a:solidFill>
                <a:effectLst/>
                <a:latin typeface="+mn-lt"/>
                <a:ea typeface="+mn-ea"/>
                <a:cs typeface="+mn-cs"/>
              </a:rPr>
              <a:t>Belohnung </a:t>
            </a:r>
            <a:r>
              <a:rPr lang="de-DE" sz="1600" kern="1200" dirty="0">
                <a:solidFill>
                  <a:schemeClr val="tx1"/>
                </a:solidFill>
                <a:effectLst/>
                <a:latin typeface="+mn-lt"/>
                <a:ea typeface="+mn-ea"/>
                <a:cs typeface="+mn-cs"/>
              </a:rPr>
              <a:t>(oder </a:t>
            </a:r>
            <a:r>
              <a:rPr lang="de-DE" sz="1600" b="1" kern="1200" dirty="0">
                <a:solidFill>
                  <a:schemeClr val="tx1"/>
                </a:solidFill>
                <a:effectLst/>
                <a:latin typeface="+mn-lt"/>
                <a:ea typeface="+mn-ea"/>
                <a:cs typeface="+mn-cs"/>
              </a:rPr>
              <a:t>Strafe</a:t>
            </a:r>
            <a:r>
              <a:rPr lang="de-DE" sz="1600" kern="1200" dirty="0">
                <a:solidFill>
                  <a:schemeClr val="tx1"/>
                </a:solidFill>
                <a:effectLst/>
                <a:latin typeface="+mn-lt"/>
                <a:ea typeface="+mn-ea"/>
                <a:cs typeface="+mn-cs"/>
              </a:rPr>
              <a:t>), die ein direktes Feedback zur Qualität des Verhaltens des Agenten bereitstellt. </a:t>
            </a:r>
            <a:endParaRPr lang="de-DE" dirty="0"/>
          </a:p>
          <a:p>
            <a:endParaRPr lang="de-DE" noProof="0" dirty="0"/>
          </a:p>
        </p:txBody>
      </p:sp>
      <p:sp>
        <p:nvSpPr>
          <p:cNvPr id="4" name="Slide Number Placeholder 3"/>
          <p:cNvSpPr>
            <a:spLocks noGrp="1"/>
          </p:cNvSpPr>
          <p:nvPr>
            <p:ph type="sldNum" sz="quarter" idx="5"/>
          </p:nvPr>
        </p:nvSpPr>
        <p:spPr/>
        <p:txBody>
          <a:bodyPr/>
          <a:lstStyle/>
          <a:p>
            <a:fld id="{AD6B551E-9F22-4B6E-924D-4DC3CE728678}" type="slidenum">
              <a:rPr lang="de-DE" smtClean="0"/>
              <a:t>43</a:t>
            </a:fld>
            <a:endParaRPr lang="de-DE"/>
          </a:p>
        </p:txBody>
      </p:sp>
    </p:spTree>
    <p:extLst>
      <p:ext uri="{BB962C8B-B14F-4D97-AF65-F5344CB8AC3E}">
        <p14:creationId xmlns:p14="http://schemas.microsoft.com/office/powerpoint/2010/main" val="3752102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Darstellung als Erweiterung des zielbasierten Agenten</a:t>
            </a:r>
          </a:p>
        </p:txBody>
      </p:sp>
      <p:sp>
        <p:nvSpPr>
          <p:cNvPr id="4" name="Slide Number Placeholder 3"/>
          <p:cNvSpPr>
            <a:spLocks noGrp="1"/>
          </p:cNvSpPr>
          <p:nvPr>
            <p:ph type="sldNum" sz="quarter" idx="5"/>
          </p:nvPr>
        </p:nvSpPr>
        <p:spPr/>
        <p:txBody>
          <a:bodyPr/>
          <a:lstStyle/>
          <a:p>
            <a:fld id="{AD6B551E-9F22-4B6E-924D-4DC3CE728678}" type="slidenum">
              <a:rPr lang="de-DE" smtClean="0"/>
              <a:t>44</a:t>
            </a:fld>
            <a:endParaRPr lang="de-DE"/>
          </a:p>
        </p:txBody>
      </p:sp>
    </p:spTree>
    <p:extLst>
      <p:ext uri="{BB962C8B-B14F-4D97-AF65-F5344CB8AC3E}">
        <p14:creationId xmlns:p14="http://schemas.microsoft.com/office/powerpoint/2010/main" val="1192685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A50F1C-6DAE-4C35-8A68-EE53E4B1A516}" type="slidenum">
              <a:rPr lang="en-US" smtClean="0"/>
              <a:pPr/>
              <a:t>48</a:t>
            </a:fld>
            <a:endParaRPr lang="en-US"/>
          </a:p>
        </p:txBody>
      </p:sp>
    </p:spTree>
    <p:extLst>
      <p:ext uri="{BB962C8B-B14F-4D97-AF65-F5344CB8AC3E}">
        <p14:creationId xmlns:p14="http://schemas.microsoft.com/office/powerpoint/2010/main" val="873000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A50F1C-6DAE-4C35-8A68-EE53E4B1A516}" type="slidenum">
              <a:rPr lang="en-US" smtClean="0"/>
              <a:pPr/>
              <a:t>49</a:t>
            </a:fld>
            <a:endParaRPr lang="en-US"/>
          </a:p>
        </p:txBody>
      </p:sp>
    </p:spTree>
    <p:extLst>
      <p:ext uri="{BB962C8B-B14F-4D97-AF65-F5344CB8AC3E}">
        <p14:creationId xmlns:p14="http://schemas.microsoft.com/office/powerpoint/2010/main" val="958293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Bayes nets, </a:t>
            </a:r>
            <a:r>
              <a:rPr lang="en-GB" dirty="0" err="1"/>
              <a:t>markov</a:t>
            </a:r>
            <a:r>
              <a:rPr lang="en-GB" dirty="0"/>
              <a:t> networks, factor graphs</a:t>
            </a:r>
          </a:p>
        </p:txBody>
      </p:sp>
      <p:sp>
        <p:nvSpPr>
          <p:cNvPr id="4" name="Slide Number Placeholder 3"/>
          <p:cNvSpPr>
            <a:spLocks noGrp="1"/>
          </p:cNvSpPr>
          <p:nvPr>
            <p:ph type="sldNum" sz="quarter" idx="5"/>
          </p:nvPr>
        </p:nvSpPr>
        <p:spPr/>
        <p:txBody>
          <a:bodyPr/>
          <a:lstStyle/>
          <a:p>
            <a:fld id="{03DE8E53-9180-E843-8C12-9A661956B4E6}" type="slidenum">
              <a:rPr lang="en-US" smtClean="0"/>
              <a:t>53</a:t>
            </a:fld>
            <a:endParaRPr lang="en-US"/>
          </a:p>
        </p:txBody>
      </p:sp>
    </p:spTree>
    <p:extLst>
      <p:ext uri="{BB962C8B-B14F-4D97-AF65-F5344CB8AC3E}">
        <p14:creationId xmlns:p14="http://schemas.microsoft.com/office/powerpoint/2010/main" val="2133939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Bayes nets, </a:t>
            </a:r>
            <a:r>
              <a:rPr lang="en-GB" dirty="0" err="1"/>
              <a:t>markov</a:t>
            </a:r>
            <a:r>
              <a:rPr lang="en-GB" dirty="0"/>
              <a:t> networks, factor graphs</a:t>
            </a:r>
          </a:p>
        </p:txBody>
      </p:sp>
      <p:sp>
        <p:nvSpPr>
          <p:cNvPr id="4" name="Slide Number Placeholder 3"/>
          <p:cNvSpPr>
            <a:spLocks noGrp="1"/>
          </p:cNvSpPr>
          <p:nvPr>
            <p:ph type="sldNum" sz="quarter" idx="5"/>
          </p:nvPr>
        </p:nvSpPr>
        <p:spPr/>
        <p:txBody>
          <a:bodyPr/>
          <a:lstStyle/>
          <a:p>
            <a:fld id="{03DE8E53-9180-E843-8C12-9A661956B4E6}" type="slidenum">
              <a:rPr lang="en-US" smtClean="0"/>
              <a:t>54</a:t>
            </a:fld>
            <a:endParaRPr lang="en-US"/>
          </a:p>
        </p:txBody>
      </p:sp>
    </p:spTree>
    <p:extLst>
      <p:ext uri="{BB962C8B-B14F-4D97-AF65-F5344CB8AC3E}">
        <p14:creationId xmlns:p14="http://schemas.microsoft.com/office/powerpoint/2010/main" val="4123350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Bayes nets, </a:t>
            </a:r>
            <a:r>
              <a:rPr lang="en-GB" dirty="0" err="1"/>
              <a:t>markov</a:t>
            </a:r>
            <a:r>
              <a:rPr lang="en-GB" dirty="0"/>
              <a:t> networks, factor graphs</a:t>
            </a:r>
          </a:p>
        </p:txBody>
      </p:sp>
      <p:sp>
        <p:nvSpPr>
          <p:cNvPr id="4" name="Slide Number Placeholder 3"/>
          <p:cNvSpPr>
            <a:spLocks noGrp="1"/>
          </p:cNvSpPr>
          <p:nvPr>
            <p:ph type="sldNum" sz="quarter" idx="5"/>
          </p:nvPr>
        </p:nvSpPr>
        <p:spPr/>
        <p:txBody>
          <a:bodyPr/>
          <a:lstStyle/>
          <a:p>
            <a:fld id="{03DE8E53-9180-E843-8C12-9A661956B4E6}" type="slidenum">
              <a:rPr lang="en-US" smtClean="0"/>
              <a:t>60</a:t>
            </a:fld>
            <a:endParaRPr lang="en-US"/>
          </a:p>
        </p:txBody>
      </p:sp>
    </p:spTree>
    <p:extLst>
      <p:ext uri="{BB962C8B-B14F-4D97-AF65-F5344CB8AC3E}">
        <p14:creationId xmlns:p14="http://schemas.microsoft.com/office/powerpoint/2010/main" val="3206539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natural language processing </a:t>
            </a:r>
            <a:r>
              <a:rPr lang="en-GB" sz="1200" kern="1200" dirty="0">
                <a:solidFill>
                  <a:schemeClr val="tx1"/>
                </a:solidFill>
                <a:effectLst/>
                <a:latin typeface="+mn-lt"/>
                <a:ea typeface="+mn-ea"/>
                <a:cs typeface="+mn-cs"/>
              </a:rPr>
              <a:t>to enable it to communicate successfully in English; </a:t>
            </a:r>
          </a:p>
          <a:p>
            <a:r>
              <a:rPr lang="en-GB" sz="1200" b="1" kern="1200" dirty="0">
                <a:solidFill>
                  <a:schemeClr val="tx1"/>
                </a:solidFill>
                <a:effectLst/>
                <a:latin typeface="+mn-lt"/>
                <a:ea typeface="+mn-ea"/>
                <a:cs typeface="+mn-cs"/>
              </a:rPr>
              <a:t>knowledge representation </a:t>
            </a:r>
            <a:r>
              <a:rPr lang="en-GB" sz="1200" kern="1200" dirty="0">
                <a:solidFill>
                  <a:schemeClr val="tx1"/>
                </a:solidFill>
                <a:effectLst/>
                <a:latin typeface="+mn-lt"/>
                <a:ea typeface="+mn-ea"/>
                <a:cs typeface="+mn-cs"/>
              </a:rPr>
              <a:t>to store what it knows or hears; </a:t>
            </a:r>
          </a:p>
          <a:p>
            <a:r>
              <a:rPr lang="en-GB" sz="1200" b="1" kern="1200" dirty="0">
                <a:solidFill>
                  <a:schemeClr val="tx1"/>
                </a:solidFill>
                <a:effectLst/>
                <a:latin typeface="+mn-lt"/>
                <a:ea typeface="+mn-ea"/>
                <a:cs typeface="+mn-cs"/>
              </a:rPr>
              <a:t>automated reasoning </a:t>
            </a:r>
            <a:r>
              <a:rPr lang="en-GB" sz="1200" kern="1200" dirty="0">
                <a:solidFill>
                  <a:schemeClr val="tx1"/>
                </a:solidFill>
                <a:effectLst/>
                <a:latin typeface="+mn-lt"/>
                <a:ea typeface="+mn-ea"/>
                <a:cs typeface="+mn-cs"/>
              </a:rPr>
              <a:t>to use the stored information to answer questions and to draw new conclusions; </a:t>
            </a:r>
          </a:p>
          <a:p>
            <a:r>
              <a:rPr lang="en-GB" sz="1200" b="1" kern="1200" dirty="0">
                <a:solidFill>
                  <a:schemeClr val="tx1"/>
                </a:solidFill>
                <a:effectLst/>
                <a:latin typeface="+mn-lt"/>
                <a:ea typeface="+mn-ea"/>
                <a:cs typeface="+mn-cs"/>
              </a:rPr>
              <a:t>machine learning </a:t>
            </a:r>
            <a:r>
              <a:rPr lang="en-GB" sz="1200" kern="1200" dirty="0">
                <a:solidFill>
                  <a:schemeClr val="tx1"/>
                </a:solidFill>
                <a:effectLst/>
                <a:latin typeface="+mn-lt"/>
                <a:ea typeface="+mn-ea"/>
                <a:cs typeface="+mn-cs"/>
              </a:rPr>
              <a:t>to adapt to new circumstances and to detect and extrapolate patterns. </a:t>
            </a:r>
          </a:p>
          <a:p>
            <a:r>
              <a:rPr lang="en-GB" sz="1200" b="1" kern="1200" dirty="0">
                <a:solidFill>
                  <a:schemeClr val="tx1"/>
                </a:solidFill>
                <a:effectLst/>
                <a:latin typeface="+mn-lt"/>
                <a:ea typeface="+mn-ea"/>
                <a:cs typeface="+mn-cs"/>
              </a:rPr>
              <a:t>computer vision </a:t>
            </a:r>
            <a:r>
              <a:rPr lang="en-GB" sz="1200" kern="1200" dirty="0">
                <a:solidFill>
                  <a:schemeClr val="tx1"/>
                </a:solidFill>
                <a:effectLst/>
                <a:latin typeface="+mn-lt"/>
                <a:ea typeface="+mn-ea"/>
                <a:cs typeface="+mn-cs"/>
              </a:rPr>
              <a:t>to perceive objects, and</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robotics </a:t>
            </a:r>
            <a:r>
              <a:rPr lang="en-GB" sz="1200" kern="1200" dirty="0">
                <a:solidFill>
                  <a:schemeClr val="tx1"/>
                </a:solidFill>
                <a:effectLst/>
                <a:latin typeface="+mn-lt"/>
                <a:ea typeface="+mn-ea"/>
                <a:cs typeface="+mn-cs"/>
              </a:rPr>
              <a:t>to manipulate objects and move about. </a:t>
            </a:r>
            <a:endParaRPr lang="en-GB" sz="1600" dirty="0"/>
          </a:p>
          <a:p>
            <a:r>
              <a:rPr lang="en-GB" sz="1200" kern="1200" dirty="0">
                <a:solidFill>
                  <a:schemeClr val="tx1"/>
                </a:solidFill>
                <a:effectLst/>
                <a:latin typeface="+mn-lt"/>
                <a:ea typeface="+mn-ea"/>
                <a:cs typeface="+mn-cs"/>
              </a:rPr>
              <a:t>The quest for “artificial flight” succeeded when the Wright brothers and others stopped imitating birds and started using wind tunnels and learning about aerodynamics. Aeronautical engineering texts do not define the goal of their field as making “machines that fly so exactly like pigeons that they can fool even other pigeons.”</a:t>
            </a:r>
            <a:endParaRPr lang="en-GB" sz="1600" dirty="0"/>
          </a:p>
        </p:txBody>
      </p:sp>
      <p:sp>
        <p:nvSpPr>
          <p:cNvPr id="4" name="Slide Number Placeholder 3"/>
          <p:cNvSpPr>
            <a:spLocks noGrp="1"/>
          </p:cNvSpPr>
          <p:nvPr>
            <p:ph type="sldNum" sz="quarter" idx="5"/>
          </p:nvPr>
        </p:nvSpPr>
        <p:spPr/>
        <p:txBody>
          <a:bodyPr/>
          <a:lstStyle/>
          <a:p>
            <a:fld id="{AD6B551E-9F22-4B6E-924D-4DC3CE728678}" type="slidenum">
              <a:rPr lang="de-DE" smtClean="0"/>
              <a:t>6</a:t>
            </a:fld>
            <a:endParaRPr lang="de-DE"/>
          </a:p>
        </p:txBody>
      </p:sp>
    </p:spTree>
    <p:extLst>
      <p:ext uri="{BB962C8B-B14F-4D97-AF65-F5344CB8AC3E}">
        <p14:creationId xmlns:p14="http://schemas.microsoft.com/office/powerpoint/2010/main" val="20074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Bayes nets, </a:t>
            </a:r>
            <a:r>
              <a:rPr lang="en-GB" dirty="0" err="1"/>
              <a:t>markov</a:t>
            </a:r>
            <a:r>
              <a:rPr lang="en-GB" dirty="0"/>
              <a:t> networks, factor graphs</a:t>
            </a:r>
          </a:p>
        </p:txBody>
      </p:sp>
      <p:sp>
        <p:nvSpPr>
          <p:cNvPr id="4" name="Slide Number Placeholder 3"/>
          <p:cNvSpPr>
            <a:spLocks noGrp="1"/>
          </p:cNvSpPr>
          <p:nvPr>
            <p:ph type="sldNum" sz="quarter" idx="5"/>
          </p:nvPr>
        </p:nvSpPr>
        <p:spPr/>
        <p:txBody>
          <a:bodyPr/>
          <a:lstStyle/>
          <a:p>
            <a:fld id="{03DE8E53-9180-E843-8C12-9A661956B4E6}" type="slidenum">
              <a:rPr lang="en-US" smtClean="0"/>
              <a:t>62</a:t>
            </a:fld>
            <a:endParaRPr lang="en-US"/>
          </a:p>
        </p:txBody>
      </p:sp>
    </p:spTree>
    <p:extLst>
      <p:ext uri="{BB962C8B-B14F-4D97-AF65-F5344CB8AC3E}">
        <p14:creationId xmlns:p14="http://schemas.microsoft.com/office/powerpoint/2010/main" val="987573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64</a:t>
            </a:fld>
            <a:endParaRPr lang="en-GB"/>
          </a:p>
        </p:txBody>
      </p:sp>
    </p:spTree>
    <p:extLst>
      <p:ext uri="{BB962C8B-B14F-4D97-AF65-F5344CB8AC3E}">
        <p14:creationId xmlns:p14="http://schemas.microsoft.com/office/powerpoint/2010/main" val="1629342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a:noFill/>
        </p:spPr>
        <p:txBody>
          <a:bodyPr/>
          <a:lstStyle/>
          <a:p>
            <a:fld id="{35A5FD5C-BC9D-4B15-A8BB-5ECB7C958E1D}" type="slidenum">
              <a:rPr lang="de-DE" smtClean="0">
                <a:cs typeface="Arial" charset="0"/>
              </a:rPr>
              <a:pPr/>
              <a:t>65</a:t>
            </a:fld>
            <a:endParaRPr lang="de-DE">
              <a:cs typeface="Arial" charset="0"/>
            </a:endParaRPr>
          </a:p>
        </p:txBody>
      </p:sp>
      <p:sp>
        <p:nvSpPr>
          <p:cNvPr id="48131" name="Rectangle 2"/>
          <p:cNvSpPr>
            <a:spLocks noGrp="1" noRot="1" noChangeAspect="1" noChangeArrowheads="1" noTextEdit="1"/>
          </p:cNvSpPr>
          <p:nvPr>
            <p:ph type="sldImg"/>
          </p:nvPr>
        </p:nvSpPr>
        <p:spPr>
          <a:xfrm>
            <a:off x="141288" y="768350"/>
            <a:ext cx="6818312" cy="3836988"/>
          </a:xfrm>
          <a:solidFill>
            <a:srgbClr val="FFFFFF"/>
          </a:solidFill>
          <a:ln/>
        </p:spPr>
      </p:sp>
      <p:sp>
        <p:nvSpPr>
          <p:cNvPr id="48132" name="Rectangle 3"/>
          <p:cNvSpPr>
            <a:spLocks noGrp="1" noChangeArrowheads="1"/>
          </p:cNvSpPr>
          <p:nvPr>
            <p:ph type="body" idx="1"/>
          </p:nvPr>
        </p:nvSpPr>
        <p:spPr>
          <a:xfrm>
            <a:off x="946684" y="4860379"/>
            <a:ext cx="5205933" cy="4605085"/>
          </a:xfrm>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60979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66</a:t>
            </a:fld>
            <a:endParaRPr lang="en-GB"/>
          </a:p>
        </p:txBody>
      </p:sp>
    </p:spTree>
    <p:extLst>
      <p:ext uri="{BB962C8B-B14F-4D97-AF65-F5344CB8AC3E}">
        <p14:creationId xmlns:p14="http://schemas.microsoft.com/office/powerpoint/2010/main" val="1398471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Heart attacks: male more likely to have heart attack, changes with marriage</a:t>
            </a:r>
          </a:p>
        </p:txBody>
      </p:sp>
      <p:sp>
        <p:nvSpPr>
          <p:cNvPr id="4" name="Slide Number Placeholder 3"/>
          <p:cNvSpPr>
            <a:spLocks noGrp="1"/>
          </p:cNvSpPr>
          <p:nvPr>
            <p:ph type="sldNum" sz="quarter" idx="5"/>
          </p:nvPr>
        </p:nvSpPr>
        <p:spPr/>
        <p:txBody>
          <a:bodyPr/>
          <a:lstStyle/>
          <a:p>
            <a:fld id="{03DE8E53-9180-E843-8C12-9A661956B4E6}" type="slidenum">
              <a:rPr lang="en-US" smtClean="0"/>
              <a:t>67</a:t>
            </a:fld>
            <a:endParaRPr lang="en-US"/>
          </a:p>
        </p:txBody>
      </p:sp>
    </p:spTree>
    <p:extLst>
      <p:ext uri="{BB962C8B-B14F-4D97-AF65-F5344CB8AC3E}">
        <p14:creationId xmlns:p14="http://schemas.microsoft.com/office/powerpoint/2010/main" val="760461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551E-9F22-4B6E-924D-4DC3CE728678}" type="slidenum">
              <a:rPr lang="de-DE" smtClean="0"/>
              <a:t>70</a:t>
            </a:fld>
            <a:endParaRPr lang="de-DE"/>
          </a:p>
        </p:txBody>
      </p:sp>
    </p:spTree>
    <p:extLst>
      <p:ext uri="{BB962C8B-B14F-4D97-AF65-F5344CB8AC3E}">
        <p14:creationId xmlns:p14="http://schemas.microsoft.com/office/powerpoint/2010/main" val="218997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Greek philosopher Aristotle was one of the first to attempt to codify “right thinking,” that is, irrefutable reasoning processes. His </a:t>
            </a:r>
            <a:r>
              <a:rPr lang="en-GB" sz="1200" b="1" kern="1200" dirty="0">
                <a:solidFill>
                  <a:schemeClr val="tx1"/>
                </a:solidFill>
                <a:effectLst/>
                <a:latin typeface="+mn-lt"/>
                <a:ea typeface="+mn-ea"/>
                <a:cs typeface="+mn-cs"/>
              </a:rPr>
              <a:t>syllogisms </a:t>
            </a:r>
            <a:r>
              <a:rPr lang="en-GB" sz="1200" kern="1200" dirty="0">
                <a:solidFill>
                  <a:schemeClr val="tx1"/>
                </a:solidFill>
                <a:effectLst/>
                <a:latin typeface="+mn-lt"/>
                <a:ea typeface="+mn-ea"/>
                <a:cs typeface="+mn-cs"/>
              </a:rPr>
              <a:t>provided patterns for argument structures that always yielded correct conclusions when given correct premises—for example, “Socrates is a man; all men are mortal; therefore, Socrates is mortal.” These laws of thought were supposed to govern the operation of the mind </a:t>
            </a:r>
            <a:endParaRPr lang="en-GB" dirty="0"/>
          </a:p>
        </p:txBody>
      </p:sp>
      <p:sp>
        <p:nvSpPr>
          <p:cNvPr id="4" name="Slide Number Placeholder 3"/>
          <p:cNvSpPr>
            <a:spLocks noGrp="1"/>
          </p:cNvSpPr>
          <p:nvPr>
            <p:ph type="sldNum" sz="quarter" idx="5"/>
          </p:nvPr>
        </p:nvSpPr>
        <p:spPr/>
        <p:txBody>
          <a:bodyPr/>
          <a:lstStyle/>
          <a:p>
            <a:fld id="{AD6B551E-9F22-4B6E-924D-4DC3CE728678}" type="slidenum">
              <a:rPr lang="de-DE" smtClean="0"/>
              <a:t>10</a:t>
            </a:fld>
            <a:endParaRPr lang="de-DE"/>
          </a:p>
        </p:txBody>
      </p:sp>
    </p:spTree>
    <p:extLst>
      <p:ext uri="{BB962C8B-B14F-4D97-AF65-F5344CB8AC3E}">
        <p14:creationId xmlns:p14="http://schemas.microsoft.com/office/powerpoint/2010/main" val="187910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effectLst/>
                <a:latin typeface="+mn-lt"/>
                <a:ea typeface="+mn-ea"/>
                <a:cs typeface="+mn-cs"/>
              </a:rPr>
              <a:t>K</a:t>
            </a:r>
            <a:r>
              <a:rPr lang="en-GB" sz="1600" kern="1200" dirty="0" err="1">
                <a:solidFill>
                  <a:schemeClr val="tx1"/>
                </a:solidFill>
                <a:effectLst/>
                <a:latin typeface="+mn-lt"/>
                <a:ea typeface="+mn-ea"/>
                <a:cs typeface="+mn-cs"/>
              </a:rPr>
              <a:t>orrektes</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Schlussfolgern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nur</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einen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Mechanismus</a:t>
            </a:r>
            <a:r>
              <a:rPr lang="en-GB" sz="1600" kern="1200" dirty="0">
                <a:solidFill>
                  <a:schemeClr val="tx1"/>
                </a:solidFill>
                <a:effectLst/>
                <a:latin typeface="+mn-lt"/>
                <a:ea typeface="+mn-ea"/>
                <a:cs typeface="+mn-cs"/>
              </a:rPr>
              <a:t> von </a:t>
            </a:r>
            <a:r>
              <a:rPr lang="en-GB" sz="1600" kern="1200" dirty="0" err="1">
                <a:solidFill>
                  <a:schemeClr val="tx1"/>
                </a:solidFill>
                <a:effectLst/>
                <a:latin typeface="+mn-lt"/>
                <a:ea typeface="+mn-ea"/>
                <a:cs typeface="+mn-cs"/>
              </a:rPr>
              <a:t>vielen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zur</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Erzielung</a:t>
            </a:r>
            <a:r>
              <a:rPr lang="en-GB" sz="1600" kern="1200" dirty="0">
                <a:solidFill>
                  <a:schemeClr val="tx1"/>
                </a:solidFill>
                <a:effectLst/>
                <a:latin typeface="+mn-lt"/>
                <a:ea typeface="+mn-ea"/>
                <a:cs typeface="+mn-cs"/>
              </a:rPr>
              <a:t> der </a:t>
            </a:r>
            <a:r>
              <a:rPr lang="en-GB" sz="1600" kern="1200" dirty="0" err="1">
                <a:solidFill>
                  <a:schemeClr val="tx1"/>
                </a:solidFill>
                <a:effectLst/>
                <a:latin typeface="+mn-lt"/>
                <a:ea typeface="+mn-ea"/>
                <a:cs typeface="+mn-cs"/>
              </a:rPr>
              <a:t>Rationalität</a:t>
            </a:r>
            <a:r>
              <a:rPr lang="en-GB" sz="1600" kern="1200" dirty="0">
                <a:solidFill>
                  <a:schemeClr val="tx1"/>
                </a:solidFill>
                <a:effectLst/>
                <a:latin typeface="+mn-lt"/>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kern="1200" dirty="0" err="1">
                <a:solidFill>
                  <a:schemeClr val="tx1"/>
                </a:solidFill>
                <a:effectLst/>
                <a:latin typeface="+mn-lt"/>
                <a:ea typeface="+mn-ea"/>
                <a:cs typeface="+mn-cs"/>
              </a:rPr>
              <a:t>Eher</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geeignet</a:t>
            </a:r>
            <a:r>
              <a:rPr lang="en-GB" sz="1600" kern="1200" dirty="0">
                <a:solidFill>
                  <a:schemeClr val="tx1"/>
                </a:solidFill>
                <a:effectLst/>
                <a:latin typeface="+mn-lt"/>
                <a:ea typeface="+mn-ea"/>
                <a:cs typeface="+mn-cs"/>
              </a:rPr>
              <a:t>, den </a:t>
            </a:r>
            <a:r>
              <a:rPr lang="en-GB" sz="1600" kern="1200" dirty="0" err="1">
                <a:solidFill>
                  <a:schemeClr val="tx1"/>
                </a:solidFill>
                <a:effectLst/>
                <a:latin typeface="+mn-lt"/>
                <a:ea typeface="+mn-ea"/>
                <a:cs typeface="+mn-cs"/>
              </a:rPr>
              <a:t>Fortschritt</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zu</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befördern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als</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Ansätze</a:t>
            </a:r>
            <a:r>
              <a:rPr lang="en-GB" sz="1600" kern="1200" dirty="0">
                <a:solidFill>
                  <a:schemeClr val="tx1"/>
                </a:solidFill>
                <a:effectLst/>
                <a:latin typeface="+mn-lt"/>
                <a:ea typeface="+mn-ea"/>
                <a:cs typeface="+mn-cs"/>
              </a:rPr>
              <a:t>, die </a:t>
            </a:r>
            <a:r>
              <a:rPr lang="en-GB" sz="1600" kern="1200" dirty="0" err="1">
                <a:solidFill>
                  <a:schemeClr val="tx1"/>
                </a:solidFill>
                <a:effectLst/>
                <a:latin typeface="+mn-lt"/>
                <a:ea typeface="+mn-ea"/>
                <a:cs typeface="+mn-cs"/>
              </a:rPr>
              <a:t>sich</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menschliches</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Handeln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zum</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Vorbild</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nehmen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oder</a:t>
            </a:r>
            <a:r>
              <a:rPr lang="en-GB" sz="1600" kern="1200" dirty="0">
                <a:solidFill>
                  <a:schemeClr val="tx1"/>
                </a:solidFill>
                <a:effectLst/>
                <a:latin typeface="+mn-lt"/>
                <a:ea typeface="+mn-ea"/>
                <a:cs typeface="+mn-cs"/>
              </a:rPr>
              <a:t> auf </a:t>
            </a:r>
            <a:r>
              <a:rPr lang="en-GB" sz="1600" kern="1200" dirty="0" err="1">
                <a:solidFill>
                  <a:schemeClr val="tx1"/>
                </a:solidFill>
                <a:effectLst/>
                <a:latin typeface="+mn-lt"/>
                <a:ea typeface="+mn-ea"/>
                <a:cs typeface="+mn-cs"/>
              </a:rPr>
              <a:t>menschlichen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Gedanken</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basieren</a:t>
            </a:r>
            <a:r>
              <a:rPr lang="en-GB" sz="1600" kern="1200" dirty="0">
                <a:solidFill>
                  <a:schemeClr val="tx1"/>
                </a:solidFill>
                <a:effectLst/>
                <a:latin typeface="+mn-lt"/>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kern="1200" dirty="0" err="1">
                <a:solidFill>
                  <a:schemeClr val="tx1"/>
                </a:solidFill>
                <a:effectLst/>
                <a:latin typeface="+mn-lt"/>
                <a:ea typeface="+mn-ea"/>
                <a:cs typeface="+mn-cs"/>
              </a:rPr>
              <a:t>Menschliche</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Verhalten</a:t>
            </a:r>
            <a:r>
              <a:rPr lang="en-GB" sz="1600" kern="1200" dirty="0">
                <a:solidFill>
                  <a:schemeClr val="tx1"/>
                </a:solidFill>
                <a:effectLst/>
                <a:latin typeface="+mn-lt"/>
                <a:ea typeface="+mn-ea"/>
                <a:cs typeface="+mn-cs"/>
              </a:rPr>
              <a:t> an </a:t>
            </a:r>
            <a:r>
              <a:rPr lang="en-GB" sz="1600" kern="1200" dirty="0" err="1">
                <a:solidFill>
                  <a:schemeClr val="tx1"/>
                </a:solidFill>
                <a:effectLst/>
                <a:latin typeface="+mn-lt"/>
                <a:ea typeface="+mn-ea"/>
                <a:cs typeface="+mn-cs"/>
              </a:rPr>
              <a:t>eine</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bestimmte</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Umgebung</a:t>
            </a:r>
            <a:r>
              <a:rPr lang="en-GB" sz="1600" kern="1200" dirty="0">
                <a:solidFill>
                  <a:schemeClr val="tx1"/>
                </a:solidFill>
                <a:effectLst/>
                <a:latin typeface="+mn-lt"/>
                <a:ea typeface="+mn-ea"/>
                <a:cs typeface="+mn-cs"/>
              </a:rPr>
              <a:t> gut </a:t>
            </a:r>
            <a:r>
              <a:rPr lang="en-GB" sz="1600" kern="1200" dirty="0" err="1">
                <a:solidFill>
                  <a:schemeClr val="tx1"/>
                </a:solidFill>
                <a:effectLst/>
                <a:latin typeface="+mn-lt"/>
                <a:ea typeface="+mn-ea"/>
                <a:cs typeface="+mn-cs"/>
              </a:rPr>
              <a:t>angepasst</a:t>
            </a:r>
            <a:r>
              <a:rPr lang="en-GB" sz="1600" kern="1200" dirty="0">
                <a:solidFill>
                  <a:schemeClr val="tx1"/>
                </a:solidFill>
                <a:effectLst/>
                <a:latin typeface="+mn-lt"/>
                <a:ea typeface="+mn-ea"/>
                <a:cs typeface="+mn-cs"/>
              </a:rPr>
              <a:t> und </a:t>
            </a:r>
            <a:r>
              <a:rPr lang="en-GB" sz="1600" kern="1200" dirty="0" err="1">
                <a:solidFill>
                  <a:schemeClr val="tx1"/>
                </a:solidFill>
                <a:effectLst/>
                <a:latin typeface="+mn-lt"/>
                <a:ea typeface="+mn-ea"/>
                <a:cs typeface="+mn-cs"/>
              </a:rPr>
              <a:t>praktisch</a:t>
            </a:r>
            <a:r>
              <a:rPr lang="en-GB" sz="1600" kern="1200" dirty="0">
                <a:solidFill>
                  <a:schemeClr val="tx1"/>
                </a:solidFill>
                <a:effectLst/>
                <a:latin typeface="+mn-lt"/>
                <a:ea typeface="+mn-ea"/>
                <a:cs typeface="+mn-cs"/>
              </a:rPr>
              <a:t> </a:t>
            </a:r>
            <a:r>
              <a:rPr lang="en-GB" sz="1600" kern="1200" dirty="0" err="1">
                <a:solidFill>
                  <a:schemeClr val="tx1"/>
                </a:solidFill>
                <a:effectLst/>
                <a:latin typeface="+mn-lt"/>
                <a:ea typeface="+mn-ea"/>
                <a:cs typeface="+mn-cs"/>
              </a:rPr>
              <a:t>durch</a:t>
            </a:r>
            <a:r>
              <a:rPr lang="en-GB" sz="1600" kern="1200" dirty="0">
                <a:solidFill>
                  <a:schemeClr val="tx1"/>
                </a:solidFill>
                <a:effectLst/>
                <a:latin typeface="+mn-lt"/>
                <a:ea typeface="+mn-ea"/>
                <a:cs typeface="+mn-cs"/>
              </a:rPr>
              <a:t> die </a:t>
            </a:r>
            <a:r>
              <a:rPr lang="en-GB" sz="1600" kern="1200" dirty="0" err="1">
                <a:solidFill>
                  <a:schemeClr val="tx1"/>
                </a:solidFill>
                <a:effectLst/>
                <a:latin typeface="+mn-lt"/>
                <a:ea typeface="+mn-ea"/>
                <a:cs typeface="+mn-cs"/>
              </a:rPr>
              <a:t>Summe</a:t>
            </a:r>
            <a:r>
              <a:rPr lang="en-GB" sz="1600" kern="1200" dirty="0">
                <a:solidFill>
                  <a:schemeClr val="tx1"/>
                </a:solidFill>
                <a:effectLst/>
                <a:latin typeface="+mn-lt"/>
                <a:ea typeface="+mn-ea"/>
                <a:cs typeface="+mn-cs"/>
              </a:rPr>
              <a:t> der Dinge </a:t>
            </a:r>
            <a:r>
              <a:rPr lang="en-GB" sz="1600" kern="1200" dirty="0" err="1">
                <a:solidFill>
                  <a:schemeClr val="tx1"/>
                </a:solidFill>
                <a:effectLst/>
                <a:latin typeface="+mn-lt"/>
                <a:ea typeface="+mn-ea"/>
                <a:cs typeface="+mn-cs"/>
              </a:rPr>
              <a:t>definiert</a:t>
            </a:r>
            <a:r>
              <a:rPr lang="en-GB" sz="1600" kern="1200" dirty="0">
                <a:solidFill>
                  <a:schemeClr val="tx1"/>
                </a:solidFill>
                <a:effectLst/>
                <a:latin typeface="+mn-lt"/>
                <a:ea typeface="+mn-ea"/>
                <a:cs typeface="+mn-cs"/>
              </a:rPr>
              <a:t>, die Menschen </a:t>
            </a:r>
            <a:r>
              <a:rPr lang="en-GB" sz="1600" kern="1200" dirty="0" err="1">
                <a:solidFill>
                  <a:schemeClr val="tx1"/>
                </a:solidFill>
                <a:effectLst/>
                <a:latin typeface="+mn-lt"/>
                <a:ea typeface="+mn-ea"/>
                <a:cs typeface="+mn-cs"/>
              </a:rPr>
              <a:t>tun</a:t>
            </a:r>
            <a:r>
              <a:rPr lang="en-GB" sz="1600" kern="1200" dirty="0">
                <a:solidFill>
                  <a:schemeClr val="tx1"/>
                </a:solidFill>
                <a:effectLst/>
                <a:latin typeface="+mn-lt"/>
                <a:ea typeface="+mn-ea"/>
                <a:cs typeface="+mn-cs"/>
              </a:rPr>
              <a:t> </a:t>
            </a:r>
            <a:endParaRPr lang="en-GB"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GB"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600" kern="1200" dirty="0">
              <a:solidFill>
                <a:schemeClr val="tx1"/>
              </a:solidFill>
              <a:effectLst/>
              <a:latin typeface="+mn-l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dirty="0"/>
          </a:p>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12</a:t>
            </a:fld>
            <a:endParaRPr lang="de-DE"/>
          </a:p>
        </p:txBody>
      </p:sp>
    </p:spTree>
    <p:extLst>
      <p:ext uri="{BB962C8B-B14F-4D97-AF65-F5344CB8AC3E}">
        <p14:creationId xmlns:p14="http://schemas.microsoft.com/office/powerpoint/2010/main" val="285944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Bildverarbeitung/NN: Abfolge der Pixel, Aktion: Klassifikation</a:t>
            </a:r>
          </a:p>
          <a:p>
            <a:r>
              <a:rPr lang="de-DE" dirty="0"/>
              <a:t>Roboter: Videobildsequenz, andere Sensorwerte, Aktion: Bewegung</a:t>
            </a:r>
          </a:p>
          <a:p>
            <a:r>
              <a:rPr lang="de-DE" dirty="0"/>
              <a:t>Doc. </a:t>
            </a:r>
            <a:r>
              <a:rPr lang="de-DE" dirty="0" err="1"/>
              <a:t>Retr</a:t>
            </a:r>
            <a:r>
              <a:rPr lang="de-DE" dirty="0"/>
              <a:t>.: </a:t>
            </a:r>
            <a:r>
              <a:rPr lang="de-DE" dirty="0" err="1"/>
              <a:t>Dok</a:t>
            </a:r>
            <a:r>
              <a:rPr lang="de-DE" dirty="0"/>
              <a:t> (Sequenz von Worten); Aktion: Auswahl von Dokumenten</a:t>
            </a:r>
          </a:p>
        </p:txBody>
      </p:sp>
      <p:sp>
        <p:nvSpPr>
          <p:cNvPr id="4" name="Slide Number Placeholder 3"/>
          <p:cNvSpPr>
            <a:spLocks noGrp="1"/>
          </p:cNvSpPr>
          <p:nvPr>
            <p:ph type="sldNum" sz="quarter" idx="5"/>
          </p:nvPr>
        </p:nvSpPr>
        <p:spPr/>
        <p:txBody>
          <a:bodyPr/>
          <a:lstStyle/>
          <a:p>
            <a:fld id="{AD6B551E-9F22-4B6E-924D-4DC3CE728678}" type="slidenum">
              <a:rPr lang="de-DE" smtClean="0"/>
              <a:t>16</a:t>
            </a:fld>
            <a:endParaRPr lang="de-DE"/>
          </a:p>
        </p:txBody>
      </p:sp>
    </p:spTree>
    <p:extLst>
      <p:ext uri="{BB962C8B-B14F-4D97-AF65-F5344CB8AC3E}">
        <p14:creationId xmlns:p14="http://schemas.microsoft.com/office/powerpoint/2010/main" val="2452388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26A89FB-DF77-7348-8BB4-A1B6D0DAB950}" type="slidenum">
              <a:rPr lang="de-DE" sz="1200"/>
              <a:pPr/>
              <a:t>18</a:t>
            </a:fld>
            <a:endParaRPr lang="de-DE" sz="1200"/>
          </a:p>
        </p:txBody>
      </p:sp>
      <p:sp>
        <p:nvSpPr>
          <p:cNvPr id="39938" name="Rectangle 1026"/>
          <p:cNvSpPr>
            <a:spLocks noGrp="1" noRot="1" noChangeAspect="1" noChangeArrowheads="1" noTextEdit="1"/>
          </p:cNvSpPr>
          <p:nvPr>
            <p:ph type="sldImg"/>
          </p:nvPr>
        </p:nvSpPr>
        <p:spPr>
          <a:ln/>
        </p:spPr>
      </p:sp>
      <p:sp>
        <p:nvSpPr>
          <p:cNvPr id="399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GB" sz="1200" kern="1200" dirty="0">
                <a:solidFill>
                  <a:schemeClr val="tx1"/>
                </a:solidFill>
                <a:effectLst/>
                <a:latin typeface="+mn-lt"/>
                <a:ea typeface="+mn-ea"/>
                <a:cs typeface="+mn-cs"/>
              </a:rPr>
              <a:t>What is rational at any given time depends on four things: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The performance measure that defines the criterion of success. </a:t>
            </a:r>
            <a:endParaRPr lang="en-GB" dirty="0"/>
          </a:p>
          <a:p>
            <a:r>
              <a:rPr lang="en-GB" sz="1200" kern="1200" dirty="0">
                <a:solidFill>
                  <a:schemeClr val="tx1"/>
                </a:solidFill>
                <a:effectLst/>
                <a:latin typeface="+mn-lt"/>
                <a:ea typeface="+mn-ea"/>
                <a:cs typeface="+mn-cs"/>
              </a:rPr>
              <a:t>• The agent’s prior knowledge of the environment. </a:t>
            </a:r>
          </a:p>
          <a:p>
            <a:r>
              <a:rPr lang="en-GB" sz="1200" kern="1200" dirty="0">
                <a:solidFill>
                  <a:schemeClr val="tx1"/>
                </a:solidFill>
                <a:effectLst/>
                <a:latin typeface="+mn-lt"/>
                <a:ea typeface="+mn-ea"/>
                <a:cs typeface="+mn-cs"/>
              </a:rPr>
              <a:t>• The actions that the agent can perform.</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The agent’s percept sequence to date. </a:t>
            </a:r>
            <a:endParaRPr lang="en-GB" dirty="0"/>
          </a:p>
        </p:txBody>
      </p:sp>
    </p:spTree>
    <p:extLst>
      <p:ext uri="{BB962C8B-B14F-4D97-AF65-F5344CB8AC3E}">
        <p14:creationId xmlns:p14="http://schemas.microsoft.com/office/powerpoint/2010/main" val="70024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Veracity: no knowingly false information passed along</a:t>
            </a:r>
          </a:p>
          <a:p>
            <a:r>
              <a:rPr lang="en-GB" dirty="0"/>
              <a:t>Benevolence: agents do what is expected of them</a:t>
            </a:r>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17351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346351C-B3AA-DF48-88FE-87BD25A42BF3}" type="slidenum">
              <a:rPr lang="de-DE" sz="1200"/>
              <a:pPr/>
              <a:t>21</a:t>
            </a:fld>
            <a:endParaRPr lang="de-DE" sz="1200"/>
          </a:p>
        </p:txBody>
      </p:sp>
      <p:sp>
        <p:nvSpPr>
          <p:cNvPr id="49154" name="Rectangle 1026"/>
          <p:cNvSpPr>
            <a:spLocks noGrp="1" noRot="1" noChangeAspect="1" noChangeArrowheads="1" noTextEdit="1"/>
          </p:cNvSpPr>
          <p:nvPr>
            <p:ph type="sldImg"/>
          </p:nvPr>
        </p:nvSpPr>
        <p:spPr>
          <a:ln/>
        </p:spPr>
      </p:sp>
      <p:sp>
        <p:nvSpPr>
          <p:cNvPr id="491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sz="1600" kern="1200" noProof="0" dirty="0">
                <a:solidFill>
                  <a:schemeClr val="tx1"/>
                </a:solidFill>
                <a:effectLst/>
                <a:latin typeface="+mn-lt"/>
                <a:ea typeface="+mn-ea"/>
                <a:cs typeface="+mn-cs"/>
              </a:rPr>
              <a:t>Um optimal zu arbeiten, braucht er Verarbeitungsfähigkeiten für natürliche Sprache, er muss lernen, woran jeder Benutzer und Inserent interessiert ist, und er muss seine Pläne dynamisch ändern können – wenn beispielsweise die Verbindung zu einer Nachrichtenquelle ausfällt oder wenn eine neue Quelle online geht. Das Internet ist eine Umgebung, deren Komplexität der physischen Welt gleichkommt und zu deren Einwohnern viele künstliche und menschliche Agenten gehören. </a:t>
            </a:r>
            <a:endParaRPr lang="de-DE" noProof="0" dirty="0"/>
          </a:p>
          <a:p>
            <a:pPr eaLnBrk="1" hangingPunct="1"/>
            <a:endParaRPr lang="de-DE" noProof="0" dirty="0">
              <a:ea typeface="ＭＳ Ｐゴシック" charset="0"/>
              <a:cs typeface="ＭＳ Ｐゴシック" charset="0"/>
            </a:endParaRPr>
          </a:p>
        </p:txBody>
      </p:sp>
    </p:spTree>
    <p:extLst>
      <p:ext uri="{BB962C8B-B14F-4D97-AF65-F5344CB8AC3E}">
        <p14:creationId xmlns:p14="http://schemas.microsoft.com/office/powerpoint/2010/main" val="406131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Logo">
            <a:extLst>
              <a:ext uri="{FF2B5EF4-FFF2-40B4-BE49-F238E27FC236}">
                <a16:creationId xmlns:a16="http://schemas.microsoft.com/office/drawing/2014/main" id="{179B03B2-EBED-5847-BE81-4E66985BD731}"/>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4257338080"/>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Intro</a:t>
            </a:r>
            <a:endParaRPr lang="en-US"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882396192"/>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Intro</a:t>
            </a:r>
            <a:endParaRPr lang="en-US"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95345473"/>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Tree>
    <p:extLst>
      <p:ext uri="{BB962C8B-B14F-4D97-AF65-F5344CB8AC3E}">
        <p14:creationId xmlns:p14="http://schemas.microsoft.com/office/powerpoint/2010/main" val="1530749675"/>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Intro</a:t>
            </a:r>
            <a:endParaRPr lang="en-US"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294018522"/>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3618">
          <p15:clr>
            <a:srgbClr val="FBAE40"/>
          </p15:clr>
        </p15:guide>
        <p15:guide id="7" orient="horz" pos="851">
          <p15:clr>
            <a:srgbClr val="FBAE40"/>
          </p15:clr>
        </p15:guide>
        <p15:guide id="8" orient="horz" pos="1781">
          <p15:clr>
            <a:srgbClr val="FBAE40"/>
          </p15:clr>
        </p15:guide>
        <p15:guide id="9" pos="227">
          <p15:clr>
            <a:srgbClr val="FBAE40"/>
          </p15:clr>
        </p15:guide>
        <p15:guide id="10" pos="7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340769"/>
            <a:ext cx="10363200" cy="2169195"/>
          </a:xfrm>
        </p:spPr>
        <p:txBody>
          <a:bodyPr anchor="b"/>
          <a:lstStyle>
            <a:lvl1pPr algn="ctr">
              <a:defRPr sz="5994"/>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272203"/>
          </a:xfrm>
          <a:solidFill>
            <a:schemeClr val="bg2"/>
          </a:solidFill>
        </p:spPr>
        <p:txBody>
          <a:bodyPr anchor="ctr" anchorCtr="0">
            <a:normAutofit/>
          </a:bodyPr>
          <a:lstStyle>
            <a:lvl1pPr marL="0" indent="0" algn="ctr">
              <a:buNone/>
              <a:defRPr sz="3197">
                <a:solidFill>
                  <a:schemeClr val="bg1"/>
                </a:solidFill>
              </a:defRPr>
            </a:lvl1pPr>
            <a:lvl2pPr marL="456743" indent="0" algn="ctr">
              <a:buNone/>
              <a:defRPr sz="1998"/>
            </a:lvl2pPr>
            <a:lvl3pPr marL="913486" indent="0" algn="ctr">
              <a:buNone/>
              <a:defRPr sz="1798"/>
            </a:lvl3pPr>
            <a:lvl4pPr marL="1370228" indent="0" algn="ctr">
              <a:buNone/>
              <a:defRPr sz="1598"/>
            </a:lvl4pPr>
            <a:lvl5pPr marL="1826971" indent="0" algn="ctr">
              <a:buNone/>
              <a:defRPr sz="1598"/>
            </a:lvl5pPr>
            <a:lvl6pPr marL="2283714" indent="0" algn="ctr">
              <a:buNone/>
              <a:defRPr sz="1598"/>
            </a:lvl6pPr>
            <a:lvl7pPr marL="2740457" indent="0" algn="ctr">
              <a:buNone/>
              <a:defRPr sz="1598"/>
            </a:lvl7pPr>
            <a:lvl8pPr marL="3197200" indent="0" algn="ctr">
              <a:buNone/>
              <a:defRPr sz="1598"/>
            </a:lvl8pPr>
            <a:lvl9pPr marL="3653942" indent="0" algn="ctr">
              <a:buNone/>
              <a:defRPr sz="1598"/>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524001" y="4874243"/>
            <a:ext cx="9144000" cy="658813"/>
          </a:xfrm>
        </p:spPr>
        <p:txBody>
          <a:bodyPr anchor="ctr" anchorCtr="0">
            <a:normAutofit/>
          </a:bodyPr>
          <a:lstStyle>
            <a:lvl1pPr marL="0" indent="0" algn="ctr">
              <a:buNone/>
              <a:defRPr sz="2398"/>
            </a:lvl1pPr>
            <a:lvl2pPr marL="456743" indent="0">
              <a:buNone/>
              <a:defRPr/>
            </a:lvl2pPr>
          </a:lstStyle>
          <a:p>
            <a:pPr lvl="0"/>
            <a:r>
              <a:rPr lang="en-US"/>
              <a:t>Edit Master text styles</a:t>
            </a:r>
          </a:p>
        </p:txBody>
      </p:sp>
    </p:spTree>
    <p:extLst>
      <p:ext uri="{BB962C8B-B14F-4D97-AF65-F5344CB8AC3E}">
        <p14:creationId xmlns:p14="http://schemas.microsoft.com/office/powerpoint/2010/main" val="3686817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GB"/>
              <a:t>Intro</a:t>
            </a:r>
            <a:endParaRPr lang="en-US"/>
          </a:p>
        </p:txBody>
      </p:sp>
      <p:sp>
        <p:nvSpPr>
          <p:cNvPr id="4" name="Footer Placeholder 3"/>
          <p:cNvSpPr>
            <a:spLocks noGrp="1"/>
          </p:cNvSpPr>
          <p:nvPr>
            <p:ph type="ftr" sz="quarter" idx="11"/>
          </p:nvPr>
        </p:nvSpPr>
        <p:spPr/>
        <p:txBody>
          <a:bodyPr/>
          <a:lstStyle/>
          <a:p>
            <a:r>
              <a:rPr lang="en-US"/>
              <a:t>T. Braun - StaRAI</a:t>
            </a:r>
          </a:p>
        </p:txBody>
      </p:sp>
      <p:sp>
        <p:nvSpPr>
          <p:cNvPr id="5" name="Slide Number Placeholder 4"/>
          <p:cNvSpPr>
            <a:spLocks noGrp="1"/>
          </p:cNvSpPr>
          <p:nvPr>
            <p:ph type="sldNum" sz="quarter" idx="12"/>
          </p:nvPr>
        </p:nvSpPr>
        <p:spPr/>
        <p:txBody>
          <a:bodyPr/>
          <a:lstStyle/>
          <a:p>
            <a:fld id="{DB7C4649-800D-CB47-881A-AA04BFFFB18C}" type="slidenum">
              <a:rPr lang="en-US" smtClean="0"/>
              <a:t>‹#›</a:t>
            </a:fld>
            <a:endParaRPr lang="en-US"/>
          </a:p>
        </p:txBody>
      </p:sp>
    </p:spTree>
    <p:extLst>
      <p:ext uri="{BB962C8B-B14F-4D97-AF65-F5344CB8AC3E}">
        <p14:creationId xmlns:p14="http://schemas.microsoft.com/office/powerpoint/2010/main" val="2764687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GB"/>
              <a:t>Intro</a:t>
            </a:r>
            <a:endParaRPr lang="en-US"/>
          </a:p>
        </p:txBody>
      </p:sp>
      <p:sp>
        <p:nvSpPr>
          <p:cNvPr id="5" name="Footer Placeholder 4"/>
          <p:cNvSpPr>
            <a:spLocks noGrp="1"/>
          </p:cNvSpPr>
          <p:nvPr>
            <p:ph type="ftr" sz="quarter" idx="11"/>
          </p:nvPr>
        </p:nvSpPr>
        <p:spPr/>
        <p:txBody>
          <a:bodyPr/>
          <a:lstStyle/>
          <a:p>
            <a:r>
              <a:rPr lang="en-US"/>
              <a:t>T. Braun - StaRAI</a:t>
            </a:r>
          </a:p>
        </p:txBody>
      </p:sp>
      <p:sp>
        <p:nvSpPr>
          <p:cNvPr id="6" name="Slide Number Placeholder 5"/>
          <p:cNvSpPr>
            <a:spLocks noGrp="1"/>
          </p:cNvSpPr>
          <p:nvPr>
            <p:ph type="sldNum" sz="quarter" idx="12"/>
          </p:nvPr>
        </p:nvSpPr>
        <p:spPr/>
        <p:txBody>
          <a:bodyPr/>
          <a:lstStyle/>
          <a:p>
            <a:fld id="{DB7C4649-800D-CB47-881A-AA04BFFFB18C}" type="slidenum">
              <a:rPr lang="en-US" smtClean="0"/>
              <a:t>‹#›</a:t>
            </a:fld>
            <a:endParaRPr lang="en-US"/>
          </a:p>
        </p:txBody>
      </p:sp>
    </p:spTree>
    <p:extLst>
      <p:ext uri="{BB962C8B-B14F-4D97-AF65-F5344CB8AC3E}">
        <p14:creationId xmlns:p14="http://schemas.microsoft.com/office/powerpoint/2010/main" val="1146992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Intro</a:t>
            </a:r>
            <a:endParaRPr lang="en-US"/>
          </a:p>
        </p:txBody>
      </p:sp>
      <p:sp>
        <p:nvSpPr>
          <p:cNvPr id="3" name="Footer Placeholder 2"/>
          <p:cNvSpPr>
            <a:spLocks noGrp="1"/>
          </p:cNvSpPr>
          <p:nvPr>
            <p:ph type="ftr" sz="quarter" idx="11"/>
          </p:nvPr>
        </p:nvSpPr>
        <p:spPr/>
        <p:txBody>
          <a:bodyPr/>
          <a:lstStyle/>
          <a:p>
            <a:r>
              <a:rPr lang="en-US"/>
              <a:t>T. Braun - StaRAI</a:t>
            </a:r>
          </a:p>
        </p:txBody>
      </p:sp>
      <p:sp>
        <p:nvSpPr>
          <p:cNvPr id="4" name="Slide Number Placeholder 3"/>
          <p:cNvSpPr>
            <a:spLocks noGrp="1"/>
          </p:cNvSpPr>
          <p:nvPr>
            <p:ph type="sldNum" sz="quarter" idx="12"/>
          </p:nvPr>
        </p:nvSpPr>
        <p:spPr/>
        <p:txBody>
          <a:bodyPr/>
          <a:lstStyle/>
          <a:p>
            <a:fld id="{DB7C4649-800D-CB47-881A-AA04BFFFB18C}" type="slidenum">
              <a:rPr lang="en-US" smtClean="0"/>
              <a:t>‹#›</a:t>
            </a:fld>
            <a:endParaRPr lang="en-US"/>
          </a:p>
        </p:txBody>
      </p:sp>
    </p:spTree>
    <p:extLst>
      <p:ext uri="{BB962C8B-B14F-4D97-AF65-F5344CB8AC3E}">
        <p14:creationId xmlns:p14="http://schemas.microsoft.com/office/powerpoint/2010/main" val="1374791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625" y="1709741"/>
            <a:ext cx="10987826" cy="2852737"/>
          </a:xfrm>
        </p:spPr>
        <p:txBody>
          <a:bodyPr anchor="b"/>
          <a:lstStyle>
            <a:lvl1pPr>
              <a:defRPr sz="5994"/>
            </a:lvl1pPr>
          </a:lstStyle>
          <a:p>
            <a:r>
              <a:rPr lang="en-US"/>
              <a:t>Click to edit Master title style</a:t>
            </a:r>
            <a:endParaRPr lang="en-US" dirty="0"/>
          </a:p>
        </p:txBody>
      </p:sp>
      <p:sp>
        <p:nvSpPr>
          <p:cNvPr id="3" name="Text Placeholder 2"/>
          <p:cNvSpPr>
            <a:spLocks noGrp="1"/>
          </p:cNvSpPr>
          <p:nvPr>
            <p:ph type="body" idx="1"/>
          </p:nvPr>
        </p:nvSpPr>
        <p:spPr>
          <a:xfrm>
            <a:off x="359625" y="4589466"/>
            <a:ext cx="10987826" cy="1316447"/>
          </a:xfrm>
        </p:spPr>
        <p:txBody>
          <a:bodyPr/>
          <a:lstStyle>
            <a:lvl1pPr marL="0" indent="0">
              <a:buNone/>
              <a:defRPr sz="2398">
                <a:solidFill>
                  <a:schemeClr val="tx1"/>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US"/>
              <a:t>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Intro</a:t>
            </a:r>
            <a:endParaRPr lang="en-US"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2" name="Linie">
            <a:extLst>
              <a:ext uri="{FF2B5EF4-FFF2-40B4-BE49-F238E27FC236}">
                <a16:creationId xmlns:a16="http://schemas.microsoft.com/office/drawing/2014/main" id="{D8637B26-F5B6-5C41-822F-05994CF18C64}"/>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927008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0" name="Logo">
            <a:extLst>
              <a:ext uri="{FF2B5EF4-FFF2-40B4-BE49-F238E27FC236}">
                <a16:creationId xmlns:a16="http://schemas.microsoft.com/office/drawing/2014/main" id="{D233BC18-2C2C-5943-9575-56EEFC9959B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BB22276-F35F-A440-A378-D70B6EA72F85}"/>
              </a:ext>
            </a:extLst>
          </p:cNvPr>
          <p:cNvPicPr>
            <a:picLocks noChangeAspect="1"/>
          </p:cNvPicPr>
          <p:nvPr/>
        </p:nvPicPr>
        <p:blipFill>
          <a:blip r:embed="rId2"/>
          <a:stretch>
            <a:fillRect/>
          </a:stretch>
        </p:blipFill>
        <p:spPr>
          <a:xfrm>
            <a:off x="9624209" y="304199"/>
            <a:ext cx="2089425" cy="1045801"/>
          </a:xfrm>
          <a:prstGeom prst="rect">
            <a:avLst/>
          </a:prstGeom>
        </p:spPr>
      </p:pic>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909721393"/>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49" name="Logo">
            <a:extLst>
              <a:ext uri="{FF2B5EF4-FFF2-40B4-BE49-F238E27FC236}">
                <a16:creationId xmlns:a16="http://schemas.microsoft.com/office/drawing/2014/main" id="{CD0DA697-2C40-B34B-863E-4D020E1380AA}"/>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endParaRPr lang="en-GB" sz="1798" dirty="0"/>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60634324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8D8D12B4-6FC9-5049-B450-BF9A432CF1A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2389518899"/>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4672C089-FB2C-964E-9999-280614770045}"/>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647380032"/>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Logo">
            <a:extLst>
              <a:ext uri="{FF2B5EF4-FFF2-40B4-BE49-F238E27FC236}">
                <a16:creationId xmlns:a16="http://schemas.microsoft.com/office/drawing/2014/main" id="{5838021F-306A-1641-8435-E83EC810637D}"/>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endParaRPr lang="de-DE" sz="3596" dirty="0"/>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endParaRPr lang="en-GB" sz="1798"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823394821"/>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Intro</a:t>
            </a:r>
            <a:endParaRPr lang="en-US"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192619746"/>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Intro</a:t>
            </a:r>
            <a:endParaRPr lang="en-US"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74743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Intro</a:t>
            </a:r>
            <a:endParaRPr lang="en-US"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19865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Intro</a:t>
            </a:r>
            <a:endParaRPr lang="en-US"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1" name="Logo">
            <a:extLst>
              <a:ext uri="{FF2B5EF4-FFF2-40B4-BE49-F238E27FC236}">
                <a16:creationId xmlns:a16="http://schemas.microsoft.com/office/drawing/2014/main" id="{03F2C863-AB4B-0042-B635-635A91C8D527}"/>
              </a:ext>
            </a:extLst>
          </p:cNvPr>
          <p:cNvSpPr>
            <a:spLocks noChangeAspect="1" noEditPoints="1"/>
          </p:cNvSpPr>
          <p:nvPr/>
        </p:nvSpPr>
        <p:spPr bwMode="auto">
          <a:xfrm>
            <a:off x="359625" y="304200"/>
            <a:ext cx="1438502"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41082958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people.eecs.berkeley.edu/~russell/talks/2020/russell-aaai20-hntdtwwai-4x3.pptx" TargetMode="External"/><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people.eecs.berkeley.edu/~russell/talks/2020/russell-aaai20-hntdtwwai-4x3.pptx" TargetMode="External"/><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tiff"/><Relationship Id="rId5" Type="http://schemas.openxmlformats.org/officeDocument/2006/relationships/hyperlink" Target="https://people.eecs.berkeley.edu/~russell/talks/2020/russell-aaai20-hntdtwwai-4x3.pptx" TargetMode="External"/><Relationship Id="rId4" Type="http://schemas.openxmlformats.org/officeDocument/2006/relationships/hyperlink" Target="https://www.youtube.com/watch?v=QPSgM13hTK8"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13" Type="http://schemas.openxmlformats.org/officeDocument/2006/relationships/hyperlink" Target="https://xkcd.com/157/" TargetMode="External"/><Relationship Id="rId18" Type="http://schemas.openxmlformats.org/officeDocument/2006/relationships/image" Target="../media/image26.png"/><Relationship Id="rId3" Type="http://schemas.openxmlformats.org/officeDocument/2006/relationships/image" Target="../media/image21.png"/><Relationship Id="rId12" Type="http://schemas.openxmlformats.org/officeDocument/2006/relationships/image" Target="NULL"/><Relationship Id="rId17" Type="http://schemas.openxmlformats.org/officeDocument/2006/relationships/image" Target="../media/image25.png"/><Relationship Id="rId2" Type="http://schemas.openxmlformats.org/officeDocument/2006/relationships/hyperlink" Target="http://rakaposhi.eas.asu.edu/" TargetMode="External"/><Relationship Id="rId16" Type="http://schemas.openxmlformats.org/officeDocument/2006/relationships/image" Target="../media/image24.png"/><Relationship Id="rId1" Type="http://schemas.openxmlformats.org/officeDocument/2006/relationships/slideLayout" Target="../slideLayouts/slideLayout7.xml"/><Relationship Id="rId15" Type="http://schemas.openxmlformats.org/officeDocument/2006/relationships/image" Target="NULL"/><Relationship Id="rId4" Type="http://schemas.openxmlformats.org/officeDocument/2006/relationships/image" Target="../media/image22.png"/><Relationship Id="rId14"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thenewstack.io/remembering-shakey-first-intelligent-robot/" TargetMode="External"/><Relationship Id="rId5" Type="http://schemas.openxmlformats.org/officeDocument/2006/relationships/hyperlink" Target="https://en.wikipedia.org/wiki/ELIZA" TargetMode="External"/><Relationship Id="rId4" Type="http://schemas.openxmlformats.org/officeDocument/2006/relationships/image" Target="../media/image9.tiff"/></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16.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8.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33.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image" Target="../media/image52.jp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jp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73.jpe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lstStyle/>
          <a:p>
            <a:r>
              <a:rPr lang="en-GB" dirty="0"/>
              <a:t>Introduction</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lstStyle/>
          <a:p>
            <a:r>
              <a:rPr lang="en-GB" dirty="0"/>
              <a:t>Statistical Relational Artificial Intelligence</a:t>
            </a:r>
            <a:br>
              <a:rPr lang="en-GB" dirty="0"/>
            </a:br>
            <a:r>
              <a:rPr lang="en-GB" dirty="0"/>
              <a:t>(StaRAI)</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a:t>Tanya Braun</a:t>
            </a:r>
            <a:endParaRPr lang="en-GB" dirty="0"/>
          </a:p>
        </p:txBody>
      </p:sp>
      <p:pic>
        <p:nvPicPr>
          <p:cNvPr id="15" name="Picture 14">
            <a:extLst>
              <a:ext uri="{FF2B5EF4-FFF2-40B4-BE49-F238E27FC236}">
                <a16:creationId xmlns:a16="http://schemas.microsoft.com/office/drawing/2014/main" id="{A872F47C-6EBE-5A4B-A7E4-D571D415795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l="9862" r="6743" b="2818"/>
          <a:stretch/>
        </p:blipFill>
        <p:spPr>
          <a:xfrm>
            <a:off x="9640431" y="3609787"/>
            <a:ext cx="2294801" cy="111642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6C070A8-94CC-1D40-8B38-011E68E03AC6}"/>
                  </a:ext>
                </a:extLst>
              </p:cNvPr>
              <p:cNvSpPr txBox="1"/>
              <p:nvPr/>
            </p:nvSpPr>
            <p:spPr>
              <a:xfrm>
                <a:off x="6910426" y="4685605"/>
                <a:ext cx="3061021" cy="307777"/>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tabLst>
                    <a:tab pos="530225" algn="l"/>
                  </a:tabLst>
                </a:pPr>
                <a14:m>
                  <m:oMathPara xmlns:m="http://schemas.openxmlformats.org/officeDocument/2006/math">
                    <m:oMathParaPr>
                      <m:jc m:val="centerGroup"/>
                    </m:oMathParaPr>
                    <m:oMath xmlns:m="http://schemas.openxmlformats.org/officeDocument/2006/math">
                      <m:r>
                        <a:rPr lang="en-GB" sz="1400" i="1" dirty="0" smtClean="0">
                          <a:solidFill>
                            <a:schemeClr val="accent1"/>
                          </a:solidFill>
                          <a:latin typeface="Cambria Math" panose="02040503050406030204" pitchFamily="18" charset="0"/>
                        </a:rPr>
                        <m:t>∞</m:t>
                      </m:r>
                      <m:r>
                        <a:rPr lang="de-DE" sz="1400" b="0" i="1" dirty="0" smtClean="0">
                          <a:solidFill>
                            <a:schemeClr val="accent1"/>
                          </a:solidFill>
                          <a:latin typeface="Cambria Math" panose="02040503050406030204" pitchFamily="18" charset="0"/>
                        </a:rPr>
                        <m:t> </m:t>
                      </m:r>
                      <m:r>
                        <a:rPr lang="en-GB" sz="1400" i="1" dirty="0" smtClean="0">
                          <a:solidFill>
                            <a:schemeClr val="tx1"/>
                          </a:solidFill>
                          <a:latin typeface="Cambria Math" panose="02040503050406030204" pitchFamily="18" charset="0"/>
                        </a:rPr>
                        <m:t>𝑃𝑟𝑒𝑠𝑒𝑛𝑡𝑠</m:t>
                      </m:r>
                      <m:d>
                        <m:dPr>
                          <m:ctrlPr>
                            <a:rPr lang="en-GB" sz="1400" i="1" dirty="0" smtClean="0">
                              <a:solidFill>
                                <a:schemeClr val="tx1"/>
                              </a:solidFill>
                              <a:latin typeface="Cambria Math" panose="02040503050406030204" pitchFamily="18" charset="0"/>
                            </a:rPr>
                          </m:ctrlPr>
                        </m:dPr>
                        <m:e>
                          <m:r>
                            <a:rPr lang="en-GB" sz="1400" i="1" dirty="0" smtClean="0">
                              <a:solidFill>
                                <a:schemeClr val="tx1"/>
                              </a:solidFill>
                              <a:latin typeface="Cambria Math" panose="02040503050406030204" pitchFamily="18" charset="0"/>
                            </a:rPr>
                            <m:t>𝑋</m:t>
                          </m:r>
                          <m:r>
                            <a:rPr lang="en-GB" sz="1400" i="1" dirty="0" smtClean="0">
                              <a:solidFill>
                                <a:schemeClr val="tx1"/>
                              </a:solidFill>
                              <a:latin typeface="Cambria Math" panose="02040503050406030204" pitchFamily="18" charset="0"/>
                            </a:rPr>
                            <m:t>, </m:t>
                          </m:r>
                          <m:r>
                            <a:rPr lang="en-GB" sz="1400" i="1" dirty="0" smtClean="0">
                              <a:solidFill>
                                <a:schemeClr val="tx1"/>
                              </a:solidFill>
                              <a:latin typeface="Cambria Math" panose="02040503050406030204" pitchFamily="18" charset="0"/>
                            </a:rPr>
                            <m:t>𝑃</m:t>
                          </m:r>
                          <m:r>
                            <a:rPr lang="en-GB" sz="1400" i="1" dirty="0" smtClean="0">
                              <a:solidFill>
                                <a:schemeClr val="tx1"/>
                              </a:solidFill>
                              <a:latin typeface="Cambria Math" panose="02040503050406030204" pitchFamily="18" charset="0"/>
                            </a:rPr>
                            <m:t>, </m:t>
                          </m:r>
                          <m:r>
                            <a:rPr lang="en-GB" sz="1400" i="1" dirty="0" smtClean="0">
                              <a:solidFill>
                                <a:schemeClr val="tx1"/>
                              </a:solidFill>
                              <a:latin typeface="Cambria Math" panose="02040503050406030204" pitchFamily="18" charset="0"/>
                            </a:rPr>
                            <m:t>𝐶</m:t>
                          </m:r>
                        </m:e>
                      </m:d>
                      <m:r>
                        <a:rPr lang="en-GB" sz="1400" i="1" dirty="0" smtClean="0">
                          <a:solidFill>
                            <a:schemeClr val="tx1"/>
                          </a:solidFill>
                          <a:latin typeface="Cambria Math" panose="02040503050406030204" pitchFamily="18" charset="0"/>
                        </a:rPr>
                        <m:t>⇒</m:t>
                      </m:r>
                      <m:r>
                        <a:rPr lang="en-GB" sz="1400" i="1" dirty="0" smtClean="0">
                          <a:solidFill>
                            <a:schemeClr val="tx1"/>
                          </a:solidFill>
                          <a:latin typeface="Cambria Math" panose="02040503050406030204" pitchFamily="18" charset="0"/>
                        </a:rPr>
                        <m:t>𝐴𝑡𝑡𝑒𝑛𝑑𝑠</m:t>
                      </m:r>
                      <m:d>
                        <m:dPr>
                          <m:ctrlPr>
                            <a:rPr lang="en-GB" sz="1400" i="1" dirty="0" smtClean="0">
                              <a:solidFill>
                                <a:schemeClr val="tx1"/>
                              </a:solidFill>
                              <a:latin typeface="Cambria Math" panose="02040503050406030204" pitchFamily="18" charset="0"/>
                            </a:rPr>
                          </m:ctrlPr>
                        </m:dPr>
                        <m:e>
                          <m:r>
                            <a:rPr lang="en-GB" sz="1400" i="1" dirty="0" smtClean="0">
                              <a:solidFill>
                                <a:schemeClr val="tx1"/>
                              </a:solidFill>
                              <a:latin typeface="Cambria Math" panose="02040503050406030204" pitchFamily="18" charset="0"/>
                            </a:rPr>
                            <m:t>𝑋</m:t>
                          </m:r>
                          <m:r>
                            <a:rPr lang="en-GB" sz="1400" i="1" dirty="0" smtClean="0">
                              <a:solidFill>
                                <a:schemeClr val="tx1"/>
                              </a:solidFill>
                              <a:latin typeface="Cambria Math" panose="02040503050406030204" pitchFamily="18" charset="0"/>
                            </a:rPr>
                            <m:t>, </m:t>
                          </m:r>
                          <m:r>
                            <a:rPr lang="en-GB" sz="1400" i="1" dirty="0" smtClean="0">
                              <a:solidFill>
                                <a:schemeClr val="tx1"/>
                              </a:solidFill>
                              <a:latin typeface="Cambria Math" panose="02040503050406030204" pitchFamily="18" charset="0"/>
                            </a:rPr>
                            <m:t>𝐶</m:t>
                          </m:r>
                        </m:e>
                      </m:d>
                    </m:oMath>
                  </m:oMathPara>
                </a14:m>
                <a:endParaRPr lang="en-GB" sz="1400" dirty="0">
                  <a:solidFill>
                    <a:schemeClr val="tx1"/>
                  </a:solidFill>
                </a:endParaRPr>
              </a:p>
            </p:txBody>
          </p:sp>
        </mc:Choice>
        <mc:Fallback xmlns="">
          <p:sp>
            <p:nvSpPr>
              <p:cNvPr id="16" name="TextBox 15">
                <a:extLst>
                  <a:ext uri="{FF2B5EF4-FFF2-40B4-BE49-F238E27FC236}">
                    <a16:creationId xmlns:a16="http://schemas.microsoft.com/office/drawing/2014/main" id="{A6C070A8-94CC-1D40-8B38-011E68E03AC6}"/>
                  </a:ext>
                </a:extLst>
              </p:cNvPr>
              <p:cNvSpPr txBox="1">
                <a:spLocks noRot="1" noChangeAspect="1" noMove="1" noResize="1" noEditPoints="1" noAdjustHandles="1" noChangeArrowheads="1" noChangeShapeType="1" noTextEdit="1"/>
              </p:cNvSpPr>
              <p:nvPr/>
            </p:nvSpPr>
            <p:spPr>
              <a:xfrm>
                <a:off x="6910426" y="4685605"/>
                <a:ext cx="3061021" cy="30777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CD180BC-7AEA-B24A-B249-EFE90D30687F}"/>
                  </a:ext>
                </a:extLst>
              </p:cNvPr>
              <p:cNvSpPr txBox="1"/>
              <p:nvPr/>
            </p:nvSpPr>
            <p:spPr>
              <a:xfrm>
                <a:off x="7385409" y="5086389"/>
                <a:ext cx="4406527" cy="307777"/>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tabLst>
                    <a:tab pos="530225" algn="l"/>
                  </a:tabLst>
                </a:pPr>
                <a14:m>
                  <m:oMathPara xmlns:m="http://schemas.openxmlformats.org/officeDocument/2006/math">
                    <m:oMathParaPr>
                      <m:jc m:val="centerGroup"/>
                    </m:oMathParaPr>
                    <m:oMath xmlns:m="http://schemas.openxmlformats.org/officeDocument/2006/math">
                      <m:r>
                        <a:rPr lang="en-GB" sz="1400" i="1" dirty="0" smtClean="0">
                          <a:solidFill>
                            <a:schemeClr val="accent1"/>
                          </a:solidFill>
                          <a:latin typeface="Cambria Math" panose="02040503050406030204" pitchFamily="18" charset="0"/>
                        </a:rPr>
                        <m:t>3.75</m:t>
                      </m:r>
                      <m:r>
                        <a:rPr lang="en-GB" sz="1400" i="1" dirty="0">
                          <a:solidFill>
                            <a:schemeClr val="tx1"/>
                          </a:solidFill>
                          <a:latin typeface="Cambria Math" panose="02040503050406030204" pitchFamily="18" charset="0"/>
                        </a:rPr>
                        <m:t>	</m:t>
                      </m:r>
                      <m:r>
                        <a:rPr lang="en-GB" sz="1400" i="1" dirty="0" smtClean="0">
                          <a:solidFill>
                            <a:schemeClr val="tx1"/>
                          </a:solidFill>
                          <a:latin typeface="Cambria Math" panose="02040503050406030204" pitchFamily="18" charset="0"/>
                        </a:rPr>
                        <m:t>𝑃𝑢𝑏𝑙𝑖𝑠h𝑒𝑠</m:t>
                      </m:r>
                      <m:d>
                        <m:dPr>
                          <m:ctrlPr>
                            <a:rPr lang="en-GB" sz="1400" i="1" dirty="0" smtClean="0">
                              <a:solidFill>
                                <a:schemeClr val="tx1"/>
                              </a:solidFill>
                              <a:latin typeface="Cambria Math" panose="02040503050406030204" pitchFamily="18" charset="0"/>
                            </a:rPr>
                          </m:ctrlPr>
                        </m:dPr>
                        <m:e>
                          <m:r>
                            <a:rPr lang="en-GB" sz="1400" i="1" dirty="0" smtClean="0">
                              <a:solidFill>
                                <a:schemeClr val="tx1"/>
                              </a:solidFill>
                              <a:latin typeface="Cambria Math" panose="02040503050406030204" pitchFamily="18" charset="0"/>
                            </a:rPr>
                            <m:t>𝑋</m:t>
                          </m:r>
                          <m:r>
                            <a:rPr lang="en-GB" sz="1400" i="1" dirty="0" smtClean="0">
                              <a:solidFill>
                                <a:schemeClr val="tx1"/>
                              </a:solidFill>
                              <a:latin typeface="Cambria Math" panose="02040503050406030204" pitchFamily="18" charset="0"/>
                            </a:rPr>
                            <m:t>, </m:t>
                          </m:r>
                          <m:r>
                            <a:rPr lang="en-GB" sz="1400" i="1" dirty="0" smtClean="0">
                              <a:solidFill>
                                <a:schemeClr val="tx1"/>
                              </a:solidFill>
                              <a:latin typeface="Cambria Math" panose="02040503050406030204" pitchFamily="18" charset="0"/>
                            </a:rPr>
                            <m:t>𝐶</m:t>
                          </m:r>
                        </m:e>
                      </m:d>
                      <m:r>
                        <a:rPr lang="en-GB" sz="1400" i="1" dirty="0" smtClean="0">
                          <a:solidFill>
                            <a:schemeClr val="tx1"/>
                          </a:solidFill>
                          <a:latin typeface="Cambria Math" panose="02040503050406030204" pitchFamily="18" charset="0"/>
                        </a:rPr>
                        <m:t>∧</m:t>
                      </m:r>
                      <m:r>
                        <a:rPr lang="en-GB" sz="1400" i="1" dirty="0" err="1" smtClean="0">
                          <a:solidFill>
                            <a:schemeClr val="tx1"/>
                          </a:solidFill>
                          <a:latin typeface="Cambria Math" panose="02040503050406030204" pitchFamily="18" charset="0"/>
                        </a:rPr>
                        <m:t>𝐹𝑎𝑟𝐴𝑤𝑎𝑦</m:t>
                      </m:r>
                      <m:d>
                        <m:dPr>
                          <m:ctrlPr>
                            <a:rPr lang="en-GB" sz="1400" i="1" dirty="0" smtClean="0">
                              <a:solidFill>
                                <a:schemeClr val="tx1"/>
                              </a:solidFill>
                              <a:latin typeface="Cambria Math" panose="02040503050406030204" pitchFamily="18" charset="0"/>
                            </a:rPr>
                          </m:ctrlPr>
                        </m:dPr>
                        <m:e>
                          <m:r>
                            <a:rPr lang="en-GB" sz="1400" i="1" dirty="0" smtClean="0">
                              <a:solidFill>
                                <a:schemeClr val="tx1"/>
                              </a:solidFill>
                              <a:latin typeface="Cambria Math" panose="02040503050406030204" pitchFamily="18" charset="0"/>
                            </a:rPr>
                            <m:t>𝐶</m:t>
                          </m:r>
                        </m:e>
                      </m:d>
                      <m:r>
                        <a:rPr lang="en-GB" sz="1400" i="1" dirty="0" smtClean="0">
                          <a:solidFill>
                            <a:schemeClr val="tx1"/>
                          </a:solidFill>
                          <a:latin typeface="Cambria Math" panose="02040503050406030204" pitchFamily="18" charset="0"/>
                        </a:rPr>
                        <m:t>⇒</m:t>
                      </m:r>
                      <m:r>
                        <a:rPr lang="en-GB" sz="1400" i="1" dirty="0" smtClean="0">
                          <a:solidFill>
                            <a:schemeClr val="tx1"/>
                          </a:solidFill>
                          <a:latin typeface="Cambria Math" panose="02040503050406030204" pitchFamily="18" charset="0"/>
                        </a:rPr>
                        <m:t>𝐴𝑡𝑡𝑒𝑛𝑑𝑠</m:t>
                      </m:r>
                      <m:d>
                        <m:dPr>
                          <m:ctrlPr>
                            <a:rPr lang="en-GB" sz="1400" i="1" dirty="0" smtClean="0">
                              <a:solidFill>
                                <a:schemeClr val="tx1"/>
                              </a:solidFill>
                              <a:latin typeface="Cambria Math" panose="02040503050406030204" pitchFamily="18" charset="0"/>
                            </a:rPr>
                          </m:ctrlPr>
                        </m:dPr>
                        <m:e>
                          <m:r>
                            <a:rPr lang="en-GB" sz="1400" i="1" dirty="0" smtClean="0">
                              <a:solidFill>
                                <a:schemeClr val="tx1"/>
                              </a:solidFill>
                              <a:latin typeface="Cambria Math" panose="02040503050406030204" pitchFamily="18" charset="0"/>
                            </a:rPr>
                            <m:t>𝑋</m:t>
                          </m:r>
                          <m:r>
                            <a:rPr lang="en-GB" sz="1400" i="1" dirty="0" smtClean="0">
                              <a:solidFill>
                                <a:schemeClr val="tx1"/>
                              </a:solidFill>
                              <a:latin typeface="Cambria Math" panose="02040503050406030204" pitchFamily="18" charset="0"/>
                            </a:rPr>
                            <m:t>, </m:t>
                          </m:r>
                          <m:r>
                            <a:rPr lang="en-GB" sz="1400" i="1" dirty="0" smtClean="0">
                              <a:solidFill>
                                <a:schemeClr val="tx1"/>
                              </a:solidFill>
                              <a:latin typeface="Cambria Math" panose="02040503050406030204" pitchFamily="18" charset="0"/>
                            </a:rPr>
                            <m:t>𝐶</m:t>
                          </m:r>
                        </m:e>
                      </m:d>
                    </m:oMath>
                  </m:oMathPara>
                </a14:m>
                <a:endParaRPr lang="en-GB" sz="1400" dirty="0">
                  <a:solidFill>
                    <a:schemeClr val="tx1"/>
                  </a:solidFill>
                </a:endParaRPr>
              </a:p>
            </p:txBody>
          </p:sp>
        </mc:Choice>
        <mc:Fallback xmlns="">
          <p:sp>
            <p:nvSpPr>
              <p:cNvPr id="18" name="TextBox 17">
                <a:extLst>
                  <a:ext uri="{FF2B5EF4-FFF2-40B4-BE49-F238E27FC236}">
                    <a16:creationId xmlns:a16="http://schemas.microsoft.com/office/drawing/2014/main" id="{0CD180BC-7AEA-B24A-B249-EFE90D30687F}"/>
                  </a:ext>
                </a:extLst>
              </p:cNvPr>
              <p:cNvSpPr txBox="1">
                <a:spLocks noRot="1" noChangeAspect="1" noMove="1" noResize="1" noEditPoints="1" noAdjustHandles="1" noChangeArrowheads="1" noChangeShapeType="1" noTextEdit="1"/>
              </p:cNvSpPr>
              <p:nvPr/>
            </p:nvSpPr>
            <p:spPr>
              <a:xfrm>
                <a:off x="7385409" y="5086389"/>
                <a:ext cx="4406527" cy="307777"/>
              </a:xfrm>
              <a:prstGeom prst="rect">
                <a:avLst/>
              </a:prstGeom>
              <a:blipFill>
                <a:blip r:embed="rId4"/>
                <a:stretch>
                  <a:fillRect/>
                </a:stretch>
              </a:blipFill>
            </p:spPr>
            <p:txBody>
              <a:bodyPr/>
              <a:lstStyle/>
              <a:p>
                <a:r>
                  <a:rPr lang="en-GB">
                    <a:noFill/>
                  </a:rPr>
                  <a:t> </a:t>
                </a:r>
              </a:p>
            </p:txBody>
          </p:sp>
        </mc:Fallback>
      </mc:AlternateContent>
      <p:grpSp>
        <p:nvGrpSpPr>
          <p:cNvPr id="46" name="Group 45">
            <a:extLst>
              <a:ext uri="{FF2B5EF4-FFF2-40B4-BE49-F238E27FC236}">
                <a16:creationId xmlns:a16="http://schemas.microsoft.com/office/drawing/2014/main" id="{E4B88C2A-DA37-674A-A53C-42EF12F26C7C}"/>
              </a:ext>
            </a:extLst>
          </p:cNvPr>
          <p:cNvGrpSpPr/>
          <p:nvPr/>
        </p:nvGrpSpPr>
        <p:grpSpPr>
          <a:xfrm>
            <a:off x="6322149" y="2333303"/>
            <a:ext cx="2949879" cy="1981015"/>
            <a:chOff x="6900410" y="1665063"/>
            <a:chExt cx="4943590" cy="4240849"/>
          </a:xfrm>
        </p:grpSpPr>
        <p:sp>
          <p:nvSpPr>
            <p:cNvPr id="47" name="TextBox 46">
              <a:extLst>
                <a:ext uri="{FF2B5EF4-FFF2-40B4-BE49-F238E27FC236}">
                  <a16:creationId xmlns:a16="http://schemas.microsoft.com/office/drawing/2014/main" id="{97AAB5B3-98E8-B140-A3AB-4101B11BCFCF}"/>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1200" dirty="0"/>
                <a:t>Environment</a:t>
              </a:r>
            </a:p>
          </p:txBody>
        </p:sp>
        <p:sp>
          <p:nvSpPr>
            <p:cNvPr id="48" name="TextBox 47">
              <a:extLst>
                <a:ext uri="{FF2B5EF4-FFF2-40B4-BE49-F238E27FC236}">
                  <a16:creationId xmlns:a16="http://schemas.microsoft.com/office/drawing/2014/main" id="{C052CBE1-76BC-E142-8E66-A1840DB477E2}"/>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1400"/>
                <a:t>Agent</a:t>
              </a:r>
            </a:p>
          </p:txBody>
        </p:sp>
        <p:sp>
          <p:nvSpPr>
            <p:cNvPr id="49" name="TextBox 48">
              <a:extLst>
                <a:ext uri="{FF2B5EF4-FFF2-40B4-BE49-F238E27FC236}">
                  <a16:creationId xmlns:a16="http://schemas.microsoft.com/office/drawing/2014/main" id="{434A95D4-D6C2-BC4B-B345-C2165B66C8B6}"/>
                </a:ext>
              </a:extLst>
            </p:cNvPr>
            <p:cNvSpPr txBox="1"/>
            <p:nvPr/>
          </p:nvSpPr>
          <p:spPr>
            <a:xfrm>
              <a:off x="7950433" y="1815902"/>
              <a:ext cx="796006" cy="257896"/>
            </a:xfrm>
            <a:prstGeom prst="rect">
              <a:avLst/>
            </a:prstGeom>
            <a:noFill/>
          </p:spPr>
          <p:txBody>
            <a:bodyPr wrap="none" lIns="35963" tIns="0" rIns="35963" bIns="0" rtlCol="0">
              <a:spAutoFit/>
            </a:bodyPr>
            <a:lstStyle/>
            <a:p>
              <a:r>
                <a:rPr lang="en-GB" sz="1000" dirty="0"/>
                <a:t>Sensors</a:t>
              </a:r>
            </a:p>
          </p:txBody>
        </p:sp>
        <p:sp>
          <p:nvSpPr>
            <p:cNvPr id="50" name="TextBox 49">
              <a:extLst>
                <a:ext uri="{FF2B5EF4-FFF2-40B4-BE49-F238E27FC236}">
                  <a16:creationId xmlns:a16="http://schemas.microsoft.com/office/drawing/2014/main" id="{D8B80F69-10BE-DB40-9069-96E8E3C76A05}"/>
                </a:ext>
              </a:extLst>
            </p:cNvPr>
            <p:cNvSpPr txBox="1"/>
            <p:nvPr/>
          </p:nvSpPr>
          <p:spPr>
            <a:xfrm>
              <a:off x="7867149" y="5554951"/>
              <a:ext cx="962563" cy="257895"/>
            </a:xfrm>
            <a:prstGeom prst="rect">
              <a:avLst/>
            </a:prstGeom>
            <a:noFill/>
          </p:spPr>
          <p:txBody>
            <a:bodyPr wrap="none" lIns="35963" tIns="0" rIns="35963" bIns="0" rtlCol="0">
              <a:spAutoFit/>
            </a:bodyPr>
            <a:lstStyle/>
            <a:p>
              <a:pPr algn="ctr"/>
              <a:r>
                <a:rPr lang="en-GB" sz="1000" dirty="0"/>
                <a:t>Actuators</a:t>
              </a:r>
            </a:p>
          </p:txBody>
        </p:sp>
        <p:sp>
          <p:nvSpPr>
            <p:cNvPr id="51" name="TextBox 50">
              <a:extLst>
                <a:ext uri="{FF2B5EF4-FFF2-40B4-BE49-F238E27FC236}">
                  <a16:creationId xmlns:a16="http://schemas.microsoft.com/office/drawing/2014/main" id="{20211EA4-7CFC-AF49-9071-C9D58C3CB3F2}"/>
                </a:ext>
              </a:extLst>
            </p:cNvPr>
            <p:cNvSpPr txBox="1"/>
            <p:nvPr/>
          </p:nvSpPr>
          <p:spPr>
            <a:xfrm>
              <a:off x="7843632" y="3030777"/>
              <a:ext cx="1025628" cy="1640151"/>
            </a:xfrm>
            <a:prstGeom prst="rect">
              <a:avLst/>
            </a:prstGeom>
            <a:solidFill>
              <a:schemeClr val="bg1"/>
            </a:solidFill>
            <a:ln w="19050">
              <a:solidFill>
                <a:schemeClr val="tx1"/>
              </a:solidFill>
            </a:ln>
          </p:spPr>
          <p:txBody>
            <a:bodyPr wrap="none" lIns="359625" tIns="179813" rIns="359625" bIns="179813" rtlCol="0">
              <a:spAutoFit/>
            </a:bodyPr>
            <a:lstStyle/>
            <a:p>
              <a:pPr algn="ctr"/>
              <a:r>
                <a:rPr lang="en-GB" sz="4000"/>
                <a:t>?</a:t>
              </a:r>
            </a:p>
          </p:txBody>
        </p:sp>
        <p:cxnSp>
          <p:nvCxnSpPr>
            <p:cNvPr id="52" name="Straight Arrow Connector 51">
              <a:extLst>
                <a:ext uri="{FF2B5EF4-FFF2-40B4-BE49-F238E27FC236}">
                  <a16:creationId xmlns:a16="http://schemas.microsoft.com/office/drawing/2014/main" id="{E1E809E6-64E5-7741-AC46-39EE3FA154B8}"/>
                </a:ext>
              </a:extLst>
            </p:cNvPr>
            <p:cNvCxnSpPr>
              <a:cxnSpLocks/>
              <a:stCxn id="49" idx="2"/>
              <a:endCxn id="51" idx="0"/>
            </p:cNvCxnSpPr>
            <p:nvPr/>
          </p:nvCxnSpPr>
          <p:spPr>
            <a:xfrm>
              <a:off x="8348437" y="2073798"/>
              <a:ext cx="8009" cy="9569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251E9ED-AEA5-0A42-9E09-F71C09F24291}"/>
                </a:ext>
              </a:extLst>
            </p:cNvPr>
            <p:cNvCxnSpPr>
              <a:cxnSpLocks/>
              <a:stCxn id="51" idx="2"/>
              <a:endCxn id="50" idx="0"/>
            </p:cNvCxnSpPr>
            <p:nvPr/>
          </p:nvCxnSpPr>
          <p:spPr>
            <a:xfrm flipH="1">
              <a:off x="8348432" y="4670929"/>
              <a:ext cx="8014" cy="8840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EAC5AEC-42E8-8844-9D2F-3C98CF0DAA3B}"/>
                </a:ext>
              </a:extLst>
            </p:cNvPr>
            <p:cNvCxnSpPr>
              <a:cxnSpLocks/>
              <a:stCxn id="49" idx="3"/>
            </p:cNvCxnSpPr>
            <p:nvPr/>
          </p:nvCxnSpPr>
          <p:spPr>
            <a:xfrm flipV="1">
              <a:off x="8746439" y="1923631"/>
              <a:ext cx="2516687" cy="21219"/>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E9BF9BF-DBE2-9E41-B40B-0386C07A4182}"/>
                </a:ext>
              </a:extLst>
            </p:cNvPr>
            <p:cNvCxnSpPr>
              <a:cxnSpLocks/>
              <a:endCxn id="50" idx="3"/>
            </p:cNvCxnSpPr>
            <p:nvPr/>
          </p:nvCxnSpPr>
          <p:spPr>
            <a:xfrm flipH="1">
              <a:off x="8829713" y="5662674"/>
              <a:ext cx="2457218" cy="21225"/>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8E5565F-CE0F-0E4C-9EAC-CAE2869772AC}"/>
                </a:ext>
              </a:extLst>
            </p:cNvPr>
            <p:cNvSpPr txBox="1"/>
            <p:nvPr/>
          </p:nvSpPr>
          <p:spPr>
            <a:xfrm>
              <a:off x="9667377" y="1930714"/>
              <a:ext cx="881971" cy="257895"/>
            </a:xfrm>
            <a:prstGeom prst="rect">
              <a:avLst/>
            </a:prstGeom>
            <a:noFill/>
          </p:spPr>
          <p:txBody>
            <a:bodyPr wrap="none" lIns="35963" tIns="0" rIns="35963" bIns="0" rtlCol="0">
              <a:spAutoFit/>
            </a:bodyPr>
            <a:lstStyle/>
            <a:p>
              <a:pPr algn="ctr"/>
              <a:r>
                <a:rPr lang="en-GB" sz="1000" dirty="0"/>
                <a:t>Percepts</a:t>
              </a:r>
            </a:p>
          </p:txBody>
        </p:sp>
        <p:sp>
          <p:nvSpPr>
            <p:cNvPr id="57" name="TextBox 56">
              <a:extLst>
                <a:ext uri="{FF2B5EF4-FFF2-40B4-BE49-F238E27FC236}">
                  <a16:creationId xmlns:a16="http://schemas.microsoft.com/office/drawing/2014/main" id="{0DC889CD-791B-CB4C-B393-A839B3D27CE3}"/>
                </a:ext>
              </a:extLst>
            </p:cNvPr>
            <p:cNvSpPr txBox="1"/>
            <p:nvPr/>
          </p:nvSpPr>
          <p:spPr>
            <a:xfrm>
              <a:off x="9725134" y="5297101"/>
              <a:ext cx="766454" cy="257896"/>
            </a:xfrm>
            <a:prstGeom prst="rect">
              <a:avLst/>
            </a:prstGeom>
            <a:noFill/>
          </p:spPr>
          <p:txBody>
            <a:bodyPr wrap="none" lIns="35963" tIns="0" rIns="35963" bIns="0" rtlCol="0">
              <a:spAutoFit/>
            </a:bodyPr>
            <a:lstStyle/>
            <a:p>
              <a:pPr algn="ctr"/>
              <a:r>
                <a:rPr lang="en-GB" sz="1000" dirty="0"/>
                <a:t>Actions</a:t>
              </a:r>
            </a:p>
          </p:txBody>
        </p:sp>
      </p:grpSp>
      <p:pic>
        <p:nvPicPr>
          <p:cNvPr id="60" name="Picture 59">
            <a:extLst>
              <a:ext uri="{FF2B5EF4-FFF2-40B4-BE49-F238E27FC236}">
                <a16:creationId xmlns:a16="http://schemas.microsoft.com/office/drawing/2014/main" id="{16CF2A6E-20AB-4845-80AC-91612E76A4EF}"/>
              </a:ext>
            </a:extLst>
          </p:cNvPr>
          <p:cNvPicPr>
            <a:picLocks noChangeAspect="1"/>
          </p:cNvPicPr>
          <p:nvPr/>
        </p:nvPicPr>
        <p:blipFill>
          <a:blip r:embed="rId5"/>
          <a:stretch>
            <a:fillRect/>
          </a:stretch>
        </p:blipFill>
        <p:spPr>
          <a:xfrm>
            <a:off x="9971447" y="2403764"/>
            <a:ext cx="1735073" cy="886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9D89-5E9D-0F46-B19B-8215FEDA512A}"/>
              </a:ext>
            </a:extLst>
          </p:cNvPr>
          <p:cNvSpPr>
            <a:spLocks noGrp="1"/>
          </p:cNvSpPr>
          <p:nvPr>
            <p:ph type="title"/>
          </p:nvPr>
        </p:nvSpPr>
        <p:spPr/>
        <p:txBody>
          <a:bodyPr/>
          <a:lstStyle/>
          <a:p>
            <a:r>
              <a:rPr lang="en-GB"/>
              <a:t>Thinking Rationally</a:t>
            </a:r>
          </a:p>
        </p:txBody>
      </p:sp>
      <p:sp>
        <p:nvSpPr>
          <p:cNvPr id="3" name="Content Placeholder 2">
            <a:extLst>
              <a:ext uri="{FF2B5EF4-FFF2-40B4-BE49-F238E27FC236}">
                <a16:creationId xmlns:a16="http://schemas.microsoft.com/office/drawing/2014/main" id="{9F4397FF-E069-D947-BA90-0B1E1ECCDF34}"/>
              </a:ext>
            </a:extLst>
          </p:cNvPr>
          <p:cNvSpPr>
            <a:spLocks noGrp="1"/>
          </p:cNvSpPr>
          <p:nvPr>
            <p:ph idx="1"/>
          </p:nvPr>
        </p:nvSpPr>
        <p:spPr/>
        <p:txBody>
          <a:bodyPr/>
          <a:lstStyle/>
          <a:p>
            <a:r>
              <a:rPr lang="en-GB" dirty="0"/>
              <a:t>Codify thinking ➝ rules</a:t>
            </a:r>
          </a:p>
          <a:p>
            <a:pPr lvl="1"/>
            <a:r>
              <a:rPr lang="en-GB" dirty="0"/>
              <a:t>Irrefutable reasoning processes</a:t>
            </a:r>
          </a:p>
          <a:p>
            <a:pPr lvl="1"/>
            <a:r>
              <a:rPr lang="en-GB" dirty="0"/>
              <a:t>Argument structures that always yield correct conclusions when given correct premises  </a:t>
            </a:r>
          </a:p>
          <a:p>
            <a:r>
              <a:rPr lang="en-GB" dirty="0"/>
              <a:t>Field of </a:t>
            </a:r>
            <a:r>
              <a:rPr lang="en-GB" i="1" dirty="0">
                <a:solidFill>
                  <a:schemeClr val="accent2"/>
                </a:solidFill>
              </a:rPr>
              <a:t>Logic</a:t>
            </a:r>
          </a:p>
          <a:p>
            <a:pPr lvl="1"/>
            <a:r>
              <a:rPr lang="en-GB" sz="2200" dirty="0"/>
              <a:t>Precise notation for statements about objects in a world and relations among them </a:t>
            </a:r>
            <a:endParaRPr lang="en-GB" dirty="0"/>
          </a:p>
          <a:p>
            <a:pPr lvl="1"/>
            <a:r>
              <a:rPr lang="en-GB" sz="2200" dirty="0"/>
              <a:t>Programs that could, </a:t>
            </a:r>
            <a:r>
              <a:rPr lang="en-GB" sz="2200" u="sng" dirty="0"/>
              <a:t>in principle</a:t>
            </a:r>
            <a:r>
              <a:rPr lang="en-GB" sz="2200" dirty="0"/>
              <a:t>, solve </a:t>
            </a:r>
            <a:r>
              <a:rPr lang="en-GB" sz="2200" i="1" dirty="0"/>
              <a:t>any </a:t>
            </a:r>
            <a:r>
              <a:rPr lang="en-GB" sz="2200" dirty="0"/>
              <a:t>solvable problem described in logical notation </a:t>
            </a:r>
            <a:endParaRPr lang="en-GB" dirty="0"/>
          </a:p>
          <a:p>
            <a:pPr lvl="1"/>
            <a:r>
              <a:rPr lang="en-GB" dirty="0"/>
              <a:t>Obstacles:</a:t>
            </a:r>
          </a:p>
          <a:p>
            <a:pPr lvl="2"/>
            <a:r>
              <a:rPr lang="en-GB" dirty="0"/>
              <a:t>Informal knowledge</a:t>
            </a:r>
          </a:p>
          <a:p>
            <a:pPr lvl="3"/>
            <a:r>
              <a:rPr lang="en-GB" dirty="0"/>
              <a:t>Unstructured data</a:t>
            </a:r>
          </a:p>
          <a:p>
            <a:pPr lvl="3"/>
            <a:r>
              <a:rPr lang="en-GB" dirty="0"/>
              <a:t>Uncertainty</a:t>
            </a:r>
          </a:p>
          <a:p>
            <a:pPr lvl="2"/>
            <a:r>
              <a:rPr lang="en-GB" dirty="0"/>
              <a:t>Solving any solvable problem </a:t>
            </a:r>
            <a:r>
              <a:rPr lang="en-GB" u="sng" dirty="0"/>
              <a:t>in practice</a:t>
            </a:r>
          </a:p>
          <a:p>
            <a:pPr lvl="3"/>
            <a:r>
              <a:rPr lang="en-GB" dirty="0"/>
              <a:t>Limited computational resources</a:t>
            </a:r>
          </a:p>
        </p:txBody>
      </p:sp>
      <p:sp>
        <p:nvSpPr>
          <p:cNvPr id="4" name="Date Placeholder 3">
            <a:extLst>
              <a:ext uri="{FF2B5EF4-FFF2-40B4-BE49-F238E27FC236}">
                <a16:creationId xmlns:a16="http://schemas.microsoft.com/office/drawing/2014/main" id="{023EFE18-9523-E643-8295-A5BF27D9DA74}"/>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D71ED362-C218-9744-A291-27D8E0DC6BE7}"/>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10</a:t>
            </a:fld>
            <a:r>
              <a:rPr lang="en-GB"/>
              <a:t> </a:t>
            </a:r>
            <a:endParaRPr lang="en-GB" sz="1399"/>
          </a:p>
        </p:txBody>
      </p:sp>
      <p:sp>
        <p:nvSpPr>
          <p:cNvPr id="7" name="TextBox 6">
            <a:extLst>
              <a:ext uri="{FF2B5EF4-FFF2-40B4-BE49-F238E27FC236}">
                <a16:creationId xmlns:a16="http://schemas.microsoft.com/office/drawing/2014/main" id="{B0CEAC58-8E7E-394B-986C-26B39389E1AE}"/>
              </a:ext>
            </a:extLst>
          </p:cNvPr>
          <p:cNvSpPr txBox="1"/>
          <p:nvPr/>
        </p:nvSpPr>
        <p:spPr>
          <a:xfrm>
            <a:off x="7750461" y="4204897"/>
            <a:ext cx="3452787" cy="120000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Obstacles </a:t>
            </a:r>
            <a:r>
              <a:rPr lang="en-GB" dirty="0"/>
              <a:t>apply to </a:t>
            </a:r>
            <a:r>
              <a:rPr lang="en-GB" i="1" dirty="0"/>
              <a:t>any </a:t>
            </a:r>
            <a:r>
              <a:rPr lang="en-GB" dirty="0"/>
              <a:t>attempt to build computational reasoning systems</a:t>
            </a:r>
            <a:endParaRPr lang="en-GB" sz="1798" dirty="0"/>
          </a:p>
          <a:p>
            <a:pPr marL="285464" indent="-285464">
              <a:buFont typeface="Arial" panose="020B0604020202020204" pitchFamily="34" charset="0"/>
              <a:buChar char="•"/>
            </a:pPr>
            <a:r>
              <a:rPr lang="en-GB" sz="1798" dirty="0"/>
              <a:t>Formulated first in logic</a:t>
            </a:r>
          </a:p>
        </p:txBody>
      </p:sp>
      <p:sp>
        <p:nvSpPr>
          <p:cNvPr id="8" name="Footer Placeholder 7">
            <a:extLst>
              <a:ext uri="{FF2B5EF4-FFF2-40B4-BE49-F238E27FC236}">
                <a16:creationId xmlns:a16="http://schemas.microsoft.com/office/drawing/2014/main" id="{57A4B246-0C16-FD46-82FB-E27CD03A7F59}"/>
              </a:ext>
            </a:extLst>
          </p:cNvPr>
          <p:cNvSpPr>
            <a:spLocks noGrp="1"/>
          </p:cNvSpPr>
          <p:nvPr>
            <p:ph type="ftr" sz="quarter" idx="3"/>
          </p:nvPr>
        </p:nvSpPr>
        <p:spPr/>
        <p:txBody>
          <a:bodyPr/>
          <a:lstStyle/>
          <a:p>
            <a:r>
              <a:rPr lang="en-GB"/>
              <a:t>T. Braun - StaRAI</a:t>
            </a:r>
          </a:p>
        </p:txBody>
      </p:sp>
      <p:sp>
        <p:nvSpPr>
          <p:cNvPr id="9" name="TextBox 8">
            <a:extLst>
              <a:ext uri="{FF2B5EF4-FFF2-40B4-BE49-F238E27FC236}">
                <a16:creationId xmlns:a16="http://schemas.microsoft.com/office/drawing/2014/main" id="{3159A724-85C1-CF44-845C-2DE25A902AA0}"/>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1237065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FCD7-1034-D247-BE19-D6298434EE51}"/>
              </a:ext>
            </a:extLst>
          </p:cNvPr>
          <p:cNvSpPr>
            <a:spLocks noGrp="1"/>
          </p:cNvSpPr>
          <p:nvPr>
            <p:ph type="title"/>
          </p:nvPr>
        </p:nvSpPr>
        <p:spPr/>
        <p:txBody>
          <a:bodyPr anchor="t"/>
          <a:lstStyle/>
          <a:p>
            <a:r>
              <a:rPr lang="en-GB" dirty="0"/>
              <a:t>Approaches to Artificial Intelligence (AI)</a:t>
            </a:r>
          </a:p>
        </p:txBody>
      </p:sp>
      <p:sp>
        <p:nvSpPr>
          <p:cNvPr id="14" name="Content Placeholder 13">
            <a:extLst>
              <a:ext uri="{FF2B5EF4-FFF2-40B4-BE49-F238E27FC236}">
                <a16:creationId xmlns:a16="http://schemas.microsoft.com/office/drawing/2014/main" id="{1049A064-FA3F-7841-AA0E-AF5BC5EDB1A6}"/>
              </a:ext>
            </a:extLst>
          </p:cNvPr>
          <p:cNvSpPr>
            <a:spLocks noGrp="1"/>
          </p:cNvSpPr>
          <p:nvPr>
            <p:ph idx="1"/>
          </p:nvPr>
        </p:nvSpPr>
        <p:spPr>
          <a:xfrm>
            <a:off x="359626" y="1666902"/>
            <a:ext cx="2902396" cy="4236435"/>
          </a:xfrm>
        </p:spPr>
        <p:txBody>
          <a:bodyPr/>
          <a:lstStyle/>
          <a:p>
            <a:r>
              <a:rPr lang="en-GB" dirty="0"/>
              <a:t>All approaches followed</a:t>
            </a:r>
          </a:p>
          <a:p>
            <a:pPr lvl="1"/>
            <a:r>
              <a:rPr lang="en-GB" dirty="0"/>
              <a:t>Supported and hindered each other</a:t>
            </a:r>
          </a:p>
          <a:p>
            <a:pPr lvl="1"/>
            <a:endParaRPr lang="en-GB" dirty="0"/>
          </a:p>
          <a:p>
            <a:pPr lvl="1"/>
            <a:endParaRPr lang="en-GB" dirty="0"/>
          </a:p>
          <a:p>
            <a:r>
              <a:rPr lang="en-GB" dirty="0">
                <a:solidFill>
                  <a:schemeClr val="accent1"/>
                </a:solidFill>
              </a:rPr>
              <a:t>Rationality</a:t>
            </a:r>
          </a:p>
          <a:p>
            <a:pPr lvl="1"/>
            <a:r>
              <a:rPr lang="en-GB" dirty="0"/>
              <a:t>System is rational if it does the “right thing,” given what it knows</a:t>
            </a:r>
          </a:p>
        </p:txBody>
      </p:sp>
      <p:sp>
        <p:nvSpPr>
          <p:cNvPr id="4" name="Date Placeholder 3">
            <a:extLst>
              <a:ext uri="{FF2B5EF4-FFF2-40B4-BE49-F238E27FC236}">
                <a16:creationId xmlns:a16="http://schemas.microsoft.com/office/drawing/2014/main" id="{E177D657-F6EF-1D49-9F4A-C9E3C8DE34A5}"/>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86001C8E-FF43-984F-BB08-6E38025D0D0C}"/>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11</a:t>
            </a:fld>
            <a:r>
              <a:rPr lang="en-GB"/>
              <a:t> </a:t>
            </a:r>
            <a:endParaRPr lang="en-GB" sz="1399"/>
          </a:p>
        </p:txBody>
      </p:sp>
      <p:sp>
        <p:nvSpPr>
          <p:cNvPr id="9" name="TextBox 8">
            <a:extLst>
              <a:ext uri="{FF2B5EF4-FFF2-40B4-BE49-F238E27FC236}">
                <a16:creationId xmlns:a16="http://schemas.microsoft.com/office/drawing/2014/main" id="{E7D96C74-2B3A-B441-914B-51A49C15513C}"/>
              </a:ext>
            </a:extLst>
          </p:cNvPr>
          <p:cNvSpPr txBox="1"/>
          <p:nvPr/>
        </p:nvSpPr>
        <p:spPr>
          <a:xfrm>
            <a:off x="10595640" y="2745624"/>
            <a:ext cx="1213281" cy="922368"/>
          </a:xfrm>
          <a:prstGeom prst="rect">
            <a:avLst/>
          </a:prstGeom>
          <a:noFill/>
        </p:spPr>
        <p:txBody>
          <a:bodyPr wrap="none" rtlCol="0">
            <a:spAutoFit/>
          </a:bodyPr>
          <a:lstStyle/>
          <a:p>
            <a:r>
              <a:rPr lang="en-GB" sz="1798" dirty="0"/>
              <a:t>Thought </a:t>
            </a:r>
            <a:br>
              <a:rPr lang="en-GB" sz="1798" dirty="0"/>
            </a:br>
            <a:r>
              <a:rPr lang="en-GB" sz="1798" dirty="0"/>
              <a:t>processes, </a:t>
            </a:r>
          </a:p>
          <a:p>
            <a:r>
              <a:rPr lang="en-GB" sz="1798" dirty="0"/>
              <a:t>reasoning</a:t>
            </a:r>
          </a:p>
        </p:txBody>
      </p:sp>
      <p:sp>
        <p:nvSpPr>
          <p:cNvPr id="10" name="TextBox 9">
            <a:extLst>
              <a:ext uri="{FF2B5EF4-FFF2-40B4-BE49-F238E27FC236}">
                <a16:creationId xmlns:a16="http://schemas.microsoft.com/office/drawing/2014/main" id="{EFD37E54-9758-F749-9F0B-5A3ACD68508B}"/>
              </a:ext>
            </a:extLst>
          </p:cNvPr>
          <p:cNvSpPr txBox="1"/>
          <p:nvPr/>
        </p:nvSpPr>
        <p:spPr>
          <a:xfrm>
            <a:off x="10595640" y="4933418"/>
            <a:ext cx="1134606" cy="369012"/>
          </a:xfrm>
          <a:prstGeom prst="rect">
            <a:avLst/>
          </a:prstGeom>
          <a:noFill/>
        </p:spPr>
        <p:txBody>
          <a:bodyPr wrap="none" rtlCol="0">
            <a:spAutoFit/>
          </a:bodyPr>
          <a:lstStyle/>
          <a:p>
            <a:r>
              <a:rPr lang="en-GB" sz="1798" dirty="0"/>
              <a:t>Behaviour</a:t>
            </a:r>
          </a:p>
        </p:txBody>
      </p:sp>
      <p:sp>
        <p:nvSpPr>
          <p:cNvPr id="11" name="TextBox 10">
            <a:extLst>
              <a:ext uri="{FF2B5EF4-FFF2-40B4-BE49-F238E27FC236}">
                <a16:creationId xmlns:a16="http://schemas.microsoft.com/office/drawing/2014/main" id="{B1166485-249B-3A4F-ACE8-DB6E715EF1F2}"/>
              </a:ext>
            </a:extLst>
          </p:cNvPr>
          <p:cNvSpPr txBox="1"/>
          <p:nvPr/>
        </p:nvSpPr>
        <p:spPr>
          <a:xfrm>
            <a:off x="3661358" y="1509436"/>
            <a:ext cx="3094053" cy="369012"/>
          </a:xfrm>
          <a:prstGeom prst="rect">
            <a:avLst/>
          </a:prstGeom>
          <a:noFill/>
        </p:spPr>
        <p:txBody>
          <a:bodyPr wrap="none" rtlCol="0">
            <a:spAutoFit/>
          </a:bodyPr>
          <a:lstStyle/>
          <a:p>
            <a:pPr algn="ctr"/>
            <a:r>
              <a:rPr lang="en-GB" sz="1798" dirty="0"/>
              <a:t>Fidelity of human performance</a:t>
            </a:r>
          </a:p>
        </p:txBody>
      </p:sp>
      <p:sp>
        <p:nvSpPr>
          <p:cNvPr id="12" name="TextBox 11">
            <a:extLst>
              <a:ext uri="{FF2B5EF4-FFF2-40B4-BE49-F238E27FC236}">
                <a16:creationId xmlns:a16="http://schemas.microsoft.com/office/drawing/2014/main" id="{9AD2A350-6EB0-3542-A5DF-2A0D791A0562}"/>
              </a:ext>
            </a:extLst>
          </p:cNvPr>
          <p:cNvSpPr txBox="1"/>
          <p:nvPr/>
        </p:nvSpPr>
        <p:spPr>
          <a:xfrm>
            <a:off x="6882936" y="1515689"/>
            <a:ext cx="3786293" cy="369012"/>
          </a:xfrm>
          <a:prstGeom prst="rect">
            <a:avLst/>
          </a:prstGeom>
          <a:noFill/>
        </p:spPr>
        <p:txBody>
          <a:bodyPr wrap="none" rtlCol="0">
            <a:spAutoFit/>
          </a:bodyPr>
          <a:lstStyle/>
          <a:p>
            <a:pPr algn="ctr"/>
            <a:r>
              <a:rPr lang="en-GB" sz="1798" dirty="0"/>
              <a:t>Ideal performance measure </a:t>
            </a:r>
            <a:r>
              <a:rPr lang="en-GB" sz="1798" dirty="0">
                <a:solidFill>
                  <a:schemeClr val="accent1"/>
                </a:solidFill>
              </a:rPr>
              <a:t>rationality</a:t>
            </a:r>
          </a:p>
        </p:txBody>
      </p:sp>
      <p:sp>
        <p:nvSpPr>
          <p:cNvPr id="13" name="TextBox 12">
            <a:extLst>
              <a:ext uri="{FF2B5EF4-FFF2-40B4-BE49-F238E27FC236}">
                <a16:creationId xmlns:a16="http://schemas.microsoft.com/office/drawing/2014/main" id="{B40DCF2A-CFF7-9C49-AAFA-EBE8199315E2}"/>
              </a:ext>
            </a:extLst>
          </p:cNvPr>
          <p:cNvSpPr txBox="1"/>
          <p:nvPr/>
        </p:nvSpPr>
        <p:spPr>
          <a:xfrm>
            <a:off x="6059969" y="1212508"/>
            <a:ext cx="1770229" cy="369012"/>
          </a:xfrm>
          <a:prstGeom prst="rect">
            <a:avLst/>
          </a:prstGeom>
          <a:noFill/>
        </p:spPr>
        <p:txBody>
          <a:bodyPr wrap="none" rtlCol="0">
            <a:spAutoFit/>
          </a:bodyPr>
          <a:lstStyle/>
          <a:p>
            <a:pPr algn="ctr"/>
            <a:r>
              <a:rPr lang="en-GB" sz="1798" dirty="0"/>
              <a:t>Success measure</a:t>
            </a:r>
          </a:p>
        </p:txBody>
      </p:sp>
      <p:sp>
        <p:nvSpPr>
          <p:cNvPr id="3" name="Footer Placeholder 2">
            <a:extLst>
              <a:ext uri="{FF2B5EF4-FFF2-40B4-BE49-F238E27FC236}">
                <a16:creationId xmlns:a16="http://schemas.microsoft.com/office/drawing/2014/main" id="{A99D9ABC-3199-784A-918B-32B341FB2C29}"/>
              </a:ext>
            </a:extLst>
          </p:cNvPr>
          <p:cNvSpPr>
            <a:spLocks noGrp="1"/>
          </p:cNvSpPr>
          <p:nvPr>
            <p:ph type="ftr" sz="quarter" idx="3"/>
          </p:nvPr>
        </p:nvSpPr>
        <p:spPr/>
        <p:txBody>
          <a:bodyPr/>
          <a:lstStyle/>
          <a:p>
            <a:r>
              <a:rPr lang="en-GB"/>
              <a:t>T. Braun - StaRAI</a:t>
            </a:r>
          </a:p>
        </p:txBody>
      </p:sp>
      <p:sp>
        <p:nvSpPr>
          <p:cNvPr id="15" name="TextBox 14">
            <a:extLst>
              <a:ext uri="{FF2B5EF4-FFF2-40B4-BE49-F238E27FC236}">
                <a16:creationId xmlns:a16="http://schemas.microsoft.com/office/drawing/2014/main" id="{F3CB5E1A-A6F1-3D44-AE58-EA6903129EBA}"/>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graphicFrame>
        <p:nvGraphicFramePr>
          <p:cNvPr id="16" name="Table 15">
            <a:extLst>
              <a:ext uri="{FF2B5EF4-FFF2-40B4-BE49-F238E27FC236}">
                <a16:creationId xmlns:a16="http://schemas.microsoft.com/office/drawing/2014/main" id="{9ECAEDCD-E51C-954B-8790-5F39081DA217}"/>
              </a:ext>
            </a:extLst>
          </p:cNvPr>
          <p:cNvGraphicFramePr>
            <a:graphicFrameLocks noGrp="1"/>
          </p:cNvGraphicFramePr>
          <p:nvPr/>
        </p:nvGraphicFramePr>
        <p:xfrm>
          <a:off x="3389546" y="1863632"/>
          <a:ext cx="7111076" cy="4084320"/>
        </p:xfrm>
        <a:graphic>
          <a:graphicData uri="http://schemas.openxmlformats.org/drawingml/2006/table">
            <a:tbl>
              <a:tblPr firstRow="1" bandRow="1">
                <a:tableStyleId>{B301B821-A1FF-4177-AEE7-76D212191A09}</a:tableStyleId>
              </a:tblPr>
              <a:tblGrid>
                <a:gridCol w="3599250">
                  <a:extLst>
                    <a:ext uri="{9D8B030D-6E8A-4147-A177-3AD203B41FA5}">
                      <a16:colId xmlns:a16="http://schemas.microsoft.com/office/drawing/2014/main" val="3284920863"/>
                    </a:ext>
                  </a:extLst>
                </a:gridCol>
                <a:gridCol w="3511826">
                  <a:extLst>
                    <a:ext uri="{9D8B030D-6E8A-4147-A177-3AD203B41FA5}">
                      <a16:colId xmlns:a16="http://schemas.microsoft.com/office/drawing/2014/main" val="3763973032"/>
                    </a:ext>
                  </a:extLst>
                </a:gridCol>
              </a:tblGrid>
              <a:tr h="349200">
                <a:tc>
                  <a:txBody>
                    <a:bodyPr/>
                    <a:lstStyle/>
                    <a:p>
                      <a:r>
                        <a:rPr lang="en-GB" sz="1700" kern="1200" dirty="0">
                          <a:effectLst/>
                        </a:rPr>
                        <a:t>Thinking Humanly</a:t>
                      </a:r>
                      <a:endParaRPr lang="en-GB" sz="1700" dirty="0">
                        <a:effectLst/>
                      </a:endParaRPr>
                    </a:p>
                  </a:txBody>
                  <a:tcPr anchor="ct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00" kern="1200" dirty="0">
                          <a:effectLst/>
                        </a:rPr>
                        <a:t>Thinking Rationally </a:t>
                      </a:r>
                      <a:endParaRPr lang="en-GB" sz="1700" dirty="0">
                        <a:effectLst/>
                      </a:endParaRPr>
                    </a:p>
                  </a:txBody>
                  <a:tcPr anchor="ctr"/>
                </a:tc>
                <a:extLst>
                  <a:ext uri="{0D108BD9-81ED-4DB2-BD59-A6C34878D82A}">
                    <a16:rowId xmlns:a16="http://schemas.microsoft.com/office/drawing/2014/main" val="3128965436"/>
                  </a:ext>
                </a:extLst>
              </a:tr>
              <a:tr h="370840">
                <a:tc>
                  <a:txBody>
                    <a:bodyPr/>
                    <a:lstStyle/>
                    <a:p>
                      <a:pPr>
                        <a:spcAft>
                          <a:spcPts val="600"/>
                        </a:spcAft>
                      </a:pPr>
                      <a:r>
                        <a:rPr lang="en-GB" sz="1500" kern="1200" dirty="0">
                          <a:effectLst/>
                        </a:rPr>
                        <a:t>“The exciting new effort to make computers think . . . machines with minds, in the full and literal sense.” (</a:t>
                      </a:r>
                      <a:r>
                        <a:rPr lang="en-GB" sz="1500" kern="1200" dirty="0" err="1">
                          <a:effectLst/>
                        </a:rPr>
                        <a:t>Haugeland</a:t>
                      </a:r>
                      <a:r>
                        <a:rPr lang="en-GB" sz="1500" kern="1200" dirty="0">
                          <a:effectLst/>
                        </a:rPr>
                        <a:t>, 1985) </a:t>
                      </a:r>
                      <a:endParaRPr lang="en-GB" sz="1500" dirty="0">
                        <a:effectLst/>
                      </a:endParaRPr>
                    </a:p>
                    <a:p>
                      <a:r>
                        <a:rPr lang="en-GB" sz="1500" kern="1200" dirty="0">
                          <a:effectLst/>
                        </a:rPr>
                        <a:t>“[The automation of] activities that we associate with human thinking, activities such as decision-making, problem solving, learning…” (Bellman, 1978) </a:t>
                      </a:r>
                      <a:endParaRPr lang="en-GB" sz="1500" dirty="0">
                        <a:effectLst/>
                      </a:endParaRPr>
                    </a:p>
                  </a:txBody>
                  <a:tcPr/>
                </a:tc>
                <a:tc>
                  <a:txBody>
                    <a:bodyPr/>
                    <a:lstStyle/>
                    <a:p>
                      <a:pPr>
                        <a:spcAft>
                          <a:spcPts val="600"/>
                        </a:spcAft>
                      </a:pPr>
                      <a:r>
                        <a:rPr lang="en-GB" sz="1500" kern="1200" dirty="0">
                          <a:effectLst/>
                        </a:rPr>
                        <a:t>“The study of mental faculties through the use of computational models.”</a:t>
                      </a:r>
                      <a:br>
                        <a:rPr lang="en-GB" sz="1500" kern="1200" dirty="0">
                          <a:effectLst/>
                        </a:rPr>
                      </a:br>
                      <a:r>
                        <a:rPr lang="en-GB" sz="1500" kern="1200" dirty="0">
                          <a:effectLst/>
                        </a:rPr>
                        <a:t>(</a:t>
                      </a:r>
                      <a:r>
                        <a:rPr lang="en-GB" sz="1500" kern="1200" dirty="0" err="1">
                          <a:effectLst/>
                        </a:rPr>
                        <a:t>Charniak</a:t>
                      </a:r>
                      <a:r>
                        <a:rPr lang="en-GB" sz="1500" kern="1200" dirty="0">
                          <a:effectLst/>
                        </a:rPr>
                        <a:t> and McDermott, 1985) </a:t>
                      </a:r>
                      <a:endParaRPr lang="en-GB" sz="1500" dirty="0">
                        <a:effectLst/>
                      </a:endParaRPr>
                    </a:p>
                    <a:p>
                      <a:r>
                        <a:rPr lang="en-GB" sz="1500" kern="1200" dirty="0">
                          <a:effectLst/>
                        </a:rPr>
                        <a:t>“The study of the computations that make it possible to perceive, reason, and act.” (Winston, 1992) </a:t>
                      </a:r>
                      <a:endParaRPr lang="en-GB" sz="1500" dirty="0">
                        <a:effectLst/>
                      </a:endParaRPr>
                    </a:p>
                  </a:txBody>
                  <a:tcPr/>
                </a:tc>
                <a:extLst>
                  <a:ext uri="{0D108BD9-81ED-4DB2-BD59-A6C34878D82A}">
                    <a16:rowId xmlns:a16="http://schemas.microsoft.com/office/drawing/2014/main" val="1853098770"/>
                  </a:ext>
                </a:extLst>
              </a:tr>
              <a:tr h="349200">
                <a:tc>
                  <a:txBody>
                    <a:bodyPr/>
                    <a:lstStyle/>
                    <a:p>
                      <a:r>
                        <a:rPr lang="en-GB" sz="1700" b="1" kern="1200" dirty="0">
                          <a:solidFill>
                            <a:schemeClr val="bg1"/>
                          </a:solidFill>
                          <a:effectLst/>
                        </a:rPr>
                        <a:t>Acting Humanly </a:t>
                      </a:r>
                      <a:endParaRPr lang="en-GB" sz="1700" b="1" dirty="0">
                        <a:solidFill>
                          <a:schemeClr val="bg1"/>
                        </a:solidFill>
                        <a:effectLst/>
                      </a:endParaRPr>
                    </a:p>
                  </a:txBody>
                  <a:tcPr anchor="ctr">
                    <a:solidFill>
                      <a:schemeClr val="accent1"/>
                    </a:solidFill>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00" b="1" kern="1200" dirty="0">
                          <a:solidFill>
                            <a:schemeClr val="bg1"/>
                          </a:solidFill>
                          <a:effectLst/>
                        </a:rPr>
                        <a:t>Acting Rationally </a:t>
                      </a:r>
                      <a:endParaRPr lang="en-GB" sz="1700" b="1" dirty="0">
                        <a:solidFill>
                          <a:schemeClr val="bg1"/>
                        </a:solidFill>
                        <a:effectLst/>
                      </a:endParaRPr>
                    </a:p>
                  </a:txBody>
                  <a:tcPr anchor="ctr">
                    <a:solidFill>
                      <a:schemeClr val="accent1"/>
                    </a:solidFill>
                  </a:tcPr>
                </a:tc>
                <a:extLst>
                  <a:ext uri="{0D108BD9-81ED-4DB2-BD59-A6C34878D82A}">
                    <a16:rowId xmlns:a16="http://schemas.microsoft.com/office/drawing/2014/main" val="552276913"/>
                  </a:ext>
                </a:extLst>
              </a:tr>
              <a:tr h="370840">
                <a:tc>
                  <a:txBody>
                    <a:bodyPr/>
                    <a:lstStyle/>
                    <a:p>
                      <a:pPr>
                        <a:spcAft>
                          <a:spcPts val="600"/>
                        </a:spcAft>
                      </a:pPr>
                      <a:r>
                        <a:rPr lang="en-GB" sz="1500" kern="1200" dirty="0">
                          <a:effectLst/>
                        </a:rPr>
                        <a:t>“The art of creating machines that perform functions that require intelligence when performed by people.” (Kurzweil, 1990) </a:t>
                      </a:r>
                      <a:endParaRPr lang="en-GB" sz="1500" dirty="0">
                        <a:effectLst/>
                      </a:endParaRPr>
                    </a:p>
                    <a:p>
                      <a:r>
                        <a:rPr lang="en-GB" sz="1500" kern="1200" dirty="0">
                          <a:effectLst/>
                        </a:rPr>
                        <a:t>“The study of how to make computers do things at which, at the moment, people are better.” (Rich and Knight, 1991) </a:t>
                      </a:r>
                      <a:endParaRPr lang="en-GB" sz="1500" dirty="0">
                        <a:effectLst/>
                      </a:endParaRPr>
                    </a:p>
                  </a:txBody>
                  <a:tcPr/>
                </a:tc>
                <a:tc>
                  <a:txBody>
                    <a:bodyPr/>
                    <a:lstStyle/>
                    <a:p>
                      <a:pPr>
                        <a:spcAft>
                          <a:spcPts val="600"/>
                        </a:spcAft>
                      </a:pPr>
                      <a:r>
                        <a:rPr lang="en-GB" sz="1500" kern="1200" dirty="0">
                          <a:effectLst/>
                        </a:rPr>
                        <a:t>“Computational Intelligence is the study of the design of intelligent agents.” (Poole et al., 1998) </a:t>
                      </a:r>
                    </a:p>
                    <a:p>
                      <a:pPr>
                        <a:spcAft>
                          <a:spcPts val="600"/>
                        </a:spcAft>
                      </a:pPr>
                      <a:endParaRPr lang="en-GB" sz="1500" dirty="0">
                        <a:effectLst/>
                      </a:endParaRPr>
                    </a:p>
                    <a:p>
                      <a:r>
                        <a:rPr lang="en-GB" sz="1500" kern="1200" dirty="0">
                          <a:effectLst/>
                        </a:rPr>
                        <a:t>“AI … is concerned with intelligent behaviour in artefacts.” (Nilsson, 1998) </a:t>
                      </a:r>
                      <a:endParaRPr lang="en-GB" sz="1500" dirty="0">
                        <a:effectLst/>
                      </a:endParaRPr>
                    </a:p>
                  </a:txBody>
                  <a:tcPr/>
                </a:tc>
                <a:extLst>
                  <a:ext uri="{0D108BD9-81ED-4DB2-BD59-A6C34878D82A}">
                    <a16:rowId xmlns:a16="http://schemas.microsoft.com/office/drawing/2014/main" val="3251644739"/>
                  </a:ext>
                </a:extLst>
              </a:tr>
            </a:tbl>
          </a:graphicData>
        </a:graphic>
      </p:graphicFrame>
      <p:sp>
        <p:nvSpPr>
          <p:cNvPr id="5" name="Rectangle 4">
            <a:extLst>
              <a:ext uri="{FF2B5EF4-FFF2-40B4-BE49-F238E27FC236}">
                <a16:creationId xmlns:a16="http://schemas.microsoft.com/office/drawing/2014/main" id="{2BB880D3-C2D5-C846-9B5F-AC343D87365B}"/>
              </a:ext>
            </a:extLst>
          </p:cNvPr>
          <p:cNvSpPr/>
          <p:nvPr/>
        </p:nvSpPr>
        <p:spPr>
          <a:xfrm>
            <a:off x="6945083" y="3946644"/>
            <a:ext cx="3555539" cy="2001308"/>
          </a:xfrm>
          <a:prstGeom prst="rect">
            <a:avLst/>
          </a:prstGeom>
          <a:solidFill>
            <a:srgbClr val="FFC000">
              <a:alpha val="10000"/>
            </a:srgb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2675748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A7B4-84D6-2F4F-8FF3-05113BB0437E}"/>
              </a:ext>
            </a:extLst>
          </p:cNvPr>
          <p:cNvSpPr>
            <a:spLocks noGrp="1"/>
          </p:cNvSpPr>
          <p:nvPr>
            <p:ph type="title"/>
          </p:nvPr>
        </p:nvSpPr>
        <p:spPr/>
        <p:txBody>
          <a:bodyPr/>
          <a:lstStyle/>
          <a:p>
            <a:r>
              <a:rPr lang="en-GB"/>
              <a:t>Acting Rationally</a:t>
            </a:r>
          </a:p>
        </p:txBody>
      </p:sp>
      <p:sp>
        <p:nvSpPr>
          <p:cNvPr id="3" name="Content Placeholder 2">
            <a:extLst>
              <a:ext uri="{FF2B5EF4-FFF2-40B4-BE49-F238E27FC236}">
                <a16:creationId xmlns:a16="http://schemas.microsoft.com/office/drawing/2014/main" id="{BF89C2AC-42E3-6245-8E01-03197EAA0187}"/>
              </a:ext>
            </a:extLst>
          </p:cNvPr>
          <p:cNvSpPr>
            <a:spLocks noGrp="1"/>
          </p:cNvSpPr>
          <p:nvPr>
            <p:ph idx="1"/>
          </p:nvPr>
        </p:nvSpPr>
        <p:spPr/>
        <p:txBody>
          <a:bodyPr/>
          <a:lstStyle/>
          <a:p>
            <a:r>
              <a:rPr lang="en-GB" dirty="0"/>
              <a:t>Rational agent approach</a:t>
            </a:r>
          </a:p>
          <a:p>
            <a:r>
              <a:rPr lang="en-GB" dirty="0">
                <a:solidFill>
                  <a:schemeClr val="accent1"/>
                </a:solidFill>
              </a:rPr>
              <a:t>Agent</a:t>
            </a:r>
            <a:r>
              <a:rPr lang="en-GB" dirty="0"/>
              <a:t> = something that acts</a:t>
            </a:r>
          </a:p>
          <a:p>
            <a:pPr lvl="1"/>
            <a:r>
              <a:rPr lang="en-GB" dirty="0"/>
              <a:t>Operate autonomously</a:t>
            </a:r>
          </a:p>
          <a:p>
            <a:pPr lvl="1"/>
            <a:r>
              <a:rPr lang="en-GB" dirty="0"/>
              <a:t>Perceive environment</a:t>
            </a:r>
          </a:p>
          <a:p>
            <a:pPr lvl="1"/>
            <a:r>
              <a:rPr lang="en-GB" sz="2200" dirty="0"/>
              <a:t>Persist over a prolonged time period </a:t>
            </a:r>
            <a:endParaRPr lang="en-GB" dirty="0"/>
          </a:p>
          <a:p>
            <a:pPr lvl="1"/>
            <a:r>
              <a:rPr lang="en-GB" sz="2200" dirty="0"/>
              <a:t>Adapt to change</a:t>
            </a:r>
          </a:p>
          <a:p>
            <a:pPr lvl="1"/>
            <a:r>
              <a:rPr lang="en-GB" sz="2200" dirty="0"/>
              <a:t>Create and pursue goals </a:t>
            </a:r>
            <a:endParaRPr lang="en-GB" dirty="0"/>
          </a:p>
          <a:p>
            <a:r>
              <a:rPr lang="en-GB" dirty="0">
                <a:solidFill>
                  <a:schemeClr val="accent1"/>
                </a:solidFill>
              </a:rPr>
              <a:t>Rational </a:t>
            </a:r>
            <a:r>
              <a:rPr lang="en-GB" dirty="0"/>
              <a:t>agent</a:t>
            </a:r>
          </a:p>
          <a:p>
            <a:pPr lvl="1"/>
            <a:r>
              <a:rPr lang="en-GB" dirty="0"/>
              <a:t>One that acts so as to achieve the best outcome or, when there is uncertainty, the best expected outcome </a:t>
            </a:r>
          </a:p>
          <a:p>
            <a:pPr lvl="1"/>
            <a:r>
              <a:rPr lang="en-GB" dirty="0"/>
              <a:t>May include thinking rationally or acting humanly, but </a:t>
            </a:r>
            <a:r>
              <a:rPr lang="en-GB" i="1" dirty="0"/>
              <a:t>more general</a:t>
            </a:r>
          </a:p>
        </p:txBody>
      </p:sp>
      <p:sp>
        <p:nvSpPr>
          <p:cNvPr id="4" name="Date Placeholder 3">
            <a:extLst>
              <a:ext uri="{FF2B5EF4-FFF2-40B4-BE49-F238E27FC236}">
                <a16:creationId xmlns:a16="http://schemas.microsoft.com/office/drawing/2014/main" id="{29F4757E-3546-E548-957D-BDD11A17D432}"/>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DC3F23D5-EA51-5F41-8703-A2BD50ADD1FF}"/>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12</a:t>
            </a:fld>
            <a:r>
              <a:rPr lang="en-GB"/>
              <a:t> </a:t>
            </a:r>
            <a:endParaRPr lang="en-GB" sz="1399"/>
          </a:p>
        </p:txBody>
      </p:sp>
      <p:sp>
        <p:nvSpPr>
          <p:cNvPr id="7" name="TextBox 6">
            <a:extLst>
              <a:ext uri="{FF2B5EF4-FFF2-40B4-BE49-F238E27FC236}">
                <a16:creationId xmlns:a16="http://schemas.microsoft.com/office/drawing/2014/main" id="{928526C1-CFC7-A241-B016-9679D1A89007}"/>
              </a:ext>
            </a:extLst>
          </p:cNvPr>
          <p:cNvSpPr txBox="1"/>
          <p:nvPr/>
        </p:nvSpPr>
        <p:spPr>
          <a:xfrm>
            <a:off x="6436695" y="1666902"/>
            <a:ext cx="5198151" cy="14757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i="1" dirty="0"/>
              <a:t>Advantage</a:t>
            </a:r>
            <a:r>
              <a:rPr lang="en-GB" sz="1798" dirty="0"/>
              <a:t>: Standard of rationality mathematically well defined</a:t>
            </a:r>
          </a:p>
          <a:p>
            <a:pPr marL="285464" indent="-285464">
              <a:buFont typeface="Arial" panose="020B0604020202020204" pitchFamily="34" charset="0"/>
              <a:buChar char="•"/>
            </a:pPr>
            <a:r>
              <a:rPr lang="en-GB" sz="1798" dirty="0"/>
              <a:t>Better suited to generate agent designs that provably achieve rationality</a:t>
            </a:r>
          </a:p>
          <a:p>
            <a:pPr marL="285464" indent="-285464">
              <a:buFont typeface="Arial" panose="020B0604020202020204" pitchFamily="34" charset="0"/>
              <a:buChar char="•"/>
            </a:pPr>
            <a:r>
              <a:rPr lang="en-GB" sz="1798" dirty="0"/>
              <a:t>Focus of the next slides</a:t>
            </a:r>
          </a:p>
        </p:txBody>
      </p:sp>
      <p:sp>
        <p:nvSpPr>
          <p:cNvPr id="9" name="Footer Placeholder 8">
            <a:extLst>
              <a:ext uri="{FF2B5EF4-FFF2-40B4-BE49-F238E27FC236}">
                <a16:creationId xmlns:a16="http://schemas.microsoft.com/office/drawing/2014/main" id="{1F2D175B-687E-604B-B5DD-6BCEB84DAB9F}"/>
              </a:ext>
            </a:extLst>
          </p:cNvPr>
          <p:cNvSpPr>
            <a:spLocks noGrp="1"/>
          </p:cNvSpPr>
          <p:nvPr>
            <p:ph type="ftr" sz="quarter" idx="3"/>
          </p:nvPr>
        </p:nvSpPr>
        <p:spPr/>
        <p:txBody>
          <a:bodyPr/>
          <a:lstStyle/>
          <a:p>
            <a:r>
              <a:rPr lang="en-GB"/>
              <a:t>T. Braun - StaRAI</a:t>
            </a:r>
          </a:p>
        </p:txBody>
      </p:sp>
      <p:sp>
        <p:nvSpPr>
          <p:cNvPr id="10" name="TextBox 9">
            <a:extLst>
              <a:ext uri="{FF2B5EF4-FFF2-40B4-BE49-F238E27FC236}">
                <a16:creationId xmlns:a16="http://schemas.microsoft.com/office/drawing/2014/main" id="{AE7B7577-F601-3344-AC98-05221CC064A8}"/>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427858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8EAB-A434-FD43-B087-C6AA35D7AE29}"/>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6E68F076-DFF6-6745-80E3-5588E0ACE7D3}"/>
              </a:ext>
            </a:extLst>
          </p:cNvPr>
          <p:cNvSpPr>
            <a:spLocks noGrp="1"/>
          </p:cNvSpPr>
          <p:nvPr>
            <p:ph idx="1"/>
          </p:nvPr>
        </p:nvSpPr>
        <p:spPr/>
        <p:txBody>
          <a:bodyPr/>
          <a:lstStyle/>
          <a:p>
            <a:r>
              <a:rPr lang="en-GB" dirty="0"/>
              <a:t>Four approaches to define AI</a:t>
            </a:r>
          </a:p>
          <a:p>
            <a:pPr lvl="1"/>
            <a:r>
              <a:rPr lang="en-GB" dirty="0"/>
              <a:t>Acting humanly</a:t>
            </a:r>
          </a:p>
          <a:p>
            <a:pPr lvl="2"/>
            <a:r>
              <a:rPr lang="en-GB" dirty="0"/>
              <a:t>Turing test</a:t>
            </a:r>
          </a:p>
          <a:p>
            <a:pPr lvl="2"/>
            <a:r>
              <a:rPr lang="en-GB" dirty="0"/>
              <a:t>Subproblems: Natural language processing, knowledge representation, reasoning, machine learning, computer vision, robotics</a:t>
            </a:r>
          </a:p>
          <a:p>
            <a:pPr lvl="1"/>
            <a:r>
              <a:rPr lang="en-GB" dirty="0"/>
              <a:t>Thinking humanly</a:t>
            </a:r>
          </a:p>
          <a:p>
            <a:pPr lvl="2"/>
            <a:r>
              <a:rPr lang="en-GB" dirty="0"/>
              <a:t>Cognitive sciences as an interdisciplinary science between AI and psychology</a:t>
            </a:r>
          </a:p>
          <a:p>
            <a:pPr lvl="1"/>
            <a:r>
              <a:rPr lang="en-GB" dirty="0"/>
              <a:t>Thinking rationally</a:t>
            </a:r>
          </a:p>
          <a:p>
            <a:pPr lvl="2"/>
            <a:r>
              <a:rPr lang="en-GB" dirty="0"/>
              <a:t>Logic for knowledge representation and correct reasoning</a:t>
            </a:r>
          </a:p>
          <a:p>
            <a:pPr lvl="1"/>
            <a:r>
              <a:rPr lang="en-GB" dirty="0"/>
              <a:t>Acting rationally</a:t>
            </a:r>
          </a:p>
          <a:p>
            <a:pPr lvl="2"/>
            <a:r>
              <a:rPr lang="en-GB" dirty="0"/>
              <a:t>Rational agent as a generalisation of thinking rationally with a mathematical definition of rationality as a formal criterion</a:t>
            </a:r>
          </a:p>
          <a:p>
            <a:pPr lvl="2"/>
            <a:r>
              <a:rPr lang="en-GB" dirty="0"/>
              <a:t>Also contains subproblems, which the Turing test identifies</a:t>
            </a:r>
          </a:p>
          <a:p>
            <a:endParaRPr lang="en-GB" dirty="0"/>
          </a:p>
        </p:txBody>
      </p:sp>
      <p:sp>
        <p:nvSpPr>
          <p:cNvPr id="4" name="Date Placeholder 3">
            <a:extLst>
              <a:ext uri="{FF2B5EF4-FFF2-40B4-BE49-F238E27FC236}">
                <a16:creationId xmlns:a16="http://schemas.microsoft.com/office/drawing/2014/main" id="{CF5D20F4-F20C-8445-AC3E-16933592E42A}"/>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ED2CF172-DAD8-D940-885C-9929C7B91AA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13</a:t>
            </a:fld>
            <a:r>
              <a:rPr lang="en-GB"/>
              <a:t> </a:t>
            </a:r>
            <a:endParaRPr lang="en-GB" sz="1399"/>
          </a:p>
        </p:txBody>
      </p:sp>
      <p:sp>
        <p:nvSpPr>
          <p:cNvPr id="7" name="Footer Placeholder 6">
            <a:extLst>
              <a:ext uri="{FF2B5EF4-FFF2-40B4-BE49-F238E27FC236}">
                <a16:creationId xmlns:a16="http://schemas.microsoft.com/office/drawing/2014/main" id="{D2BB5207-B687-C14B-BBE8-90A157C727BB}"/>
              </a:ext>
            </a:extLst>
          </p:cNvPr>
          <p:cNvSpPr>
            <a:spLocks noGrp="1"/>
          </p:cNvSpPr>
          <p:nvPr>
            <p:ph type="ftr" sz="quarter" idx="3"/>
          </p:nvPr>
        </p:nvSpPr>
        <p:spPr/>
        <p:txBody>
          <a:bodyPr/>
          <a:lstStyle/>
          <a:p>
            <a:r>
              <a:rPr lang="en-GB"/>
              <a:t>T. Braun - StaRAI</a:t>
            </a:r>
          </a:p>
        </p:txBody>
      </p:sp>
      <p:sp>
        <p:nvSpPr>
          <p:cNvPr id="8" name="TextBox 7">
            <a:extLst>
              <a:ext uri="{FF2B5EF4-FFF2-40B4-BE49-F238E27FC236}">
                <a16:creationId xmlns:a16="http://schemas.microsoft.com/office/drawing/2014/main" id="{5CC653F7-E545-4240-8376-65A04B919AB4}"/>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92710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8E44-5306-794F-925E-7BFDAEF4DBBC}"/>
              </a:ext>
            </a:extLst>
          </p:cNvPr>
          <p:cNvSpPr>
            <a:spLocks noGrp="1"/>
          </p:cNvSpPr>
          <p:nvPr>
            <p:ph type="title"/>
          </p:nvPr>
        </p:nvSpPr>
        <p:spPr/>
        <p:txBody>
          <a:bodyPr/>
          <a:lstStyle/>
          <a:p>
            <a:r>
              <a:rPr lang="en-GB" dirty="0"/>
              <a:t>Overview: 1. Introduction</a:t>
            </a:r>
          </a:p>
        </p:txBody>
      </p:sp>
      <p:sp>
        <p:nvSpPr>
          <p:cNvPr id="3" name="Content Placeholder 2">
            <a:extLst>
              <a:ext uri="{FF2B5EF4-FFF2-40B4-BE49-F238E27FC236}">
                <a16:creationId xmlns:a16="http://schemas.microsoft.com/office/drawing/2014/main" id="{9627F0AB-330F-1A44-AB84-DA85F211DE9F}"/>
              </a:ext>
            </a:extLst>
          </p:cNvPr>
          <p:cNvSpPr>
            <a:spLocks noGrp="1"/>
          </p:cNvSpPr>
          <p:nvPr>
            <p:ph idx="1"/>
          </p:nvPr>
        </p:nvSpPr>
        <p:spPr/>
        <p:txBody>
          <a:bodyPr/>
          <a:lstStyle/>
          <a:p>
            <a:pPr marL="457200" indent="-457200">
              <a:buFont typeface="+mj-lt"/>
              <a:buAutoNum type="alphaUcPeriod"/>
            </a:pPr>
            <a:r>
              <a:rPr lang="en-GB" i="1" dirty="0"/>
              <a:t>Artificial Intelligence</a:t>
            </a:r>
          </a:p>
          <a:p>
            <a:pPr lvl="1"/>
            <a:r>
              <a:rPr lang="en-GB" dirty="0"/>
              <a:t>Approaches: thinking / acting humanly / rationally</a:t>
            </a:r>
          </a:p>
          <a:p>
            <a:pPr marL="457200" indent="-457200">
              <a:buFont typeface="+mj-lt"/>
              <a:buAutoNum type="alphaUcPeriod"/>
            </a:pPr>
            <a:r>
              <a:rPr lang="en-GB" b="1" i="1" dirty="0">
                <a:solidFill>
                  <a:schemeClr val="accent1"/>
                </a:solidFill>
              </a:rPr>
              <a:t>Framework: Agent Theory</a:t>
            </a:r>
          </a:p>
          <a:p>
            <a:pPr lvl="1"/>
            <a:r>
              <a:rPr lang="en-GB" dirty="0">
                <a:solidFill>
                  <a:schemeClr val="accent1"/>
                </a:solidFill>
              </a:rPr>
              <a:t>Agent</a:t>
            </a:r>
          </a:p>
          <a:p>
            <a:pPr lvl="1"/>
            <a:r>
              <a:rPr lang="en-GB" dirty="0">
                <a:solidFill>
                  <a:schemeClr val="accent1"/>
                </a:solidFill>
              </a:rPr>
              <a:t>Task environment</a:t>
            </a:r>
          </a:p>
          <a:p>
            <a:pPr lvl="1"/>
            <a:r>
              <a:rPr lang="en-GB" dirty="0">
                <a:solidFill>
                  <a:schemeClr val="accent1"/>
                </a:solidFill>
              </a:rPr>
              <a:t>Agent structure</a:t>
            </a:r>
          </a:p>
          <a:p>
            <a:pPr marL="457200" indent="-457200">
              <a:buFont typeface="+mj-lt"/>
              <a:buAutoNum type="alphaUcPeriod"/>
            </a:pPr>
            <a:r>
              <a:rPr lang="en-GB" i="1" dirty="0"/>
              <a:t>Topic: StaRAI</a:t>
            </a:r>
          </a:p>
          <a:p>
            <a:pPr lvl="1"/>
            <a:r>
              <a:rPr lang="en-GB" dirty="0"/>
              <a:t>Motivation, context</a:t>
            </a:r>
          </a:p>
          <a:p>
            <a:pPr lvl="1"/>
            <a:r>
              <a:rPr lang="en-GB" dirty="0"/>
              <a:t>Relational examples, outlook on probabilistic relational models (PRMs)</a:t>
            </a:r>
          </a:p>
          <a:p>
            <a:endParaRPr lang="en-GB" dirty="0">
              <a:solidFill>
                <a:schemeClr val="accent1"/>
              </a:solidFill>
            </a:endParaRPr>
          </a:p>
        </p:txBody>
      </p:sp>
      <p:sp>
        <p:nvSpPr>
          <p:cNvPr id="4" name="Slide Number Placeholder 3">
            <a:extLst>
              <a:ext uri="{FF2B5EF4-FFF2-40B4-BE49-F238E27FC236}">
                <a16:creationId xmlns:a16="http://schemas.microsoft.com/office/drawing/2014/main" id="{4EC14A33-1BC9-7942-9712-EB2D49B9E91C}"/>
              </a:ext>
            </a:extLst>
          </p:cNvPr>
          <p:cNvSpPr>
            <a:spLocks noGrp="1"/>
          </p:cNvSpPr>
          <p:nvPr>
            <p:ph type="sldNum" sz="quarter" idx="4"/>
          </p:nvPr>
        </p:nvSpPr>
        <p:spPr/>
        <p:txBody>
          <a:bodyPr/>
          <a:lstStyle/>
          <a:p>
            <a:fld id="{67C9959E-8E6B-B04C-9955-EA096F41CA7A}" type="slidenum">
              <a:rPr lang="en-GB" smtClean="0"/>
              <a:t>14</a:t>
            </a:fld>
            <a:endParaRPr lang="en-GB"/>
          </a:p>
        </p:txBody>
      </p:sp>
      <p:sp>
        <p:nvSpPr>
          <p:cNvPr id="5" name="Date Placeholder 4">
            <a:extLst>
              <a:ext uri="{FF2B5EF4-FFF2-40B4-BE49-F238E27FC236}">
                <a16:creationId xmlns:a16="http://schemas.microsoft.com/office/drawing/2014/main" id="{1E11E972-7938-6E40-B11D-F14D6715BFAF}"/>
              </a:ext>
            </a:extLst>
          </p:cNvPr>
          <p:cNvSpPr>
            <a:spLocks noGrp="1"/>
          </p:cNvSpPr>
          <p:nvPr>
            <p:ph type="dt" sz="half" idx="2"/>
          </p:nvPr>
        </p:nvSpPr>
        <p:spPr/>
        <p:txBody>
          <a:bodyPr/>
          <a:lstStyle/>
          <a:p>
            <a:r>
              <a:rPr lang="en-GB"/>
              <a:t>Intro</a:t>
            </a:r>
            <a:endParaRPr lang="en-US" dirty="0"/>
          </a:p>
        </p:txBody>
      </p:sp>
      <p:sp>
        <p:nvSpPr>
          <p:cNvPr id="6" name="Footer Placeholder 5">
            <a:extLst>
              <a:ext uri="{FF2B5EF4-FFF2-40B4-BE49-F238E27FC236}">
                <a16:creationId xmlns:a16="http://schemas.microsoft.com/office/drawing/2014/main" id="{2023BF2E-8E10-804D-B1B1-E779B9E7E871}"/>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729583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en-GB"/>
              <a:t>Agent</a:t>
            </a:r>
          </a:p>
        </p:txBody>
      </p:sp>
      <p:sp>
        <p:nvSpPr>
          <p:cNvPr id="3" name="Content Placeholder 2">
            <a:extLst>
              <a:ext uri="{FF2B5EF4-FFF2-40B4-BE49-F238E27FC236}">
                <a16:creationId xmlns:a16="http://schemas.microsoft.com/office/drawing/2014/main" id="{5424DFC4-E2C6-C048-B4BA-9B169B5C563B}"/>
              </a:ext>
            </a:extLst>
          </p:cNvPr>
          <p:cNvSpPr>
            <a:spLocks noGrp="1"/>
          </p:cNvSpPr>
          <p:nvPr>
            <p:ph idx="1"/>
          </p:nvPr>
        </p:nvSpPr>
        <p:spPr>
          <a:xfrm>
            <a:off x="359625" y="1665066"/>
            <a:ext cx="6223257" cy="4240848"/>
          </a:xfrm>
        </p:spPr>
        <p:txBody>
          <a:bodyPr>
            <a:normAutofit/>
          </a:bodyPr>
          <a:lstStyle/>
          <a:p>
            <a:r>
              <a:rPr lang="en-GB" dirty="0"/>
              <a:t>Something that </a:t>
            </a:r>
            <a:r>
              <a:rPr lang="en-GB" dirty="0">
                <a:solidFill>
                  <a:schemeClr val="accent1"/>
                </a:solidFill>
              </a:rPr>
              <a:t>perceives</a:t>
            </a:r>
            <a:r>
              <a:rPr lang="en-GB" dirty="0"/>
              <a:t> its </a:t>
            </a:r>
            <a:r>
              <a:rPr lang="en-GB" dirty="0">
                <a:solidFill>
                  <a:schemeClr val="accent6"/>
                </a:solidFill>
              </a:rPr>
              <a:t>environment</a:t>
            </a:r>
            <a:r>
              <a:rPr lang="en-GB" dirty="0"/>
              <a:t> through </a:t>
            </a:r>
            <a:r>
              <a:rPr lang="en-GB" dirty="0">
                <a:solidFill>
                  <a:schemeClr val="accent1"/>
                </a:solidFill>
              </a:rPr>
              <a:t>sensors</a:t>
            </a:r>
            <a:r>
              <a:rPr lang="en-GB" dirty="0"/>
              <a:t> and </a:t>
            </a:r>
            <a:r>
              <a:rPr lang="en-GB" dirty="0">
                <a:solidFill>
                  <a:schemeClr val="accent1"/>
                </a:solidFill>
              </a:rPr>
              <a:t>acts</a:t>
            </a:r>
            <a:r>
              <a:rPr lang="en-GB" dirty="0"/>
              <a:t> through </a:t>
            </a:r>
            <a:r>
              <a:rPr lang="en-GB" dirty="0">
                <a:solidFill>
                  <a:schemeClr val="accent1"/>
                </a:solidFill>
              </a:rPr>
              <a:t>actuators</a:t>
            </a:r>
          </a:p>
          <a:p>
            <a:pPr lvl="1"/>
            <a:r>
              <a:rPr lang="en-GB" dirty="0"/>
              <a:t>Human agent</a:t>
            </a:r>
          </a:p>
          <a:p>
            <a:pPr lvl="2"/>
            <a:r>
              <a:rPr lang="en-GB" dirty="0"/>
              <a:t>Sensors: eyes, ears, further organs</a:t>
            </a:r>
          </a:p>
          <a:p>
            <a:pPr lvl="2"/>
            <a:r>
              <a:rPr lang="en-GB" dirty="0"/>
              <a:t>Actuators: hands, legs, mouth, other body parts</a:t>
            </a:r>
          </a:p>
          <a:p>
            <a:pPr lvl="1"/>
            <a:r>
              <a:rPr lang="en-GB" dirty="0"/>
              <a:t>Robot agent</a:t>
            </a:r>
          </a:p>
          <a:p>
            <a:pPr lvl="2"/>
            <a:r>
              <a:rPr lang="en-GB" dirty="0"/>
              <a:t>Sensors: cameras, infra-red sensors, etc.</a:t>
            </a:r>
          </a:p>
          <a:p>
            <a:pPr lvl="2"/>
            <a:r>
              <a:rPr lang="en-GB" dirty="0"/>
              <a:t>Actuators: motors</a:t>
            </a:r>
          </a:p>
          <a:p>
            <a:pPr lvl="1"/>
            <a:r>
              <a:rPr lang="en-GB" dirty="0"/>
              <a:t>Software agent</a:t>
            </a:r>
          </a:p>
          <a:p>
            <a:pPr lvl="2"/>
            <a:r>
              <a:rPr lang="en-GB" dirty="0"/>
              <a:t>Goal: </a:t>
            </a:r>
            <a:r>
              <a:rPr lang="en-GB" i="1" dirty="0"/>
              <a:t>document retrieval, DR</a:t>
            </a:r>
            <a:endParaRPr lang="en-GB" dirty="0"/>
          </a:p>
          <a:p>
            <a:pPr lvl="2"/>
            <a:r>
              <a:rPr lang="en-GB" dirty="0"/>
              <a:t>Sensors: input interface for textual queries</a:t>
            </a:r>
          </a:p>
          <a:p>
            <a:pPr lvl="2"/>
            <a:r>
              <a:rPr lang="en-GB" dirty="0"/>
              <a:t>Actuators: output interface for documents</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15</a:t>
            </a:fld>
            <a:r>
              <a:rPr lang="en-GB"/>
              <a:t> </a:t>
            </a:r>
            <a:endParaRPr lang="en-GB" sz="1399"/>
          </a:p>
        </p:txBody>
      </p:sp>
      <p:grpSp>
        <p:nvGrpSpPr>
          <p:cNvPr id="76" name="Group 75">
            <a:extLst>
              <a:ext uri="{FF2B5EF4-FFF2-40B4-BE49-F238E27FC236}">
                <a16:creationId xmlns:a16="http://schemas.microsoft.com/office/drawing/2014/main" id="{4967AE1B-DFCA-A74F-968F-B2BB6D488726}"/>
              </a:ext>
            </a:extLst>
          </p:cNvPr>
          <p:cNvGrpSpPr/>
          <p:nvPr/>
        </p:nvGrpSpPr>
        <p:grpSpPr>
          <a:xfrm>
            <a:off x="6893229" y="1666899"/>
            <a:ext cx="4938446" cy="4236436"/>
            <a:chOff x="6900410" y="1665063"/>
            <a:chExt cx="4943590" cy="4240849"/>
          </a:xfrm>
        </p:grpSpPr>
        <p:sp>
          <p:nvSpPr>
            <p:cNvPr id="60" name="TextBox 59">
              <a:extLst>
                <a:ext uri="{FF2B5EF4-FFF2-40B4-BE49-F238E27FC236}">
                  <a16:creationId xmlns:a16="http://schemas.microsoft.com/office/drawing/2014/main" id="{E4FCC778-011D-7C4C-8CB8-127B42FFE0A4}"/>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dirty="0"/>
                <a:t>Environment</a:t>
              </a:r>
            </a:p>
          </p:txBody>
        </p:sp>
        <p:sp>
          <p:nvSpPr>
            <p:cNvPr id="61" name="TextBox 60">
              <a:extLst>
                <a:ext uri="{FF2B5EF4-FFF2-40B4-BE49-F238E27FC236}">
                  <a16:creationId xmlns:a16="http://schemas.microsoft.com/office/drawing/2014/main" id="{C1EE7F7B-E2C0-8A47-8892-553908F9B37C}"/>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62" name="TextBox 61">
              <a:extLst>
                <a:ext uri="{FF2B5EF4-FFF2-40B4-BE49-F238E27FC236}">
                  <a16:creationId xmlns:a16="http://schemas.microsoft.com/office/drawing/2014/main" id="{E5427074-BFBA-074C-9173-921E10A134CC}"/>
                </a:ext>
              </a:extLst>
            </p:cNvPr>
            <p:cNvSpPr txBox="1"/>
            <p:nvPr/>
          </p:nvSpPr>
          <p:spPr>
            <a:xfrm>
              <a:off x="8031203" y="1779899"/>
              <a:ext cx="634468" cy="215539"/>
            </a:xfrm>
            <a:prstGeom prst="rect">
              <a:avLst/>
            </a:prstGeom>
            <a:noFill/>
          </p:spPr>
          <p:txBody>
            <a:bodyPr wrap="none" lIns="35963" tIns="0" rIns="35963" bIns="0" rtlCol="0">
              <a:spAutoFit/>
            </a:bodyPr>
            <a:lstStyle/>
            <a:p>
              <a:r>
                <a:rPr lang="en-GB" sz="1399" dirty="0"/>
                <a:t>Sensors</a:t>
              </a:r>
            </a:p>
          </p:txBody>
        </p:sp>
        <p:sp>
          <p:nvSpPr>
            <p:cNvPr id="63" name="TextBox 62">
              <a:extLst>
                <a:ext uri="{FF2B5EF4-FFF2-40B4-BE49-F238E27FC236}">
                  <a16:creationId xmlns:a16="http://schemas.microsoft.com/office/drawing/2014/main" id="{3E018CDD-BC9C-8944-84C1-C158881D19A7}"/>
                </a:ext>
              </a:extLst>
            </p:cNvPr>
            <p:cNvSpPr txBox="1"/>
            <p:nvPr/>
          </p:nvSpPr>
          <p:spPr>
            <a:xfrm>
              <a:off x="7961492" y="5554952"/>
              <a:ext cx="773882" cy="215539"/>
            </a:xfrm>
            <a:prstGeom prst="rect">
              <a:avLst/>
            </a:prstGeom>
            <a:noFill/>
          </p:spPr>
          <p:txBody>
            <a:bodyPr wrap="none" lIns="35963" tIns="0" rIns="35963" bIns="0" rtlCol="0">
              <a:spAutoFit/>
            </a:bodyPr>
            <a:lstStyle/>
            <a:p>
              <a:pPr algn="ctr"/>
              <a:r>
                <a:rPr lang="en-GB" sz="1399" dirty="0"/>
                <a:t>Actuators</a:t>
              </a:r>
            </a:p>
          </p:txBody>
        </p:sp>
        <p:sp>
          <p:nvSpPr>
            <p:cNvPr id="65" name="TextBox 64">
              <a:extLst>
                <a:ext uri="{FF2B5EF4-FFF2-40B4-BE49-F238E27FC236}">
                  <a16:creationId xmlns:a16="http://schemas.microsoft.com/office/drawing/2014/main" id="{A818CEC5-0CFB-8047-9EEF-63A6C2D2E845}"/>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59625" tIns="179813" rIns="359625" bIns="179813" rtlCol="0">
              <a:spAutoFit/>
            </a:bodyPr>
            <a:lstStyle/>
            <a:p>
              <a:pPr algn="ctr"/>
              <a:r>
                <a:rPr lang="en-GB" sz="5994"/>
                <a:t>?</a:t>
              </a:r>
            </a:p>
          </p:txBody>
        </p:sp>
        <p:cxnSp>
          <p:nvCxnSpPr>
            <p:cNvPr id="68" name="Straight Arrow Connector 67">
              <a:extLst>
                <a:ext uri="{FF2B5EF4-FFF2-40B4-BE49-F238E27FC236}">
                  <a16:creationId xmlns:a16="http://schemas.microsoft.com/office/drawing/2014/main" id="{9946A06C-3FA1-C843-9381-785E1D1A22F6}"/>
                </a:ext>
              </a:extLst>
            </p:cNvPr>
            <p:cNvCxnSpPr>
              <a:cxnSpLocks/>
              <a:stCxn id="62" idx="2"/>
              <a:endCxn id="65" idx="0"/>
            </p:cNvCxnSpPr>
            <p:nvPr/>
          </p:nvCxnSpPr>
          <p:spPr>
            <a:xfrm>
              <a:off x="8348437" y="1995439"/>
              <a:ext cx="0" cy="11281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BC44E72-C18C-5F46-A37D-19BEE5CDC54D}"/>
                </a:ext>
              </a:extLst>
            </p:cNvPr>
            <p:cNvCxnSpPr>
              <a:cxnSpLocks/>
              <a:stCxn id="65" idx="2"/>
              <a:endCxn id="63" idx="0"/>
            </p:cNvCxnSpPr>
            <p:nvPr/>
          </p:nvCxnSpPr>
          <p:spPr>
            <a:xfrm flipH="1">
              <a:off x="8348434" y="4410456"/>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EDE8E5C-1F86-7A48-AC41-8DCCA4135C61}"/>
                </a:ext>
              </a:extLst>
            </p:cNvPr>
            <p:cNvCxnSpPr>
              <a:cxnSpLocks/>
              <a:stCxn id="62" idx="3"/>
            </p:cNvCxnSpPr>
            <p:nvPr/>
          </p:nvCxnSpPr>
          <p:spPr>
            <a:xfrm flipV="1">
              <a:off x="8665671" y="1887622"/>
              <a:ext cx="2678226"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C5F44CD-2F7A-7B48-8B42-954A20AEFB72}"/>
                </a:ext>
              </a:extLst>
            </p:cNvPr>
            <p:cNvCxnSpPr>
              <a:cxnSpLocks/>
              <a:endCxn id="63" idx="3"/>
            </p:cNvCxnSpPr>
            <p:nvPr/>
          </p:nvCxnSpPr>
          <p:spPr>
            <a:xfrm flipH="1">
              <a:off x="8735374" y="5662674"/>
              <a:ext cx="2551553"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ACFEAF06-2029-C745-8474-D6967C301575}"/>
                </a:ext>
              </a:extLst>
            </p:cNvPr>
            <p:cNvSpPr txBox="1"/>
            <p:nvPr/>
          </p:nvSpPr>
          <p:spPr>
            <a:xfrm>
              <a:off x="9757783" y="1930714"/>
              <a:ext cx="701159" cy="215539"/>
            </a:xfrm>
            <a:prstGeom prst="rect">
              <a:avLst/>
            </a:prstGeom>
            <a:noFill/>
          </p:spPr>
          <p:txBody>
            <a:bodyPr wrap="none" lIns="35963" tIns="0" rIns="35963" bIns="0" rtlCol="0">
              <a:spAutoFit/>
            </a:bodyPr>
            <a:lstStyle/>
            <a:p>
              <a:pPr algn="ctr"/>
              <a:r>
                <a:rPr lang="en-GB" sz="1399" dirty="0"/>
                <a:t>Percepts</a:t>
              </a:r>
            </a:p>
          </p:txBody>
        </p:sp>
        <p:sp>
          <p:nvSpPr>
            <p:cNvPr id="75" name="TextBox 74">
              <a:extLst>
                <a:ext uri="{FF2B5EF4-FFF2-40B4-BE49-F238E27FC236}">
                  <a16:creationId xmlns:a16="http://schemas.microsoft.com/office/drawing/2014/main" id="{FAAD74B1-B571-1746-B375-E38FF90B288B}"/>
                </a:ext>
              </a:extLst>
            </p:cNvPr>
            <p:cNvSpPr txBox="1"/>
            <p:nvPr/>
          </p:nvSpPr>
          <p:spPr>
            <a:xfrm>
              <a:off x="9801622" y="5393369"/>
              <a:ext cx="613479" cy="215539"/>
            </a:xfrm>
            <a:prstGeom prst="rect">
              <a:avLst/>
            </a:prstGeom>
            <a:noFill/>
          </p:spPr>
          <p:txBody>
            <a:bodyPr wrap="none" lIns="35963" tIns="0" rIns="35963" bIns="0" rtlCol="0">
              <a:spAutoFit/>
            </a:bodyPr>
            <a:lstStyle/>
            <a:p>
              <a:pPr algn="ctr"/>
              <a:r>
                <a:rPr lang="en-GB" sz="1399" dirty="0"/>
                <a:t>Actions</a:t>
              </a:r>
            </a:p>
          </p:txBody>
        </p:sp>
      </p:grpSp>
      <p:sp>
        <p:nvSpPr>
          <p:cNvPr id="7" name="Footer Placeholder 6">
            <a:extLst>
              <a:ext uri="{FF2B5EF4-FFF2-40B4-BE49-F238E27FC236}">
                <a16:creationId xmlns:a16="http://schemas.microsoft.com/office/drawing/2014/main" id="{370ADAEE-F125-8B4E-88D7-FEBAFB681E58}"/>
              </a:ext>
            </a:extLst>
          </p:cNvPr>
          <p:cNvSpPr>
            <a:spLocks noGrp="1"/>
          </p:cNvSpPr>
          <p:nvPr>
            <p:ph type="ftr" sz="quarter" idx="3"/>
          </p:nvPr>
        </p:nvSpPr>
        <p:spPr/>
        <p:txBody>
          <a:bodyPr/>
          <a:lstStyle/>
          <a:p>
            <a:r>
              <a:rPr lang="en-GB"/>
              <a:t>T. Braun - StaRAI</a:t>
            </a:r>
          </a:p>
        </p:txBody>
      </p:sp>
      <p:sp>
        <p:nvSpPr>
          <p:cNvPr id="20" name="TextBox 19">
            <a:extLst>
              <a:ext uri="{FF2B5EF4-FFF2-40B4-BE49-F238E27FC236}">
                <a16:creationId xmlns:a16="http://schemas.microsoft.com/office/drawing/2014/main" id="{91EBB18A-0405-E848-8DDE-BA54E8F4D47C}"/>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278607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0BDE37-84AA-BE42-9401-126554B0F2FD}"/>
              </a:ext>
            </a:extLst>
          </p:cNvPr>
          <p:cNvSpPr>
            <a:spLocks noGrp="1"/>
          </p:cNvSpPr>
          <p:nvPr>
            <p:ph type="title"/>
          </p:nvPr>
        </p:nvSpPr>
        <p:spPr/>
        <p:txBody>
          <a:bodyPr/>
          <a:lstStyle/>
          <a:p>
            <a:r>
              <a:rPr lang="en-GB"/>
              <a:t>Agent Behaviour</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C2C51446-F5C8-B14A-B476-14201D683EF7}"/>
                  </a:ext>
                </a:extLst>
              </p:cNvPr>
              <p:cNvSpPr>
                <a:spLocks noGrp="1"/>
              </p:cNvSpPr>
              <p:nvPr>
                <p:ph idx="1"/>
              </p:nvPr>
            </p:nvSpPr>
            <p:spPr>
              <a:xfrm>
                <a:off x="359625" y="1666902"/>
                <a:ext cx="6473839" cy="4236435"/>
              </a:xfrm>
            </p:spPr>
            <p:txBody>
              <a:bodyPr/>
              <a:lstStyle/>
              <a:p>
                <a:r>
                  <a:rPr lang="en-GB">
                    <a:solidFill>
                      <a:schemeClr val="accent1"/>
                    </a:solidFill>
                    <a:ea typeface="ＭＳ Ｐゴシック" charset="0"/>
                    <a:cs typeface="ＭＳ Ｐゴシック" charset="0"/>
                  </a:rPr>
                  <a:t>Agent function</a:t>
                </a:r>
              </a:p>
              <a:p>
                <a:pPr lvl="1"/>
                <a:r>
                  <a:rPr lang="en-GB">
                    <a:ea typeface="ＭＳ Ｐゴシック" charset="0"/>
                    <a:cs typeface="ＭＳ Ｐゴシック" charset="0"/>
                  </a:rPr>
                  <a:t>Mapping from percept sequences to actions</a:t>
                </a:r>
              </a:p>
              <a:p>
                <a:pPr algn="ctr">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ＭＳ Ｐゴシック" charset="0"/>
                          <a:cs typeface="ＭＳ Ｐゴシック" charset="0"/>
                        </a:rPr>
                        <m:t>𝑓</m:t>
                      </m:r>
                      <m:r>
                        <a:rPr lang="en-GB" i="1" smtClean="0">
                          <a:latin typeface="Cambria Math" panose="02040503050406030204" pitchFamily="18" charset="0"/>
                          <a:ea typeface="ＭＳ Ｐゴシック" charset="0"/>
                          <a:cs typeface="ＭＳ Ｐゴシック" charset="0"/>
                        </a:rPr>
                        <m:t> :</m:t>
                      </m:r>
                      <m:sSup>
                        <m:sSupPr>
                          <m:ctrlPr>
                            <a:rPr lang="en-GB" i="1" smtClean="0">
                              <a:latin typeface="Cambria Math" panose="02040503050406030204" pitchFamily="18" charset="0"/>
                              <a:ea typeface="ＭＳ Ｐゴシック" charset="0"/>
                              <a:cs typeface="ＭＳ Ｐゴシック" charset="0"/>
                            </a:rPr>
                          </m:ctrlPr>
                        </m:sSupPr>
                        <m:e>
                          <m:r>
                            <a:rPr lang="en-GB" b="1" i="1" smtClean="0">
                              <a:latin typeface="Cambria Math" panose="02040503050406030204" pitchFamily="18" charset="0"/>
                              <a:ea typeface="ＭＳ Ｐゴシック" charset="0"/>
                              <a:cs typeface="ＭＳ Ｐゴシック" charset="0"/>
                            </a:rPr>
                            <m:t>𝑷</m:t>
                          </m:r>
                        </m:e>
                        <m:sup>
                          <m:r>
                            <a:rPr lang="en-GB" i="1" smtClean="0">
                              <a:latin typeface="Cambria Math" panose="02040503050406030204" pitchFamily="18" charset="0"/>
                              <a:ea typeface="ＭＳ Ｐゴシック" charset="0"/>
                              <a:cs typeface="ＭＳ Ｐゴシック" charset="0"/>
                            </a:rPr>
                            <m:t>∗</m:t>
                          </m:r>
                        </m:sup>
                      </m:sSup>
                      <m:r>
                        <a:rPr lang="en-GB" i="1" smtClean="0">
                          <a:latin typeface="Cambria Math" panose="02040503050406030204" pitchFamily="18" charset="0"/>
                          <a:ea typeface="Cambria Math" panose="02040503050406030204" pitchFamily="18" charset="0"/>
                          <a:cs typeface="ＭＳ Ｐゴシック" charset="0"/>
                        </a:rPr>
                        <m:t>→</m:t>
                      </m:r>
                      <m:r>
                        <a:rPr lang="en-GB" b="1" i="1" smtClean="0">
                          <a:latin typeface="Cambria Math" panose="02040503050406030204" pitchFamily="18" charset="0"/>
                          <a:ea typeface="ＭＳ Ｐゴシック" charset="0"/>
                          <a:cs typeface="ＭＳ Ｐゴシック" charset="0"/>
                        </a:rPr>
                        <m:t>𝑨</m:t>
                      </m:r>
                    </m:oMath>
                  </m:oMathPara>
                </a14:m>
                <a:endParaRPr lang="en-GB">
                  <a:ea typeface="ＭＳ Ｐゴシック" charset="0"/>
                  <a:cs typeface="ＭＳ Ｐゴシック" charset="0"/>
                </a:endParaRPr>
              </a:p>
              <a:p>
                <a:pPr lvl="2"/>
                <a14:m>
                  <m:oMath xmlns:m="http://schemas.openxmlformats.org/officeDocument/2006/math">
                    <m:sSup>
                      <m:sSupPr>
                        <m:ctrlPr>
                          <a:rPr lang="en-GB" i="1" smtClean="0">
                            <a:latin typeface="Cambria Math" panose="02040503050406030204" pitchFamily="18" charset="0"/>
                            <a:ea typeface="ＭＳ Ｐゴシック" charset="0"/>
                            <a:cs typeface="ＭＳ Ｐゴシック" charset="0"/>
                          </a:rPr>
                        </m:ctrlPr>
                      </m:sSupPr>
                      <m:e>
                        <m:r>
                          <a:rPr lang="en-GB" b="1" i="1" smtClean="0">
                            <a:latin typeface="Cambria Math" panose="02040503050406030204" pitchFamily="18" charset="0"/>
                            <a:ea typeface="ＭＳ Ｐゴシック" charset="0"/>
                            <a:cs typeface="ＭＳ Ｐゴシック" charset="0"/>
                          </a:rPr>
                          <m:t>𝑷</m:t>
                        </m:r>
                      </m:e>
                      <m:sup>
                        <m:r>
                          <a:rPr lang="en-GB" i="1" smtClean="0">
                            <a:latin typeface="Cambria Math" panose="02040503050406030204" pitchFamily="18" charset="0"/>
                            <a:ea typeface="ＭＳ Ｐゴシック" charset="0"/>
                            <a:cs typeface="ＭＳ Ｐゴシック" charset="0"/>
                          </a:rPr>
                          <m:t>∗</m:t>
                        </m:r>
                      </m:sup>
                    </m:sSup>
                  </m:oMath>
                </a14:m>
                <a:r>
                  <a:rPr lang="en-GB">
                    <a:ea typeface="ＭＳ Ｐゴシック" charset="0"/>
                    <a:cs typeface="ＭＳ Ｐゴシック" charset="0"/>
                  </a:rPr>
                  <a:t> Set of possible percept sequences</a:t>
                </a:r>
              </a:p>
              <a:p>
                <a:pPr lvl="2"/>
                <a14:m>
                  <m:oMath xmlns:m="http://schemas.openxmlformats.org/officeDocument/2006/math">
                    <m:r>
                      <a:rPr lang="en-GB" b="1" i="1" smtClean="0">
                        <a:latin typeface="Cambria Math" panose="02040503050406030204" pitchFamily="18" charset="0"/>
                        <a:ea typeface="ＭＳ Ｐゴシック" charset="0"/>
                        <a:cs typeface="ＭＳ Ｐゴシック" charset="0"/>
                      </a:rPr>
                      <m:t>𝑨</m:t>
                    </m:r>
                  </m:oMath>
                </a14:m>
                <a:r>
                  <a:rPr lang="en-GB">
                    <a:ea typeface="ＭＳ Ｐゴシック" charset="0"/>
                    <a:cs typeface="ＭＳ Ｐゴシック" charset="0"/>
                  </a:rPr>
                  <a:t> Set of available actions</a:t>
                </a:r>
              </a:p>
              <a:p>
                <a:pPr lvl="2"/>
                <a:endParaRPr lang="en-GB">
                  <a:ea typeface="ＭＳ Ｐゴシック" charset="0"/>
                  <a:cs typeface="ＭＳ Ｐゴシック" charset="0"/>
                </a:endParaRPr>
              </a:p>
              <a:p>
                <a:r>
                  <a:rPr lang="en-GB">
                    <a:solidFill>
                      <a:schemeClr val="accent1"/>
                    </a:solidFill>
                    <a:ea typeface="ＭＳ Ｐゴシック" charset="0"/>
                    <a:cs typeface="ＭＳ Ｐゴシック" charset="0"/>
                  </a:rPr>
                  <a:t>Agent program</a:t>
                </a:r>
              </a:p>
              <a:p>
                <a:pPr lvl="1"/>
                <a:r>
                  <a:rPr lang="en-GB">
                    <a:ea typeface="ＭＳ Ｐゴシック" charset="0"/>
                    <a:cs typeface="ＭＳ Ｐゴシック" charset="0"/>
                  </a:rPr>
                  <a:t>Implementation of the agent function </a:t>
                </a:r>
                <a14:m>
                  <m:oMath xmlns:m="http://schemas.openxmlformats.org/officeDocument/2006/math">
                    <m:r>
                      <a:rPr lang="en-GB" b="0" i="1" smtClean="0">
                        <a:latin typeface="Cambria Math" panose="02040503050406030204" pitchFamily="18" charset="0"/>
                        <a:ea typeface="ＭＳ Ｐゴシック" charset="0"/>
                        <a:cs typeface="ＭＳ Ｐゴシック" charset="0"/>
                      </a:rPr>
                      <m:t>𝑓</m:t>
                    </m:r>
                  </m:oMath>
                </a14:m>
                <a:endParaRPr lang="en-GB">
                  <a:ea typeface="ＭＳ Ｐゴシック" charset="0"/>
                  <a:cs typeface="ＭＳ Ｐゴシック" charset="0"/>
                </a:endParaRPr>
              </a:p>
              <a:p>
                <a:pPr lvl="1"/>
                <a:r>
                  <a:rPr lang="en-GB">
                    <a:ea typeface="ＭＳ Ｐゴシック" charset="0"/>
                    <a:cs typeface="ＭＳ Ｐゴシック" charset="0"/>
                  </a:rPr>
                  <a:t>Runs on a physical system (</a:t>
                </a:r>
                <a:r>
                  <a:rPr lang="en-GB">
                    <a:solidFill>
                      <a:schemeClr val="accent1"/>
                    </a:solidFill>
                    <a:ea typeface="ＭＳ Ｐゴシック" charset="0"/>
                    <a:cs typeface="ＭＳ Ｐゴシック" charset="0"/>
                  </a:rPr>
                  <a:t>architecture</a:t>
                </a:r>
                <a:r>
                  <a:rPr lang="en-GB">
                    <a:ea typeface="ＭＳ Ｐゴシック" charset="0"/>
                    <a:cs typeface="ＭＳ Ｐゴシック" charset="0"/>
                  </a:rPr>
                  <a:t>)</a:t>
                </a:r>
              </a:p>
              <a:p>
                <a:pPr lvl="2"/>
                <a:endParaRPr lang="en-GB">
                  <a:ea typeface="ＭＳ Ｐゴシック" charset="0"/>
                  <a:cs typeface="ＭＳ Ｐゴシック" charset="0"/>
                </a:endParaRPr>
              </a:p>
              <a:p>
                <a:r>
                  <a:rPr lang="en-GB">
                    <a:solidFill>
                      <a:schemeClr val="accent1"/>
                    </a:solidFill>
                    <a:ea typeface="ＭＳ Ｐゴシック" charset="0"/>
                    <a:cs typeface="ＭＳ Ｐゴシック" charset="0"/>
                  </a:rPr>
                  <a:t>Agent = architecture + agent program</a:t>
                </a:r>
                <a:endParaRPr lang="en-GB">
                  <a:solidFill>
                    <a:schemeClr val="accent1"/>
                  </a:solidFill>
                </a:endParaRPr>
              </a:p>
            </p:txBody>
          </p:sp>
        </mc:Choice>
        <mc:Fallback xmlns="">
          <p:sp>
            <p:nvSpPr>
              <p:cNvPr id="9" name="Content Placeholder 8">
                <a:extLst>
                  <a:ext uri="{FF2B5EF4-FFF2-40B4-BE49-F238E27FC236}">
                    <a16:creationId xmlns:a16="http://schemas.microsoft.com/office/drawing/2014/main" id="{C2C51446-F5C8-B14A-B476-14201D683EF7}"/>
                  </a:ext>
                </a:extLst>
              </p:cNvPr>
              <p:cNvSpPr>
                <a:spLocks noGrp="1" noRot="1" noChangeAspect="1" noMove="1" noResize="1" noEditPoints="1" noAdjustHandles="1" noChangeArrowheads="1" noChangeShapeType="1" noTextEdit="1"/>
              </p:cNvSpPr>
              <p:nvPr>
                <p:ph idx="1"/>
              </p:nvPr>
            </p:nvSpPr>
            <p:spPr>
              <a:xfrm>
                <a:off x="359625" y="1666902"/>
                <a:ext cx="6473839" cy="4236435"/>
              </a:xfrm>
              <a:blipFill>
                <a:blip r:embed="rId3"/>
                <a:stretch>
                  <a:fillRect l="-2544" t="-268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443194B-93D1-D441-AB2C-8E2DE8CE794C}"/>
              </a:ext>
            </a:extLst>
          </p:cNvPr>
          <p:cNvSpPr>
            <a:spLocks noGrp="1"/>
          </p:cNvSpPr>
          <p:nvPr>
            <p:ph type="dt" sz="half" idx="2"/>
          </p:nvPr>
        </p:nvSpPr>
        <p:spPr/>
        <p:txBody>
          <a:bodyPr/>
          <a:lstStyle/>
          <a:p>
            <a:r>
              <a:rPr lang="en-GB"/>
              <a:t>Intro</a:t>
            </a:r>
          </a:p>
        </p:txBody>
      </p:sp>
      <p:sp>
        <p:nvSpPr>
          <p:cNvPr id="7" name="Slide Number Placeholder 6">
            <a:extLst>
              <a:ext uri="{FF2B5EF4-FFF2-40B4-BE49-F238E27FC236}">
                <a16:creationId xmlns:a16="http://schemas.microsoft.com/office/drawing/2014/main" id="{1717FA60-6676-DC42-B943-0A63D2FFA48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16</a:t>
            </a:fld>
            <a:r>
              <a:rPr lang="en-GB"/>
              <a:t> </a:t>
            </a:r>
            <a:endParaRPr lang="en-GB" sz="1399"/>
          </a:p>
        </p:txBody>
      </p:sp>
      <p:sp>
        <p:nvSpPr>
          <p:cNvPr id="22" name="Footer Placeholder 21">
            <a:extLst>
              <a:ext uri="{FF2B5EF4-FFF2-40B4-BE49-F238E27FC236}">
                <a16:creationId xmlns:a16="http://schemas.microsoft.com/office/drawing/2014/main" id="{D1EA2AD2-2C44-0842-B27D-186E008DA382}"/>
              </a:ext>
            </a:extLst>
          </p:cNvPr>
          <p:cNvSpPr>
            <a:spLocks noGrp="1"/>
          </p:cNvSpPr>
          <p:nvPr>
            <p:ph type="ftr" sz="quarter" idx="3"/>
          </p:nvPr>
        </p:nvSpPr>
        <p:spPr/>
        <p:txBody>
          <a:bodyPr/>
          <a:lstStyle/>
          <a:p>
            <a:r>
              <a:rPr lang="en-GB"/>
              <a:t>T. Braun - StaRAI</a:t>
            </a:r>
          </a:p>
        </p:txBody>
      </p:sp>
      <p:grpSp>
        <p:nvGrpSpPr>
          <p:cNvPr id="23" name="Group 22">
            <a:extLst>
              <a:ext uri="{FF2B5EF4-FFF2-40B4-BE49-F238E27FC236}">
                <a16:creationId xmlns:a16="http://schemas.microsoft.com/office/drawing/2014/main" id="{A4CAC5F2-8235-0C4F-93A4-39F0E9008931}"/>
              </a:ext>
            </a:extLst>
          </p:cNvPr>
          <p:cNvGrpSpPr/>
          <p:nvPr/>
        </p:nvGrpSpPr>
        <p:grpSpPr>
          <a:xfrm>
            <a:off x="6893229" y="1666899"/>
            <a:ext cx="4938446" cy="4236436"/>
            <a:chOff x="6900410" y="1665063"/>
            <a:chExt cx="4943590" cy="4240849"/>
          </a:xfrm>
        </p:grpSpPr>
        <p:sp>
          <p:nvSpPr>
            <p:cNvPr id="24" name="TextBox 23">
              <a:extLst>
                <a:ext uri="{FF2B5EF4-FFF2-40B4-BE49-F238E27FC236}">
                  <a16:creationId xmlns:a16="http://schemas.microsoft.com/office/drawing/2014/main" id="{D6E5F841-618E-0048-9439-ADBBB1FA0BE7}"/>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dirty="0"/>
                <a:t>Environment</a:t>
              </a:r>
            </a:p>
          </p:txBody>
        </p:sp>
        <p:sp>
          <p:nvSpPr>
            <p:cNvPr id="25" name="TextBox 24">
              <a:extLst>
                <a:ext uri="{FF2B5EF4-FFF2-40B4-BE49-F238E27FC236}">
                  <a16:creationId xmlns:a16="http://schemas.microsoft.com/office/drawing/2014/main" id="{8ADD3B61-8876-194B-B05D-2A3094BC4369}"/>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26" name="TextBox 25">
              <a:extLst>
                <a:ext uri="{FF2B5EF4-FFF2-40B4-BE49-F238E27FC236}">
                  <a16:creationId xmlns:a16="http://schemas.microsoft.com/office/drawing/2014/main" id="{10B22D91-3B5C-D54F-9530-F01BAF2F4DA6}"/>
                </a:ext>
              </a:extLst>
            </p:cNvPr>
            <p:cNvSpPr txBox="1"/>
            <p:nvPr/>
          </p:nvSpPr>
          <p:spPr>
            <a:xfrm>
              <a:off x="8031203" y="1779899"/>
              <a:ext cx="634468" cy="215539"/>
            </a:xfrm>
            <a:prstGeom prst="rect">
              <a:avLst/>
            </a:prstGeom>
            <a:noFill/>
          </p:spPr>
          <p:txBody>
            <a:bodyPr wrap="none" lIns="35963" tIns="0" rIns="35963" bIns="0" rtlCol="0">
              <a:spAutoFit/>
            </a:bodyPr>
            <a:lstStyle/>
            <a:p>
              <a:r>
                <a:rPr lang="en-GB" sz="1399"/>
                <a:t>Sensors</a:t>
              </a:r>
            </a:p>
          </p:txBody>
        </p:sp>
        <p:sp>
          <p:nvSpPr>
            <p:cNvPr id="27" name="TextBox 26">
              <a:extLst>
                <a:ext uri="{FF2B5EF4-FFF2-40B4-BE49-F238E27FC236}">
                  <a16:creationId xmlns:a16="http://schemas.microsoft.com/office/drawing/2014/main" id="{62E4C27F-F897-AA4E-B32D-D51470907DEA}"/>
                </a:ext>
              </a:extLst>
            </p:cNvPr>
            <p:cNvSpPr txBox="1"/>
            <p:nvPr/>
          </p:nvSpPr>
          <p:spPr>
            <a:xfrm>
              <a:off x="7961492" y="5554952"/>
              <a:ext cx="773882" cy="215539"/>
            </a:xfrm>
            <a:prstGeom prst="rect">
              <a:avLst/>
            </a:prstGeom>
            <a:noFill/>
          </p:spPr>
          <p:txBody>
            <a:bodyPr wrap="none" lIns="35963" tIns="0" rIns="35963" bIns="0" rtlCol="0">
              <a:spAutoFit/>
            </a:bodyPr>
            <a:lstStyle/>
            <a:p>
              <a:pPr algn="ctr"/>
              <a:r>
                <a:rPr lang="en-GB" sz="1399"/>
                <a:t>Actuators</a:t>
              </a:r>
            </a:p>
          </p:txBody>
        </p:sp>
        <p:sp>
          <p:nvSpPr>
            <p:cNvPr id="28" name="TextBox 27">
              <a:extLst>
                <a:ext uri="{FF2B5EF4-FFF2-40B4-BE49-F238E27FC236}">
                  <a16:creationId xmlns:a16="http://schemas.microsoft.com/office/drawing/2014/main" id="{6DB2D13A-2F95-0F45-BB27-CA161525A259}"/>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59625" tIns="179813" rIns="359625" bIns="179813" rtlCol="0">
              <a:spAutoFit/>
            </a:bodyPr>
            <a:lstStyle/>
            <a:p>
              <a:pPr algn="ctr"/>
              <a:r>
                <a:rPr lang="en-GB" sz="5994"/>
                <a:t>?</a:t>
              </a:r>
            </a:p>
          </p:txBody>
        </p:sp>
        <p:cxnSp>
          <p:nvCxnSpPr>
            <p:cNvPr id="29" name="Straight Arrow Connector 28">
              <a:extLst>
                <a:ext uri="{FF2B5EF4-FFF2-40B4-BE49-F238E27FC236}">
                  <a16:creationId xmlns:a16="http://schemas.microsoft.com/office/drawing/2014/main" id="{EC8000C9-DB26-8C4D-9111-36352C92AF56}"/>
                </a:ext>
              </a:extLst>
            </p:cNvPr>
            <p:cNvCxnSpPr>
              <a:cxnSpLocks/>
              <a:stCxn id="26" idx="2"/>
              <a:endCxn id="28" idx="0"/>
            </p:cNvCxnSpPr>
            <p:nvPr/>
          </p:nvCxnSpPr>
          <p:spPr>
            <a:xfrm>
              <a:off x="8348437" y="1995439"/>
              <a:ext cx="0" cy="11281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E237F3B-3E3E-3646-93BF-169B221252AD}"/>
                </a:ext>
              </a:extLst>
            </p:cNvPr>
            <p:cNvCxnSpPr>
              <a:cxnSpLocks/>
              <a:stCxn id="28" idx="2"/>
              <a:endCxn id="27" idx="0"/>
            </p:cNvCxnSpPr>
            <p:nvPr/>
          </p:nvCxnSpPr>
          <p:spPr>
            <a:xfrm flipH="1">
              <a:off x="8348434" y="4410456"/>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E18B299-17C6-A14F-98C7-16A6E5A73EB4}"/>
                </a:ext>
              </a:extLst>
            </p:cNvPr>
            <p:cNvCxnSpPr>
              <a:cxnSpLocks/>
              <a:stCxn id="26" idx="3"/>
            </p:cNvCxnSpPr>
            <p:nvPr/>
          </p:nvCxnSpPr>
          <p:spPr>
            <a:xfrm flipV="1">
              <a:off x="8665671" y="1887622"/>
              <a:ext cx="2678226"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93E2C0C-BADE-664E-ADFD-313C59D70AD6}"/>
                </a:ext>
              </a:extLst>
            </p:cNvPr>
            <p:cNvCxnSpPr>
              <a:cxnSpLocks/>
              <a:endCxn id="27" idx="3"/>
            </p:cNvCxnSpPr>
            <p:nvPr/>
          </p:nvCxnSpPr>
          <p:spPr>
            <a:xfrm flipH="1">
              <a:off x="8735374" y="5662674"/>
              <a:ext cx="2551553"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FB23276-B7A2-564D-B99D-EBCF76483BEA}"/>
                </a:ext>
              </a:extLst>
            </p:cNvPr>
            <p:cNvSpPr txBox="1"/>
            <p:nvPr/>
          </p:nvSpPr>
          <p:spPr>
            <a:xfrm>
              <a:off x="9757783" y="1930714"/>
              <a:ext cx="701159" cy="215539"/>
            </a:xfrm>
            <a:prstGeom prst="rect">
              <a:avLst/>
            </a:prstGeom>
            <a:noFill/>
          </p:spPr>
          <p:txBody>
            <a:bodyPr wrap="none" lIns="35963" tIns="0" rIns="35963" bIns="0" rtlCol="0">
              <a:spAutoFit/>
            </a:bodyPr>
            <a:lstStyle/>
            <a:p>
              <a:pPr algn="ctr"/>
              <a:r>
                <a:rPr lang="en-GB" sz="1399" dirty="0"/>
                <a:t>Percepts</a:t>
              </a:r>
            </a:p>
          </p:txBody>
        </p:sp>
        <p:sp>
          <p:nvSpPr>
            <p:cNvPr id="34" name="TextBox 33">
              <a:extLst>
                <a:ext uri="{FF2B5EF4-FFF2-40B4-BE49-F238E27FC236}">
                  <a16:creationId xmlns:a16="http://schemas.microsoft.com/office/drawing/2014/main" id="{AAF64D3A-203C-854B-8965-5B293266E86E}"/>
                </a:ext>
              </a:extLst>
            </p:cNvPr>
            <p:cNvSpPr txBox="1"/>
            <p:nvPr/>
          </p:nvSpPr>
          <p:spPr>
            <a:xfrm>
              <a:off x="9801622" y="5393369"/>
              <a:ext cx="613479" cy="215539"/>
            </a:xfrm>
            <a:prstGeom prst="rect">
              <a:avLst/>
            </a:prstGeom>
            <a:noFill/>
          </p:spPr>
          <p:txBody>
            <a:bodyPr wrap="none" lIns="35963" tIns="0" rIns="35963" bIns="0" rtlCol="0">
              <a:spAutoFit/>
            </a:bodyPr>
            <a:lstStyle/>
            <a:p>
              <a:pPr algn="ctr"/>
              <a:r>
                <a:rPr lang="en-GB" sz="1399"/>
                <a:t>Actions</a:t>
              </a:r>
            </a:p>
          </p:txBody>
        </p:sp>
      </p:grpSp>
      <p:sp>
        <p:nvSpPr>
          <p:cNvPr id="35" name="TextBox 34">
            <a:extLst>
              <a:ext uri="{FF2B5EF4-FFF2-40B4-BE49-F238E27FC236}">
                <a16:creationId xmlns:a16="http://schemas.microsoft.com/office/drawing/2014/main" id="{D4D54C18-997F-CF46-B0F9-E687B446F425}"/>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3815807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0BDE37-84AA-BE42-9401-126554B0F2FD}"/>
              </a:ext>
            </a:extLst>
          </p:cNvPr>
          <p:cNvSpPr>
            <a:spLocks noGrp="1"/>
          </p:cNvSpPr>
          <p:nvPr>
            <p:ph type="title"/>
          </p:nvPr>
        </p:nvSpPr>
        <p:spPr/>
        <p:txBody>
          <a:bodyPr/>
          <a:lstStyle/>
          <a:p>
            <a:r>
              <a:rPr lang="en-GB"/>
              <a:t>Simple Example</a:t>
            </a:r>
          </a:p>
        </p:txBody>
      </p:sp>
      <p:sp>
        <p:nvSpPr>
          <p:cNvPr id="9" name="Content Placeholder 8">
            <a:extLst>
              <a:ext uri="{FF2B5EF4-FFF2-40B4-BE49-F238E27FC236}">
                <a16:creationId xmlns:a16="http://schemas.microsoft.com/office/drawing/2014/main" id="{C2C51446-F5C8-B14A-B476-14201D683EF7}"/>
              </a:ext>
            </a:extLst>
          </p:cNvPr>
          <p:cNvSpPr>
            <a:spLocks noGrp="1"/>
          </p:cNvSpPr>
          <p:nvPr>
            <p:ph idx="1"/>
          </p:nvPr>
        </p:nvSpPr>
        <p:spPr>
          <a:xfrm>
            <a:off x="359625" y="1666902"/>
            <a:ext cx="7139353" cy="4236435"/>
          </a:xfrm>
        </p:spPr>
        <p:txBody>
          <a:bodyPr/>
          <a:lstStyle/>
          <a:p>
            <a:r>
              <a:rPr lang="en-GB" dirty="0">
                <a:ea typeface="ＭＳ Ｐゴシック" charset="0"/>
                <a:cs typeface="ＭＳ Ｐゴシック" charset="0"/>
              </a:rPr>
              <a:t>Vacuum cleaner</a:t>
            </a:r>
          </a:p>
          <a:p>
            <a:pPr lvl="1"/>
            <a:r>
              <a:rPr lang="en-GB" dirty="0">
                <a:ea typeface="ＭＳ Ｐゴシック" charset="0"/>
              </a:rPr>
              <a:t>Two locations: squares </a:t>
            </a:r>
            <a:r>
              <a:rPr lang="en-GB" i="1" dirty="0">
                <a:ea typeface="ＭＳ Ｐゴシック" charset="0"/>
              </a:rPr>
              <a:t>A</a:t>
            </a:r>
            <a:r>
              <a:rPr lang="en-GB" dirty="0">
                <a:ea typeface="ＭＳ Ｐゴシック" charset="0"/>
              </a:rPr>
              <a:t>, </a:t>
            </a:r>
            <a:r>
              <a:rPr lang="en-GB" i="1" dirty="0">
                <a:ea typeface="ＭＳ Ｐゴシック" charset="0"/>
              </a:rPr>
              <a:t>B</a:t>
            </a:r>
          </a:p>
          <a:p>
            <a:pPr lvl="1"/>
            <a:r>
              <a:rPr lang="en-GB" dirty="0">
                <a:ea typeface="ＭＳ Ｐゴシック" charset="0"/>
              </a:rPr>
              <a:t>Possible percepts: location; location </a:t>
            </a:r>
            <a:r>
              <a:rPr lang="en-GB" i="1" dirty="0">
                <a:ea typeface="ＭＳ Ｐゴシック" charset="0"/>
              </a:rPr>
              <a:t>clean</a:t>
            </a:r>
            <a:r>
              <a:rPr lang="en-GB" dirty="0">
                <a:ea typeface="ＭＳ Ｐゴシック" charset="0"/>
              </a:rPr>
              <a:t>, </a:t>
            </a:r>
            <a:r>
              <a:rPr lang="en-GB" i="1" dirty="0">
                <a:ea typeface="ＭＳ Ｐゴシック" charset="0"/>
              </a:rPr>
              <a:t>dirty</a:t>
            </a:r>
          </a:p>
          <a:p>
            <a:pPr lvl="1"/>
            <a:r>
              <a:rPr lang="en-GB" dirty="0">
                <a:ea typeface="ＭＳ Ｐゴシック" charset="0"/>
              </a:rPr>
              <a:t>Available actions: </a:t>
            </a:r>
            <a:r>
              <a:rPr lang="en-GB" i="1" dirty="0">
                <a:ea typeface="ＭＳ Ｐゴシック" charset="0"/>
              </a:rPr>
              <a:t>right</a:t>
            </a:r>
            <a:r>
              <a:rPr lang="en-GB" dirty="0">
                <a:ea typeface="ＭＳ Ｐゴシック" charset="0"/>
              </a:rPr>
              <a:t>, </a:t>
            </a:r>
            <a:r>
              <a:rPr lang="en-GB" i="1" dirty="0">
                <a:ea typeface="ＭＳ Ｐゴシック" charset="0"/>
              </a:rPr>
              <a:t>left</a:t>
            </a:r>
            <a:r>
              <a:rPr lang="en-GB" dirty="0">
                <a:ea typeface="ＭＳ Ｐゴシック" charset="0"/>
              </a:rPr>
              <a:t>, </a:t>
            </a:r>
            <a:r>
              <a:rPr lang="en-GB" i="1" dirty="0">
                <a:ea typeface="ＭＳ Ｐゴシック" charset="0"/>
              </a:rPr>
              <a:t>vacuum</a:t>
            </a:r>
          </a:p>
          <a:p>
            <a:r>
              <a:rPr lang="en-GB" dirty="0">
                <a:ea typeface="ＭＳ Ｐゴシック" charset="0"/>
              </a:rPr>
              <a:t>Agent function in table</a:t>
            </a:r>
          </a:p>
          <a:p>
            <a:pPr lvl="1"/>
            <a:r>
              <a:rPr lang="en-GB" dirty="0">
                <a:ea typeface="ＭＳ Ｐゴシック" charset="0"/>
              </a:rPr>
              <a:t>Mapping increasingly longer percept sequences to actions</a:t>
            </a:r>
          </a:p>
          <a:p>
            <a:pPr lvl="2"/>
            <a:r>
              <a:rPr lang="en-GB" dirty="0">
                <a:ea typeface="ＭＳ Ｐゴシック" charset="0"/>
              </a:rPr>
              <a:t>Optimisable, as action only depends on last observation (and not the sequence)</a:t>
            </a:r>
          </a:p>
          <a:p>
            <a:pPr lvl="1"/>
            <a:r>
              <a:rPr lang="en-GB" dirty="0">
                <a:ea typeface="ＭＳ Ｐゴシック" charset="0"/>
              </a:rPr>
              <a:t>How table is filled defines the agent</a:t>
            </a:r>
          </a:p>
          <a:p>
            <a:pPr lvl="2"/>
            <a:r>
              <a:rPr lang="en-GB" dirty="0">
                <a:ea typeface="ＭＳ Ｐゴシック" charset="0"/>
              </a:rPr>
              <a:t>Different agents possible</a:t>
            </a:r>
          </a:p>
          <a:p>
            <a:endParaRPr lang="en-GB" dirty="0">
              <a:ea typeface="ＭＳ Ｐゴシック" charset="0"/>
            </a:endParaRPr>
          </a:p>
        </p:txBody>
      </p:sp>
      <p:sp>
        <p:nvSpPr>
          <p:cNvPr id="5" name="Date Placeholder 4">
            <a:extLst>
              <a:ext uri="{FF2B5EF4-FFF2-40B4-BE49-F238E27FC236}">
                <a16:creationId xmlns:a16="http://schemas.microsoft.com/office/drawing/2014/main" id="{3443194B-93D1-D441-AB2C-8E2DE8CE794C}"/>
              </a:ext>
            </a:extLst>
          </p:cNvPr>
          <p:cNvSpPr>
            <a:spLocks noGrp="1"/>
          </p:cNvSpPr>
          <p:nvPr>
            <p:ph type="dt" sz="half" idx="2"/>
          </p:nvPr>
        </p:nvSpPr>
        <p:spPr/>
        <p:txBody>
          <a:bodyPr/>
          <a:lstStyle/>
          <a:p>
            <a:r>
              <a:rPr lang="en-GB"/>
              <a:t>Intro</a:t>
            </a:r>
          </a:p>
        </p:txBody>
      </p:sp>
      <p:sp>
        <p:nvSpPr>
          <p:cNvPr id="7" name="Slide Number Placeholder 6">
            <a:extLst>
              <a:ext uri="{FF2B5EF4-FFF2-40B4-BE49-F238E27FC236}">
                <a16:creationId xmlns:a16="http://schemas.microsoft.com/office/drawing/2014/main" id="{1717FA60-6676-DC42-B943-0A63D2FFA48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17</a:t>
            </a:fld>
            <a:r>
              <a:rPr lang="en-GB"/>
              <a:t> </a:t>
            </a:r>
            <a:endParaRPr lang="en-GB" sz="1399"/>
          </a:p>
        </p:txBody>
      </p:sp>
      <p:pic>
        <p:nvPicPr>
          <p:cNvPr id="2" name="Picture 1">
            <a:extLst>
              <a:ext uri="{FF2B5EF4-FFF2-40B4-BE49-F238E27FC236}">
                <a16:creationId xmlns:a16="http://schemas.microsoft.com/office/drawing/2014/main" id="{534DB20F-4FF0-AF4B-B066-9CB19AF240D9}"/>
              </a:ext>
            </a:extLst>
          </p:cNvPr>
          <p:cNvPicPr>
            <a:picLocks noChangeAspect="1"/>
          </p:cNvPicPr>
          <p:nvPr/>
        </p:nvPicPr>
        <p:blipFill>
          <a:blip r:embed="rId2"/>
          <a:stretch>
            <a:fillRect/>
          </a:stretch>
        </p:blipFill>
        <p:spPr>
          <a:xfrm>
            <a:off x="8338554" y="469723"/>
            <a:ext cx="2828386" cy="1445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7831AAB0-0A41-F94F-BC0E-65DEBD768419}"/>
              </a:ext>
            </a:extLst>
          </p:cNvPr>
          <p:cNvSpPr>
            <a:spLocks noGrp="1"/>
          </p:cNvSpPr>
          <p:nvPr>
            <p:ph type="ftr" sz="quarter" idx="3"/>
          </p:nvPr>
        </p:nvSpPr>
        <p:spPr/>
        <p:txBody>
          <a:bodyPr/>
          <a:lstStyle/>
          <a:p>
            <a:r>
              <a:rPr lang="en-GB"/>
              <a:t>T. Braun - StaRAI</a:t>
            </a:r>
          </a:p>
        </p:txBody>
      </p:sp>
      <p:graphicFrame>
        <p:nvGraphicFramePr>
          <p:cNvPr id="6" name="Table 5">
            <a:extLst>
              <a:ext uri="{FF2B5EF4-FFF2-40B4-BE49-F238E27FC236}">
                <a16:creationId xmlns:a16="http://schemas.microsoft.com/office/drawing/2014/main" id="{9CFD254A-1D99-184C-A06C-2D87953D0E03}"/>
              </a:ext>
            </a:extLst>
          </p:cNvPr>
          <p:cNvGraphicFramePr>
            <a:graphicFrameLocks noGrp="1"/>
          </p:cNvGraphicFramePr>
          <p:nvPr>
            <p:extLst>
              <p:ext uri="{D42A27DB-BD31-4B8C-83A1-F6EECF244321}">
                <p14:modId xmlns:p14="http://schemas.microsoft.com/office/powerpoint/2010/main" val="731275327"/>
              </p:ext>
            </p:extLst>
          </p:nvPr>
        </p:nvGraphicFramePr>
        <p:xfrm>
          <a:off x="7899214" y="2215257"/>
          <a:ext cx="3707067" cy="3688080"/>
        </p:xfrm>
        <a:graphic>
          <a:graphicData uri="http://schemas.openxmlformats.org/drawingml/2006/table">
            <a:tbl>
              <a:tblPr firstRow="1" bandRow="1">
                <a:tableStyleId>{B301B821-A1FF-4177-AEE7-76D212191A09}</a:tableStyleId>
              </a:tblPr>
              <a:tblGrid>
                <a:gridCol w="2813368">
                  <a:extLst>
                    <a:ext uri="{9D8B030D-6E8A-4147-A177-3AD203B41FA5}">
                      <a16:colId xmlns:a16="http://schemas.microsoft.com/office/drawing/2014/main" val="3254250152"/>
                    </a:ext>
                  </a:extLst>
                </a:gridCol>
                <a:gridCol w="893699">
                  <a:extLst>
                    <a:ext uri="{9D8B030D-6E8A-4147-A177-3AD203B41FA5}">
                      <a16:colId xmlns:a16="http://schemas.microsoft.com/office/drawing/2014/main" val="2176298798"/>
                    </a:ext>
                  </a:extLst>
                </a:gridCol>
              </a:tblGrid>
              <a:tr h="334800">
                <a:tc>
                  <a:txBody>
                    <a:bodyPr/>
                    <a:lstStyle/>
                    <a:p>
                      <a:r>
                        <a:rPr lang="en-GB" sz="1600" dirty="0"/>
                        <a:t>Percept sequence</a:t>
                      </a:r>
                    </a:p>
                  </a:txBody>
                  <a:tcPr/>
                </a:tc>
                <a:tc>
                  <a:txBody>
                    <a:bodyPr/>
                    <a:lstStyle/>
                    <a:p>
                      <a:r>
                        <a:rPr lang="en-GB" sz="1600" dirty="0"/>
                        <a:t>Action</a:t>
                      </a:r>
                    </a:p>
                  </a:txBody>
                  <a:tcPr/>
                </a:tc>
                <a:extLst>
                  <a:ext uri="{0D108BD9-81ED-4DB2-BD59-A6C34878D82A}">
                    <a16:rowId xmlns:a16="http://schemas.microsoft.com/office/drawing/2014/main" val="3794579176"/>
                  </a:ext>
                </a:extLst>
              </a:tr>
              <a:tr h="334800">
                <a:tc>
                  <a:txBody>
                    <a:bodyPr/>
                    <a:lstStyle/>
                    <a:p>
                      <a:r>
                        <a:rPr lang="en-GB" sz="1600" dirty="0"/>
                        <a:t>[</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4265610812"/>
                  </a:ext>
                </a:extLst>
              </a:tr>
              <a:tr h="334800">
                <a:tc>
                  <a:txBody>
                    <a:bodyPr/>
                    <a:lstStyle/>
                    <a:p>
                      <a:r>
                        <a:rPr lang="en-GB" sz="1600" dirty="0"/>
                        <a:t>[</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4075949443"/>
                  </a:ext>
                </a:extLst>
              </a:tr>
              <a:tr h="334800">
                <a:tc>
                  <a:txBody>
                    <a:bodyPr/>
                    <a:lstStyle/>
                    <a:p>
                      <a:r>
                        <a:rPr lang="en-GB" sz="1600" dirty="0"/>
                        <a:t>[</a:t>
                      </a:r>
                      <a:r>
                        <a:rPr lang="en-GB" sz="1600" i="1" dirty="0"/>
                        <a:t>B</a:t>
                      </a:r>
                      <a:r>
                        <a:rPr lang="en-GB" sz="1600" dirty="0"/>
                        <a:t>, </a:t>
                      </a:r>
                      <a:r>
                        <a:rPr lang="en-GB" sz="1600" i="1" dirty="0"/>
                        <a:t>Clean</a:t>
                      </a:r>
                      <a:r>
                        <a:rPr lang="en-GB" sz="1600" dirty="0"/>
                        <a:t>]</a:t>
                      </a:r>
                    </a:p>
                  </a:txBody>
                  <a:tcPr/>
                </a:tc>
                <a:tc>
                  <a:txBody>
                    <a:bodyPr/>
                    <a:lstStyle/>
                    <a:p>
                      <a:r>
                        <a:rPr lang="en-GB" sz="1600" i="1" dirty="0"/>
                        <a:t>Left</a:t>
                      </a:r>
                    </a:p>
                  </a:txBody>
                  <a:tcPr/>
                </a:tc>
                <a:extLst>
                  <a:ext uri="{0D108BD9-81ED-4DB2-BD59-A6C34878D82A}">
                    <a16:rowId xmlns:a16="http://schemas.microsoft.com/office/drawing/2014/main" val="872636712"/>
                  </a:ext>
                </a:extLst>
              </a:tr>
              <a:tr h="334800">
                <a:tc>
                  <a:txBody>
                    <a:bodyPr/>
                    <a:lstStyle/>
                    <a:p>
                      <a:r>
                        <a:rPr lang="en-GB" sz="1600" dirty="0"/>
                        <a:t>[</a:t>
                      </a:r>
                      <a:r>
                        <a:rPr lang="en-GB" sz="1600" i="1" dirty="0"/>
                        <a:t>B</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512796472"/>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i="0" dirty="0"/>
                        <a:t>,</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2398822032"/>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89836176"/>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77539645"/>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1164538227"/>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482505013"/>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47499996"/>
                  </a:ext>
                </a:extLst>
              </a:tr>
            </a:tbl>
          </a:graphicData>
        </a:graphic>
      </p:graphicFrame>
      <p:sp>
        <p:nvSpPr>
          <p:cNvPr id="12" name="TextBox 11">
            <a:extLst>
              <a:ext uri="{FF2B5EF4-FFF2-40B4-BE49-F238E27FC236}">
                <a16:creationId xmlns:a16="http://schemas.microsoft.com/office/drawing/2014/main" id="{2956EF5E-C3C9-5F41-BD6B-18B1F471E36E}"/>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3388452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GB">
                <a:latin typeface="+mn-lt"/>
                <a:ea typeface="ＭＳ Ｐゴシック" charset="0"/>
                <a:cs typeface="ＭＳ Ｐゴシック" charset="0"/>
              </a:rPr>
              <a:t>Rationality</a:t>
            </a:r>
          </a:p>
        </p:txBody>
      </p:sp>
      <p:sp>
        <p:nvSpPr>
          <p:cNvPr id="38914" name="Rectangle 3"/>
          <p:cNvSpPr>
            <a:spLocks noGrp="1" noChangeArrowheads="1"/>
          </p:cNvSpPr>
          <p:nvPr>
            <p:ph idx="1"/>
          </p:nvPr>
        </p:nvSpPr>
        <p:spPr>
          <a:xfrm>
            <a:off x="359625" y="1666902"/>
            <a:ext cx="6501248" cy="4236435"/>
          </a:xfrm>
        </p:spPr>
        <p:txBody>
          <a:bodyPr/>
          <a:lstStyle/>
          <a:p>
            <a:r>
              <a:rPr lang="en-GB" dirty="0">
                <a:ea typeface="ＭＳ Ｐゴシック" charset="0"/>
                <a:cs typeface="ＭＳ Ｐゴシック" charset="0"/>
              </a:rPr>
              <a:t>Depends on four things:</a:t>
            </a:r>
          </a:p>
          <a:p>
            <a:pPr lvl="1"/>
            <a:r>
              <a:rPr lang="en-GB" i="1" dirty="0">
                <a:ea typeface="ＭＳ Ｐゴシック" charset="0"/>
                <a:cs typeface="ＭＳ Ｐゴシック" charset="0"/>
              </a:rPr>
              <a:t>Performance measu</a:t>
            </a:r>
            <a:r>
              <a:rPr lang="en-GB" dirty="0">
                <a:ea typeface="ＭＳ Ｐゴシック" charset="0"/>
                <a:cs typeface="ＭＳ Ｐゴシック" charset="0"/>
              </a:rPr>
              <a:t>re, defines criterion of success</a:t>
            </a:r>
          </a:p>
          <a:p>
            <a:pPr lvl="1"/>
            <a:r>
              <a:rPr lang="en-GB" dirty="0">
                <a:ea typeface="ＭＳ Ｐゴシック" charset="0"/>
                <a:cs typeface="ＭＳ Ｐゴシック" charset="0"/>
              </a:rPr>
              <a:t>Agent’s prior </a:t>
            </a:r>
            <a:r>
              <a:rPr lang="en-GB" i="1" dirty="0">
                <a:ea typeface="ＭＳ Ｐゴシック" charset="0"/>
                <a:cs typeface="ＭＳ Ｐゴシック" charset="0"/>
              </a:rPr>
              <a:t>knowledge</a:t>
            </a:r>
            <a:r>
              <a:rPr lang="en-GB" dirty="0">
                <a:ea typeface="ＭＳ Ｐゴシック" charset="0"/>
                <a:cs typeface="ＭＳ Ｐゴシック" charset="0"/>
              </a:rPr>
              <a:t> of environment</a:t>
            </a:r>
          </a:p>
          <a:p>
            <a:pPr lvl="1"/>
            <a:r>
              <a:rPr lang="en-GB" i="1" dirty="0">
                <a:ea typeface="ＭＳ Ｐゴシック" charset="0"/>
                <a:cs typeface="ＭＳ Ｐゴシック" charset="0"/>
              </a:rPr>
              <a:t>Actions</a:t>
            </a:r>
            <a:r>
              <a:rPr lang="en-GB" dirty="0">
                <a:ea typeface="ＭＳ Ｐゴシック" charset="0"/>
                <a:cs typeface="ＭＳ Ｐゴシック" charset="0"/>
              </a:rPr>
              <a:t> that agent can perform</a:t>
            </a:r>
          </a:p>
          <a:p>
            <a:pPr lvl="1"/>
            <a:r>
              <a:rPr lang="en-GB" dirty="0">
                <a:ea typeface="ＭＳ Ｐゴシック" charset="0"/>
                <a:cs typeface="ＭＳ Ｐゴシック" charset="0"/>
              </a:rPr>
              <a:t>Agent’s </a:t>
            </a:r>
            <a:r>
              <a:rPr lang="en-GB" i="1" dirty="0">
                <a:ea typeface="ＭＳ Ｐゴシック" charset="0"/>
                <a:cs typeface="ＭＳ Ｐゴシック" charset="0"/>
              </a:rPr>
              <a:t>percept sequence</a:t>
            </a:r>
            <a:r>
              <a:rPr lang="en-GB" dirty="0">
                <a:ea typeface="ＭＳ Ｐゴシック" charset="0"/>
                <a:cs typeface="ＭＳ Ｐゴシック" charset="0"/>
              </a:rPr>
              <a:t> to date</a:t>
            </a:r>
          </a:p>
          <a:p>
            <a:pPr eaLnBrk="1" hangingPunct="1"/>
            <a:r>
              <a:rPr lang="en-GB" dirty="0">
                <a:solidFill>
                  <a:schemeClr val="accent1"/>
                </a:solidFill>
                <a:ea typeface="ＭＳ Ｐゴシック" charset="0"/>
                <a:cs typeface="ＭＳ Ｐゴシック" charset="0"/>
              </a:rPr>
              <a:t>Rational agent</a:t>
            </a:r>
            <a:r>
              <a:rPr lang="en-GB" dirty="0">
                <a:ea typeface="ＭＳ Ｐゴシック" charset="0"/>
                <a:cs typeface="ＭＳ Ｐゴシック" charset="0"/>
              </a:rPr>
              <a:t>:</a:t>
            </a:r>
          </a:p>
          <a:p>
            <a:pPr lvl="1"/>
            <a:r>
              <a:rPr lang="en-GB" dirty="0">
                <a:ea typeface="ＭＳ Ｐゴシック" charset="0"/>
                <a:cs typeface="ＭＳ Ｐゴシック" charset="0"/>
              </a:rPr>
              <a:t>For each possible percept sequence, a rational agent should select an </a:t>
            </a:r>
            <a:r>
              <a:rPr lang="en-GB" i="1" dirty="0">
                <a:ea typeface="ＭＳ Ｐゴシック" charset="0"/>
                <a:cs typeface="ＭＳ Ｐゴシック" charset="0"/>
              </a:rPr>
              <a:t>action</a:t>
            </a:r>
            <a:r>
              <a:rPr lang="en-GB" dirty="0">
                <a:ea typeface="ＭＳ Ｐゴシック" charset="0"/>
                <a:cs typeface="ＭＳ Ｐゴシック" charset="0"/>
              </a:rPr>
              <a:t> </a:t>
            </a:r>
          </a:p>
          <a:p>
            <a:pPr lvl="1"/>
            <a:r>
              <a:rPr lang="en-GB" dirty="0">
                <a:ea typeface="ＭＳ Ｐゴシック" charset="0"/>
                <a:cs typeface="ＭＳ Ｐゴシック" charset="0"/>
              </a:rPr>
              <a:t>expected to maximize its </a:t>
            </a:r>
            <a:r>
              <a:rPr lang="en-GB" i="1" dirty="0">
                <a:ea typeface="ＭＳ Ｐゴシック" charset="0"/>
                <a:cs typeface="ＭＳ Ｐゴシック" charset="0"/>
              </a:rPr>
              <a:t>performance measure</a:t>
            </a:r>
            <a:r>
              <a:rPr lang="en-GB" dirty="0">
                <a:ea typeface="ＭＳ Ｐゴシック" charset="0"/>
                <a:cs typeface="ＭＳ Ｐゴシック" charset="0"/>
              </a:rPr>
              <a:t>, </a:t>
            </a:r>
          </a:p>
          <a:p>
            <a:pPr lvl="1"/>
            <a:r>
              <a:rPr lang="en-GB" dirty="0">
                <a:ea typeface="ＭＳ Ｐゴシック" charset="0"/>
                <a:cs typeface="ＭＳ Ｐゴシック" charset="0"/>
              </a:rPr>
              <a:t>given evidence provided by </a:t>
            </a:r>
            <a:r>
              <a:rPr lang="en-GB" i="1" dirty="0">
                <a:ea typeface="ＭＳ Ｐゴシック" charset="0"/>
                <a:cs typeface="ＭＳ Ｐゴシック" charset="0"/>
              </a:rPr>
              <a:t>percept sequence</a:t>
            </a:r>
            <a:r>
              <a:rPr lang="en-GB" dirty="0">
                <a:ea typeface="ＭＳ Ｐゴシック" charset="0"/>
                <a:cs typeface="ＭＳ Ｐゴシック" charset="0"/>
              </a:rPr>
              <a:t> and </a:t>
            </a:r>
          </a:p>
          <a:p>
            <a:pPr lvl="1"/>
            <a:r>
              <a:rPr lang="en-GB" dirty="0">
                <a:ea typeface="ＭＳ Ｐゴシック" charset="0"/>
                <a:cs typeface="ＭＳ Ｐゴシック" charset="0"/>
              </a:rPr>
              <a:t>whatever built-in </a:t>
            </a:r>
            <a:r>
              <a:rPr lang="en-GB" i="1" dirty="0">
                <a:ea typeface="ＭＳ Ｐゴシック" charset="0"/>
                <a:cs typeface="ＭＳ Ｐゴシック" charset="0"/>
              </a:rPr>
              <a:t>knowledge</a:t>
            </a:r>
            <a:r>
              <a:rPr lang="en-GB" dirty="0">
                <a:ea typeface="ＭＳ Ｐゴシック" charset="0"/>
                <a:cs typeface="ＭＳ Ｐゴシック" charset="0"/>
              </a:rPr>
              <a:t> the agent has. </a:t>
            </a:r>
          </a:p>
          <a:p>
            <a:pPr marL="0" indent="0">
              <a:buNone/>
            </a:pPr>
            <a:r>
              <a:rPr lang="en-GB" dirty="0">
                <a:solidFill>
                  <a:schemeClr val="accent1"/>
                </a:solidFill>
                <a:ea typeface="ＭＳ Ｐゴシック" charset="0"/>
                <a:cs typeface="ＭＳ Ｐゴシック" charset="0"/>
              </a:rPr>
              <a:t>➝ Rational = intelligent</a:t>
            </a:r>
          </a:p>
          <a:p>
            <a:endParaRPr lang="en-GB" dirty="0">
              <a:solidFill>
                <a:schemeClr val="accent1"/>
              </a:solidFill>
              <a:ea typeface="ＭＳ Ｐゴシック" charset="0"/>
              <a:cs typeface="ＭＳ Ｐゴシック" charset="0"/>
            </a:endParaRPr>
          </a:p>
        </p:txBody>
      </p:sp>
      <p:sp>
        <p:nvSpPr>
          <p:cNvPr id="2" name="Date Placeholder 1">
            <a:extLst>
              <a:ext uri="{FF2B5EF4-FFF2-40B4-BE49-F238E27FC236}">
                <a16:creationId xmlns:a16="http://schemas.microsoft.com/office/drawing/2014/main" id="{692EDD44-E226-5646-ADDE-F98B962867B6}"/>
              </a:ext>
            </a:extLst>
          </p:cNvPr>
          <p:cNvSpPr>
            <a:spLocks noGrp="1"/>
          </p:cNvSpPr>
          <p:nvPr>
            <p:ph type="dt" sz="half" idx="2"/>
          </p:nvPr>
        </p:nvSpPr>
        <p:spPr/>
        <p:txBody>
          <a:bodyPr/>
          <a:lstStyle/>
          <a:p>
            <a:pPr>
              <a:defRPr/>
            </a:pPr>
            <a:r>
              <a:rPr lang="en-GB"/>
              <a:t>Intro</a:t>
            </a:r>
          </a:p>
        </p:txBody>
      </p:sp>
      <p:sp>
        <p:nvSpPr>
          <p:cNvPr id="3" name="Footer Placeholder 2">
            <a:extLst>
              <a:ext uri="{FF2B5EF4-FFF2-40B4-BE49-F238E27FC236}">
                <a16:creationId xmlns:a16="http://schemas.microsoft.com/office/drawing/2014/main" id="{B8D196C2-CD09-0B4D-AE26-AE6066959231}"/>
              </a:ext>
            </a:extLst>
          </p:cNvPr>
          <p:cNvSpPr>
            <a:spLocks noGrp="1"/>
          </p:cNvSpPr>
          <p:nvPr>
            <p:ph type="ftr" sz="quarter" idx="3"/>
          </p:nvPr>
        </p:nvSpPr>
        <p:spPr/>
        <p:txBody>
          <a:bodyPr/>
          <a:lstStyle/>
          <a:p>
            <a:pPr>
              <a:defRPr/>
            </a:pPr>
            <a:r>
              <a:rPr lang="en-GB"/>
              <a:t>T. Braun - StaRAI</a:t>
            </a:r>
          </a:p>
        </p:txBody>
      </p:sp>
      <p:sp>
        <p:nvSpPr>
          <p:cNvPr id="5" name="Foliennummernplatzhalter 1"/>
          <p:cNvSpPr>
            <a:spLocks noGrp="1"/>
          </p:cNvSpPr>
          <p:nvPr>
            <p:ph type="sldNum" sz="quarter" idx="4"/>
          </p:nvPr>
        </p:nvSpPr>
        <p:spPr/>
        <p:txBody>
          <a:bodyPr/>
          <a:lstStyle/>
          <a:p>
            <a:pPr>
              <a:defRPr/>
            </a:pPr>
            <a:fld id="{3459873F-0287-9A4B-A260-FE52D1F3913B}" type="slidenum">
              <a:rPr lang="en-GB" smtClean="0"/>
              <a:pPr>
                <a:defRPr/>
              </a:pPr>
              <a:t>18</a:t>
            </a:fld>
            <a:endParaRPr lang="en-GB"/>
          </a:p>
        </p:txBody>
      </p:sp>
      <p:grpSp>
        <p:nvGrpSpPr>
          <p:cNvPr id="19" name="Group 18">
            <a:extLst>
              <a:ext uri="{FF2B5EF4-FFF2-40B4-BE49-F238E27FC236}">
                <a16:creationId xmlns:a16="http://schemas.microsoft.com/office/drawing/2014/main" id="{0F0E28DE-9A4E-C042-8BCF-F14CFAF4658E}"/>
              </a:ext>
            </a:extLst>
          </p:cNvPr>
          <p:cNvGrpSpPr/>
          <p:nvPr/>
        </p:nvGrpSpPr>
        <p:grpSpPr>
          <a:xfrm>
            <a:off x="6893229" y="1666899"/>
            <a:ext cx="4938446" cy="4236436"/>
            <a:chOff x="6900410" y="1665063"/>
            <a:chExt cx="4943590" cy="4240849"/>
          </a:xfrm>
        </p:grpSpPr>
        <p:sp>
          <p:nvSpPr>
            <p:cNvPr id="20" name="TextBox 19">
              <a:extLst>
                <a:ext uri="{FF2B5EF4-FFF2-40B4-BE49-F238E27FC236}">
                  <a16:creationId xmlns:a16="http://schemas.microsoft.com/office/drawing/2014/main" id="{099FD149-3389-F743-8A19-809967F9E588}"/>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21" name="TextBox 20">
              <a:extLst>
                <a:ext uri="{FF2B5EF4-FFF2-40B4-BE49-F238E27FC236}">
                  <a16:creationId xmlns:a16="http://schemas.microsoft.com/office/drawing/2014/main" id="{CEBE5941-3AA6-CF41-8432-6625BDDDCFF0}"/>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22" name="TextBox 21">
              <a:extLst>
                <a:ext uri="{FF2B5EF4-FFF2-40B4-BE49-F238E27FC236}">
                  <a16:creationId xmlns:a16="http://schemas.microsoft.com/office/drawing/2014/main" id="{1E056166-3487-F94C-A7C9-9E8874C2E182}"/>
                </a:ext>
              </a:extLst>
            </p:cNvPr>
            <p:cNvSpPr txBox="1"/>
            <p:nvPr/>
          </p:nvSpPr>
          <p:spPr>
            <a:xfrm>
              <a:off x="8031203" y="1779899"/>
              <a:ext cx="634468" cy="215539"/>
            </a:xfrm>
            <a:prstGeom prst="rect">
              <a:avLst/>
            </a:prstGeom>
            <a:noFill/>
          </p:spPr>
          <p:txBody>
            <a:bodyPr wrap="none" lIns="35963" tIns="0" rIns="35963" bIns="0" rtlCol="0">
              <a:spAutoFit/>
            </a:bodyPr>
            <a:lstStyle/>
            <a:p>
              <a:r>
                <a:rPr lang="en-GB" sz="1399"/>
                <a:t>Sensors</a:t>
              </a:r>
            </a:p>
          </p:txBody>
        </p:sp>
        <p:sp>
          <p:nvSpPr>
            <p:cNvPr id="23" name="TextBox 22">
              <a:extLst>
                <a:ext uri="{FF2B5EF4-FFF2-40B4-BE49-F238E27FC236}">
                  <a16:creationId xmlns:a16="http://schemas.microsoft.com/office/drawing/2014/main" id="{31B0F992-461B-E042-9C50-EC4E48AFE6B9}"/>
                </a:ext>
              </a:extLst>
            </p:cNvPr>
            <p:cNvSpPr txBox="1"/>
            <p:nvPr/>
          </p:nvSpPr>
          <p:spPr>
            <a:xfrm>
              <a:off x="7961492" y="5554952"/>
              <a:ext cx="773882" cy="215539"/>
            </a:xfrm>
            <a:prstGeom prst="rect">
              <a:avLst/>
            </a:prstGeom>
            <a:noFill/>
          </p:spPr>
          <p:txBody>
            <a:bodyPr wrap="none" lIns="35963" tIns="0" rIns="35963" bIns="0" rtlCol="0">
              <a:spAutoFit/>
            </a:bodyPr>
            <a:lstStyle/>
            <a:p>
              <a:pPr algn="ctr"/>
              <a:r>
                <a:rPr lang="en-GB" sz="1399"/>
                <a:t>Actuators</a:t>
              </a:r>
            </a:p>
          </p:txBody>
        </p:sp>
        <p:sp>
          <p:nvSpPr>
            <p:cNvPr id="24" name="TextBox 23">
              <a:extLst>
                <a:ext uri="{FF2B5EF4-FFF2-40B4-BE49-F238E27FC236}">
                  <a16:creationId xmlns:a16="http://schemas.microsoft.com/office/drawing/2014/main" id="{5A649301-AB06-E540-9808-BA5896A17F53}"/>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59625" tIns="179813" rIns="359625" bIns="179813" rtlCol="0">
              <a:spAutoFit/>
            </a:bodyPr>
            <a:lstStyle/>
            <a:p>
              <a:pPr algn="ctr"/>
              <a:r>
                <a:rPr lang="en-GB" sz="5994"/>
                <a:t>?</a:t>
              </a:r>
            </a:p>
          </p:txBody>
        </p:sp>
        <p:cxnSp>
          <p:nvCxnSpPr>
            <p:cNvPr id="25" name="Straight Arrow Connector 24">
              <a:extLst>
                <a:ext uri="{FF2B5EF4-FFF2-40B4-BE49-F238E27FC236}">
                  <a16:creationId xmlns:a16="http://schemas.microsoft.com/office/drawing/2014/main" id="{435E97A5-72B5-2540-BEBE-4545F274EF55}"/>
                </a:ext>
              </a:extLst>
            </p:cNvPr>
            <p:cNvCxnSpPr>
              <a:cxnSpLocks/>
              <a:stCxn id="22" idx="2"/>
              <a:endCxn id="24" idx="0"/>
            </p:cNvCxnSpPr>
            <p:nvPr/>
          </p:nvCxnSpPr>
          <p:spPr>
            <a:xfrm>
              <a:off x="8348437" y="1995439"/>
              <a:ext cx="0" cy="11281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714408-85E7-DC4A-B35B-D994A0DC9BFC}"/>
                </a:ext>
              </a:extLst>
            </p:cNvPr>
            <p:cNvCxnSpPr>
              <a:cxnSpLocks/>
              <a:stCxn id="24" idx="2"/>
              <a:endCxn id="23" idx="0"/>
            </p:cNvCxnSpPr>
            <p:nvPr/>
          </p:nvCxnSpPr>
          <p:spPr>
            <a:xfrm flipH="1">
              <a:off x="8348434" y="4410456"/>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1F8ABC2-EE3D-2846-B56A-C98FA1E8813B}"/>
                </a:ext>
              </a:extLst>
            </p:cNvPr>
            <p:cNvCxnSpPr>
              <a:cxnSpLocks/>
              <a:stCxn id="22" idx="3"/>
            </p:cNvCxnSpPr>
            <p:nvPr/>
          </p:nvCxnSpPr>
          <p:spPr>
            <a:xfrm flipV="1">
              <a:off x="8665671" y="1887622"/>
              <a:ext cx="2678226"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E86C66B-011C-8D4A-893B-F86FCEF7AE68}"/>
                </a:ext>
              </a:extLst>
            </p:cNvPr>
            <p:cNvCxnSpPr>
              <a:cxnSpLocks/>
              <a:endCxn id="23" idx="3"/>
            </p:cNvCxnSpPr>
            <p:nvPr/>
          </p:nvCxnSpPr>
          <p:spPr>
            <a:xfrm flipH="1">
              <a:off x="8735374" y="5662674"/>
              <a:ext cx="2551553"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3998932-D3EC-2648-A25C-2D7BA9715AE1}"/>
                </a:ext>
              </a:extLst>
            </p:cNvPr>
            <p:cNvSpPr txBox="1"/>
            <p:nvPr/>
          </p:nvSpPr>
          <p:spPr>
            <a:xfrm>
              <a:off x="9757783" y="1930714"/>
              <a:ext cx="701159" cy="215539"/>
            </a:xfrm>
            <a:prstGeom prst="rect">
              <a:avLst/>
            </a:prstGeom>
            <a:noFill/>
          </p:spPr>
          <p:txBody>
            <a:bodyPr wrap="none" lIns="35963" tIns="0" rIns="35963" bIns="0" rtlCol="0">
              <a:spAutoFit/>
            </a:bodyPr>
            <a:lstStyle/>
            <a:p>
              <a:pPr algn="ctr"/>
              <a:r>
                <a:rPr lang="en-GB" sz="1399"/>
                <a:t>Percepts</a:t>
              </a:r>
            </a:p>
          </p:txBody>
        </p:sp>
        <p:sp>
          <p:nvSpPr>
            <p:cNvPr id="30" name="TextBox 29">
              <a:extLst>
                <a:ext uri="{FF2B5EF4-FFF2-40B4-BE49-F238E27FC236}">
                  <a16:creationId xmlns:a16="http://schemas.microsoft.com/office/drawing/2014/main" id="{84D7E19D-DF81-B24A-8F2F-E36D83CC2FD6}"/>
                </a:ext>
              </a:extLst>
            </p:cNvPr>
            <p:cNvSpPr txBox="1"/>
            <p:nvPr/>
          </p:nvSpPr>
          <p:spPr>
            <a:xfrm>
              <a:off x="9801622" y="5393369"/>
              <a:ext cx="613479" cy="215539"/>
            </a:xfrm>
            <a:prstGeom prst="rect">
              <a:avLst/>
            </a:prstGeom>
            <a:noFill/>
          </p:spPr>
          <p:txBody>
            <a:bodyPr wrap="none" lIns="35963" tIns="0" rIns="35963" bIns="0" rtlCol="0">
              <a:spAutoFit/>
            </a:bodyPr>
            <a:lstStyle/>
            <a:p>
              <a:pPr algn="ctr"/>
              <a:r>
                <a:rPr lang="en-GB" sz="1399"/>
                <a:t>Actions</a:t>
              </a:r>
            </a:p>
          </p:txBody>
        </p:sp>
      </p:grpSp>
      <p:sp>
        <p:nvSpPr>
          <p:cNvPr id="4" name="Rectangle 3">
            <a:extLst>
              <a:ext uri="{FF2B5EF4-FFF2-40B4-BE49-F238E27FC236}">
                <a16:creationId xmlns:a16="http://schemas.microsoft.com/office/drawing/2014/main" id="{C1CD1E33-4BD4-464B-ABFF-394B89D561CC}"/>
              </a:ext>
            </a:extLst>
          </p:cNvPr>
          <p:cNvSpPr/>
          <p:nvPr/>
        </p:nvSpPr>
        <p:spPr>
          <a:xfrm>
            <a:off x="5946949" y="848785"/>
            <a:ext cx="3058338"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solidFill>
                  <a:schemeClr val="bg1"/>
                </a:solidFill>
                <a:ea typeface="ＭＳ Ｐゴシック" charset="0"/>
                <a:cs typeface="ＭＳ Ｐゴシック" charset="0"/>
              </a:rPr>
              <a:t>Rationality is not omniscience!</a:t>
            </a:r>
          </a:p>
        </p:txBody>
      </p:sp>
    </p:spTree>
    <p:extLst>
      <p:ext uri="{BB962C8B-B14F-4D97-AF65-F5344CB8AC3E}">
        <p14:creationId xmlns:p14="http://schemas.microsoft.com/office/powerpoint/2010/main" val="3488408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25C0-8EFE-6E41-878D-5E8943A1778D}"/>
              </a:ext>
            </a:extLst>
          </p:cNvPr>
          <p:cNvSpPr>
            <a:spLocks noGrp="1"/>
          </p:cNvSpPr>
          <p:nvPr>
            <p:ph type="title"/>
          </p:nvPr>
        </p:nvSpPr>
        <p:spPr/>
        <p:txBody>
          <a:bodyPr/>
          <a:lstStyle/>
          <a:p>
            <a:r>
              <a:rPr lang="en-GB" dirty="0"/>
              <a:t>Further Agent Properties</a:t>
            </a:r>
          </a:p>
        </p:txBody>
      </p:sp>
      <p:sp>
        <p:nvSpPr>
          <p:cNvPr id="3" name="Content Placeholder 2">
            <a:extLst>
              <a:ext uri="{FF2B5EF4-FFF2-40B4-BE49-F238E27FC236}">
                <a16:creationId xmlns:a16="http://schemas.microsoft.com/office/drawing/2014/main" id="{9A8C39F7-3439-5E49-BB97-092825D01CFD}"/>
              </a:ext>
            </a:extLst>
          </p:cNvPr>
          <p:cNvSpPr>
            <a:spLocks noGrp="1"/>
          </p:cNvSpPr>
          <p:nvPr>
            <p:ph idx="1"/>
          </p:nvPr>
        </p:nvSpPr>
        <p:spPr>
          <a:xfrm>
            <a:off x="359625" y="1666902"/>
            <a:ext cx="6387308" cy="4236435"/>
          </a:xfrm>
        </p:spPr>
        <p:txBody>
          <a:bodyPr/>
          <a:lstStyle/>
          <a:p>
            <a:r>
              <a:rPr lang="en-GB" dirty="0"/>
              <a:t>Properties that agent behaviour can exhibit:</a:t>
            </a:r>
          </a:p>
          <a:p>
            <a:pPr lvl="1"/>
            <a:r>
              <a:rPr lang="en-GB" dirty="0"/>
              <a:t>Rationality</a:t>
            </a:r>
          </a:p>
          <a:p>
            <a:pPr lvl="1"/>
            <a:r>
              <a:rPr lang="en-GB" dirty="0"/>
              <a:t>Flexibility</a:t>
            </a:r>
          </a:p>
          <a:p>
            <a:pPr lvl="2"/>
            <a:r>
              <a:rPr lang="en-GB" dirty="0"/>
              <a:t>Reactive</a:t>
            </a:r>
          </a:p>
          <a:p>
            <a:pPr lvl="2"/>
            <a:r>
              <a:rPr lang="en-GB" dirty="0"/>
              <a:t>Proactive</a:t>
            </a:r>
          </a:p>
          <a:p>
            <a:pPr lvl="2"/>
            <a:r>
              <a:rPr lang="en-GB" dirty="0"/>
              <a:t>Social (in multi-agent systems)</a:t>
            </a:r>
          </a:p>
          <a:p>
            <a:pPr lvl="1"/>
            <a:r>
              <a:rPr lang="en-GB" dirty="0"/>
              <a:t>Autonomy</a:t>
            </a:r>
          </a:p>
          <a:p>
            <a:pPr lvl="1"/>
            <a:r>
              <a:rPr lang="en-GB" dirty="0"/>
              <a:t>Mobility</a:t>
            </a:r>
          </a:p>
          <a:p>
            <a:pPr lvl="1"/>
            <a:r>
              <a:rPr lang="en-GB" dirty="0"/>
              <a:t>Veracity</a:t>
            </a:r>
          </a:p>
          <a:p>
            <a:pPr lvl="1"/>
            <a:r>
              <a:rPr lang="en-GB" dirty="0"/>
              <a:t>Benevolence</a:t>
            </a:r>
          </a:p>
          <a:p>
            <a:pPr lvl="1"/>
            <a:r>
              <a:rPr lang="en-GB" dirty="0"/>
              <a:t>Ability to learn / adapt</a:t>
            </a:r>
          </a:p>
        </p:txBody>
      </p:sp>
      <p:sp>
        <p:nvSpPr>
          <p:cNvPr id="4" name="Date Placeholder 3">
            <a:extLst>
              <a:ext uri="{FF2B5EF4-FFF2-40B4-BE49-F238E27FC236}">
                <a16:creationId xmlns:a16="http://schemas.microsoft.com/office/drawing/2014/main" id="{95B40FB7-3A10-1A43-8AAF-9CCAC0A6A311}"/>
              </a:ext>
            </a:extLst>
          </p:cNvPr>
          <p:cNvSpPr>
            <a:spLocks noGrp="1"/>
          </p:cNvSpPr>
          <p:nvPr>
            <p:ph type="dt" sz="half" idx="2"/>
          </p:nvPr>
        </p:nvSpPr>
        <p:spPr/>
        <p:txBody>
          <a:bodyPr/>
          <a:lstStyle/>
          <a:p>
            <a:r>
              <a:rPr lang="en-GB"/>
              <a:t>Intro</a:t>
            </a:r>
          </a:p>
        </p:txBody>
      </p:sp>
      <p:sp>
        <p:nvSpPr>
          <p:cNvPr id="5" name="Footer Placeholder 4">
            <a:extLst>
              <a:ext uri="{FF2B5EF4-FFF2-40B4-BE49-F238E27FC236}">
                <a16:creationId xmlns:a16="http://schemas.microsoft.com/office/drawing/2014/main" id="{48EA7A8C-80C0-474B-AC9A-83BD21C99BF2}"/>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2B471FC8-3C5F-E44E-B09F-843462CCBDFC}"/>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19</a:t>
            </a:fld>
            <a:r>
              <a:rPr lang="en-GB"/>
              <a:t> </a:t>
            </a:r>
            <a:endParaRPr lang="en-GB" sz="1399"/>
          </a:p>
        </p:txBody>
      </p:sp>
      <p:grpSp>
        <p:nvGrpSpPr>
          <p:cNvPr id="20" name="Group 19">
            <a:extLst>
              <a:ext uri="{FF2B5EF4-FFF2-40B4-BE49-F238E27FC236}">
                <a16:creationId xmlns:a16="http://schemas.microsoft.com/office/drawing/2014/main" id="{A68571DA-62FC-6743-B04C-DE8BF6B463D3}"/>
              </a:ext>
            </a:extLst>
          </p:cNvPr>
          <p:cNvGrpSpPr/>
          <p:nvPr/>
        </p:nvGrpSpPr>
        <p:grpSpPr>
          <a:xfrm>
            <a:off x="6893229" y="1666899"/>
            <a:ext cx="4938446" cy="4236436"/>
            <a:chOff x="6900410" y="1665063"/>
            <a:chExt cx="4943590" cy="4240849"/>
          </a:xfrm>
        </p:grpSpPr>
        <p:sp>
          <p:nvSpPr>
            <p:cNvPr id="21" name="TextBox 20">
              <a:extLst>
                <a:ext uri="{FF2B5EF4-FFF2-40B4-BE49-F238E27FC236}">
                  <a16:creationId xmlns:a16="http://schemas.microsoft.com/office/drawing/2014/main" id="{3DB14FB6-A5E1-6C43-A689-9EAE7498FA01}"/>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22" name="TextBox 21">
              <a:extLst>
                <a:ext uri="{FF2B5EF4-FFF2-40B4-BE49-F238E27FC236}">
                  <a16:creationId xmlns:a16="http://schemas.microsoft.com/office/drawing/2014/main" id="{CADA5E33-0FBF-8340-9534-BD86523640DA}"/>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23" name="TextBox 22">
              <a:extLst>
                <a:ext uri="{FF2B5EF4-FFF2-40B4-BE49-F238E27FC236}">
                  <a16:creationId xmlns:a16="http://schemas.microsoft.com/office/drawing/2014/main" id="{C48165E1-B1EB-1842-BBDA-F0A201809125}"/>
                </a:ext>
              </a:extLst>
            </p:cNvPr>
            <p:cNvSpPr txBox="1"/>
            <p:nvPr/>
          </p:nvSpPr>
          <p:spPr>
            <a:xfrm>
              <a:off x="8031203" y="1779899"/>
              <a:ext cx="634468" cy="215539"/>
            </a:xfrm>
            <a:prstGeom prst="rect">
              <a:avLst/>
            </a:prstGeom>
            <a:noFill/>
          </p:spPr>
          <p:txBody>
            <a:bodyPr wrap="none" lIns="35963" tIns="0" rIns="35963" bIns="0" rtlCol="0">
              <a:spAutoFit/>
            </a:bodyPr>
            <a:lstStyle/>
            <a:p>
              <a:r>
                <a:rPr lang="en-GB" sz="1399"/>
                <a:t>Sensors</a:t>
              </a:r>
            </a:p>
          </p:txBody>
        </p:sp>
        <p:sp>
          <p:nvSpPr>
            <p:cNvPr id="24" name="TextBox 23">
              <a:extLst>
                <a:ext uri="{FF2B5EF4-FFF2-40B4-BE49-F238E27FC236}">
                  <a16:creationId xmlns:a16="http://schemas.microsoft.com/office/drawing/2014/main" id="{E6C6C898-7915-EB4A-BBEB-57EAF3FE000F}"/>
                </a:ext>
              </a:extLst>
            </p:cNvPr>
            <p:cNvSpPr txBox="1"/>
            <p:nvPr/>
          </p:nvSpPr>
          <p:spPr>
            <a:xfrm>
              <a:off x="7961492" y="5554952"/>
              <a:ext cx="773882" cy="215539"/>
            </a:xfrm>
            <a:prstGeom prst="rect">
              <a:avLst/>
            </a:prstGeom>
            <a:noFill/>
          </p:spPr>
          <p:txBody>
            <a:bodyPr wrap="none" lIns="35963" tIns="0" rIns="35963" bIns="0" rtlCol="0">
              <a:spAutoFit/>
            </a:bodyPr>
            <a:lstStyle/>
            <a:p>
              <a:pPr algn="ctr"/>
              <a:r>
                <a:rPr lang="en-GB" sz="1399"/>
                <a:t>Actuators</a:t>
              </a:r>
            </a:p>
          </p:txBody>
        </p:sp>
        <p:sp>
          <p:nvSpPr>
            <p:cNvPr id="25" name="TextBox 24">
              <a:extLst>
                <a:ext uri="{FF2B5EF4-FFF2-40B4-BE49-F238E27FC236}">
                  <a16:creationId xmlns:a16="http://schemas.microsoft.com/office/drawing/2014/main" id="{D3672820-CF06-B54E-B835-42B8404F6D2A}"/>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59625" tIns="179813" rIns="359625" bIns="179813" rtlCol="0">
              <a:spAutoFit/>
            </a:bodyPr>
            <a:lstStyle/>
            <a:p>
              <a:pPr algn="ctr"/>
              <a:r>
                <a:rPr lang="en-GB" sz="5994"/>
                <a:t>?</a:t>
              </a:r>
            </a:p>
          </p:txBody>
        </p:sp>
        <p:cxnSp>
          <p:nvCxnSpPr>
            <p:cNvPr id="26" name="Straight Arrow Connector 25">
              <a:extLst>
                <a:ext uri="{FF2B5EF4-FFF2-40B4-BE49-F238E27FC236}">
                  <a16:creationId xmlns:a16="http://schemas.microsoft.com/office/drawing/2014/main" id="{3B6F2697-E74E-6A41-862B-CCEDF803D2B3}"/>
                </a:ext>
              </a:extLst>
            </p:cNvPr>
            <p:cNvCxnSpPr>
              <a:cxnSpLocks/>
              <a:stCxn id="23" idx="2"/>
              <a:endCxn id="25" idx="0"/>
            </p:cNvCxnSpPr>
            <p:nvPr/>
          </p:nvCxnSpPr>
          <p:spPr>
            <a:xfrm>
              <a:off x="8348437" y="1995439"/>
              <a:ext cx="0" cy="11281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283A777-C3F5-EC45-9BE6-D4F5E1815EF1}"/>
                </a:ext>
              </a:extLst>
            </p:cNvPr>
            <p:cNvCxnSpPr>
              <a:cxnSpLocks/>
              <a:stCxn id="25" idx="2"/>
              <a:endCxn id="24" idx="0"/>
            </p:cNvCxnSpPr>
            <p:nvPr/>
          </p:nvCxnSpPr>
          <p:spPr>
            <a:xfrm flipH="1">
              <a:off x="8348434" y="4410456"/>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5E0CBAF-56EC-B04F-8090-5B0A368EFD52}"/>
                </a:ext>
              </a:extLst>
            </p:cNvPr>
            <p:cNvCxnSpPr>
              <a:cxnSpLocks/>
              <a:stCxn id="23" idx="3"/>
            </p:cNvCxnSpPr>
            <p:nvPr/>
          </p:nvCxnSpPr>
          <p:spPr>
            <a:xfrm flipV="1">
              <a:off x="8665671" y="1887622"/>
              <a:ext cx="2678226"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1F3DAB4-3A8F-9841-AFEA-62A767345BBA}"/>
                </a:ext>
              </a:extLst>
            </p:cNvPr>
            <p:cNvCxnSpPr>
              <a:cxnSpLocks/>
              <a:endCxn id="24" idx="3"/>
            </p:cNvCxnSpPr>
            <p:nvPr/>
          </p:nvCxnSpPr>
          <p:spPr>
            <a:xfrm flipH="1">
              <a:off x="8735374" y="5662674"/>
              <a:ext cx="2551553"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67EB0FE-6A7D-2743-968A-0BEF2F9CA6FB}"/>
                </a:ext>
              </a:extLst>
            </p:cNvPr>
            <p:cNvSpPr txBox="1"/>
            <p:nvPr/>
          </p:nvSpPr>
          <p:spPr>
            <a:xfrm>
              <a:off x="9757783" y="1930714"/>
              <a:ext cx="701159" cy="215539"/>
            </a:xfrm>
            <a:prstGeom prst="rect">
              <a:avLst/>
            </a:prstGeom>
            <a:noFill/>
          </p:spPr>
          <p:txBody>
            <a:bodyPr wrap="none" lIns="35963" tIns="0" rIns="35963" bIns="0" rtlCol="0">
              <a:spAutoFit/>
            </a:bodyPr>
            <a:lstStyle/>
            <a:p>
              <a:pPr algn="ctr"/>
              <a:r>
                <a:rPr lang="en-GB" sz="1399"/>
                <a:t>Percepts</a:t>
              </a:r>
            </a:p>
          </p:txBody>
        </p:sp>
        <p:sp>
          <p:nvSpPr>
            <p:cNvPr id="31" name="TextBox 30">
              <a:extLst>
                <a:ext uri="{FF2B5EF4-FFF2-40B4-BE49-F238E27FC236}">
                  <a16:creationId xmlns:a16="http://schemas.microsoft.com/office/drawing/2014/main" id="{39F91134-341B-F448-B3F5-52B10834F292}"/>
                </a:ext>
              </a:extLst>
            </p:cNvPr>
            <p:cNvSpPr txBox="1"/>
            <p:nvPr/>
          </p:nvSpPr>
          <p:spPr>
            <a:xfrm>
              <a:off x="9801622" y="5393369"/>
              <a:ext cx="613479" cy="215539"/>
            </a:xfrm>
            <a:prstGeom prst="rect">
              <a:avLst/>
            </a:prstGeom>
            <a:noFill/>
          </p:spPr>
          <p:txBody>
            <a:bodyPr wrap="none" lIns="35963" tIns="0" rIns="35963" bIns="0" rtlCol="0">
              <a:spAutoFit/>
            </a:bodyPr>
            <a:lstStyle/>
            <a:p>
              <a:pPr algn="ctr"/>
              <a:r>
                <a:rPr lang="en-GB" sz="1399"/>
                <a:t>Actions</a:t>
              </a:r>
            </a:p>
          </p:txBody>
        </p:sp>
      </p:grpSp>
    </p:spTree>
    <p:extLst>
      <p:ext uri="{BB962C8B-B14F-4D97-AF65-F5344CB8AC3E}">
        <p14:creationId xmlns:p14="http://schemas.microsoft.com/office/powerpoint/2010/main" val="60787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en-GB" dirty="0"/>
              <a:t>Contents</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625" y="1666901"/>
            <a:ext cx="11472051" cy="4352377"/>
          </a:xfrm>
        </p:spPr>
        <p:txBody>
          <a:bodyPr numCol="2">
            <a:normAutofit fontScale="92500" lnSpcReduction="10000"/>
          </a:bodyPr>
          <a:lstStyle/>
          <a:p>
            <a:pPr marL="456743" indent="-456743">
              <a:buFont typeface="+mj-lt"/>
              <a:buAutoNum type="arabicPeriod"/>
            </a:pPr>
            <a:r>
              <a:rPr lang="en-GB" b="1" dirty="0">
                <a:solidFill>
                  <a:schemeClr val="accent1"/>
                </a:solidFill>
              </a:rPr>
              <a:t>Introduction</a:t>
            </a:r>
          </a:p>
          <a:p>
            <a:pPr lvl="1"/>
            <a:r>
              <a:rPr lang="en-GB" dirty="0">
                <a:solidFill>
                  <a:schemeClr val="accent1"/>
                </a:solidFill>
              </a:rPr>
              <a:t>Artificial intelligence</a:t>
            </a:r>
          </a:p>
          <a:p>
            <a:pPr lvl="1"/>
            <a:r>
              <a:rPr lang="en-GB" dirty="0">
                <a:solidFill>
                  <a:schemeClr val="accent1"/>
                </a:solidFill>
              </a:rPr>
              <a:t>Agent framework</a:t>
            </a:r>
          </a:p>
          <a:p>
            <a:pPr lvl="1"/>
            <a:r>
              <a:rPr lang="en-GB" dirty="0">
                <a:solidFill>
                  <a:schemeClr val="accent1"/>
                </a:solidFill>
              </a:rPr>
              <a:t>StaRAI: context, motivation</a:t>
            </a:r>
          </a:p>
          <a:p>
            <a:pPr marL="456743" indent="-456743">
              <a:buFont typeface="+mj-lt"/>
              <a:buAutoNum type="arabicPeriod"/>
            </a:pPr>
            <a:r>
              <a:rPr lang="en-GB" b="1" dirty="0"/>
              <a:t>Foundations</a:t>
            </a:r>
            <a:endParaRPr lang="en-GB" dirty="0"/>
          </a:p>
          <a:p>
            <a:pPr lvl="1"/>
            <a:r>
              <a:rPr lang="en-GB" dirty="0"/>
              <a:t>Logic</a:t>
            </a:r>
          </a:p>
          <a:p>
            <a:pPr lvl="1"/>
            <a:r>
              <a:rPr lang="en-GB" dirty="0"/>
              <a:t>Probability theory</a:t>
            </a:r>
          </a:p>
          <a:p>
            <a:pPr lvl="1"/>
            <a:r>
              <a:rPr lang="en-GB" dirty="0"/>
              <a:t>Probabilistic graphical models (PGMs)</a:t>
            </a:r>
          </a:p>
          <a:p>
            <a:pPr marL="456743" indent="-456743">
              <a:buFont typeface="+mj-lt"/>
              <a:buAutoNum type="arabicPeriod"/>
            </a:pPr>
            <a:r>
              <a:rPr lang="en-GB" b="1" dirty="0"/>
              <a:t>Probabilistic Relational Models (PRMs)</a:t>
            </a:r>
          </a:p>
          <a:p>
            <a:pPr lvl="1"/>
            <a:r>
              <a:rPr lang="en-GB" dirty="0"/>
              <a:t>Parfactor models, Markov logic networks</a:t>
            </a:r>
          </a:p>
          <a:p>
            <a:pPr lvl="1"/>
            <a:r>
              <a:rPr lang="en-GB" dirty="0"/>
              <a:t>Semantics, inference tasks</a:t>
            </a:r>
          </a:p>
          <a:p>
            <a:pPr marL="456743" indent="-456743">
              <a:buFont typeface="+mj-lt"/>
              <a:buAutoNum type="arabicPeriod"/>
            </a:pPr>
            <a:r>
              <a:rPr lang="en-GB" b="1" dirty="0"/>
              <a:t>Lifted Inference</a:t>
            </a:r>
          </a:p>
          <a:p>
            <a:pPr lvl="1"/>
            <a:r>
              <a:rPr lang="en-GB" dirty="0"/>
              <a:t>Exact inference</a:t>
            </a:r>
          </a:p>
          <a:p>
            <a:pPr lvl="1"/>
            <a:r>
              <a:rPr lang="en-GB" dirty="0"/>
              <a:t>Approximate inference, specifically sampling</a:t>
            </a:r>
          </a:p>
          <a:p>
            <a:pPr marL="456743" indent="-456743">
              <a:buFont typeface="+mj-lt"/>
              <a:buAutoNum type="arabicPeriod"/>
            </a:pPr>
            <a:r>
              <a:rPr lang="en-GB" b="1" dirty="0"/>
              <a:t>Lifted Learning</a:t>
            </a:r>
          </a:p>
          <a:p>
            <a:pPr lvl="1"/>
            <a:r>
              <a:rPr lang="en-GB" dirty="0"/>
              <a:t>Parameter learning</a:t>
            </a:r>
          </a:p>
          <a:p>
            <a:pPr lvl="1"/>
            <a:r>
              <a:rPr lang="en-GB" dirty="0"/>
              <a:t>Relation learning</a:t>
            </a:r>
          </a:p>
          <a:p>
            <a:pPr lvl="1"/>
            <a:r>
              <a:rPr lang="en-GB" dirty="0"/>
              <a:t>Approximating symmetries</a:t>
            </a:r>
          </a:p>
          <a:p>
            <a:pPr marL="456743" indent="-456743">
              <a:buFont typeface="+mj-lt"/>
              <a:buAutoNum type="arabicPeriod"/>
            </a:pPr>
            <a:r>
              <a:rPr lang="en-GB" b="1" dirty="0"/>
              <a:t>Lifted Sequential Models and Inference</a:t>
            </a:r>
          </a:p>
          <a:p>
            <a:pPr lvl="1"/>
            <a:r>
              <a:rPr lang="en-GB" dirty="0"/>
              <a:t>Parameterised models</a:t>
            </a:r>
          </a:p>
          <a:p>
            <a:pPr lvl="1"/>
            <a:r>
              <a:rPr lang="en-GB" dirty="0"/>
              <a:t>Semantics, inference tasks, algorithm</a:t>
            </a:r>
          </a:p>
          <a:p>
            <a:pPr marL="456743" indent="-456743">
              <a:buFont typeface="+mj-lt"/>
              <a:buAutoNum type="arabicPeriod"/>
            </a:pPr>
            <a:r>
              <a:rPr lang="en-GB" b="1" dirty="0"/>
              <a:t>Lifted Decision Making</a:t>
            </a:r>
          </a:p>
          <a:p>
            <a:pPr lvl="1"/>
            <a:r>
              <a:rPr lang="en-GB" dirty="0"/>
              <a:t>Preferences, utility</a:t>
            </a:r>
          </a:p>
          <a:p>
            <a:pPr lvl="1"/>
            <a:r>
              <a:rPr lang="en-GB" dirty="0"/>
              <a:t>Decision-theoretic models, tasks, algorithm</a:t>
            </a:r>
          </a:p>
          <a:p>
            <a:pPr marL="456743" indent="-456743">
              <a:buFont typeface="+mj-lt"/>
              <a:buAutoNum type="arabicPeriod"/>
            </a:pPr>
            <a:r>
              <a:rPr lang="en-GB" b="1" dirty="0"/>
              <a:t>Continuous Space and Lifting</a:t>
            </a:r>
          </a:p>
          <a:p>
            <a:pPr lvl="1"/>
            <a:r>
              <a:rPr lang="en-GB" dirty="0"/>
              <a:t>Lifted Gaussian Bayesian networks (BNs)</a:t>
            </a:r>
          </a:p>
          <a:p>
            <a:pPr lvl="1"/>
            <a:r>
              <a:rPr lang="en-GB" dirty="0"/>
              <a:t>Probabilistic soft logic (PSL)</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r>
              <a:rPr lang="en-GB"/>
              <a:t>Intro</a:t>
            </a:r>
          </a:p>
        </p:txBody>
      </p:sp>
      <p:sp>
        <p:nvSpPr>
          <p:cNvPr id="6" name="Footer Placeholder 5">
            <a:extLst>
              <a:ext uri="{FF2B5EF4-FFF2-40B4-BE49-F238E27FC236}">
                <a16:creationId xmlns:a16="http://schemas.microsoft.com/office/drawing/2014/main" id="{283BA801-DFF4-BA4A-AD4D-D0181FCDA2C5}"/>
              </a:ext>
            </a:extLst>
          </p:cNvPr>
          <p:cNvSpPr>
            <a:spLocks noGrp="1"/>
          </p:cNvSpPr>
          <p:nvPr>
            <p:ph type="ftr" sz="quarter" idx="3"/>
          </p:nvPr>
        </p:nvSpPr>
        <p:spPr/>
        <p:txBody>
          <a:bodyPr/>
          <a:lstStyle/>
          <a:p>
            <a:r>
              <a:rPr lang="en-GB"/>
              <a:t>T. Braun - StaRAI</a:t>
            </a:r>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fld id="{6C8FC03C-C266-4645-ABC5-645062898383}" type="slidenum">
              <a:rPr lang="en-GB" sz="1598">
                <a:latin typeface="Calibri" panose="020F0502020204030204" pitchFamily="34" charset="0"/>
                <a:cs typeface="Calibri" panose="020F0502020204030204" pitchFamily="34" charset="0"/>
              </a:rPr>
              <a:pPr/>
              <a:t>2</a:t>
            </a:fld>
            <a:r>
              <a:rPr lang="en-GB"/>
              <a:t> </a:t>
            </a:r>
            <a:endParaRPr lang="en-GB" sz="1399"/>
          </a:p>
        </p:txBody>
      </p:sp>
    </p:spTree>
    <p:extLst>
      <p:ext uri="{BB962C8B-B14F-4D97-AF65-F5344CB8AC3E}">
        <p14:creationId xmlns:p14="http://schemas.microsoft.com/office/powerpoint/2010/main" val="3123476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955A-C15B-9D45-9537-9352A0126511}"/>
              </a:ext>
            </a:extLst>
          </p:cNvPr>
          <p:cNvSpPr>
            <a:spLocks noGrp="1"/>
          </p:cNvSpPr>
          <p:nvPr>
            <p:ph type="title"/>
          </p:nvPr>
        </p:nvSpPr>
        <p:spPr/>
        <p:txBody>
          <a:bodyPr/>
          <a:lstStyle/>
          <a:p>
            <a:r>
              <a:rPr lang="en-GB"/>
              <a:t>Task Environment</a:t>
            </a:r>
          </a:p>
        </p:txBody>
      </p:sp>
      <p:sp>
        <p:nvSpPr>
          <p:cNvPr id="3" name="Content Placeholder 2">
            <a:extLst>
              <a:ext uri="{FF2B5EF4-FFF2-40B4-BE49-F238E27FC236}">
                <a16:creationId xmlns:a16="http://schemas.microsoft.com/office/drawing/2014/main" id="{EBEB4DFD-478E-2149-B91C-BAB2A886DDCE}"/>
              </a:ext>
            </a:extLst>
          </p:cNvPr>
          <p:cNvSpPr>
            <a:spLocks noGrp="1"/>
          </p:cNvSpPr>
          <p:nvPr>
            <p:ph idx="1"/>
          </p:nvPr>
        </p:nvSpPr>
        <p:spPr/>
        <p:txBody>
          <a:bodyPr/>
          <a:lstStyle/>
          <a:p>
            <a:r>
              <a:rPr lang="en-GB" dirty="0">
                <a:solidFill>
                  <a:schemeClr val="accent1"/>
                </a:solidFill>
              </a:rPr>
              <a:t>Task environments</a:t>
            </a:r>
            <a:endParaRPr lang="en-GB" dirty="0"/>
          </a:p>
          <a:p>
            <a:pPr lvl="1"/>
            <a:r>
              <a:rPr lang="en-GB" dirty="0"/>
              <a:t>Essentially the “problems” to which rational agents are the “solutions”</a:t>
            </a:r>
          </a:p>
          <a:p>
            <a:pPr lvl="1"/>
            <a:r>
              <a:rPr lang="en-GB" dirty="0"/>
              <a:t>Specify using </a:t>
            </a:r>
            <a:r>
              <a:rPr lang="en-GB" dirty="0">
                <a:solidFill>
                  <a:schemeClr val="accent1"/>
                </a:solidFill>
              </a:rPr>
              <a:t>PEAS</a:t>
            </a:r>
            <a:r>
              <a:rPr lang="en-GB" dirty="0"/>
              <a:t> description</a:t>
            </a:r>
          </a:p>
          <a:p>
            <a:pPr lvl="2">
              <a:tabLst>
                <a:tab pos="3595264" algn="l"/>
              </a:tabLst>
            </a:pPr>
            <a:r>
              <a:rPr lang="en-GB" u="sng" dirty="0">
                <a:solidFill>
                  <a:schemeClr val="accent1"/>
                </a:solidFill>
              </a:rPr>
              <a:t>P</a:t>
            </a:r>
            <a:r>
              <a:rPr lang="en-GB" dirty="0"/>
              <a:t>erformance measure</a:t>
            </a:r>
          </a:p>
          <a:p>
            <a:pPr lvl="2">
              <a:tabLst>
                <a:tab pos="3595264" algn="l"/>
              </a:tabLst>
            </a:pPr>
            <a:r>
              <a:rPr lang="en-GB" u="sng" dirty="0">
                <a:solidFill>
                  <a:schemeClr val="accent1"/>
                </a:solidFill>
              </a:rPr>
              <a:t>E</a:t>
            </a:r>
            <a:r>
              <a:rPr lang="en-GB" dirty="0"/>
              <a:t>nvironment</a:t>
            </a:r>
          </a:p>
          <a:p>
            <a:pPr lvl="2">
              <a:tabLst>
                <a:tab pos="3595264" algn="l"/>
              </a:tabLst>
            </a:pPr>
            <a:r>
              <a:rPr lang="en-GB" u="sng" dirty="0">
                <a:solidFill>
                  <a:schemeClr val="accent1"/>
                </a:solidFill>
              </a:rPr>
              <a:t>A</a:t>
            </a:r>
            <a:r>
              <a:rPr lang="en-GB" dirty="0"/>
              <a:t>ctuators</a:t>
            </a:r>
          </a:p>
          <a:p>
            <a:pPr lvl="2">
              <a:tabLst>
                <a:tab pos="3595264" algn="l"/>
              </a:tabLst>
            </a:pPr>
            <a:r>
              <a:rPr lang="en-GB" u="sng" dirty="0">
                <a:solidFill>
                  <a:schemeClr val="accent1"/>
                </a:solidFill>
              </a:rPr>
              <a:t>S</a:t>
            </a:r>
            <a:r>
              <a:rPr lang="en-GB" dirty="0"/>
              <a:t>ensors</a:t>
            </a:r>
          </a:p>
          <a:p>
            <a:pPr lvl="2">
              <a:tabLst>
                <a:tab pos="3595264" algn="l"/>
              </a:tabLst>
            </a:pPr>
            <a:endParaRPr lang="en-GB" dirty="0"/>
          </a:p>
          <a:p>
            <a:pPr marL="361588" indent="-361588">
              <a:buFont typeface="Zapf Dingbats"/>
              <a:buChar char="➝"/>
            </a:pPr>
            <a:r>
              <a:rPr lang="en-GB" dirty="0"/>
              <a:t>Properties of task environment</a:t>
            </a:r>
          </a:p>
          <a:p>
            <a:pPr marL="361588" indent="-361588">
              <a:buFont typeface="Zapf Dingbats"/>
              <a:buChar char="➝"/>
            </a:pPr>
            <a:r>
              <a:rPr lang="en-GB" dirty="0"/>
              <a:t>Modelling the environment</a:t>
            </a:r>
          </a:p>
          <a:p>
            <a:r>
              <a:rPr lang="en-GB" dirty="0"/>
              <a:t>Determine agent design</a:t>
            </a:r>
          </a:p>
          <a:p>
            <a:pPr lvl="1"/>
            <a:endParaRPr lang="en-GB" dirty="0"/>
          </a:p>
        </p:txBody>
      </p:sp>
      <p:sp>
        <p:nvSpPr>
          <p:cNvPr id="4" name="Date Placeholder 3">
            <a:extLst>
              <a:ext uri="{FF2B5EF4-FFF2-40B4-BE49-F238E27FC236}">
                <a16:creationId xmlns:a16="http://schemas.microsoft.com/office/drawing/2014/main" id="{4A5FC3F4-8535-2C4A-82B3-9F38F19ECB52}"/>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D3174AAA-ECF0-B446-9B1E-AC2A4D1647F9}"/>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20</a:t>
            </a:fld>
            <a:r>
              <a:rPr lang="en-GB"/>
              <a:t> </a:t>
            </a:r>
            <a:endParaRPr lang="en-GB" sz="1399"/>
          </a:p>
        </p:txBody>
      </p:sp>
      <p:sp>
        <p:nvSpPr>
          <p:cNvPr id="7" name="Footer Placeholder 6">
            <a:extLst>
              <a:ext uri="{FF2B5EF4-FFF2-40B4-BE49-F238E27FC236}">
                <a16:creationId xmlns:a16="http://schemas.microsoft.com/office/drawing/2014/main" id="{8DAFB0A6-BFD2-094C-9D25-CD3081AB7B7A}"/>
              </a:ext>
            </a:extLst>
          </p:cNvPr>
          <p:cNvSpPr>
            <a:spLocks noGrp="1"/>
          </p:cNvSpPr>
          <p:nvPr>
            <p:ph type="ftr" sz="quarter" idx="3"/>
          </p:nvPr>
        </p:nvSpPr>
        <p:spPr/>
        <p:txBody>
          <a:bodyPr/>
          <a:lstStyle/>
          <a:p>
            <a:r>
              <a:rPr lang="en-GB"/>
              <a:t>T. Braun - StaRAI</a:t>
            </a:r>
          </a:p>
        </p:txBody>
      </p:sp>
      <p:sp>
        <p:nvSpPr>
          <p:cNvPr id="5" name="TextBox 4">
            <a:extLst>
              <a:ext uri="{FF2B5EF4-FFF2-40B4-BE49-F238E27FC236}">
                <a16:creationId xmlns:a16="http://schemas.microsoft.com/office/drawing/2014/main" id="{8015A6A9-AF5C-2E47-A12B-94483C4E17FF}"/>
              </a:ext>
            </a:extLst>
          </p:cNvPr>
          <p:cNvSpPr txBox="1"/>
          <p:nvPr/>
        </p:nvSpPr>
        <p:spPr>
          <a:xfrm>
            <a:off x="6588679" y="2752615"/>
            <a:ext cx="5051265" cy="131446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a:t>Attention: Name collision between </a:t>
            </a:r>
          </a:p>
          <a:p>
            <a:pPr algn="ctr">
              <a:spcBef>
                <a:spcPts val="300"/>
              </a:spcBef>
              <a:spcAft>
                <a:spcPts val="599"/>
              </a:spcAft>
            </a:pPr>
            <a:r>
              <a:rPr lang="en-GB" sz="1798" u="sng">
                <a:solidFill>
                  <a:schemeClr val="accent3">
                    <a:lumMod val="40000"/>
                    <a:lumOff val="60000"/>
                  </a:schemeClr>
                </a:solidFill>
              </a:rPr>
              <a:t>task</a:t>
            </a:r>
            <a:r>
              <a:rPr lang="en-GB" sz="1798">
                <a:solidFill>
                  <a:schemeClr val="accent3">
                    <a:lumMod val="40000"/>
                    <a:lumOff val="60000"/>
                  </a:schemeClr>
                </a:solidFill>
              </a:rPr>
              <a:t> </a:t>
            </a:r>
            <a:r>
              <a:rPr lang="en-GB" sz="1798" i="1">
                <a:solidFill>
                  <a:schemeClr val="accent3">
                    <a:lumMod val="40000"/>
                    <a:lumOff val="60000"/>
                  </a:schemeClr>
                </a:solidFill>
              </a:rPr>
              <a:t>environment</a:t>
            </a:r>
            <a:r>
              <a:rPr lang="en-GB" sz="1798"/>
              <a:t> und </a:t>
            </a:r>
            <a:r>
              <a:rPr lang="en-GB" sz="1798" i="1">
                <a:solidFill>
                  <a:schemeClr val="accent3">
                    <a:lumMod val="40000"/>
                    <a:lumOff val="60000"/>
                  </a:schemeClr>
                </a:solidFill>
              </a:rPr>
              <a:t>environment</a:t>
            </a:r>
            <a:r>
              <a:rPr lang="en-GB" sz="1798"/>
              <a:t>.</a:t>
            </a:r>
          </a:p>
          <a:p>
            <a:r>
              <a:rPr lang="en-GB" sz="1798"/>
              <a:t>We will after this part usually only talk about the environment.</a:t>
            </a:r>
          </a:p>
        </p:txBody>
      </p:sp>
      <p:sp>
        <p:nvSpPr>
          <p:cNvPr id="8" name="TextBox 7">
            <a:extLst>
              <a:ext uri="{FF2B5EF4-FFF2-40B4-BE49-F238E27FC236}">
                <a16:creationId xmlns:a16="http://schemas.microsoft.com/office/drawing/2014/main" id="{3EF5A19D-DD41-5E46-ACCD-E05AA2CD1F5C}"/>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173195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r>
              <a:rPr lang="en-GB" dirty="0"/>
              <a:t>PEAS – Example </a:t>
            </a:r>
          </a:p>
        </p:txBody>
      </p:sp>
      <p:sp>
        <p:nvSpPr>
          <p:cNvPr id="48130" name="Rectangle 3"/>
          <p:cNvSpPr>
            <a:spLocks noGrp="1" noChangeArrowheads="1"/>
          </p:cNvSpPr>
          <p:nvPr>
            <p:ph idx="1"/>
          </p:nvPr>
        </p:nvSpPr>
        <p:spPr/>
        <p:txBody>
          <a:bodyPr/>
          <a:lstStyle/>
          <a:p>
            <a:r>
              <a:rPr lang="en-GB" dirty="0"/>
              <a:t>Medical diagnosis system</a:t>
            </a:r>
          </a:p>
          <a:p>
            <a:endParaRPr lang="en-GB" dirty="0"/>
          </a:p>
          <a:p>
            <a:endParaRPr lang="en-GB" dirty="0"/>
          </a:p>
          <a:p>
            <a:endParaRPr lang="en-GB" dirty="0"/>
          </a:p>
          <a:p>
            <a:endParaRPr lang="en-GB" dirty="0"/>
          </a:p>
          <a:p>
            <a:r>
              <a:rPr lang="en-GB" dirty="0"/>
              <a:t>Software agent for </a:t>
            </a:r>
            <a:r>
              <a:rPr lang="en-GB" i="1" dirty="0"/>
              <a:t>document retrieval, DR</a:t>
            </a:r>
            <a:endParaRPr lang="en-GB" dirty="0"/>
          </a:p>
          <a:p>
            <a:pPr lvl="1"/>
            <a:r>
              <a:rPr lang="en-GB" dirty="0"/>
              <a:t>Sensors: input interface for textual queries</a:t>
            </a:r>
          </a:p>
          <a:p>
            <a:pPr lvl="1"/>
            <a:r>
              <a:rPr lang="en-GB" dirty="0"/>
              <a:t>Actuators: output interface for documents</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Date Placeholder 1">
            <a:extLst>
              <a:ext uri="{FF2B5EF4-FFF2-40B4-BE49-F238E27FC236}">
                <a16:creationId xmlns:a16="http://schemas.microsoft.com/office/drawing/2014/main" id="{2A6E619E-FC76-1848-B217-F819C5B08596}"/>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8F39A763-01BF-5948-8658-F7387ED7AA62}"/>
              </a:ext>
            </a:extLst>
          </p:cNvPr>
          <p:cNvSpPr>
            <a:spLocks noGrp="1"/>
          </p:cNvSpPr>
          <p:nvPr>
            <p:ph type="ftr" sz="quarter" idx="3"/>
          </p:nvPr>
        </p:nvSpPr>
        <p:spPr/>
        <p:txBody>
          <a:bodyPr/>
          <a:lstStyle/>
          <a:p>
            <a:r>
              <a:rPr lang="en-GB"/>
              <a:t>T. Braun - StaRAI</a:t>
            </a:r>
          </a:p>
        </p:txBody>
      </p:sp>
      <p:sp>
        <p:nvSpPr>
          <p:cNvPr id="4" name="Foliennummernplatzhalter 1"/>
          <p:cNvSpPr>
            <a:spLocks noGrp="1"/>
          </p:cNvSpPr>
          <p:nvPr>
            <p:ph type="sldNum" sz="quarter" idx="4"/>
          </p:nvPr>
        </p:nvSpPr>
        <p:spPr/>
        <p:txBody>
          <a:bodyPr/>
          <a:lstStyle/>
          <a:p>
            <a:fld id="{3459873F-0287-9A4B-A260-FE52D1F3913B}" type="slidenum">
              <a:rPr lang="en-GB" smtClean="0"/>
              <a:pPr/>
              <a:t>21</a:t>
            </a:fld>
            <a:endParaRPr lang="en-GB"/>
          </a:p>
        </p:txBody>
      </p:sp>
      <p:grpSp>
        <p:nvGrpSpPr>
          <p:cNvPr id="18" name="Group 17">
            <a:extLst>
              <a:ext uri="{FF2B5EF4-FFF2-40B4-BE49-F238E27FC236}">
                <a16:creationId xmlns:a16="http://schemas.microsoft.com/office/drawing/2014/main" id="{EA9F997F-738F-354F-9A11-1A4BFDEC1AC7}"/>
              </a:ext>
            </a:extLst>
          </p:cNvPr>
          <p:cNvGrpSpPr/>
          <p:nvPr/>
        </p:nvGrpSpPr>
        <p:grpSpPr>
          <a:xfrm>
            <a:off x="5933740" y="4248356"/>
            <a:ext cx="3560448" cy="1133113"/>
            <a:chOff x="5697893" y="1665065"/>
            <a:chExt cx="3564157" cy="1134292"/>
          </a:xfrm>
        </p:grpSpPr>
        <p:sp>
          <p:nvSpPr>
            <p:cNvPr id="19" name="Cloud Callout 18">
              <a:extLst>
                <a:ext uri="{FF2B5EF4-FFF2-40B4-BE49-F238E27FC236}">
                  <a16:creationId xmlns:a16="http://schemas.microsoft.com/office/drawing/2014/main" id="{F0080CF6-5A96-8F45-9C49-0918DD95E9B3}"/>
                </a:ext>
              </a:extLst>
            </p:cNvPr>
            <p:cNvSpPr/>
            <p:nvPr/>
          </p:nvSpPr>
          <p:spPr>
            <a:xfrm>
              <a:off x="5697893" y="1665065"/>
              <a:ext cx="3564157" cy="1134292"/>
            </a:xfrm>
            <a:prstGeom prst="cloudCallout">
              <a:avLst>
                <a:gd name="adj1" fmla="val -48472"/>
                <a:gd name="adj2" fmla="val -67677"/>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798"/>
            </a:p>
          </p:txBody>
        </p:sp>
        <p:sp>
          <p:nvSpPr>
            <p:cNvPr id="20" name="TextBox 19">
              <a:extLst>
                <a:ext uri="{FF2B5EF4-FFF2-40B4-BE49-F238E27FC236}">
                  <a16:creationId xmlns:a16="http://schemas.microsoft.com/office/drawing/2014/main" id="{A6A85B75-C45D-E341-848B-EC7A7200DA8D}"/>
                </a:ext>
              </a:extLst>
            </p:cNvPr>
            <p:cNvSpPr txBox="1"/>
            <p:nvPr/>
          </p:nvSpPr>
          <p:spPr>
            <a:xfrm>
              <a:off x="5969595" y="1720963"/>
              <a:ext cx="3020751" cy="923328"/>
            </a:xfrm>
            <a:prstGeom prst="rect">
              <a:avLst/>
            </a:prstGeom>
            <a:noFill/>
          </p:spPr>
          <p:txBody>
            <a:bodyPr wrap="square" rtlCol="0">
              <a:spAutoFit/>
            </a:bodyPr>
            <a:lstStyle/>
            <a:p>
              <a:pPr algn="ctr"/>
              <a:r>
                <a:rPr lang="en-GB" sz="1798" dirty="0">
                  <a:solidFill>
                    <a:schemeClr val="bg1"/>
                  </a:solidFill>
                </a:rPr>
                <a:t>What makes up the </a:t>
              </a:r>
              <a:r>
                <a:rPr lang="en-GB" sz="1798" i="1" dirty="0">
                  <a:solidFill>
                    <a:schemeClr val="bg1"/>
                  </a:solidFill>
                </a:rPr>
                <a:t>environment</a:t>
              </a:r>
              <a:r>
                <a:rPr lang="en-GB" sz="1798" dirty="0">
                  <a:solidFill>
                    <a:schemeClr val="bg1"/>
                  </a:solidFill>
                </a:rPr>
                <a:t>? What is a fitting </a:t>
              </a:r>
              <a:r>
                <a:rPr lang="en-GB" sz="1798" i="1" dirty="0">
                  <a:solidFill>
                    <a:schemeClr val="bg1"/>
                  </a:solidFill>
                </a:rPr>
                <a:t>performance measure</a:t>
              </a:r>
              <a:r>
                <a:rPr lang="en-GB" sz="1798" dirty="0">
                  <a:solidFill>
                    <a:schemeClr val="bg1"/>
                  </a:solidFill>
                </a:rPr>
                <a:t>?</a:t>
              </a:r>
            </a:p>
          </p:txBody>
        </p:sp>
      </p:grpSp>
      <p:sp>
        <p:nvSpPr>
          <p:cNvPr id="17" name="TextBox 16">
            <a:extLst>
              <a:ext uri="{FF2B5EF4-FFF2-40B4-BE49-F238E27FC236}">
                <a16:creationId xmlns:a16="http://schemas.microsoft.com/office/drawing/2014/main" id="{DA8D48D6-A056-F74D-834B-5C3E22FB538F}"/>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graphicFrame>
        <p:nvGraphicFramePr>
          <p:cNvPr id="5" name="Table 4">
            <a:extLst>
              <a:ext uri="{FF2B5EF4-FFF2-40B4-BE49-F238E27FC236}">
                <a16:creationId xmlns:a16="http://schemas.microsoft.com/office/drawing/2014/main" id="{E972887D-56DA-AA42-A57E-0D552764411B}"/>
              </a:ext>
            </a:extLst>
          </p:cNvPr>
          <p:cNvGraphicFramePr>
            <a:graphicFrameLocks noGrp="1"/>
          </p:cNvGraphicFramePr>
          <p:nvPr/>
        </p:nvGraphicFramePr>
        <p:xfrm>
          <a:off x="651249" y="2078709"/>
          <a:ext cx="10909004" cy="1285240"/>
        </p:xfrm>
        <a:graphic>
          <a:graphicData uri="http://schemas.openxmlformats.org/drawingml/2006/table">
            <a:tbl>
              <a:tblPr firstRow="1" bandRow="1">
                <a:tableStyleId>{B301B821-A1FF-4177-AEE7-76D212191A09}</a:tableStyleId>
              </a:tblPr>
              <a:tblGrid>
                <a:gridCol w="2636711">
                  <a:extLst>
                    <a:ext uri="{9D8B030D-6E8A-4147-A177-3AD203B41FA5}">
                      <a16:colId xmlns:a16="http://schemas.microsoft.com/office/drawing/2014/main" val="2117211417"/>
                    </a:ext>
                  </a:extLst>
                </a:gridCol>
                <a:gridCol w="2291217">
                  <a:extLst>
                    <a:ext uri="{9D8B030D-6E8A-4147-A177-3AD203B41FA5}">
                      <a16:colId xmlns:a16="http://schemas.microsoft.com/office/drawing/2014/main" val="558748346"/>
                    </a:ext>
                  </a:extLst>
                </a:gridCol>
                <a:gridCol w="1469036">
                  <a:extLst>
                    <a:ext uri="{9D8B030D-6E8A-4147-A177-3AD203B41FA5}">
                      <a16:colId xmlns:a16="http://schemas.microsoft.com/office/drawing/2014/main" val="3659393695"/>
                    </a:ext>
                  </a:extLst>
                </a:gridCol>
                <a:gridCol w="2413417">
                  <a:extLst>
                    <a:ext uri="{9D8B030D-6E8A-4147-A177-3AD203B41FA5}">
                      <a16:colId xmlns:a16="http://schemas.microsoft.com/office/drawing/2014/main" val="1812639279"/>
                    </a:ext>
                  </a:extLst>
                </a:gridCol>
                <a:gridCol w="2098623">
                  <a:extLst>
                    <a:ext uri="{9D8B030D-6E8A-4147-A177-3AD203B41FA5}">
                      <a16:colId xmlns:a16="http://schemas.microsoft.com/office/drawing/2014/main" val="3711258929"/>
                    </a:ext>
                  </a:extLst>
                </a:gridCol>
              </a:tblGrid>
              <a:tr h="370840">
                <a:tc>
                  <a:txBody>
                    <a:bodyPr/>
                    <a:lstStyle/>
                    <a:p>
                      <a:r>
                        <a:rPr lang="en-GB" sz="1800" dirty="0">
                          <a:effectLst/>
                        </a:rPr>
                        <a:t>Agent Type </a:t>
                      </a:r>
                      <a:endParaRPr lang="en-GB" sz="2800" dirty="0">
                        <a:effectLst/>
                      </a:endParaRPr>
                    </a:p>
                  </a:txBody>
                  <a:tcPr anchor="ctr"/>
                </a:tc>
                <a:tc>
                  <a:txBody>
                    <a:bodyPr/>
                    <a:lstStyle/>
                    <a:p>
                      <a:r>
                        <a:rPr lang="en-GB" sz="1800">
                          <a:effectLst/>
                        </a:rPr>
                        <a:t>Performance Measure </a:t>
                      </a:r>
                      <a:endParaRPr lang="en-GB" sz="2800">
                        <a:effectLst/>
                      </a:endParaRPr>
                    </a:p>
                  </a:txBody>
                  <a:tcPr anchor="ctr"/>
                </a:tc>
                <a:tc>
                  <a:txBody>
                    <a:bodyPr/>
                    <a:lstStyle/>
                    <a:p>
                      <a:r>
                        <a:rPr lang="en-GB" sz="1800" dirty="0">
                          <a:effectLst/>
                        </a:rPr>
                        <a:t>Environment </a:t>
                      </a:r>
                      <a:endParaRPr lang="en-GB" sz="2800" dirty="0">
                        <a:effectLst/>
                      </a:endParaRPr>
                    </a:p>
                  </a:txBody>
                  <a:tcPr anchor="ctr"/>
                </a:tc>
                <a:tc>
                  <a:txBody>
                    <a:bodyPr/>
                    <a:lstStyle/>
                    <a:p>
                      <a:r>
                        <a:rPr lang="en-GB" sz="1800" dirty="0">
                          <a:effectLst/>
                        </a:rPr>
                        <a:t>Actuators </a:t>
                      </a:r>
                      <a:endParaRPr lang="en-GB" sz="2800" dirty="0">
                        <a:effectLst/>
                      </a:endParaRPr>
                    </a:p>
                  </a:txBody>
                  <a:tcPr anchor="ctr"/>
                </a:tc>
                <a:tc>
                  <a:txBody>
                    <a:bodyPr/>
                    <a:lstStyle/>
                    <a:p>
                      <a:r>
                        <a:rPr lang="en-GB" sz="1800" dirty="0">
                          <a:effectLst/>
                        </a:rPr>
                        <a:t>Sensors </a:t>
                      </a:r>
                      <a:endParaRPr lang="en-GB" sz="2800" dirty="0">
                        <a:effectLst/>
                      </a:endParaRPr>
                    </a:p>
                  </a:txBody>
                  <a:tcPr anchor="ctr"/>
                </a:tc>
                <a:extLst>
                  <a:ext uri="{0D108BD9-81ED-4DB2-BD59-A6C34878D82A}">
                    <a16:rowId xmlns:a16="http://schemas.microsoft.com/office/drawing/2014/main" val="1017161493"/>
                  </a:ext>
                </a:extLst>
              </a:tr>
              <a:tr h="370840">
                <a:tc>
                  <a:txBody>
                    <a:bodyPr/>
                    <a:lstStyle/>
                    <a:p>
                      <a:r>
                        <a:rPr lang="en-GB" sz="1800" dirty="0">
                          <a:effectLst/>
                        </a:rPr>
                        <a:t>Medical diagnosis system </a:t>
                      </a:r>
                      <a:endParaRPr lang="en-GB" sz="4000" dirty="0">
                        <a:effectLst/>
                      </a:endParaRPr>
                    </a:p>
                  </a:txBody>
                  <a:tcPr/>
                </a:tc>
                <a:tc>
                  <a:txBody>
                    <a:bodyPr/>
                    <a:lstStyle/>
                    <a:p>
                      <a:r>
                        <a:rPr lang="en-GB" sz="1800" dirty="0">
                          <a:effectLst/>
                        </a:rPr>
                        <a:t>Healthy patient, reduced costs </a:t>
                      </a:r>
                      <a:endParaRPr lang="en-GB" sz="4000" dirty="0">
                        <a:effectLst/>
                      </a:endParaRPr>
                    </a:p>
                  </a:txBody>
                  <a:tcPr/>
                </a:tc>
                <a:tc>
                  <a:txBody>
                    <a:bodyPr/>
                    <a:lstStyle/>
                    <a:p>
                      <a:r>
                        <a:rPr lang="en-GB" sz="1800" dirty="0">
                          <a:effectLst/>
                        </a:rPr>
                        <a:t>Patient, hospital, staff </a:t>
                      </a:r>
                      <a:endParaRPr lang="en-GB" sz="4000" dirty="0">
                        <a:effectLst/>
                      </a:endParaRPr>
                    </a:p>
                  </a:txBody>
                  <a:tcPr/>
                </a:tc>
                <a:tc>
                  <a:txBody>
                    <a:bodyPr/>
                    <a:lstStyle/>
                    <a:p>
                      <a:r>
                        <a:rPr lang="en-GB" sz="1800" dirty="0">
                          <a:effectLst/>
                        </a:rPr>
                        <a:t>Display of questions, tests, diagnoses, treatments, referrals </a:t>
                      </a:r>
                      <a:endParaRPr lang="en-GB" sz="4000" dirty="0">
                        <a:effectLst/>
                      </a:endParaRPr>
                    </a:p>
                  </a:txBody>
                  <a:tcPr/>
                </a:tc>
                <a:tc>
                  <a:txBody>
                    <a:bodyPr/>
                    <a:lstStyle/>
                    <a:p>
                      <a:r>
                        <a:rPr lang="en-GB" sz="1800" dirty="0">
                          <a:effectLst/>
                        </a:rPr>
                        <a:t>Keyboard entry of symptoms, findings, patient’s answers </a:t>
                      </a:r>
                      <a:endParaRPr lang="en-GB" sz="4000" dirty="0">
                        <a:effectLst/>
                      </a:endParaRPr>
                    </a:p>
                  </a:txBody>
                  <a:tcPr/>
                </a:tc>
                <a:extLst>
                  <a:ext uri="{0D108BD9-81ED-4DB2-BD59-A6C34878D82A}">
                    <a16:rowId xmlns:a16="http://schemas.microsoft.com/office/drawing/2014/main" val="350924451"/>
                  </a:ext>
                </a:extLst>
              </a:tr>
            </a:tbl>
          </a:graphicData>
        </a:graphic>
      </p:graphicFrame>
    </p:spTree>
    <p:extLst>
      <p:ext uri="{BB962C8B-B14F-4D97-AF65-F5344CB8AC3E}">
        <p14:creationId xmlns:p14="http://schemas.microsoft.com/office/powerpoint/2010/main" val="29750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r>
              <a:rPr lang="en-GB" dirty="0"/>
              <a:t>Properties of Task Environments</a:t>
            </a:r>
          </a:p>
        </p:txBody>
      </p:sp>
      <p:sp>
        <p:nvSpPr>
          <p:cNvPr id="56322" name="Rectangle 3"/>
          <p:cNvSpPr>
            <a:spLocks noGrp="1" noChangeArrowheads="1"/>
          </p:cNvSpPr>
          <p:nvPr>
            <p:ph idx="1"/>
          </p:nvPr>
        </p:nvSpPr>
        <p:spPr/>
        <p:txBody>
          <a:bodyPr/>
          <a:lstStyle/>
          <a:p>
            <a:r>
              <a:rPr lang="en-GB" dirty="0">
                <a:solidFill>
                  <a:schemeClr val="accent1"/>
                </a:solidFill>
              </a:rPr>
              <a:t>Fully observable</a:t>
            </a:r>
            <a:r>
              <a:rPr lang="en-GB" dirty="0"/>
              <a:t> (vs. </a:t>
            </a:r>
            <a:r>
              <a:rPr lang="en-GB" dirty="0">
                <a:solidFill>
                  <a:schemeClr val="accent1"/>
                </a:solidFill>
              </a:rPr>
              <a:t>partially observable</a:t>
            </a:r>
            <a:r>
              <a:rPr lang="en-GB" dirty="0"/>
              <a:t>)</a:t>
            </a:r>
          </a:p>
          <a:p>
            <a:pPr lvl="1"/>
            <a:r>
              <a:rPr lang="en-GB" dirty="0"/>
              <a:t>Agent‘s sensors give access to complete state of environment at each point in time</a:t>
            </a:r>
          </a:p>
          <a:p>
            <a:r>
              <a:rPr lang="en-GB" dirty="0">
                <a:solidFill>
                  <a:schemeClr val="accent1"/>
                </a:solidFill>
              </a:rPr>
              <a:t>Single agent</a:t>
            </a:r>
            <a:r>
              <a:rPr lang="en-GB" dirty="0"/>
              <a:t> (vs. </a:t>
            </a:r>
            <a:r>
              <a:rPr lang="en-GB" dirty="0">
                <a:solidFill>
                  <a:schemeClr val="accent1"/>
                </a:solidFill>
              </a:rPr>
              <a:t>multiple agents</a:t>
            </a:r>
            <a:r>
              <a:rPr lang="en-GB" dirty="0"/>
              <a:t>)</a:t>
            </a:r>
          </a:p>
          <a:p>
            <a:pPr lvl="1"/>
            <a:r>
              <a:rPr lang="en-GB" dirty="0"/>
              <a:t>Single agent acts in environment</a:t>
            </a:r>
          </a:p>
          <a:p>
            <a:pPr lvl="1"/>
            <a:r>
              <a:rPr lang="en-GB" dirty="0"/>
              <a:t>Can depend on modelling if something in environment is an object or another agent</a:t>
            </a:r>
          </a:p>
          <a:p>
            <a:pPr lvl="1"/>
            <a:r>
              <a:rPr lang="en-GB" dirty="0"/>
              <a:t>Multi-agent systems: </a:t>
            </a:r>
          </a:p>
          <a:p>
            <a:pPr lvl="2"/>
            <a:r>
              <a:rPr lang="en-GB" dirty="0"/>
              <a:t>Cooperative vs. competitive</a:t>
            </a:r>
          </a:p>
          <a:p>
            <a:pPr lvl="2"/>
            <a:r>
              <a:rPr lang="en-GB" dirty="0"/>
              <a:t>Communication possible?</a:t>
            </a:r>
          </a:p>
          <a:p>
            <a:r>
              <a:rPr lang="en-GB" dirty="0">
                <a:solidFill>
                  <a:schemeClr val="accent1"/>
                </a:solidFill>
              </a:rPr>
              <a:t>Deterministic</a:t>
            </a:r>
            <a:r>
              <a:rPr lang="en-GB" dirty="0"/>
              <a:t> (vs. </a:t>
            </a:r>
            <a:r>
              <a:rPr lang="en-GB" dirty="0">
                <a:solidFill>
                  <a:schemeClr val="accent1"/>
                </a:solidFill>
              </a:rPr>
              <a:t>stochastic</a:t>
            </a:r>
            <a:r>
              <a:rPr lang="en-GB" dirty="0"/>
              <a:t>)</a:t>
            </a:r>
          </a:p>
          <a:p>
            <a:pPr lvl="1"/>
            <a:r>
              <a:rPr lang="en-GB" dirty="0"/>
              <a:t>Next state of environment completely determined by current state and action executed by agent</a:t>
            </a:r>
          </a:p>
          <a:p>
            <a:pPr lvl="1"/>
            <a:r>
              <a:rPr lang="en-GB" dirty="0">
                <a:solidFill>
                  <a:schemeClr val="accent1"/>
                </a:solidFill>
              </a:rPr>
              <a:t>Strategic</a:t>
            </a:r>
            <a:r>
              <a:rPr lang="en-GB" dirty="0"/>
              <a:t>: if environment deterministic except for actions of other agents</a:t>
            </a:r>
          </a:p>
          <a:p>
            <a:endParaRPr lang="en-GB" dirty="0"/>
          </a:p>
        </p:txBody>
      </p:sp>
      <p:sp>
        <p:nvSpPr>
          <p:cNvPr id="2" name="Date Placeholder 1">
            <a:extLst>
              <a:ext uri="{FF2B5EF4-FFF2-40B4-BE49-F238E27FC236}">
                <a16:creationId xmlns:a16="http://schemas.microsoft.com/office/drawing/2014/main" id="{0D1F1650-B2DA-F64D-8DA5-2EF3C68CB456}"/>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F566CBC1-F259-8645-8944-4665491899A4}"/>
              </a:ext>
            </a:extLst>
          </p:cNvPr>
          <p:cNvSpPr>
            <a:spLocks noGrp="1"/>
          </p:cNvSpPr>
          <p:nvPr>
            <p:ph type="ftr" sz="quarter" idx="3"/>
          </p:nvPr>
        </p:nvSpPr>
        <p:spPr/>
        <p:txBody>
          <a:bodyPr/>
          <a:lstStyle/>
          <a:p>
            <a:r>
              <a:rPr lang="en-GB"/>
              <a:t>T. Braun - StaRAI</a:t>
            </a:r>
          </a:p>
        </p:txBody>
      </p:sp>
      <p:sp>
        <p:nvSpPr>
          <p:cNvPr id="5" name="Foliennummernplatzhalter 1"/>
          <p:cNvSpPr>
            <a:spLocks noGrp="1"/>
          </p:cNvSpPr>
          <p:nvPr>
            <p:ph type="sldNum" sz="quarter" idx="4"/>
          </p:nvPr>
        </p:nvSpPr>
        <p:spPr/>
        <p:txBody>
          <a:bodyPr/>
          <a:lstStyle/>
          <a:p>
            <a:fld id="{3459873F-0287-9A4B-A260-FE52D1F3913B}" type="slidenum">
              <a:rPr lang="en-GB" smtClean="0"/>
              <a:pPr/>
              <a:t>22</a:t>
            </a:fld>
            <a:endParaRPr lang="en-GB"/>
          </a:p>
        </p:txBody>
      </p:sp>
      <p:sp>
        <p:nvSpPr>
          <p:cNvPr id="7" name="TextBox 6">
            <a:extLst>
              <a:ext uri="{FF2B5EF4-FFF2-40B4-BE49-F238E27FC236}">
                <a16:creationId xmlns:a16="http://schemas.microsoft.com/office/drawing/2014/main" id="{3438FE91-7626-F84A-AC8C-1E8122B5EF7C}"/>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3280038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r>
              <a:rPr lang="en-GB" dirty="0"/>
              <a:t>Properties of Task Environments</a:t>
            </a:r>
          </a:p>
        </p:txBody>
      </p:sp>
      <p:sp>
        <p:nvSpPr>
          <p:cNvPr id="58370" name="Rectangle 3"/>
          <p:cNvSpPr>
            <a:spLocks noGrp="1" noChangeArrowheads="1"/>
          </p:cNvSpPr>
          <p:nvPr>
            <p:ph idx="1"/>
          </p:nvPr>
        </p:nvSpPr>
        <p:spPr/>
        <p:txBody>
          <a:bodyPr/>
          <a:lstStyle/>
          <a:p>
            <a:r>
              <a:rPr lang="en-GB" dirty="0">
                <a:solidFill>
                  <a:schemeClr val="accent1"/>
                </a:solidFill>
              </a:rPr>
              <a:t>Episodic</a:t>
            </a:r>
            <a:r>
              <a:rPr lang="en-GB" dirty="0"/>
              <a:t> (vs. </a:t>
            </a:r>
            <a:r>
              <a:rPr lang="en-GB" dirty="0">
                <a:solidFill>
                  <a:schemeClr val="accent1"/>
                </a:solidFill>
              </a:rPr>
              <a:t>sequential</a:t>
            </a:r>
            <a:r>
              <a:rPr lang="en-GB" dirty="0"/>
              <a:t>)</a:t>
            </a:r>
          </a:p>
          <a:p>
            <a:pPr lvl="1"/>
            <a:r>
              <a:rPr lang="en-GB" dirty="0"/>
              <a:t>Agent‘s experience divided into atomic “episodes” </a:t>
            </a:r>
          </a:p>
          <a:p>
            <a:pPr lvl="2"/>
            <a:r>
              <a:rPr lang="en-GB" dirty="0"/>
              <a:t>Episode = agent perceives a single percept and then performs a single action</a:t>
            </a:r>
          </a:p>
          <a:p>
            <a:pPr lvl="1"/>
            <a:r>
              <a:rPr lang="en-GB" dirty="0"/>
              <a:t>Choice of action in each episode depends only on episode itself</a:t>
            </a:r>
          </a:p>
          <a:p>
            <a:r>
              <a:rPr lang="en-GB" dirty="0">
                <a:solidFill>
                  <a:schemeClr val="accent1"/>
                </a:solidFill>
              </a:rPr>
              <a:t>Static</a:t>
            </a:r>
            <a:r>
              <a:rPr lang="en-GB" dirty="0"/>
              <a:t> (vs. </a:t>
            </a:r>
            <a:r>
              <a:rPr lang="en-GB" dirty="0">
                <a:solidFill>
                  <a:schemeClr val="accent1"/>
                </a:solidFill>
              </a:rPr>
              <a:t>dynamic</a:t>
            </a:r>
            <a:r>
              <a:rPr lang="en-GB" dirty="0"/>
              <a:t>) </a:t>
            </a:r>
          </a:p>
          <a:p>
            <a:pPr lvl="1"/>
            <a:r>
              <a:rPr lang="en-GB" dirty="0"/>
              <a:t>Environment unchanged while agent is deliberating</a:t>
            </a:r>
          </a:p>
          <a:p>
            <a:pPr lvl="1"/>
            <a:r>
              <a:rPr lang="en-GB" dirty="0">
                <a:solidFill>
                  <a:schemeClr val="accent1"/>
                </a:solidFill>
              </a:rPr>
              <a:t>Semi-dynamic</a:t>
            </a:r>
            <a:r>
              <a:rPr lang="en-GB" dirty="0"/>
              <a:t>: environment itself does not change with passage of time but agent's performance score does</a:t>
            </a:r>
          </a:p>
          <a:p>
            <a:r>
              <a:rPr lang="en-GB" dirty="0">
                <a:solidFill>
                  <a:schemeClr val="accent1"/>
                </a:solidFill>
              </a:rPr>
              <a:t>Discrete</a:t>
            </a:r>
            <a:r>
              <a:rPr lang="en-GB" dirty="0"/>
              <a:t> (vs. </a:t>
            </a:r>
            <a:r>
              <a:rPr lang="en-GB" dirty="0">
                <a:solidFill>
                  <a:schemeClr val="accent1"/>
                </a:solidFill>
              </a:rPr>
              <a:t>continuous</a:t>
            </a:r>
            <a:r>
              <a:rPr lang="en-GB" dirty="0"/>
              <a:t>)</a:t>
            </a:r>
          </a:p>
          <a:p>
            <a:pPr lvl="1"/>
            <a:r>
              <a:rPr lang="en-GB" dirty="0"/>
              <a:t>Applies to </a:t>
            </a:r>
            <a:r>
              <a:rPr lang="en-GB" i="1" dirty="0"/>
              <a:t>state</a:t>
            </a:r>
            <a:r>
              <a:rPr lang="en-GB" dirty="0"/>
              <a:t> of the environment, to the way </a:t>
            </a:r>
            <a:r>
              <a:rPr lang="en-GB" i="1" dirty="0"/>
              <a:t>time</a:t>
            </a:r>
            <a:r>
              <a:rPr lang="en-GB" dirty="0"/>
              <a:t> is handled, and to the </a:t>
            </a:r>
            <a:r>
              <a:rPr lang="en-GB" i="1" dirty="0"/>
              <a:t>percepts</a:t>
            </a:r>
            <a:r>
              <a:rPr lang="en-GB" dirty="0"/>
              <a:t> and </a:t>
            </a:r>
            <a:r>
              <a:rPr lang="en-GB" i="1" dirty="0"/>
              <a:t>actions</a:t>
            </a:r>
            <a:endParaRPr lang="en-GB" dirty="0"/>
          </a:p>
          <a:p>
            <a:pPr lvl="1"/>
            <a:r>
              <a:rPr lang="en-GB" dirty="0"/>
              <a:t>Finite number of distinct states, percepts, actions, time steps</a:t>
            </a:r>
          </a:p>
          <a:p>
            <a:endParaRPr lang="en-GB" dirty="0"/>
          </a:p>
          <a:p>
            <a:endParaRPr lang="en-GB" dirty="0"/>
          </a:p>
          <a:p>
            <a:pPr lvl="1"/>
            <a:endParaRPr lang="en-GB" dirty="0"/>
          </a:p>
        </p:txBody>
      </p:sp>
      <p:sp>
        <p:nvSpPr>
          <p:cNvPr id="2" name="Date Placeholder 1">
            <a:extLst>
              <a:ext uri="{FF2B5EF4-FFF2-40B4-BE49-F238E27FC236}">
                <a16:creationId xmlns:a16="http://schemas.microsoft.com/office/drawing/2014/main" id="{7654988B-7901-514F-B8D1-374CD0416994}"/>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2F0595A8-1EB6-D14C-9BF8-7A5B20272462}"/>
              </a:ext>
            </a:extLst>
          </p:cNvPr>
          <p:cNvSpPr>
            <a:spLocks noGrp="1"/>
          </p:cNvSpPr>
          <p:nvPr>
            <p:ph type="ftr" sz="quarter" idx="3"/>
          </p:nvPr>
        </p:nvSpPr>
        <p:spPr/>
        <p:txBody>
          <a:bodyPr/>
          <a:lstStyle/>
          <a:p>
            <a:r>
              <a:rPr lang="en-GB"/>
              <a:t>T. Braun - StaRAI</a:t>
            </a:r>
          </a:p>
        </p:txBody>
      </p:sp>
      <p:sp>
        <p:nvSpPr>
          <p:cNvPr id="4" name="Foliennummernplatzhalter 1"/>
          <p:cNvSpPr>
            <a:spLocks noGrp="1"/>
          </p:cNvSpPr>
          <p:nvPr>
            <p:ph type="sldNum" sz="quarter" idx="4"/>
          </p:nvPr>
        </p:nvSpPr>
        <p:spPr/>
        <p:txBody>
          <a:bodyPr/>
          <a:lstStyle/>
          <a:p>
            <a:fld id="{3459873F-0287-9A4B-A260-FE52D1F3913B}" type="slidenum">
              <a:rPr lang="en-GB" smtClean="0"/>
              <a:pPr/>
              <a:t>23</a:t>
            </a:fld>
            <a:endParaRPr lang="en-GB"/>
          </a:p>
        </p:txBody>
      </p:sp>
      <p:sp>
        <p:nvSpPr>
          <p:cNvPr id="8" name="TextBox 7">
            <a:extLst>
              <a:ext uri="{FF2B5EF4-FFF2-40B4-BE49-F238E27FC236}">
                <a16:creationId xmlns:a16="http://schemas.microsoft.com/office/drawing/2014/main" id="{2EAEC557-777E-9A4C-A95A-3A1CCB4840E0}"/>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
        <p:nvSpPr>
          <p:cNvPr id="5" name="Rectangle 4">
            <a:extLst>
              <a:ext uri="{FF2B5EF4-FFF2-40B4-BE49-F238E27FC236}">
                <a16:creationId xmlns:a16="http://schemas.microsoft.com/office/drawing/2014/main" id="{CDC4F696-92B6-E34E-82B1-E9787B5A1058}"/>
              </a:ext>
            </a:extLst>
          </p:cNvPr>
          <p:cNvSpPr/>
          <p:nvPr/>
        </p:nvSpPr>
        <p:spPr>
          <a:xfrm>
            <a:off x="7414573" y="972468"/>
            <a:ext cx="4417102"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Special property: </a:t>
            </a:r>
            <a:r>
              <a:rPr lang="en-GB" dirty="0">
                <a:solidFill>
                  <a:schemeClr val="accent3">
                    <a:lumMod val="40000"/>
                    <a:lumOff val="60000"/>
                  </a:schemeClr>
                </a:solidFill>
              </a:rPr>
              <a:t>known</a:t>
            </a:r>
            <a:r>
              <a:rPr lang="en-GB" dirty="0"/>
              <a:t> (vs. </a:t>
            </a:r>
            <a:r>
              <a:rPr lang="en-GB" dirty="0">
                <a:solidFill>
                  <a:schemeClr val="accent3">
                    <a:lumMod val="40000"/>
                    <a:lumOff val="60000"/>
                  </a:schemeClr>
                </a:solidFill>
              </a:rPr>
              <a:t>unknown</a:t>
            </a:r>
            <a:r>
              <a:rPr lang="en-GB" dirty="0"/>
              <a:t>)</a:t>
            </a:r>
          </a:p>
          <a:p>
            <a:pPr marL="342900" indent="-342900">
              <a:buFont typeface="Arial" panose="020B0604020202020204" pitchFamily="34" charset="0"/>
              <a:buChar char="•"/>
            </a:pPr>
            <a:r>
              <a:rPr lang="en-GB" dirty="0"/>
              <a:t>Agent’s (or designer’s) state of knowledge about its environment beforehand</a:t>
            </a:r>
          </a:p>
          <a:p>
            <a:pPr marL="342900" indent="-342900">
              <a:buFont typeface="Arial" panose="020B0604020202020204" pitchFamily="34" charset="0"/>
              <a:buChar char="•"/>
            </a:pPr>
            <a:r>
              <a:rPr lang="en-GB" i="1" dirty="0"/>
              <a:t>No</a:t>
            </a:r>
            <a:r>
              <a:rPr lang="en-GB" dirty="0"/>
              <a:t> property of the environment</a:t>
            </a:r>
          </a:p>
        </p:txBody>
      </p:sp>
    </p:spTree>
    <p:extLst>
      <p:ext uri="{BB962C8B-B14F-4D97-AF65-F5344CB8AC3E}">
        <p14:creationId xmlns:p14="http://schemas.microsoft.com/office/powerpoint/2010/main" val="70952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en-GB"/>
              <a:t>Properties of Task Environments – Example </a:t>
            </a:r>
          </a:p>
        </p:txBody>
      </p:sp>
      <p:sp>
        <p:nvSpPr>
          <p:cNvPr id="2" name="Date Placeholder 1">
            <a:extLst>
              <a:ext uri="{FF2B5EF4-FFF2-40B4-BE49-F238E27FC236}">
                <a16:creationId xmlns:a16="http://schemas.microsoft.com/office/drawing/2014/main" id="{B366897F-4658-6B40-895B-7AC386446CA2}"/>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7BAC0C04-AC45-1C44-A2A9-921D440E14F0}"/>
              </a:ext>
            </a:extLst>
          </p:cNvPr>
          <p:cNvSpPr>
            <a:spLocks noGrp="1"/>
          </p:cNvSpPr>
          <p:nvPr>
            <p:ph type="ftr" sz="quarter" idx="3"/>
          </p:nvPr>
        </p:nvSpPr>
        <p:spPr/>
        <p:txBody>
          <a:bodyPr/>
          <a:lstStyle/>
          <a:p>
            <a:r>
              <a:rPr lang="en-GB"/>
              <a:t>T. Braun - StaRAI</a:t>
            </a:r>
          </a:p>
        </p:txBody>
      </p:sp>
      <p:sp>
        <p:nvSpPr>
          <p:cNvPr id="6" name="Foliennummernplatzhalter 1"/>
          <p:cNvSpPr>
            <a:spLocks noGrp="1"/>
          </p:cNvSpPr>
          <p:nvPr>
            <p:ph type="sldNum" sz="quarter" idx="4"/>
          </p:nvPr>
        </p:nvSpPr>
        <p:spPr/>
        <p:txBody>
          <a:bodyPr/>
          <a:lstStyle/>
          <a:p>
            <a:fld id="{3459873F-0287-9A4B-A260-FE52D1F3913B}" type="slidenum">
              <a:rPr lang="en-GB" smtClean="0"/>
              <a:pPr/>
              <a:t>24</a:t>
            </a:fld>
            <a:endParaRPr lang="en-GB"/>
          </a:p>
        </p:txBody>
      </p:sp>
      <p:sp>
        <p:nvSpPr>
          <p:cNvPr id="11" name="TextBox 10">
            <a:extLst>
              <a:ext uri="{FF2B5EF4-FFF2-40B4-BE49-F238E27FC236}">
                <a16:creationId xmlns:a16="http://schemas.microsoft.com/office/drawing/2014/main" id="{37A78F92-3B2F-A043-B450-3B377AF7151D}"/>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graphicFrame>
        <p:nvGraphicFramePr>
          <p:cNvPr id="5" name="Table 4">
            <a:extLst>
              <a:ext uri="{FF2B5EF4-FFF2-40B4-BE49-F238E27FC236}">
                <a16:creationId xmlns:a16="http://schemas.microsoft.com/office/drawing/2014/main" id="{73DB59A8-B673-D047-812E-07A4BC321A64}"/>
              </a:ext>
            </a:extLst>
          </p:cNvPr>
          <p:cNvGraphicFramePr>
            <a:graphicFrameLocks noGrp="1"/>
          </p:cNvGraphicFramePr>
          <p:nvPr/>
        </p:nvGraphicFramePr>
        <p:xfrm>
          <a:off x="1177424" y="1773856"/>
          <a:ext cx="9836452" cy="1483360"/>
        </p:xfrm>
        <a:graphic>
          <a:graphicData uri="http://schemas.openxmlformats.org/drawingml/2006/table">
            <a:tbl>
              <a:tblPr firstRow="1" bandRow="1">
                <a:tableStyleId>{B301B821-A1FF-4177-AEE7-76D212191A09}</a:tableStyleId>
              </a:tblPr>
              <a:tblGrid>
                <a:gridCol w="1914843">
                  <a:extLst>
                    <a:ext uri="{9D8B030D-6E8A-4147-A177-3AD203B41FA5}">
                      <a16:colId xmlns:a16="http://schemas.microsoft.com/office/drawing/2014/main" val="3078908163"/>
                    </a:ext>
                  </a:extLst>
                </a:gridCol>
                <a:gridCol w="1307529">
                  <a:extLst>
                    <a:ext uri="{9D8B030D-6E8A-4147-A177-3AD203B41FA5}">
                      <a16:colId xmlns:a16="http://schemas.microsoft.com/office/drawing/2014/main" val="795061346"/>
                    </a:ext>
                  </a:extLst>
                </a:gridCol>
                <a:gridCol w="1383221">
                  <a:extLst>
                    <a:ext uri="{9D8B030D-6E8A-4147-A177-3AD203B41FA5}">
                      <a16:colId xmlns:a16="http://schemas.microsoft.com/office/drawing/2014/main" val="574248055"/>
                    </a:ext>
                  </a:extLst>
                </a:gridCol>
                <a:gridCol w="1501521">
                  <a:extLst>
                    <a:ext uri="{9D8B030D-6E8A-4147-A177-3AD203B41FA5}">
                      <a16:colId xmlns:a16="http://schemas.microsoft.com/office/drawing/2014/main" val="1330014796"/>
                    </a:ext>
                  </a:extLst>
                </a:gridCol>
                <a:gridCol w="1219010">
                  <a:extLst>
                    <a:ext uri="{9D8B030D-6E8A-4147-A177-3AD203B41FA5}">
                      <a16:colId xmlns:a16="http://schemas.microsoft.com/office/drawing/2014/main" val="4142441342"/>
                    </a:ext>
                  </a:extLst>
                </a:gridCol>
                <a:gridCol w="1161143">
                  <a:extLst>
                    <a:ext uri="{9D8B030D-6E8A-4147-A177-3AD203B41FA5}">
                      <a16:colId xmlns:a16="http://schemas.microsoft.com/office/drawing/2014/main" val="3792520452"/>
                    </a:ext>
                  </a:extLst>
                </a:gridCol>
                <a:gridCol w="1349185">
                  <a:extLst>
                    <a:ext uri="{9D8B030D-6E8A-4147-A177-3AD203B41FA5}">
                      <a16:colId xmlns:a16="http://schemas.microsoft.com/office/drawing/2014/main" val="2423352557"/>
                    </a:ext>
                  </a:extLst>
                </a:gridCol>
              </a:tblGrid>
              <a:tr h="370840">
                <a:tc>
                  <a:txBody>
                    <a:bodyPr/>
                    <a:lstStyle/>
                    <a:p>
                      <a:r>
                        <a:rPr lang="en-GB" dirty="0"/>
                        <a:t>Task environment</a:t>
                      </a:r>
                    </a:p>
                  </a:txBody>
                  <a:tcPr/>
                </a:tc>
                <a:tc>
                  <a:txBody>
                    <a:bodyPr/>
                    <a:lstStyle/>
                    <a:p>
                      <a:r>
                        <a:rPr lang="en-GB" dirty="0"/>
                        <a:t>Observable</a:t>
                      </a:r>
                    </a:p>
                  </a:txBody>
                  <a:tcPr/>
                </a:tc>
                <a:tc>
                  <a:txBody>
                    <a:bodyPr/>
                    <a:lstStyle/>
                    <a:p>
                      <a:r>
                        <a:rPr lang="en-GB" dirty="0"/>
                        <a:t>Single agent</a:t>
                      </a:r>
                    </a:p>
                  </a:txBody>
                  <a:tcPr/>
                </a:tc>
                <a:tc>
                  <a:txBody>
                    <a:bodyPr/>
                    <a:lstStyle/>
                    <a:p>
                      <a:r>
                        <a:rPr lang="en-GB" dirty="0"/>
                        <a:t>Deterministic</a:t>
                      </a:r>
                    </a:p>
                  </a:txBody>
                  <a:tcPr/>
                </a:tc>
                <a:tc>
                  <a:txBody>
                    <a:bodyPr/>
                    <a:lstStyle/>
                    <a:p>
                      <a:r>
                        <a:rPr lang="en-GB" dirty="0"/>
                        <a:t>Episodic</a:t>
                      </a:r>
                    </a:p>
                  </a:txBody>
                  <a:tcPr/>
                </a:tc>
                <a:tc>
                  <a:txBody>
                    <a:bodyPr/>
                    <a:lstStyle/>
                    <a:p>
                      <a:r>
                        <a:rPr lang="en-GB" dirty="0"/>
                        <a:t>Static</a:t>
                      </a:r>
                    </a:p>
                  </a:txBody>
                  <a:tcPr/>
                </a:tc>
                <a:tc>
                  <a:txBody>
                    <a:bodyPr/>
                    <a:lstStyle/>
                    <a:p>
                      <a:r>
                        <a:rPr lang="en-GB" dirty="0"/>
                        <a:t>Discrete</a:t>
                      </a:r>
                    </a:p>
                  </a:txBody>
                  <a:tcPr/>
                </a:tc>
                <a:extLst>
                  <a:ext uri="{0D108BD9-81ED-4DB2-BD59-A6C34878D82A}">
                    <a16:rowId xmlns:a16="http://schemas.microsoft.com/office/drawing/2014/main" val="3614947789"/>
                  </a:ext>
                </a:extLst>
              </a:tr>
              <a:tr h="370840">
                <a:tc>
                  <a:txBody>
                    <a:bodyPr/>
                    <a:lstStyle/>
                    <a:p>
                      <a:r>
                        <a:rPr lang="en-GB" dirty="0"/>
                        <a:t>Medical diagnosis</a:t>
                      </a:r>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98" kern="1200" dirty="0">
                          <a:solidFill>
                            <a:schemeClr val="dk1"/>
                          </a:solidFill>
                          <a:effectLst/>
                          <a:latin typeface="+mn-lt"/>
                          <a:ea typeface="+mn-ea"/>
                          <a:cs typeface="+mn-cs"/>
                        </a:rPr>
                        <a:t>Partially</a:t>
                      </a:r>
                      <a:endParaRPr lang="en-GB" dirty="0">
                        <a:effectLst/>
                      </a:endParaRPr>
                    </a:p>
                  </a:txBody>
                  <a:tcPr/>
                </a:tc>
                <a:tc>
                  <a:txBody>
                    <a:bodyPr/>
                    <a:lstStyle/>
                    <a:p>
                      <a:r>
                        <a:rPr lang="en-GB" sz="1798" kern="1200" dirty="0">
                          <a:solidFill>
                            <a:schemeClr val="dk1"/>
                          </a:solidFill>
                          <a:effectLst/>
                          <a:latin typeface="+mn-lt"/>
                          <a:ea typeface="+mn-ea"/>
                          <a:cs typeface="+mn-cs"/>
                        </a:rPr>
                        <a:t>Single</a:t>
                      </a:r>
                      <a:endParaRPr lang="en-GB" dirty="0"/>
                    </a:p>
                  </a:txBody>
                  <a:tcPr/>
                </a:tc>
                <a:tc>
                  <a:txBody>
                    <a:bodyPr/>
                    <a:lstStyle/>
                    <a:p>
                      <a:r>
                        <a:rPr lang="en-GB" sz="1798" kern="1200" dirty="0">
                          <a:solidFill>
                            <a:schemeClr val="dk1"/>
                          </a:solidFill>
                          <a:effectLst/>
                          <a:latin typeface="+mn-lt"/>
                          <a:ea typeface="+mn-ea"/>
                          <a:cs typeface="+mn-cs"/>
                        </a:rPr>
                        <a:t>Stochastic</a:t>
                      </a:r>
                      <a:endParaRPr lang="en-GB" dirty="0"/>
                    </a:p>
                  </a:txBody>
                  <a:tcPr/>
                </a:tc>
                <a:tc>
                  <a:txBody>
                    <a:bodyPr/>
                    <a:lstStyle/>
                    <a:p>
                      <a:r>
                        <a:rPr lang="en-GB" sz="1798" kern="1200" dirty="0">
                          <a:solidFill>
                            <a:schemeClr val="dk1"/>
                          </a:solidFill>
                          <a:effectLst/>
                          <a:latin typeface="+mn-lt"/>
                          <a:ea typeface="+mn-ea"/>
                          <a:cs typeface="+mn-cs"/>
                        </a:rPr>
                        <a:t>Sequential</a:t>
                      </a:r>
                      <a:endParaRPr lang="en-GB" dirty="0"/>
                    </a:p>
                  </a:txBody>
                  <a:tcPr/>
                </a:tc>
                <a:tc>
                  <a:txBody>
                    <a:bodyPr/>
                    <a:lstStyle/>
                    <a:p>
                      <a:r>
                        <a:rPr lang="en-GB" sz="1798" kern="1200" dirty="0">
                          <a:solidFill>
                            <a:schemeClr val="dk1"/>
                          </a:solidFill>
                          <a:effectLst/>
                          <a:latin typeface="+mn-lt"/>
                          <a:ea typeface="+mn-ea"/>
                          <a:cs typeface="+mn-cs"/>
                        </a:rPr>
                        <a:t>Dynamic</a:t>
                      </a:r>
                      <a:endParaRPr lang="en-GB" dirty="0"/>
                    </a:p>
                  </a:txBody>
                  <a:tcPr/>
                </a:tc>
                <a:tc>
                  <a:txBody>
                    <a:bodyPr/>
                    <a:lstStyle/>
                    <a:p>
                      <a:r>
                        <a:rPr lang="en-GB" sz="1798" kern="1200" dirty="0">
                          <a:solidFill>
                            <a:schemeClr val="dk1"/>
                          </a:solidFill>
                          <a:effectLst/>
                          <a:latin typeface="+mn-lt"/>
                          <a:ea typeface="+mn-ea"/>
                          <a:cs typeface="+mn-cs"/>
                        </a:rPr>
                        <a:t>Continuous </a:t>
                      </a:r>
                      <a:endParaRPr lang="en-GB" dirty="0"/>
                    </a:p>
                  </a:txBody>
                  <a:tcPr/>
                </a:tc>
                <a:extLst>
                  <a:ext uri="{0D108BD9-81ED-4DB2-BD59-A6C34878D82A}">
                    <a16:rowId xmlns:a16="http://schemas.microsoft.com/office/drawing/2014/main" val="1276712836"/>
                  </a:ext>
                </a:extLst>
              </a:tr>
              <a:tr h="370840">
                <a:tc>
                  <a:txBody>
                    <a:bodyPr/>
                    <a:lstStyle/>
                    <a:p>
                      <a:r>
                        <a:rPr lang="en-GB" dirty="0"/>
                        <a:t>Self-driving taxi</a:t>
                      </a:r>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98" kern="1200" dirty="0">
                          <a:solidFill>
                            <a:schemeClr val="dk1"/>
                          </a:solidFill>
                          <a:effectLst/>
                          <a:latin typeface="+mn-lt"/>
                          <a:ea typeface="+mn-ea"/>
                          <a:cs typeface="+mn-cs"/>
                        </a:rPr>
                        <a:t>Partially</a:t>
                      </a:r>
                      <a:endParaRPr lang="en-GB" dirty="0">
                        <a:effectLst/>
                      </a:endParaRPr>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98" kern="1200" dirty="0">
                          <a:solidFill>
                            <a:schemeClr val="dk1"/>
                          </a:solidFill>
                          <a:effectLst/>
                          <a:latin typeface="+mn-lt"/>
                          <a:ea typeface="+mn-ea"/>
                          <a:cs typeface="+mn-cs"/>
                        </a:rPr>
                        <a:t>Multi</a:t>
                      </a:r>
                      <a:endParaRPr lang="en-GB" dirty="0"/>
                    </a:p>
                  </a:txBody>
                  <a:tcPr/>
                </a:tc>
                <a:tc>
                  <a:txBody>
                    <a:bodyPr/>
                    <a:lstStyle/>
                    <a:p>
                      <a:r>
                        <a:rPr lang="en-GB" sz="1798" kern="1200" dirty="0">
                          <a:solidFill>
                            <a:schemeClr val="dk1"/>
                          </a:solidFill>
                          <a:effectLst/>
                          <a:latin typeface="+mn-lt"/>
                          <a:ea typeface="+mn-ea"/>
                          <a:cs typeface="+mn-cs"/>
                        </a:rPr>
                        <a:t>Stochastic</a:t>
                      </a:r>
                      <a:endParaRPr lang="en-GB" dirty="0"/>
                    </a:p>
                  </a:txBody>
                  <a:tcPr/>
                </a:tc>
                <a:tc>
                  <a:txBody>
                    <a:bodyPr/>
                    <a:lstStyle/>
                    <a:p>
                      <a:r>
                        <a:rPr lang="en-GB" sz="1798" kern="1200" dirty="0">
                          <a:solidFill>
                            <a:schemeClr val="dk1"/>
                          </a:solidFill>
                          <a:effectLst/>
                          <a:latin typeface="+mn-lt"/>
                          <a:ea typeface="+mn-ea"/>
                          <a:cs typeface="+mn-cs"/>
                        </a:rPr>
                        <a:t>Sequential</a:t>
                      </a:r>
                      <a:endParaRPr lang="en-GB" dirty="0"/>
                    </a:p>
                  </a:txBody>
                  <a:tcPr/>
                </a:tc>
                <a:tc>
                  <a:txBody>
                    <a:bodyPr/>
                    <a:lstStyle/>
                    <a:p>
                      <a:r>
                        <a:rPr lang="en-GB" sz="1798" kern="1200" dirty="0">
                          <a:solidFill>
                            <a:schemeClr val="dk1"/>
                          </a:solidFill>
                          <a:effectLst/>
                          <a:latin typeface="+mn-lt"/>
                          <a:ea typeface="+mn-ea"/>
                          <a:cs typeface="+mn-cs"/>
                        </a:rPr>
                        <a:t>Dynamic</a:t>
                      </a:r>
                      <a:endParaRPr lang="en-GB" dirty="0"/>
                    </a:p>
                  </a:txBody>
                  <a:tcPr/>
                </a:tc>
                <a:tc>
                  <a:txBody>
                    <a:bodyPr/>
                    <a:lstStyle/>
                    <a:p>
                      <a:r>
                        <a:rPr lang="en-GB" sz="1798" kern="1200" dirty="0">
                          <a:solidFill>
                            <a:schemeClr val="dk1"/>
                          </a:solidFill>
                          <a:effectLst/>
                          <a:latin typeface="+mn-lt"/>
                          <a:ea typeface="+mn-ea"/>
                          <a:cs typeface="+mn-cs"/>
                        </a:rPr>
                        <a:t>Continuous </a:t>
                      </a:r>
                      <a:endParaRPr lang="en-GB" dirty="0"/>
                    </a:p>
                  </a:txBody>
                  <a:tcPr/>
                </a:tc>
                <a:extLst>
                  <a:ext uri="{0D108BD9-81ED-4DB2-BD59-A6C34878D82A}">
                    <a16:rowId xmlns:a16="http://schemas.microsoft.com/office/drawing/2014/main" val="1650438069"/>
                  </a:ext>
                </a:extLst>
              </a:tr>
              <a:tr h="370840">
                <a:tc>
                  <a:txBody>
                    <a:bodyPr/>
                    <a:lstStyle/>
                    <a:p>
                      <a:r>
                        <a:rPr lang="en-GB" dirty="0"/>
                        <a:t>Chess with a clock</a:t>
                      </a:r>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98" kern="1200" dirty="0">
                          <a:solidFill>
                            <a:schemeClr val="dk1"/>
                          </a:solidFill>
                          <a:effectLst/>
                          <a:latin typeface="+mn-lt"/>
                          <a:ea typeface="+mn-ea"/>
                          <a:cs typeface="+mn-cs"/>
                        </a:rPr>
                        <a:t>Fully</a:t>
                      </a:r>
                      <a:endParaRPr lang="en-GB" dirty="0">
                        <a:effectLst/>
                      </a:endParaRPr>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98" kern="1200" dirty="0">
                          <a:solidFill>
                            <a:schemeClr val="dk1"/>
                          </a:solidFill>
                          <a:effectLst/>
                          <a:latin typeface="+mn-lt"/>
                          <a:ea typeface="+mn-ea"/>
                          <a:cs typeface="+mn-cs"/>
                        </a:rPr>
                        <a:t>Multi</a:t>
                      </a:r>
                      <a:endParaRPr lang="en-GB"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98" kern="1200" dirty="0">
                          <a:solidFill>
                            <a:schemeClr val="dk1"/>
                          </a:solidFill>
                          <a:effectLst/>
                          <a:latin typeface="+mn-lt"/>
                          <a:ea typeface="+mn-ea"/>
                          <a:cs typeface="+mn-cs"/>
                        </a:rPr>
                        <a:t>Deterministic</a:t>
                      </a:r>
                      <a:endParaRPr lang="en-GB"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dirty="0"/>
                        <a:t>S</a:t>
                      </a:r>
                      <a:r>
                        <a:rPr lang="en-GB" sz="1798" kern="1200" dirty="0">
                          <a:solidFill>
                            <a:schemeClr val="dk1"/>
                          </a:solidFill>
                          <a:effectLst/>
                          <a:latin typeface="+mn-lt"/>
                          <a:ea typeface="+mn-ea"/>
                          <a:cs typeface="+mn-cs"/>
                        </a:rPr>
                        <a:t>equential</a:t>
                      </a:r>
                      <a:endParaRPr lang="en-GB"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98" kern="1200" dirty="0">
                          <a:solidFill>
                            <a:schemeClr val="dk1"/>
                          </a:solidFill>
                          <a:effectLst/>
                          <a:latin typeface="+mn-lt"/>
                          <a:ea typeface="+mn-ea"/>
                          <a:cs typeface="+mn-cs"/>
                        </a:rPr>
                        <a:t>Semi</a:t>
                      </a:r>
                      <a:endParaRPr lang="en-GB"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98" kern="1200" dirty="0">
                          <a:solidFill>
                            <a:schemeClr val="dk1"/>
                          </a:solidFill>
                          <a:effectLst/>
                          <a:latin typeface="+mn-lt"/>
                          <a:ea typeface="+mn-ea"/>
                          <a:cs typeface="+mn-cs"/>
                        </a:rPr>
                        <a:t>Discrete </a:t>
                      </a:r>
                      <a:endParaRPr lang="en-GB" dirty="0">
                        <a:effectLst/>
                      </a:endParaRPr>
                    </a:p>
                  </a:txBody>
                  <a:tcPr/>
                </a:tc>
                <a:extLst>
                  <a:ext uri="{0D108BD9-81ED-4DB2-BD59-A6C34878D82A}">
                    <a16:rowId xmlns:a16="http://schemas.microsoft.com/office/drawing/2014/main" val="1458185250"/>
                  </a:ext>
                </a:extLst>
              </a:tr>
            </a:tbl>
          </a:graphicData>
        </a:graphic>
      </p:graphicFrame>
      <p:grpSp>
        <p:nvGrpSpPr>
          <p:cNvPr id="15" name="Group 14">
            <a:extLst>
              <a:ext uri="{FF2B5EF4-FFF2-40B4-BE49-F238E27FC236}">
                <a16:creationId xmlns:a16="http://schemas.microsoft.com/office/drawing/2014/main" id="{D1FB8839-69A3-2543-BA73-AC75458C8CB6}"/>
              </a:ext>
            </a:extLst>
          </p:cNvPr>
          <p:cNvGrpSpPr/>
          <p:nvPr/>
        </p:nvGrpSpPr>
        <p:grpSpPr>
          <a:xfrm>
            <a:off x="6550701" y="4248356"/>
            <a:ext cx="2338465" cy="766430"/>
            <a:chOff x="6315498" y="1665066"/>
            <a:chExt cx="2340901" cy="767228"/>
          </a:xfrm>
        </p:grpSpPr>
        <p:sp>
          <p:nvSpPr>
            <p:cNvPr id="16" name="Cloud Callout 15">
              <a:extLst>
                <a:ext uri="{FF2B5EF4-FFF2-40B4-BE49-F238E27FC236}">
                  <a16:creationId xmlns:a16="http://schemas.microsoft.com/office/drawing/2014/main" id="{68E2187D-F3AD-364D-94F6-4296D4ED2D3A}"/>
                </a:ext>
              </a:extLst>
            </p:cNvPr>
            <p:cNvSpPr/>
            <p:nvPr/>
          </p:nvSpPr>
          <p:spPr>
            <a:xfrm>
              <a:off x="6315498" y="1665066"/>
              <a:ext cx="2340901" cy="767228"/>
            </a:xfrm>
            <a:prstGeom prst="cloudCallout">
              <a:avLst>
                <a:gd name="adj1" fmla="val -29105"/>
                <a:gd name="adj2" fmla="val -112656"/>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798"/>
            </a:p>
          </p:txBody>
        </p:sp>
        <p:sp>
          <p:nvSpPr>
            <p:cNvPr id="17" name="TextBox 16">
              <a:extLst>
                <a:ext uri="{FF2B5EF4-FFF2-40B4-BE49-F238E27FC236}">
                  <a16:creationId xmlns:a16="http://schemas.microsoft.com/office/drawing/2014/main" id="{9A8F675E-87A1-CB49-8578-5C92FC29A996}"/>
                </a:ext>
              </a:extLst>
            </p:cNvPr>
            <p:cNvSpPr txBox="1"/>
            <p:nvPr/>
          </p:nvSpPr>
          <p:spPr>
            <a:xfrm>
              <a:off x="6525577" y="1720963"/>
              <a:ext cx="2017618" cy="646362"/>
            </a:xfrm>
            <a:prstGeom prst="rect">
              <a:avLst/>
            </a:prstGeom>
            <a:noFill/>
          </p:spPr>
          <p:txBody>
            <a:bodyPr wrap="square" rtlCol="0">
              <a:spAutoFit/>
            </a:bodyPr>
            <a:lstStyle/>
            <a:p>
              <a:pPr algn="ctr"/>
              <a:r>
                <a:rPr lang="en-GB" sz="1798" dirty="0">
                  <a:solidFill>
                    <a:schemeClr val="bg1"/>
                  </a:solidFill>
                </a:rPr>
                <a:t>How about image classification?</a:t>
              </a:r>
            </a:p>
          </p:txBody>
        </p:sp>
      </p:grpSp>
    </p:spTree>
    <p:extLst>
      <p:ext uri="{BB962C8B-B14F-4D97-AF65-F5344CB8AC3E}">
        <p14:creationId xmlns:p14="http://schemas.microsoft.com/office/powerpoint/2010/main" val="32752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59AF-4450-EA4D-A084-5952FA961953}"/>
              </a:ext>
            </a:extLst>
          </p:cNvPr>
          <p:cNvSpPr>
            <a:spLocks noGrp="1"/>
          </p:cNvSpPr>
          <p:nvPr>
            <p:ph type="title"/>
          </p:nvPr>
        </p:nvSpPr>
        <p:spPr/>
        <p:txBody>
          <a:bodyPr/>
          <a:lstStyle/>
          <a:p>
            <a:r>
              <a:rPr lang="en-GB"/>
              <a:t>Representation of the Environment</a:t>
            </a:r>
          </a:p>
        </p:txBody>
      </p:sp>
      <p:sp>
        <p:nvSpPr>
          <p:cNvPr id="3" name="Content Placeholder 2">
            <a:extLst>
              <a:ext uri="{FF2B5EF4-FFF2-40B4-BE49-F238E27FC236}">
                <a16:creationId xmlns:a16="http://schemas.microsoft.com/office/drawing/2014/main" id="{6C31BD0D-6FE9-A64E-80A7-2E6D4F79CBA6}"/>
              </a:ext>
            </a:extLst>
          </p:cNvPr>
          <p:cNvSpPr>
            <a:spLocks noGrp="1"/>
          </p:cNvSpPr>
          <p:nvPr>
            <p:ph idx="1"/>
          </p:nvPr>
        </p:nvSpPr>
        <p:spPr/>
        <p:txBody>
          <a:bodyPr>
            <a:normAutofit/>
          </a:bodyPr>
          <a:lstStyle/>
          <a:p>
            <a:r>
              <a:rPr lang="en-GB" dirty="0"/>
              <a:t>Depends on properties of the task environment</a:t>
            </a:r>
          </a:p>
          <a:p>
            <a:pPr lvl="1"/>
            <a:r>
              <a:rPr lang="en-GB" dirty="0"/>
              <a:t>Discrete/continuous, static/dynamic, episodic/sequential, ...</a:t>
            </a:r>
          </a:p>
          <a:p>
            <a:r>
              <a:rPr lang="en-GB" dirty="0"/>
              <a:t>Determine expressiveness of representation</a:t>
            </a:r>
          </a:p>
          <a:p>
            <a:pPr lvl="1"/>
            <a:r>
              <a:rPr lang="en-GB" dirty="0"/>
              <a:t>Increasing complexity and expressiveness</a:t>
            </a:r>
          </a:p>
          <a:p>
            <a:pPr marL="715246" lvl="1" indent="-456743">
              <a:buFont typeface="+mj-lt"/>
              <a:buAutoNum type="arabicPeriod"/>
            </a:pPr>
            <a:r>
              <a:rPr lang="en-GB" dirty="0">
                <a:solidFill>
                  <a:schemeClr val="accent1"/>
                </a:solidFill>
              </a:rPr>
              <a:t>Atomic</a:t>
            </a:r>
          </a:p>
          <a:p>
            <a:pPr lvl="2"/>
            <a:r>
              <a:rPr lang="en-GB" dirty="0"/>
              <a:t>Each state not further dividable (no internal structure)</a:t>
            </a:r>
          </a:p>
          <a:p>
            <a:pPr marL="715246" lvl="1" indent="-456743">
              <a:buFont typeface="+mj-lt"/>
              <a:buAutoNum type="arabicPeriod"/>
            </a:pPr>
            <a:r>
              <a:rPr lang="en-GB" dirty="0">
                <a:solidFill>
                  <a:schemeClr val="accent1"/>
                </a:solidFill>
              </a:rPr>
              <a:t>Factorised</a:t>
            </a:r>
          </a:p>
          <a:p>
            <a:pPr lvl="2"/>
            <a:r>
              <a:rPr lang="en-GB" dirty="0"/>
              <a:t>Partitioning of state into fixed set of variables / attributes that can take a value</a:t>
            </a:r>
          </a:p>
          <a:p>
            <a:pPr lvl="2"/>
            <a:r>
              <a:rPr lang="en-GB" dirty="0"/>
              <a:t>Representation: state-variable models, propositional logic, probabilistic graphical models (PGMs)</a:t>
            </a:r>
          </a:p>
          <a:p>
            <a:pPr marL="715246" lvl="1" indent="-456743">
              <a:buFont typeface="+mj-lt"/>
              <a:buAutoNum type="arabicPeriod"/>
            </a:pPr>
            <a:r>
              <a:rPr lang="en-GB" dirty="0">
                <a:solidFill>
                  <a:schemeClr val="accent1"/>
                </a:solidFill>
              </a:rPr>
              <a:t>Structured</a:t>
            </a:r>
          </a:p>
          <a:p>
            <a:pPr lvl="2"/>
            <a:r>
              <a:rPr lang="en-GB" dirty="0"/>
              <a:t>Objects, relations among them</a:t>
            </a:r>
          </a:p>
          <a:p>
            <a:pPr lvl="2"/>
            <a:r>
              <a:rPr lang="en-GB" dirty="0"/>
              <a:t>Representation: relational databases + PGMs, first-order logic</a:t>
            </a:r>
          </a:p>
          <a:p>
            <a:endParaRPr lang="en-GB" dirty="0"/>
          </a:p>
          <a:p>
            <a:pPr lvl="1"/>
            <a:endParaRPr lang="en-GB" dirty="0"/>
          </a:p>
        </p:txBody>
      </p:sp>
      <p:sp>
        <p:nvSpPr>
          <p:cNvPr id="4" name="Date Placeholder 3">
            <a:extLst>
              <a:ext uri="{FF2B5EF4-FFF2-40B4-BE49-F238E27FC236}">
                <a16:creationId xmlns:a16="http://schemas.microsoft.com/office/drawing/2014/main" id="{D5BA29FD-4DF9-A64C-A2D2-304CAB4FE468}"/>
              </a:ext>
            </a:extLst>
          </p:cNvPr>
          <p:cNvSpPr>
            <a:spLocks noGrp="1"/>
          </p:cNvSpPr>
          <p:nvPr>
            <p:ph type="dt" sz="half" idx="2"/>
          </p:nvPr>
        </p:nvSpPr>
        <p:spPr/>
        <p:txBody>
          <a:bodyPr/>
          <a:lstStyle/>
          <a:p>
            <a:r>
              <a:rPr lang="en-GB"/>
              <a:t>Intro</a:t>
            </a:r>
          </a:p>
        </p:txBody>
      </p:sp>
      <p:sp>
        <p:nvSpPr>
          <p:cNvPr id="5" name="Footer Placeholder 4">
            <a:extLst>
              <a:ext uri="{FF2B5EF4-FFF2-40B4-BE49-F238E27FC236}">
                <a16:creationId xmlns:a16="http://schemas.microsoft.com/office/drawing/2014/main" id="{6D3C1B2C-5E5A-944C-9347-F76FF3265756}"/>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53DE60FF-FEC4-6B48-A82F-2F9214645F74}"/>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25</a:t>
            </a:fld>
            <a:r>
              <a:rPr lang="en-GB"/>
              <a:t> </a:t>
            </a:r>
            <a:endParaRPr lang="en-GB" sz="1399"/>
          </a:p>
        </p:txBody>
      </p:sp>
      <p:sp>
        <p:nvSpPr>
          <p:cNvPr id="7" name="Rectangle 6">
            <a:extLst>
              <a:ext uri="{FF2B5EF4-FFF2-40B4-BE49-F238E27FC236}">
                <a16:creationId xmlns:a16="http://schemas.microsoft.com/office/drawing/2014/main" id="{9CC3A759-8E24-9D49-8378-889B88937968}"/>
              </a:ext>
            </a:extLst>
          </p:cNvPr>
          <p:cNvSpPr/>
          <p:nvPr/>
        </p:nvSpPr>
        <p:spPr>
          <a:xfrm>
            <a:off x="7719935" y="2705086"/>
            <a:ext cx="4096750" cy="64569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7930" lvl="2"/>
            <a:r>
              <a:rPr lang="en-GB" sz="1798" dirty="0"/>
              <a:t>Advertisement: </a:t>
            </a:r>
            <a:br>
              <a:rPr lang="en-GB" sz="1798" dirty="0"/>
            </a:br>
            <a:r>
              <a:rPr lang="en-GB" sz="1798" dirty="0"/>
              <a:t>Lecture „</a:t>
            </a:r>
            <a:r>
              <a:rPr lang="en-GB" sz="1798" i="1" dirty="0"/>
              <a:t>Automated Planning and Acting</a:t>
            </a:r>
            <a:r>
              <a:rPr lang="en-GB" sz="1798" dirty="0"/>
              <a:t>“</a:t>
            </a:r>
          </a:p>
        </p:txBody>
      </p:sp>
      <p:sp>
        <p:nvSpPr>
          <p:cNvPr id="8" name="Rectangle 7">
            <a:extLst>
              <a:ext uri="{FF2B5EF4-FFF2-40B4-BE49-F238E27FC236}">
                <a16:creationId xmlns:a16="http://schemas.microsoft.com/office/drawing/2014/main" id="{B52B62B4-D5DE-5D40-A98A-FDF3319BD0B3}"/>
              </a:ext>
            </a:extLst>
          </p:cNvPr>
          <p:cNvSpPr/>
          <p:nvPr/>
        </p:nvSpPr>
        <p:spPr>
          <a:xfrm>
            <a:off x="8319541" y="3535644"/>
            <a:ext cx="3512134" cy="64569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7930" lvl="2"/>
            <a:r>
              <a:rPr lang="en-GB" sz="1798" dirty="0"/>
              <a:t>Advertisement: </a:t>
            </a:r>
          </a:p>
          <a:p>
            <a:pPr marL="7930" lvl="2"/>
            <a:r>
              <a:rPr lang="en-GB" sz="1798" dirty="0"/>
              <a:t>Lecture „</a:t>
            </a:r>
            <a:r>
              <a:rPr lang="en-GB" sz="1798" i="1" dirty="0"/>
              <a:t>Data Science /  Intro to AI</a:t>
            </a:r>
            <a:r>
              <a:rPr lang="en-GB" sz="1798" dirty="0"/>
              <a:t>“</a:t>
            </a:r>
          </a:p>
        </p:txBody>
      </p:sp>
      <p:sp>
        <p:nvSpPr>
          <p:cNvPr id="9" name="Rectangle 8">
            <a:extLst>
              <a:ext uri="{FF2B5EF4-FFF2-40B4-BE49-F238E27FC236}">
                <a16:creationId xmlns:a16="http://schemas.microsoft.com/office/drawing/2014/main" id="{403DF452-221A-8446-A4C1-8AD44BFC9771}"/>
              </a:ext>
            </a:extLst>
          </p:cNvPr>
          <p:cNvSpPr/>
          <p:nvPr/>
        </p:nvSpPr>
        <p:spPr>
          <a:xfrm>
            <a:off x="9518754" y="5036848"/>
            <a:ext cx="2297931" cy="36901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7930" lvl="2"/>
            <a:r>
              <a:rPr lang="en-GB" sz="1798" dirty="0"/>
              <a:t>This lecture on StaRAI!</a:t>
            </a:r>
          </a:p>
        </p:txBody>
      </p:sp>
      <p:sp>
        <p:nvSpPr>
          <p:cNvPr id="10" name="TextBox 9">
            <a:extLst>
              <a:ext uri="{FF2B5EF4-FFF2-40B4-BE49-F238E27FC236}">
                <a16:creationId xmlns:a16="http://schemas.microsoft.com/office/drawing/2014/main" id="{BB156402-0CBF-B941-8120-69AA2FAA275A}"/>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cxnSp>
        <p:nvCxnSpPr>
          <p:cNvPr id="12" name="Straight Arrow Connector 11">
            <a:extLst>
              <a:ext uri="{FF2B5EF4-FFF2-40B4-BE49-F238E27FC236}">
                <a16:creationId xmlns:a16="http://schemas.microsoft.com/office/drawing/2014/main" id="{DF2D8F4B-2D5D-464E-B3E0-F19E41B44179}"/>
              </a:ext>
            </a:extLst>
          </p:cNvPr>
          <p:cNvCxnSpPr>
            <a:cxnSpLocks/>
          </p:cNvCxnSpPr>
          <p:nvPr/>
        </p:nvCxnSpPr>
        <p:spPr>
          <a:xfrm flipH="1">
            <a:off x="5111646" y="3013023"/>
            <a:ext cx="2593298" cy="161893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FB180FA-6933-E248-B035-CCEE83D03EF3}"/>
              </a:ext>
            </a:extLst>
          </p:cNvPr>
          <p:cNvCxnSpPr>
            <a:cxnSpLocks/>
            <a:stCxn id="8" idx="2"/>
          </p:cNvCxnSpPr>
          <p:nvPr/>
        </p:nvCxnSpPr>
        <p:spPr>
          <a:xfrm flipH="1">
            <a:off x="9788578" y="4181334"/>
            <a:ext cx="287030" cy="45062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FDCD288-0573-424A-B080-F23CD1C3CF4A}"/>
              </a:ext>
            </a:extLst>
          </p:cNvPr>
          <p:cNvCxnSpPr>
            <a:cxnSpLocks/>
            <a:stCxn id="9" idx="1"/>
          </p:cNvCxnSpPr>
          <p:nvPr/>
        </p:nvCxnSpPr>
        <p:spPr>
          <a:xfrm flipH="1">
            <a:off x="5816184" y="5221354"/>
            <a:ext cx="3702570" cy="36937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4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BA8B-6C62-BE40-9C74-FF24ED239E44}"/>
              </a:ext>
            </a:extLst>
          </p:cNvPr>
          <p:cNvSpPr>
            <a:spLocks noGrp="1"/>
          </p:cNvSpPr>
          <p:nvPr>
            <p:ph type="title"/>
          </p:nvPr>
        </p:nvSpPr>
        <p:spPr/>
        <p:txBody>
          <a:bodyPr/>
          <a:lstStyle/>
          <a:p>
            <a:r>
              <a:rPr lang="en-GB" dirty="0"/>
              <a:t>Performance Measure: Good Behaviour</a:t>
            </a:r>
          </a:p>
        </p:txBody>
      </p:sp>
      <p:sp>
        <p:nvSpPr>
          <p:cNvPr id="8" name="Content Placeholder 7">
            <a:extLst>
              <a:ext uri="{FF2B5EF4-FFF2-40B4-BE49-F238E27FC236}">
                <a16:creationId xmlns:a16="http://schemas.microsoft.com/office/drawing/2014/main" id="{7BCE3AC5-25C9-7B47-B92A-ADE3F6134F22}"/>
              </a:ext>
            </a:extLst>
          </p:cNvPr>
          <p:cNvSpPr>
            <a:spLocks noGrp="1"/>
          </p:cNvSpPr>
          <p:nvPr>
            <p:ph idx="1"/>
          </p:nvPr>
        </p:nvSpPr>
        <p:spPr>
          <a:xfrm>
            <a:off x="359625" y="1666902"/>
            <a:ext cx="6193983" cy="4236435"/>
          </a:xfrm>
        </p:spPr>
        <p:txBody>
          <a:bodyPr/>
          <a:lstStyle/>
          <a:p>
            <a:r>
              <a:rPr lang="en-GB"/>
              <a:t>What is the right thing to do?</a:t>
            </a:r>
          </a:p>
          <a:p>
            <a:pPr lvl="1"/>
            <a:r>
              <a:rPr lang="en-GB"/>
              <a:t>Agent generates sequence of actions given percepts</a:t>
            </a:r>
          </a:p>
          <a:p>
            <a:pPr lvl="1"/>
            <a:r>
              <a:rPr lang="en-GB"/>
              <a:t>Causes environment to go through sequence of states</a:t>
            </a:r>
          </a:p>
          <a:p>
            <a:pPr lvl="1"/>
            <a:r>
              <a:rPr lang="en-GB"/>
              <a:t>If sequence desirable / conforms to our expectations, then agent performed well</a:t>
            </a:r>
          </a:p>
          <a:p>
            <a:r>
              <a:rPr lang="en-GB">
                <a:solidFill>
                  <a:schemeClr val="accent1"/>
                </a:solidFill>
              </a:rPr>
              <a:t>Performance measure </a:t>
            </a:r>
            <a:r>
              <a:rPr lang="en-GB"/>
              <a:t>that evaluates any given sequence of </a:t>
            </a:r>
            <a:r>
              <a:rPr lang="en-GB">
                <a:solidFill>
                  <a:schemeClr val="accent1"/>
                </a:solidFill>
              </a:rPr>
              <a:t>environemnt states</a:t>
            </a:r>
            <a:endParaRPr lang="en-GB"/>
          </a:p>
        </p:txBody>
      </p:sp>
      <p:sp>
        <p:nvSpPr>
          <p:cNvPr id="5" name="Date Placeholder 4">
            <a:extLst>
              <a:ext uri="{FF2B5EF4-FFF2-40B4-BE49-F238E27FC236}">
                <a16:creationId xmlns:a16="http://schemas.microsoft.com/office/drawing/2014/main" id="{5E98E5FE-A3D2-9548-B2D8-2B520265E281}"/>
              </a:ext>
            </a:extLst>
          </p:cNvPr>
          <p:cNvSpPr>
            <a:spLocks noGrp="1"/>
          </p:cNvSpPr>
          <p:nvPr>
            <p:ph type="dt" sz="half" idx="2"/>
          </p:nvPr>
        </p:nvSpPr>
        <p:spPr/>
        <p:txBody>
          <a:bodyPr/>
          <a:lstStyle/>
          <a:p>
            <a:r>
              <a:rPr lang="en-GB"/>
              <a:t>Intro</a:t>
            </a:r>
          </a:p>
        </p:txBody>
      </p:sp>
      <p:sp>
        <p:nvSpPr>
          <p:cNvPr id="7" name="Slide Number Placeholder 6">
            <a:extLst>
              <a:ext uri="{FF2B5EF4-FFF2-40B4-BE49-F238E27FC236}">
                <a16:creationId xmlns:a16="http://schemas.microsoft.com/office/drawing/2014/main" id="{DFF5F405-5598-A042-996E-A2608C1EF032}"/>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26</a:t>
            </a:fld>
            <a:r>
              <a:rPr lang="en-GB" dirty="0"/>
              <a:t> </a:t>
            </a:r>
            <a:endParaRPr lang="en-GB" sz="1399" dirty="0"/>
          </a:p>
        </p:txBody>
      </p:sp>
      <p:sp>
        <p:nvSpPr>
          <p:cNvPr id="9" name="Footer Placeholder 8">
            <a:extLst>
              <a:ext uri="{FF2B5EF4-FFF2-40B4-BE49-F238E27FC236}">
                <a16:creationId xmlns:a16="http://schemas.microsoft.com/office/drawing/2014/main" id="{52F388F3-DC1C-C94B-A70F-D335721D9AD2}"/>
              </a:ext>
            </a:extLst>
          </p:cNvPr>
          <p:cNvSpPr>
            <a:spLocks noGrp="1"/>
          </p:cNvSpPr>
          <p:nvPr>
            <p:ph type="ftr" sz="quarter" idx="3"/>
          </p:nvPr>
        </p:nvSpPr>
        <p:spPr/>
        <p:txBody>
          <a:bodyPr/>
          <a:lstStyle/>
          <a:p>
            <a:r>
              <a:rPr lang="en-GB"/>
              <a:t>T. Braun - StaRAI</a:t>
            </a:r>
          </a:p>
        </p:txBody>
      </p:sp>
      <p:grpSp>
        <p:nvGrpSpPr>
          <p:cNvPr id="19" name="Group 18">
            <a:extLst>
              <a:ext uri="{FF2B5EF4-FFF2-40B4-BE49-F238E27FC236}">
                <a16:creationId xmlns:a16="http://schemas.microsoft.com/office/drawing/2014/main" id="{70E7F321-5E24-9D42-A0C6-971504FA525A}"/>
              </a:ext>
            </a:extLst>
          </p:cNvPr>
          <p:cNvGrpSpPr/>
          <p:nvPr/>
        </p:nvGrpSpPr>
        <p:grpSpPr>
          <a:xfrm>
            <a:off x="6893229" y="1666899"/>
            <a:ext cx="4938446" cy="4236436"/>
            <a:chOff x="6900410" y="1665063"/>
            <a:chExt cx="4943590" cy="4240849"/>
          </a:xfrm>
        </p:grpSpPr>
        <p:sp>
          <p:nvSpPr>
            <p:cNvPr id="20" name="TextBox 19">
              <a:extLst>
                <a:ext uri="{FF2B5EF4-FFF2-40B4-BE49-F238E27FC236}">
                  <a16:creationId xmlns:a16="http://schemas.microsoft.com/office/drawing/2014/main" id="{53C30819-94A1-6B4C-BB81-FCF4F6DF9E61}"/>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21" name="TextBox 20">
              <a:extLst>
                <a:ext uri="{FF2B5EF4-FFF2-40B4-BE49-F238E27FC236}">
                  <a16:creationId xmlns:a16="http://schemas.microsoft.com/office/drawing/2014/main" id="{C3BD08EE-26A7-8C41-A695-D74268C6840B}"/>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22" name="TextBox 21">
              <a:extLst>
                <a:ext uri="{FF2B5EF4-FFF2-40B4-BE49-F238E27FC236}">
                  <a16:creationId xmlns:a16="http://schemas.microsoft.com/office/drawing/2014/main" id="{A89DE165-DE94-FE48-8157-04899E387E07}"/>
                </a:ext>
              </a:extLst>
            </p:cNvPr>
            <p:cNvSpPr txBox="1"/>
            <p:nvPr/>
          </p:nvSpPr>
          <p:spPr>
            <a:xfrm>
              <a:off x="8031203" y="1779899"/>
              <a:ext cx="634468" cy="215539"/>
            </a:xfrm>
            <a:prstGeom prst="rect">
              <a:avLst/>
            </a:prstGeom>
            <a:noFill/>
          </p:spPr>
          <p:txBody>
            <a:bodyPr wrap="none" lIns="35963" tIns="0" rIns="35963" bIns="0" rtlCol="0">
              <a:spAutoFit/>
            </a:bodyPr>
            <a:lstStyle/>
            <a:p>
              <a:r>
                <a:rPr lang="en-GB" sz="1399"/>
                <a:t>Sensors</a:t>
              </a:r>
            </a:p>
          </p:txBody>
        </p:sp>
        <p:sp>
          <p:nvSpPr>
            <p:cNvPr id="23" name="TextBox 22">
              <a:extLst>
                <a:ext uri="{FF2B5EF4-FFF2-40B4-BE49-F238E27FC236}">
                  <a16:creationId xmlns:a16="http://schemas.microsoft.com/office/drawing/2014/main" id="{269FB2BD-B75F-EE4C-B4FC-854780014541}"/>
                </a:ext>
              </a:extLst>
            </p:cNvPr>
            <p:cNvSpPr txBox="1"/>
            <p:nvPr/>
          </p:nvSpPr>
          <p:spPr>
            <a:xfrm>
              <a:off x="7961492" y="5554952"/>
              <a:ext cx="773882" cy="215539"/>
            </a:xfrm>
            <a:prstGeom prst="rect">
              <a:avLst/>
            </a:prstGeom>
            <a:noFill/>
          </p:spPr>
          <p:txBody>
            <a:bodyPr wrap="none" lIns="35963" tIns="0" rIns="35963" bIns="0" rtlCol="0">
              <a:spAutoFit/>
            </a:bodyPr>
            <a:lstStyle/>
            <a:p>
              <a:pPr algn="ctr"/>
              <a:r>
                <a:rPr lang="en-GB" sz="1399"/>
                <a:t>Actuators</a:t>
              </a:r>
            </a:p>
          </p:txBody>
        </p:sp>
        <p:sp>
          <p:nvSpPr>
            <p:cNvPr id="24" name="TextBox 23">
              <a:extLst>
                <a:ext uri="{FF2B5EF4-FFF2-40B4-BE49-F238E27FC236}">
                  <a16:creationId xmlns:a16="http://schemas.microsoft.com/office/drawing/2014/main" id="{EFE1BA3F-E73A-1B4C-A27F-E921C88074D3}"/>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59625" tIns="179813" rIns="359625" bIns="179813" rtlCol="0">
              <a:spAutoFit/>
            </a:bodyPr>
            <a:lstStyle/>
            <a:p>
              <a:pPr algn="ctr"/>
              <a:r>
                <a:rPr lang="en-GB" sz="5994"/>
                <a:t>?</a:t>
              </a:r>
            </a:p>
          </p:txBody>
        </p:sp>
        <p:cxnSp>
          <p:nvCxnSpPr>
            <p:cNvPr id="25" name="Straight Arrow Connector 24">
              <a:extLst>
                <a:ext uri="{FF2B5EF4-FFF2-40B4-BE49-F238E27FC236}">
                  <a16:creationId xmlns:a16="http://schemas.microsoft.com/office/drawing/2014/main" id="{9C9B1F41-A572-DB49-9964-ADCB1A3021EF}"/>
                </a:ext>
              </a:extLst>
            </p:cNvPr>
            <p:cNvCxnSpPr>
              <a:cxnSpLocks/>
              <a:stCxn id="22" idx="2"/>
              <a:endCxn id="24" idx="0"/>
            </p:cNvCxnSpPr>
            <p:nvPr/>
          </p:nvCxnSpPr>
          <p:spPr>
            <a:xfrm>
              <a:off x="8348437" y="1995439"/>
              <a:ext cx="0" cy="11281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95464A-0435-5746-895F-21C3FCBE9BB5}"/>
                </a:ext>
              </a:extLst>
            </p:cNvPr>
            <p:cNvCxnSpPr>
              <a:cxnSpLocks/>
              <a:stCxn id="24" idx="2"/>
              <a:endCxn id="23" idx="0"/>
            </p:cNvCxnSpPr>
            <p:nvPr/>
          </p:nvCxnSpPr>
          <p:spPr>
            <a:xfrm flipH="1">
              <a:off x="8348434" y="4410456"/>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25C8440-6ED4-8C47-AB34-3962BD6AA092}"/>
                </a:ext>
              </a:extLst>
            </p:cNvPr>
            <p:cNvCxnSpPr>
              <a:cxnSpLocks/>
              <a:stCxn id="22" idx="3"/>
            </p:cNvCxnSpPr>
            <p:nvPr/>
          </p:nvCxnSpPr>
          <p:spPr>
            <a:xfrm flipV="1">
              <a:off x="8665671" y="1887622"/>
              <a:ext cx="2678226"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226CE8C-51C5-434D-BBE9-56A6EC77837C}"/>
                </a:ext>
              </a:extLst>
            </p:cNvPr>
            <p:cNvCxnSpPr>
              <a:cxnSpLocks/>
              <a:endCxn id="23" idx="3"/>
            </p:cNvCxnSpPr>
            <p:nvPr/>
          </p:nvCxnSpPr>
          <p:spPr>
            <a:xfrm flipH="1">
              <a:off x="8735374" y="5662674"/>
              <a:ext cx="2551553"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E8EA042-6625-A844-8587-EACBC92BE62B}"/>
                </a:ext>
              </a:extLst>
            </p:cNvPr>
            <p:cNvSpPr txBox="1"/>
            <p:nvPr/>
          </p:nvSpPr>
          <p:spPr>
            <a:xfrm>
              <a:off x="9757783" y="1930714"/>
              <a:ext cx="701159" cy="215539"/>
            </a:xfrm>
            <a:prstGeom prst="rect">
              <a:avLst/>
            </a:prstGeom>
            <a:noFill/>
          </p:spPr>
          <p:txBody>
            <a:bodyPr wrap="none" lIns="35963" tIns="0" rIns="35963" bIns="0" rtlCol="0">
              <a:spAutoFit/>
            </a:bodyPr>
            <a:lstStyle/>
            <a:p>
              <a:pPr algn="ctr"/>
              <a:r>
                <a:rPr lang="en-GB" sz="1399"/>
                <a:t>Percepts</a:t>
              </a:r>
            </a:p>
          </p:txBody>
        </p:sp>
        <p:sp>
          <p:nvSpPr>
            <p:cNvPr id="30" name="TextBox 29">
              <a:extLst>
                <a:ext uri="{FF2B5EF4-FFF2-40B4-BE49-F238E27FC236}">
                  <a16:creationId xmlns:a16="http://schemas.microsoft.com/office/drawing/2014/main" id="{8AF78497-D74E-B94E-AB6D-021A29649BC0}"/>
                </a:ext>
              </a:extLst>
            </p:cNvPr>
            <p:cNvSpPr txBox="1"/>
            <p:nvPr/>
          </p:nvSpPr>
          <p:spPr>
            <a:xfrm>
              <a:off x="9801622" y="5393369"/>
              <a:ext cx="613479" cy="215539"/>
            </a:xfrm>
            <a:prstGeom prst="rect">
              <a:avLst/>
            </a:prstGeom>
            <a:noFill/>
          </p:spPr>
          <p:txBody>
            <a:bodyPr wrap="none" lIns="35963" tIns="0" rIns="35963" bIns="0" rtlCol="0">
              <a:spAutoFit/>
            </a:bodyPr>
            <a:lstStyle/>
            <a:p>
              <a:pPr algn="ctr"/>
              <a:r>
                <a:rPr lang="en-GB" sz="1399" dirty="0"/>
                <a:t>Actions</a:t>
              </a:r>
            </a:p>
          </p:txBody>
        </p:sp>
      </p:grpSp>
      <p:sp>
        <p:nvSpPr>
          <p:cNvPr id="43" name="TextBox 42">
            <a:extLst>
              <a:ext uri="{FF2B5EF4-FFF2-40B4-BE49-F238E27FC236}">
                <a16:creationId xmlns:a16="http://schemas.microsoft.com/office/drawing/2014/main" id="{80E0F809-A914-7641-8C36-BD3C4EA11283}"/>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3672594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0BDE37-84AA-BE42-9401-126554B0F2FD}"/>
              </a:ext>
            </a:extLst>
          </p:cNvPr>
          <p:cNvSpPr>
            <a:spLocks noGrp="1"/>
          </p:cNvSpPr>
          <p:nvPr>
            <p:ph type="title"/>
          </p:nvPr>
        </p:nvSpPr>
        <p:spPr/>
        <p:txBody>
          <a:bodyPr/>
          <a:lstStyle/>
          <a:p>
            <a:r>
              <a:rPr lang="en-GB" dirty="0"/>
              <a:t>Back to the Vacuum Cleaner</a:t>
            </a:r>
          </a:p>
        </p:txBody>
      </p:sp>
      <p:sp>
        <p:nvSpPr>
          <p:cNvPr id="9" name="Content Placeholder 8">
            <a:extLst>
              <a:ext uri="{FF2B5EF4-FFF2-40B4-BE49-F238E27FC236}">
                <a16:creationId xmlns:a16="http://schemas.microsoft.com/office/drawing/2014/main" id="{C2C51446-F5C8-B14A-B476-14201D683EF7}"/>
              </a:ext>
            </a:extLst>
          </p:cNvPr>
          <p:cNvSpPr>
            <a:spLocks noGrp="1"/>
          </p:cNvSpPr>
          <p:nvPr>
            <p:ph idx="1"/>
          </p:nvPr>
        </p:nvSpPr>
        <p:spPr>
          <a:xfrm>
            <a:off x="359625" y="1666902"/>
            <a:ext cx="7139353" cy="4236435"/>
          </a:xfrm>
        </p:spPr>
        <p:txBody>
          <a:bodyPr/>
          <a:lstStyle/>
          <a:p>
            <a:r>
              <a:rPr lang="en-GB" dirty="0">
                <a:ea typeface="ＭＳ Ｐゴシック" charset="0"/>
              </a:rPr>
              <a:t>Performance Measure</a:t>
            </a:r>
          </a:p>
          <a:p>
            <a:pPr lvl="1"/>
            <a:r>
              <a:rPr lang="en-GB" dirty="0">
                <a:ea typeface="ＭＳ Ｐゴシック" charset="0"/>
              </a:rPr>
              <a:t>1 point for each clean square in each time step over a life span of 1000 time steps</a:t>
            </a:r>
          </a:p>
          <a:p>
            <a:r>
              <a:rPr lang="en-GB" dirty="0">
                <a:ea typeface="ＭＳ Ｐゴシック" charset="0"/>
              </a:rPr>
              <a:t>Environment</a:t>
            </a:r>
          </a:p>
          <a:p>
            <a:pPr lvl="1"/>
            <a:r>
              <a:rPr lang="en-GB" dirty="0">
                <a:ea typeface="ＭＳ Ｐゴシック" charset="0"/>
              </a:rPr>
              <a:t>Locations (</a:t>
            </a:r>
            <a:r>
              <a:rPr lang="en-GB" i="1" dirty="0">
                <a:ea typeface="ＭＳ Ｐゴシック" charset="0"/>
              </a:rPr>
              <a:t>A</a:t>
            </a:r>
            <a:r>
              <a:rPr lang="en-GB" dirty="0">
                <a:ea typeface="ＭＳ Ｐゴシック" charset="0"/>
              </a:rPr>
              <a:t>, </a:t>
            </a:r>
            <a:r>
              <a:rPr lang="en-GB" i="1" dirty="0">
                <a:ea typeface="ＭＳ Ｐゴシック" charset="0"/>
              </a:rPr>
              <a:t>B</a:t>
            </a:r>
            <a:r>
              <a:rPr lang="en-GB" dirty="0">
                <a:ea typeface="ＭＳ Ｐゴシック" charset="0"/>
              </a:rPr>
              <a:t>) prior knowledge</a:t>
            </a:r>
          </a:p>
          <a:p>
            <a:pPr lvl="1"/>
            <a:r>
              <a:rPr lang="en-GB" dirty="0">
                <a:ea typeface="ＭＳ Ｐゴシック" charset="0"/>
              </a:rPr>
              <a:t>Not known: initial location, dirt distribution</a:t>
            </a:r>
          </a:p>
          <a:p>
            <a:pPr lvl="1"/>
            <a:r>
              <a:rPr lang="en-GB" dirty="0">
                <a:ea typeface="ＭＳ Ｐゴシック" charset="0"/>
              </a:rPr>
              <a:t>Action </a:t>
            </a:r>
            <a:r>
              <a:rPr lang="en-GB" i="1" dirty="0">
                <a:ea typeface="ＭＳ Ｐゴシック" charset="0"/>
              </a:rPr>
              <a:t>Vacuum</a:t>
            </a:r>
            <a:r>
              <a:rPr lang="en-GB" dirty="0">
                <a:ea typeface="ＭＳ Ｐゴシック" charset="0"/>
              </a:rPr>
              <a:t> cleans the current location; clean location remains clean</a:t>
            </a:r>
          </a:p>
          <a:p>
            <a:pPr lvl="1"/>
            <a:r>
              <a:rPr lang="en-GB" dirty="0">
                <a:ea typeface="ＭＳ Ｐゴシック" charset="0"/>
              </a:rPr>
              <a:t>Actions </a:t>
            </a:r>
            <a:r>
              <a:rPr lang="en-GB" i="1" dirty="0">
                <a:ea typeface="ＭＳ Ｐゴシック" charset="0"/>
              </a:rPr>
              <a:t>Left</a:t>
            </a:r>
            <a:r>
              <a:rPr lang="en-GB" dirty="0">
                <a:ea typeface="ＭＳ Ｐゴシック" charset="0"/>
              </a:rPr>
              <a:t> and </a:t>
            </a:r>
            <a:r>
              <a:rPr lang="en-GB" i="1" dirty="0">
                <a:ea typeface="ＭＳ Ｐゴシック" charset="0"/>
              </a:rPr>
              <a:t>Right</a:t>
            </a:r>
            <a:r>
              <a:rPr lang="en-GB" dirty="0">
                <a:ea typeface="ＭＳ Ｐゴシック" charset="0"/>
              </a:rPr>
              <a:t> move the agent accordingly, except if that moves the agent out of the environment, then it stays put</a:t>
            </a:r>
          </a:p>
          <a:p>
            <a:pPr lvl="1"/>
            <a:r>
              <a:rPr lang="en-GB" dirty="0">
                <a:ea typeface="ＭＳ Ｐゴシック" charset="0"/>
              </a:rPr>
              <a:t>Location and dirtiness perceived correctly</a:t>
            </a:r>
          </a:p>
        </p:txBody>
      </p:sp>
      <p:sp>
        <p:nvSpPr>
          <p:cNvPr id="5" name="Date Placeholder 4">
            <a:extLst>
              <a:ext uri="{FF2B5EF4-FFF2-40B4-BE49-F238E27FC236}">
                <a16:creationId xmlns:a16="http://schemas.microsoft.com/office/drawing/2014/main" id="{3443194B-93D1-D441-AB2C-8E2DE8CE794C}"/>
              </a:ext>
            </a:extLst>
          </p:cNvPr>
          <p:cNvSpPr>
            <a:spLocks noGrp="1"/>
          </p:cNvSpPr>
          <p:nvPr>
            <p:ph type="dt" sz="half" idx="2"/>
          </p:nvPr>
        </p:nvSpPr>
        <p:spPr/>
        <p:txBody>
          <a:bodyPr/>
          <a:lstStyle/>
          <a:p>
            <a:r>
              <a:rPr lang="en-GB"/>
              <a:t>Intro</a:t>
            </a:r>
            <a:endParaRPr lang="en-GB" dirty="0"/>
          </a:p>
        </p:txBody>
      </p:sp>
      <p:sp>
        <p:nvSpPr>
          <p:cNvPr id="7" name="Slide Number Placeholder 6">
            <a:extLst>
              <a:ext uri="{FF2B5EF4-FFF2-40B4-BE49-F238E27FC236}">
                <a16:creationId xmlns:a16="http://schemas.microsoft.com/office/drawing/2014/main" id="{1717FA60-6676-DC42-B943-0A63D2FFA48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27</a:t>
            </a:fld>
            <a:r>
              <a:rPr lang="en-GB"/>
              <a:t> </a:t>
            </a:r>
            <a:endParaRPr lang="en-GB" sz="1399"/>
          </a:p>
        </p:txBody>
      </p:sp>
      <p:sp>
        <p:nvSpPr>
          <p:cNvPr id="4" name="Footer Placeholder 3">
            <a:extLst>
              <a:ext uri="{FF2B5EF4-FFF2-40B4-BE49-F238E27FC236}">
                <a16:creationId xmlns:a16="http://schemas.microsoft.com/office/drawing/2014/main" id="{7831AAB0-0A41-F94F-BC0E-65DEBD768419}"/>
              </a:ext>
            </a:extLst>
          </p:cNvPr>
          <p:cNvSpPr>
            <a:spLocks noGrp="1"/>
          </p:cNvSpPr>
          <p:nvPr>
            <p:ph type="ftr" sz="quarter" idx="3"/>
          </p:nvPr>
        </p:nvSpPr>
        <p:spPr/>
        <p:txBody>
          <a:bodyPr/>
          <a:lstStyle/>
          <a:p>
            <a:r>
              <a:rPr lang="en-GB"/>
              <a:t>T. Braun - StaRAI</a:t>
            </a:r>
          </a:p>
        </p:txBody>
      </p:sp>
      <p:grpSp>
        <p:nvGrpSpPr>
          <p:cNvPr id="10" name="Group 9">
            <a:extLst>
              <a:ext uri="{FF2B5EF4-FFF2-40B4-BE49-F238E27FC236}">
                <a16:creationId xmlns:a16="http://schemas.microsoft.com/office/drawing/2014/main" id="{731B5761-F8EC-194A-BD39-7D28CC545893}"/>
              </a:ext>
            </a:extLst>
          </p:cNvPr>
          <p:cNvGrpSpPr/>
          <p:nvPr/>
        </p:nvGrpSpPr>
        <p:grpSpPr>
          <a:xfrm>
            <a:off x="5444745" y="1099010"/>
            <a:ext cx="2675914" cy="766430"/>
            <a:chOff x="5782490" y="1665066"/>
            <a:chExt cx="2678701" cy="767228"/>
          </a:xfrm>
        </p:grpSpPr>
        <p:sp>
          <p:nvSpPr>
            <p:cNvPr id="11" name="Cloud Callout 10">
              <a:extLst>
                <a:ext uri="{FF2B5EF4-FFF2-40B4-BE49-F238E27FC236}">
                  <a16:creationId xmlns:a16="http://schemas.microsoft.com/office/drawing/2014/main" id="{A347D391-F144-F144-93F1-B2A4FA4EF879}"/>
                </a:ext>
              </a:extLst>
            </p:cNvPr>
            <p:cNvSpPr/>
            <p:nvPr/>
          </p:nvSpPr>
          <p:spPr>
            <a:xfrm>
              <a:off x="5782490" y="1665066"/>
              <a:ext cx="2678701" cy="767228"/>
            </a:xfrm>
            <a:prstGeom prst="cloudCallout">
              <a:avLst>
                <a:gd name="adj1" fmla="val -57251"/>
                <a:gd name="adj2" fmla="val -53720"/>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798"/>
            </a:p>
          </p:txBody>
        </p:sp>
        <p:sp>
          <p:nvSpPr>
            <p:cNvPr id="12" name="TextBox 11">
              <a:extLst>
                <a:ext uri="{FF2B5EF4-FFF2-40B4-BE49-F238E27FC236}">
                  <a16:creationId xmlns:a16="http://schemas.microsoft.com/office/drawing/2014/main" id="{851D8E96-934D-004D-B030-A88FB8967EFD}"/>
                </a:ext>
              </a:extLst>
            </p:cNvPr>
            <p:cNvSpPr txBox="1"/>
            <p:nvPr/>
          </p:nvSpPr>
          <p:spPr>
            <a:xfrm>
              <a:off x="5810981" y="1665219"/>
              <a:ext cx="2411336" cy="646362"/>
            </a:xfrm>
            <a:prstGeom prst="rect">
              <a:avLst/>
            </a:prstGeom>
            <a:noFill/>
          </p:spPr>
          <p:txBody>
            <a:bodyPr wrap="square" rtlCol="0">
              <a:spAutoFit/>
            </a:bodyPr>
            <a:lstStyle/>
            <a:p>
              <a:pPr algn="ctr"/>
              <a:r>
                <a:rPr lang="en-GB" sz="1798" dirty="0">
                  <a:solidFill>
                    <a:schemeClr val="bg1"/>
                  </a:solidFill>
                </a:rPr>
                <a:t>Given this task environment, rational?</a:t>
              </a:r>
            </a:p>
          </p:txBody>
        </p:sp>
      </p:grpSp>
      <p:pic>
        <p:nvPicPr>
          <p:cNvPr id="13" name="Picture 12">
            <a:extLst>
              <a:ext uri="{FF2B5EF4-FFF2-40B4-BE49-F238E27FC236}">
                <a16:creationId xmlns:a16="http://schemas.microsoft.com/office/drawing/2014/main" id="{E314AFA3-F25D-ED43-8E88-13B94BF5C510}"/>
              </a:ext>
            </a:extLst>
          </p:cNvPr>
          <p:cNvPicPr>
            <a:picLocks noChangeAspect="1"/>
          </p:cNvPicPr>
          <p:nvPr/>
        </p:nvPicPr>
        <p:blipFill>
          <a:blip r:embed="rId3"/>
          <a:stretch>
            <a:fillRect/>
          </a:stretch>
        </p:blipFill>
        <p:spPr>
          <a:xfrm>
            <a:off x="8338554" y="469723"/>
            <a:ext cx="2828386" cy="1445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4" name="Table 13">
            <a:extLst>
              <a:ext uri="{FF2B5EF4-FFF2-40B4-BE49-F238E27FC236}">
                <a16:creationId xmlns:a16="http://schemas.microsoft.com/office/drawing/2014/main" id="{5113A6C7-230F-E94B-8D33-98FDC5311DA7}"/>
              </a:ext>
            </a:extLst>
          </p:cNvPr>
          <p:cNvGraphicFramePr>
            <a:graphicFrameLocks noGrp="1"/>
          </p:cNvGraphicFramePr>
          <p:nvPr>
            <p:extLst>
              <p:ext uri="{D42A27DB-BD31-4B8C-83A1-F6EECF244321}">
                <p14:modId xmlns:p14="http://schemas.microsoft.com/office/powerpoint/2010/main" val="2843349838"/>
              </p:ext>
            </p:extLst>
          </p:nvPr>
        </p:nvGraphicFramePr>
        <p:xfrm>
          <a:off x="7899214" y="2215257"/>
          <a:ext cx="3707067" cy="3688080"/>
        </p:xfrm>
        <a:graphic>
          <a:graphicData uri="http://schemas.openxmlformats.org/drawingml/2006/table">
            <a:tbl>
              <a:tblPr firstRow="1" bandRow="1">
                <a:tableStyleId>{B301B821-A1FF-4177-AEE7-76D212191A09}</a:tableStyleId>
              </a:tblPr>
              <a:tblGrid>
                <a:gridCol w="2813368">
                  <a:extLst>
                    <a:ext uri="{9D8B030D-6E8A-4147-A177-3AD203B41FA5}">
                      <a16:colId xmlns:a16="http://schemas.microsoft.com/office/drawing/2014/main" val="3254250152"/>
                    </a:ext>
                  </a:extLst>
                </a:gridCol>
                <a:gridCol w="893699">
                  <a:extLst>
                    <a:ext uri="{9D8B030D-6E8A-4147-A177-3AD203B41FA5}">
                      <a16:colId xmlns:a16="http://schemas.microsoft.com/office/drawing/2014/main" val="2176298798"/>
                    </a:ext>
                  </a:extLst>
                </a:gridCol>
              </a:tblGrid>
              <a:tr h="334800">
                <a:tc>
                  <a:txBody>
                    <a:bodyPr/>
                    <a:lstStyle/>
                    <a:p>
                      <a:r>
                        <a:rPr lang="en-GB" sz="1600" dirty="0"/>
                        <a:t>Percept sequence</a:t>
                      </a:r>
                    </a:p>
                  </a:txBody>
                  <a:tcPr/>
                </a:tc>
                <a:tc>
                  <a:txBody>
                    <a:bodyPr/>
                    <a:lstStyle/>
                    <a:p>
                      <a:r>
                        <a:rPr lang="en-GB" sz="1600" dirty="0"/>
                        <a:t>Action</a:t>
                      </a:r>
                    </a:p>
                  </a:txBody>
                  <a:tcPr/>
                </a:tc>
                <a:extLst>
                  <a:ext uri="{0D108BD9-81ED-4DB2-BD59-A6C34878D82A}">
                    <a16:rowId xmlns:a16="http://schemas.microsoft.com/office/drawing/2014/main" val="3794579176"/>
                  </a:ext>
                </a:extLst>
              </a:tr>
              <a:tr h="334800">
                <a:tc>
                  <a:txBody>
                    <a:bodyPr/>
                    <a:lstStyle/>
                    <a:p>
                      <a:r>
                        <a:rPr lang="en-GB" sz="1600" dirty="0"/>
                        <a:t>[</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4265610812"/>
                  </a:ext>
                </a:extLst>
              </a:tr>
              <a:tr h="334800">
                <a:tc>
                  <a:txBody>
                    <a:bodyPr/>
                    <a:lstStyle/>
                    <a:p>
                      <a:r>
                        <a:rPr lang="en-GB" sz="1600" dirty="0"/>
                        <a:t>[</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4075949443"/>
                  </a:ext>
                </a:extLst>
              </a:tr>
              <a:tr h="334800">
                <a:tc>
                  <a:txBody>
                    <a:bodyPr/>
                    <a:lstStyle/>
                    <a:p>
                      <a:r>
                        <a:rPr lang="en-GB" sz="1600" dirty="0"/>
                        <a:t>[</a:t>
                      </a:r>
                      <a:r>
                        <a:rPr lang="en-GB" sz="1600" i="1" dirty="0"/>
                        <a:t>B</a:t>
                      </a:r>
                      <a:r>
                        <a:rPr lang="en-GB" sz="1600" dirty="0"/>
                        <a:t>, </a:t>
                      </a:r>
                      <a:r>
                        <a:rPr lang="en-GB" sz="1600" i="1" dirty="0"/>
                        <a:t>Clean</a:t>
                      </a:r>
                      <a:r>
                        <a:rPr lang="en-GB" sz="1600" dirty="0"/>
                        <a:t>]</a:t>
                      </a:r>
                    </a:p>
                  </a:txBody>
                  <a:tcPr/>
                </a:tc>
                <a:tc>
                  <a:txBody>
                    <a:bodyPr/>
                    <a:lstStyle/>
                    <a:p>
                      <a:r>
                        <a:rPr lang="en-GB" sz="1600" i="1" dirty="0"/>
                        <a:t>Left</a:t>
                      </a:r>
                    </a:p>
                  </a:txBody>
                  <a:tcPr/>
                </a:tc>
                <a:extLst>
                  <a:ext uri="{0D108BD9-81ED-4DB2-BD59-A6C34878D82A}">
                    <a16:rowId xmlns:a16="http://schemas.microsoft.com/office/drawing/2014/main" val="872636712"/>
                  </a:ext>
                </a:extLst>
              </a:tr>
              <a:tr h="334800">
                <a:tc>
                  <a:txBody>
                    <a:bodyPr/>
                    <a:lstStyle/>
                    <a:p>
                      <a:r>
                        <a:rPr lang="en-GB" sz="1600" dirty="0"/>
                        <a:t>[</a:t>
                      </a:r>
                      <a:r>
                        <a:rPr lang="en-GB" sz="1600" i="1" dirty="0"/>
                        <a:t>B</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512796472"/>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i="0" dirty="0"/>
                        <a:t>,</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2398822032"/>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89836176"/>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77539645"/>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1164538227"/>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482505013"/>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47499996"/>
                  </a:ext>
                </a:extLst>
              </a:tr>
            </a:tbl>
          </a:graphicData>
        </a:graphic>
      </p:graphicFrame>
      <p:sp>
        <p:nvSpPr>
          <p:cNvPr id="15" name="TextBox 14">
            <a:extLst>
              <a:ext uri="{FF2B5EF4-FFF2-40B4-BE49-F238E27FC236}">
                <a16:creationId xmlns:a16="http://schemas.microsoft.com/office/drawing/2014/main" id="{435FD0D8-7421-AB48-B1B3-282E6B8B331F}"/>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267307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0BDE37-84AA-BE42-9401-126554B0F2FD}"/>
              </a:ext>
            </a:extLst>
          </p:cNvPr>
          <p:cNvSpPr>
            <a:spLocks noGrp="1"/>
          </p:cNvSpPr>
          <p:nvPr>
            <p:ph type="title"/>
          </p:nvPr>
        </p:nvSpPr>
        <p:spPr/>
        <p:txBody>
          <a:bodyPr/>
          <a:lstStyle/>
          <a:p>
            <a:r>
              <a:rPr lang="en-GB"/>
              <a:t>Back to the Vacuum Cleaner</a:t>
            </a:r>
          </a:p>
        </p:txBody>
      </p:sp>
      <p:sp>
        <p:nvSpPr>
          <p:cNvPr id="9" name="Content Placeholder 8">
            <a:extLst>
              <a:ext uri="{FF2B5EF4-FFF2-40B4-BE49-F238E27FC236}">
                <a16:creationId xmlns:a16="http://schemas.microsoft.com/office/drawing/2014/main" id="{C2C51446-F5C8-B14A-B476-14201D683EF7}"/>
              </a:ext>
            </a:extLst>
          </p:cNvPr>
          <p:cNvSpPr>
            <a:spLocks noGrp="1"/>
          </p:cNvSpPr>
          <p:nvPr>
            <p:ph idx="1"/>
          </p:nvPr>
        </p:nvSpPr>
        <p:spPr>
          <a:xfrm>
            <a:off x="359625" y="1666902"/>
            <a:ext cx="7139353" cy="4236435"/>
          </a:xfrm>
        </p:spPr>
        <p:txBody>
          <a:bodyPr/>
          <a:lstStyle/>
          <a:p>
            <a:r>
              <a:rPr lang="en-GB" dirty="0">
                <a:ea typeface="ＭＳ Ｐゴシック" charset="0"/>
              </a:rPr>
              <a:t>Performance Measure</a:t>
            </a:r>
          </a:p>
          <a:p>
            <a:pPr lvl="1"/>
            <a:r>
              <a:rPr lang="en-GB" dirty="0">
                <a:ea typeface="ＭＳ Ｐゴシック" charset="0"/>
              </a:rPr>
              <a:t>1 point for each clean square in each time step over a life span of 1000 time steps</a:t>
            </a:r>
          </a:p>
          <a:p>
            <a:pPr lvl="1"/>
            <a:r>
              <a:rPr lang="en-GB" dirty="0">
                <a:solidFill>
                  <a:srgbClr val="FFC000"/>
                </a:solidFill>
                <a:ea typeface="ＭＳ Ｐゴシック" charset="0"/>
              </a:rPr>
              <a:t>1 point deduction for each </a:t>
            </a:r>
            <a:r>
              <a:rPr lang="en-GB" i="1" dirty="0">
                <a:solidFill>
                  <a:srgbClr val="FFC000"/>
                </a:solidFill>
                <a:ea typeface="ＭＳ Ｐゴシック" charset="0"/>
              </a:rPr>
              <a:t>Left</a:t>
            </a:r>
            <a:r>
              <a:rPr lang="en-GB" dirty="0">
                <a:solidFill>
                  <a:srgbClr val="FFC000"/>
                </a:solidFill>
                <a:ea typeface="ＭＳ Ｐゴシック" charset="0"/>
              </a:rPr>
              <a:t> or </a:t>
            </a:r>
            <a:r>
              <a:rPr lang="en-GB" i="1" dirty="0">
                <a:solidFill>
                  <a:srgbClr val="FFC000"/>
                </a:solidFill>
                <a:ea typeface="ＭＳ Ｐゴシック" charset="0"/>
              </a:rPr>
              <a:t>Right</a:t>
            </a:r>
            <a:r>
              <a:rPr lang="en-GB" dirty="0">
                <a:solidFill>
                  <a:srgbClr val="FFC000"/>
                </a:solidFill>
                <a:ea typeface="ＭＳ Ｐゴシック" charset="0"/>
              </a:rPr>
              <a:t> action </a:t>
            </a:r>
          </a:p>
          <a:p>
            <a:r>
              <a:rPr lang="en-GB" dirty="0">
                <a:ea typeface="ＭＳ Ｐゴシック" charset="0"/>
              </a:rPr>
              <a:t>Environment</a:t>
            </a:r>
          </a:p>
          <a:p>
            <a:pPr lvl="1"/>
            <a:r>
              <a:rPr lang="en-GB" dirty="0">
                <a:ea typeface="ＭＳ Ｐゴシック" charset="0"/>
              </a:rPr>
              <a:t>As before</a:t>
            </a:r>
          </a:p>
          <a:p>
            <a:endParaRPr lang="en-GB" dirty="0">
              <a:ea typeface="ＭＳ Ｐゴシック" charset="0"/>
            </a:endParaRPr>
          </a:p>
          <a:p>
            <a:r>
              <a:rPr lang="en-GB" dirty="0">
                <a:solidFill>
                  <a:srgbClr val="FFC000"/>
                </a:solidFill>
                <a:ea typeface="ＭＳ Ｐゴシック" charset="0"/>
              </a:rPr>
              <a:t>Additional action: </a:t>
            </a:r>
            <a:r>
              <a:rPr lang="en-GB" i="1" dirty="0">
                <a:solidFill>
                  <a:srgbClr val="FFC000"/>
                </a:solidFill>
                <a:ea typeface="ＭＳ Ｐゴシック" charset="0"/>
              </a:rPr>
              <a:t>No-Op</a:t>
            </a:r>
          </a:p>
          <a:p>
            <a:pPr lvl="1"/>
            <a:r>
              <a:rPr lang="en-GB" dirty="0">
                <a:solidFill>
                  <a:srgbClr val="FFC000"/>
                </a:solidFill>
                <a:ea typeface="ＭＳ Ｐゴシック" charset="0"/>
              </a:rPr>
              <a:t>Adapt agent function such that in the case of dirt the locations get cleaned once and then </a:t>
            </a:r>
            <a:r>
              <a:rPr lang="en-GB" i="1" dirty="0">
                <a:solidFill>
                  <a:srgbClr val="FFC000"/>
                </a:solidFill>
                <a:ea typeface="ＭＳ Ｐゴシック" charset="0"/>
              </a:rPr>
              <a:t>No-Op</a:t>
            </a:r>
            <a:endParaRPr lang="en-GB" dirty="0">
              <a:solidFill>
                <a:srgbClr val="FFC000"/>
              </a:solidFill>
              <a:ea typeface="ＭＳ Ｐゴシック" charset="0"/>
            </a:endParaRPr>
          </a:p>
          <a:p>
            <a:pPr lvl="1"/>
            <a:r>
              <a:rPr lang="en-GB" dirty="0">
                <a:solidFill>
                  <a:srgbClr val="FFC000"/>
                </a:solidFill>
                <a:ea typeface="ＭＳ Ｐゴシック" charset="0"/>
              </a:rPr>
              <a:t>If locations can get dirty again, repeat cleaning round in intervals</a:t>
            </a:r>
          </a:p>
        </p:txBody>
      </p:sp>
      <p:sp>
        <p:nvSpPr>
          <p:cNvPr id="5" name="Date Placeholder 4">
            <a:extLst>
              <a:ext uri="{FF2B5EF4-FFF2-40B4-BE49-F238E27FC236}">
                <a16:creationId xmlns:a16="http://schemas.microsoft.com/office/drawing/2014/main" id="{3443194B-93D1-D441-AB2C-8E2DE8CE794C}"/>
              </a:ext>
            </a:extLst>
          </p:cNvPr>
          <p:cNvSpPr>
            <a:spLocks noGrp="1"/>
          </p:cNvSpPr>
          <p:nvPr>
            <p:ph type="dt" sz="half" idx="2"/>
          </p:nvPr>
        </p:nvSpPr>
        <p:spPr/>
        <p:txBody>
          <a:bodyPr/>
          <a:lstStyle/>
          <a:p>
            <a:r>
              <a:rPr lang="en-GB"/>
              <a:t>Intro</a:t>
            </a:r>
          </a:p>
        </p:txBody>
      </p:sp>
      <p:sp>
        <p:nvSpPr>
          <p:cNvPr id="7" name="Slide Number Placeholder 6">
            <a:extLst>
              <a:ext uri="{FF2B5EF4-FFF2-40B4-BE49-F238E27FC236}">
                <a16:creationId xmlns:a16="http://schemas.microsoft.com/office/drawing/2014/main" id="{1717FA60-6676-DC42-B943-0A63D2FFA48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28</a:t>
            </a:fld>
            <a:r>
              <a:rPr lang="en-GB"/>
              <a:t> </a:t>
            </a:r>
            <a:endParaRPr lang="en-GB" sz="1399"/>
          </a:p>
        </p:txBody>
      </p:sp>
      <p:sp>
        <p:nvSpPr>
          <p:cNvPr id="4" name="Footer Placeholder 3">
            <a:extLst>
              <a:ext uri="{FF2B5EF4-FFF2-40B4-BE49-F238E27FC236}">
                <a16:creationId xmlns:a16="http://schemas.microsoft.com/office/drawing/2014/main" id="{7831AAB0-0A41-F94F-BC0E-65DEBD768419}"/>
              </a:ext>
            </a:extLst>
          </p:cNvPr>
          <p:cNvSpPr>
            <a:spLocks noGrp="1"/>
          </p:cNvSpPr>
          <p:nvPr>
            <p:ph type="ftr" sz="quarter" idx="3"/>
          </p:nvPr>
        </p:nvSpPr>
        <p:spPr/>
        <p:txBody>
          <a:bodyPr/>
          <a:lstStyle/>
          <a:p>
            <a:r>
              <a:rPr lang="en-GB"/>
              <a:t>T. Braun - StaRAI</a:t>
            </a:r>
          </a:p>
        </p:txBody>
      </p:sp>
      <p:grpSp>
        <p:nvGrpSpPr>
          <p:cNvPr id="16" name="Group 15">
            <a:extLst>
              <a:ext uri="{FF2B5EF4-FFF2-40B4-BE49-F238E27FC236}">
                <a16:creationId xmlns:a16="http://schemas.microsoft.com/office/drawing/2014/main" id="{DB85DF38-D0D6-DC46-A162-8B8401F47BE5}"/>
              </a:ext>
            </a:extLst>
          </p:cNvPr>
          <p:cNvGrpSpPr/>
          <p:nvPr/>
        </p:nvGrpSpPr>
        <p:grpSpPr>
          <a:xfrm>
            <a:off x="5006979" y="3117958"/>
            <a:ext cx="2177342" cy="766430"/>
            <a:chOff x="5782490" y="1665066"/>
            <a:chExt cx="2179610" cy="767228"/>
          </a:xfrm>
        </p:grpSpPr>
        <p:sp>
          <p:nvSpPr>
            <p:cNvPr id="17" name="Cloud Callout 16">
              <a:extLst>
                <a:ext uri="{FF2B5EF4-FFF2-40B4-BE49-F238E27FC236}">
                  <a16:creationId xmlns:a16="http://schemas.microsoft.com/office/drawing/2014/main" id="{CDE66203-7B8C-8147-B63B-61B7694F7D59}"/>
                </a:ext>
              </a:extLst>
            </p:cNvPr>
            <p:cNvSpPr/>
            <p:nvPr/>
          </p:nvSpPr>
          <p:spPr>
            <a:xfrm>
              <a:off x="5782490" y="1665066"/>
              <a:ext cx="2179610" cy="767228"/>
            </a:xfrm>
            <a:prstGeom prst="cloudCallout">
              <a:avLst>
                <a:gd name="adj1" fmla="val -67754"/>
                <a:gd name="adj2" fmla="val -38004"/>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798"/>
            </a:p>
          </p:txBody>
        </p:sp>
        <p:sp>
          <p:nvSpPr>
            <p:cNvPr id="18" name="TextBox 17">
              <a:extLst>
                <a:ext uri="{FF2B5EF4-FFF2-40B4-BE49-F238E27FC236}">
                  <a16:creationId xmlns:a16="http://schemas.microsoft.com/office/drawing/2014/main" id="{0F47C6A4-9FC9-C540-A469-E3E818B4A9C7}"/>
                </a:ext>
              </a:extLst>
            </p:cNvPr>
            <p:cNvSpPr txBox="1"/>
            <p:nvPr/>
          </p:nvSpPr>
          <p:spPr>
            <a:xfrm>
              <a:off x="5946183" y="1725514"/>
              <a:ext cx="1865858" cy="646362"/>
            </a:xfrm>
            <a:prstGeom prst="rect">
              <a:avLst/>
            </a:prstGeom>
            <a:noFill/>
          </p:spPr>
          <p:txBody>
            <a:bodyPr wrap="square" rtlCol="0">
              <a:spAutoFit/>
            </a:bodyPr>
            <a:lstStyle/>
            <a:p>
              <a:pPr algn="ctr"/>
              <a:r>
                <a:rPr lang="en-GB" sz="1798" dirty="0">
                  <a:solidFill>
                    <a:schemeClr val="bg1"/>
                  </a:solidFill>
                </a:rPr>
                <a:t>How do we get a better agent?</a:t>
              </a:r>
            </a:p>
          </p:txBody>
        </p:sp>
      </p:grpSp>
      <p:pic>
        <p:nvPicPr>
          <p:cNvPr id="19" name="Picture 18">
            <a:extLst>
              <a:ext uri="{FF2B5EF4-FFF2-40B4-BE49-F238E27FC236}">
                <a16:creationId xmlns:a16="http://schemas.microsoft.com/office/drawing/2014/main" id="{C517659E-7C8B-1547-BC8D-C848296D1877}"/>
              </a:ext>
            </a:extLst>
          </p:cNvPr>
          <p:cNvPicPr>
            <a:picLocks noChangeAspect="1"/>
          </p:cNvPicPr>
          <p:nvPr/>
        </p:nvPicPr>
        <p:blipFill>
          <a:blip r:embed="rId3"/>
          <a:stretch>
            <a:fillRect/>
          </a:stretch>
        </p:blipFill>
        <p:spPr>
          <a:xfrm>
            <a:off x="8338554" y="469723"/>
            <a:ext cx="2828386" cy="1445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0" name="Table 19">
            <a:extLst>
              <a:ext uri="{FF2B5EF4-FFF2-40B4-BE49-F238E27FC236}">
                <a16:creationId xmlns:a16="http://schemas.microsoft.com/office/drawing/2014/main" id="{4FEDB7C1-4E7C-CF49-AA6F-EA156862458E}"/>
              </a:ext>
            </a:extLst>
          </p:cNvPr>
          <p:cNvGraphicFramePr>
            <a:graphicFrameLocks noGrp="1"/>
          </p:cNvGraphicFramePr>
          <p:nvPr>
            <p:extLst>
              <p:ext uri="{D42A27DB-BD31-4B8C-83A1-F6EECF244321}">
                <p14:modId xmlns:p14="http://schemas.microsoft.com/office/powerpoint/2010/main" val="2843349838"/>
              </p:ext>
            </p:extLst>
          </p:nvPr>
        </p:nvGraphicFramePr>
        <p:xfrm>
          <a:off x="7899214" y="2215257"/>
          <a:ext cx="3707067" cy="3688080"/>
        </p:xfrm>
        <a:graphic>
          <a:graphicData uri="http://schemas.openxmlformats.org/drawingml/2006/table">
            <a:tbl>
              <a:tblPr firstRow="1" bandRow="1">
                <a:tableStyleId>{B301B821-A1FF-4177-AEE7-76D212191A09}</a:tableStyleId>
              </a:tblPr>
              <a:tblGrid>
                <a:gridCol w="2813368">
                  <a:extLst>
                    <a:ext uri="{9D8B030D-6E8A-4147-A177-3AD203B41FA5}">
                      <a16:colId xmlns:a16="http://schemas.microsoft.com/office/drawing/2014/main" val="3254250152"/>
                    </a:ext>
                  </a:extLst>
                </a:gridCol>
                <a:gridCol w="893699">
                  <a:extLst>
                    <a:ext uri="{9D8B030D-6E8A-4147-A177-3AD203B41FA5}">
                      <a16:colId xmlns:a16="http://schemas.microsoft.com/office/drawing/2014/main" val="2176298798"/>
                    </a:ext>
                  </a:extLst>
                </a:gridCol>
              </a:tblGrid>
              <a:tr h="334800">
                <a:tc>
                  <a:txBody>
                    <a:bodyPr/>
                    <a:lstStyle/>
                    <a:p>
                      <a:r>
                        <a:rPr lang="en-GB" sz="1600" dirty="0"/>
                        <a:t>Percept sequence</a:t>
                      </a:r>
                    </a:p>
                  </a:txBody>
                  <a:tcPr/>
                </a:tc>
                <a:tc>
                  <a:txBody>
                    <a:bodyPr/>
                    <a:lstStyle/>
                    <a:p>
                      <a:r>
                        <a:rPr lang="en-GB" sz="1600" dirty="0"/>
                        <a:t>Action</a:t>
                      </a:r>
                    </a:p>
                  </a:txBody>
                  <a:tcPr/>
                </a:tc>
                <a:extLst>
                  <a:ext uri="{0D108BD9-81ED-4DB2-BD59-A6C34878D82A}">
                    <a16:rowId xmlns:a16="http://schemas.microsoft.com/office/drawing/2014/main" val="3794579176"/>
                  </a:ext>
                </a:extLst>
              </a:tr>
              <a:tr h="334800">
                <a:tc>
                  <a:txBody>
                    <a:bodyPr/>
                    <a:lstStyle/>
                    <a:p>
                      <a:r>
                        <a:rPr lang="en-GB" sz="1600" dirty="0"/>
                        <a:t>[</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4265610812"/>
                  </a:ext>
                </a:extLst>
              </a:tr>
              <a:tr h="334800">
                <a:tc>
                  <a:txBody>
                    <a:bodyPr/>
                    <a:lstStyle/>
                    <a:p>
                      <a:r>
                        <a:rPr lang="en-GB" sz="1600" dirty="0"/>
                        <a:t>[</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4075949443"/>
                  </a:ext>
                </a:extLst>
              </a:tr>
              <a:tr h="334800">
                <a:tc>
                  <a:txBody>
                    <a:bodyPr/>
                    <a:lstStyle/>
                    <a:p>
                      <a:r>
                        <a:rPr lang="en-GB" sz="1600" dirty="0"/>
                        <a:t>[</a:t>
                      </a:r>
                      <a:r>
                        <a:rPr lang="en-GB" sz="1600" i="1" dirty="0"/>
                        <a:t>B</a:t>
                      </a:r>
                      <a:r>
                        <a:rPr lang="en-GB" sz="1600" dirty="0"/>
                        <a:t>, </a:t>
                      </a:r>
                      <a:r>
                        <a:rPr lang="en-GB" sz="1600" i="1" dirty="0"/>
                        <a:t>Clean</a:t>
                      </a:r>
                      <a:r>
                        <a:rPr lang="en-GB" sz="1600" dirty="0"/>
                        <a:t>]</a:t>
                      </a:r>
                    </a:p>
                  </a:txBody>
                  <a:tcPr/>
                </a:tc>
                <a:tc>
                  <a:txBody>
                    <a:bodyPr/>
                    <a:lstStyle/>
                    <a:p>
                      <a:r>
                        <a:rPr lang="en-GB" sz="1600" i="1" dirty="0"/>
                        <a:t>Left</a:t>
                      </a:r>
                    </a:p>
                  </a:txBody>
                  <a:tcPr/>
                </a:tc>
                <a:extLst>
                  <a:ext uri="{0D108BD9-81ED-4DB2-BD59-A6C34878D82A}">
                    <a16:rowId xmlns:a16="http://schemas.microsoft.com/office/drawing/2014/main" val="872636712"/>
                  </a:ext>
                </a:extLst>
              </a:tr>
              <a:tr h="334800">
                <a:tc>
                  <a:txBody>
                    <a:bodyPr/>
                    <a:lstStyle/>
                    <a:p>
                      <a:r>
                        <a:rPr lang="en-GB" sz="1600" dirty="0"/>
                        <a:t>[</a:t>
                      </a:r>
                      <a:r>
                        <a:rPr lang="en-GB" sz="1600" i="1" dirty="0"/>
                        <a:t>B</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512796472"/>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i="0" dirty="0"/>
                        <a:t>,</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2398822032"/>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89836176"/>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77539645"/>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1164538227"/>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482505013"/>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47499996"/>
                  </a:ext>
                </a:extLst>
              </a:tr>
            </a:tbl>
          </a:graphicData>
        </a:graphic>
      </p:graphicFrame>
      <p:sp>
        <p:nvSpPr>
          <p:cNvPr id="21" name="TextBox 20">
            <a:extLst>
              <a:ext uri="{FF2B5EF4-FFF2-40B4-BE49-F238E27FC236}">
                <a16:creationId xmlns:a16="http://schemas.microsoft.com/office/drawing/2014/main" id="{EA4A1A1D-1B89-4048-A14F-F83B851F3F60}"/>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grpSp>
        <p:nvGrpSpPr>
          <p:cNvPr id="23" name="Group 22">
            <a:extLst>
              <a:ext uri="{FF2B5EF4-FFF2-40B4-BE49-F238E27FC236}">
                <a16:creationId xmlns:a16="http://schemas.microsoft.com/office/drawing/2014/main" id="{8531E706-3B05-EB48-9A70-835E7E78BCA7}"/>
              </a:ext>
            </a:extLst>
          </p:cNvPr>
          <p:cNvGrpSpPr/>
          <p:nvPr/>
        </p:nvGrpSpPr>
        <p:grpSpPr>
          <a:xfrm>
            <a:off x="5444745" y="1099010"/>
            <a:ext cx="2675914" cy="766430"/>
            <a:chOff x="5782490" y="1665066"/>
            <a:chExt cx="2678701" cy="767228"/>
          </a:xfrm>
        </p:grpSpPr>
        <p:sp>
          <p:nvSpPr>
            <p:cNvPr id="24" name="Cloud Callout 23">
              <a:extLst>
                <a:ext uri="{FF2B5EF4-FFF2-40B4-BE49-F238E27FC236}">
                  <a16:creationId xmlns:a16="http://schemas.microsoft.com/office/drawing/2014/main" id="{F31C086D-DF3B-4549-93A1-11EC6F48DCBE}"/>
                </a:ext>
              </a:extLst>
            </p:cNvPr>
            <p:cNvSpPr/>
            <p:nvPr/>
          </p:nvSpPr>
          <p:spPr>
            <a:xfrm>
              <a:off x="5782490" y="1665066"/>
              <a:ext cx="2678701" cy="767228"/>
            </a:xfrm>
            <a:prstGeom prst="cloudCallout">
              <a:avLst>
                <a:gd name="adj1" fmla="val -57251"/>
                <a:gd name="adj2" fmla="val -53720"/>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798"/>
            </a:p>
          </p:txBody>
        </p:sp>
        <p:sp>
          <p:nvSpPr>
            <p:cNvPr id="25" name="TextBox 24">
              <a:extLst>
                <a:ext uri="{FF2B5EF4-FFF2-40B4-BE49-F238E27FC236}">
                  <a16:creationId xmlns:a16="http://schemas.microsoft.com/office/drawing/2014/main" id="{0E4EEB4D-CB61-5343-A128-E4DE45BA93D2}"/>
                </a:ext>
              </a:extLst>
            </p:cNvPr>
            <p:cNvSpPr txBox="1"/>
            <p:nvPr/>
          </p:nvSpPr>
          <p:spPr>
            <a:xfrm>
              <a:off x="5810981" y="1665219"/>
              <a:ext cx="2411336" cy="646362"/>
            </a:xfrm>
            <a:prstGeom prst="rect">
              <a:avLst/>
            </a:prstGeom>
            <a:noFill/>
          </p:spPr>
          <p:txBody>
            <a:bodyPr wrap="square" rtlCol="0">
              <a:spAutoFit/>
            </a:bodyPr>
            <a:lstStyle/>
            <a:p>
              <a:pPr algn="ctr"/>
              <a:r>
                <a:rPr lang="en-GB" sz="1798">
                  <a:solidFill>
                    <a:schemeClr val="bg1"/>
                  </a:solidFill>
                </a:rPr>
                <a:t>Given this task environment, rational?</a:t>
              </a:r>
            </a:p>
          </p:txBody>
        </p:sp>
      </p:grpSp>
    </p:spTree>
    <p:extLst>
      <p:ext uri="{BB962C8B-B14F-4D97-AF65-F5344CB8AC3E}">
        <p14:creationId xmlns:p14="http://schemas.microsoft.com/office/powerpoint/2010/main" val="422617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ckAndDefend-v0_victim_zoo_1_opponent_zoo_1_720p.mp4">
            <a:hlinkClick r:id="" action="ppaction://media"/>
            <a:extLst>
              <a:ext uri="{FF2B5EF4-FFF2-40B4-BE49-F238E27FC236}">
                <a16:creationId xmlns:a16="http://schemas.microsoft.com/office/drawing/2014/main" id="{CA109A83-C9AC-5C46-B02D-5ED27E2AA2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0886" y="1081798"/>
            <a:ext cx="8311342" cy="4675130"/>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
        <p:nvSpPr>
          <p:cNvPr id="6" name="Rectangle 5">
            <a:extLst>
              <a:ext uri="{FF2B5EF4-FFF2-40B4-BE49-F238E27FC236}">
                <a16:creationId xmlns:a16="http://schemas.microsoft.com/office/drawing/2014/main" id="{49FFC532-3EC2-1B41-B472-BE633DE6978A}"/>
              </a:ext>
            </a:extLst>
          </p:cNvPr>
          <p:cNvSpPr/>
          <p:nvPr/>
        </p:nvSpPr>
        <p:spPr>
          <a:xfrm>
            <a:off x="3122374" y="6364489"/>
            <a:ext cx="6222834" cy="276711"/>
          </a:xfrm>
          <a:prstGeom prst="rect">
            <a:avLst/>
          </a:prstGeom>
        </p:spPr>
        <p:txBody>
          <a:bodyPr wrap="square">
            <a:spAutoFit/>
          </a:bodyPr>
          <a:lstStyle/>
          <a:p>
            <a:pPr algn="ctr"/>
            <a:r>
              <a:rPr lang="de-DE" sz="1199" dirty="0">
                <a:solidFill>
                  <a:schemeClr val="tx1">
                    <a:lumMod val="60000"/>
                    <a:lumOff val="40000"/>
                  </a:schemeClr>
                </a:solidFill>
              </a:rPr>
              <a:t>Quelle: </a:t>
            </a:r>
            <a:r>
              <a:rPr lang="de-DE" sz="1199" dirty="0">
                <a:solidFill>
                  <a:schemeClr val="tx1">
                    <a:lumMod val="60000"/>
                    <a:lumOff val="40000"/>
                  </a:schemeClr>
                </a:solidFill>
                <a:hlinkClick r:id="rId6">
                  <a:extLst>
                    <a:ext uri="{A12FA001-AC4F-418D-AE19-62706E023703}">
                      <ahyp:hlinkClr xmlns:ahyp="http://schemas.microsoft.com/office/drawing/2018/hyperlinkcolor" val="tx"/>
                    </a:ext>
                  </a:extLst>
                </a:hlinkClick>
              </a:rPr>
              <a:t>https://people.eecs.berkeley.edu/~russell/talks/2020/russell-aaai20-hntdtwwai-4x3.pptx</a:t>
            </a:r>
            <a:r>
              <a:rPr lang="de-DE" sz="1199" dirty="0">
                <a:solidFill>
                  <a:schemeClr val="tx1">
                    <a:lumMod val="60000"/>
                    <a:lumOff val="40000"/>
                  </a:schemeClr>
                </a:solidFill>
              </a:rPr>
              <a:t> </a:t>
            </a:r>
          </a:p>
        </p:txBody>
      </p:sp>
      <p:sp>
        <p:nvSpPr>
          <p:cNvPr id="3" name="Date Placeholder 2">
            <a:extLst>
              <a:ext uri="{FF2B5EF4-FFF2-40B4-BE49-F238E27FC236}">
                <a16:creationId xmlns:a16="http://schemas.microsoft.com/office/drawing/2014/main" id="{4EB1DC91-33C9-1948-AFAE-C6CEE2926FAF}"/>
              </a:ext>
            </a:extLst>
          </p:cNvPr>
          <p:cNvSpPr>
            <a:spLocks noGrp="1"/>
          </p:cNvSpPr>
          <p:nvPr>
            <p:ph type="dt" sz="half" idx="2"/>
          </p:nvPr>
        </p:nvSpPr>
        <p:spPr/>
        <p:txBody>
          <a:bodyPr/>
          <a:lstStyle/>
          <a:p>
            <a:r>
              <a:rPr lang="en-GB"/>
              <a:t>Intro</a:t>
            </a:r>
            <a:endParaRPr lang="en-US" dirty="0"/>
          </a:p>
        </p:txBody>
      </p:sp>
      <p:sp>
        <p:nvSpPr>
          <p:cNvPr id="4" name="Footer Placeholder 3">
            <a:extLst>
              <a:ext uri="{FF2B5EF4-FFF2-40B4-BE49-F238E27FC236}">
                <a16:creationId xmlns:a16="http://schemas.microsoft.com/office/drawing/2014/main" id="{6981C6CE-06CB-3741-87CE-5193EEF97E5C}"/>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760BEB91-6E4D-044F-B7EE-13E42B083924}"/>
              </a:ext>
            </a:extLst>
          </p:cNvPr>
          <p:cNvSpPr>
            <a:spLocks noGrp="1"/>
          </p:cNvSpPr>
          <p:nvPr>
            <p:ph type="sldNum" sz="quarter" idx="4"/>
          </p:nvPr>
        </p:nvSpPr>
        <p:spPr/>
        <p:txBody>
          <a:bodyPr/>
          <a:lstStyle/>
          <a:p>
            <a:fld id="{67C9959E-8E6B-B04C-9955-EA096F41CA7A}" type="slidenum">
              <a:rPr lang="en-GB" sz="1600" smtClean="0"/>
              <a:t>29</a:t>
            </a:fld>
            <a:endParaRPr lang="en-GB" sz="1600" dirty="0"/>
          </a:p>
        </p:txBody>
      </p:sp>
    </p:spTree>
    <p:extLst>
      <p:ext uri="{BB962C8B-B14F-4D97-AF65-F5344CB8AC3E}">
        <p14:creationId xmlns:p14="http://schemas.microsoft.com/office/powerpoint/2010/main" val="925754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8E44-5306-794F-925E-7BFDAEF4DBBC}"/>
              </a:ext>
            </a:extLst>
          </p:cNvPr>
          <p:cNvSpPr>
            <a:spLocks noGrp="1"/>
          </p:cNvSpPr>
          <p:nvPr>
            <p:ph type="title"/>
          </p:nvPr>
        </p:nvSpPr>
        <p:spPr/>
        <p:txBody>
          <a:bodyPr/>
          <a:lstStyle/>
          <a:p>
            <a:r>
              <a:rPr lang="en-GB" dirty="0"/>
              <a:t>Overview: 1. Introduction</a:t>
            </a:r>
          </a:p>
        </p:txBody>
      </p:sp>
      <p:sp>
        <p:nvSpPr>
          <p:cNvPr id="3" name="Content Placeholder 2">
            <a:extLst>
              <a:ext uri="{FF2B5EF4-FFF2-40B4-BE49-F238E27FC236}">
                <a16:creationId xmlns:a16="http://schemas.microsoft.com/office/drawing/2014/main" id="{9627F0AB-330F-1A44-AB84-DA85F211DE9F}"/>
              </a:ext>
            </a:extLst>
          </p:cNvPr>
          <p:cNvSpPr>
            <a:spLocks noGrp="1"/>
          </p:cNvSpPr>
          <p:nvPr>
            <p:ph idx="1"/>
          </p:nvPr>
        </p:nvSpPr>
        <p:spPr/>
        <p:txBody>
          <a:bodyPr/>
          <a:lstStyle/>
          <a:p>
            <a:pPr marL="457200" indent="-457200">
              <a:buFont typeface="+mj-lt"/>
              <a:buAutoNum type="alphaUcPeriod"/>
            </a:pPr>
            <a:r>
              <a:rPr lang="en-GB" b="1" i="1" dirty="0">
                <a:solidFill>
                  <a:schemeClr val="accent1"/>
                </a:solidFill>
              </a:rPr>
              <a:t>Artificial Intelligence</a:t>
            </a:r>
          </a:p>
          <a:p>
            <a:pPr lvl="1"/>
            <a:r>
              <a:rPr lang="en-GB" dirty="0">
                <a:solidFill>
                  <a:schemeClr val="accent1"/>
                </a:solidFill>
              </a:rPr>
              <a:t>Approaches: thinking / acting humanly / rationally</a:t>
            </a:r>
          </a:p>
          <a:p>
            <a:pPr marL="457200" indent="-457200">
              <a:buFont typeface="+mj-lt"/>
              <a:buAutoNum type="alphaUcPeriod"/>
            </a:pPr>
            <a:r>
              <a:rPr lang="en-GB" i="1" dirty="0"/>
              <a:t>Framework: Agent Theory</a:t>
            </a:r>
          </a:p>
          <a:p>
            <a:pPr lvl="1"/>
            <a:r>
              <a:rPr lang="en-GB" dirty="0"/>
              <a:t>Agent</a:t>
            </a:r>
          </a:p>
          <a:p>
            <a:pPr lvl="1"/>
            <a:r>
              <a:rPr lang="en-GB" dirty="0"/>
              <a:t>Task environment</a:t>
            </a:r>
          </a:p>
          <a:p>
            <a:pPr lvl="1"/>
            <a:r>
              <a:rPr lang="en-GB" dirty="0"/>
              <a:t>Agent structure</a:t>
            </a:r>
          </a:p>
          <a:p>
            <a:pPr marL="457200" indent="-457200">
              <a:buFont typeface="+mj-lt"/>
              <a:buAutoNum type="alphaUcPeriod"/>
            </a:pPr>
            <a:r>
              <a:rPr lang="en-GB" i="1" dirty="0"/>
              <a:t>Topic: StaRAI</a:t>
            </a:r>
          </a:p>
          <a:p>
            <a:pPr lvl="1"/>
            <a:r>
              <a:rPr lang="en-GB" dirty="0"/>
              <a:t>Motivation, context</a:t>
            </a:r>
          </a:p>
          <a:p>
            <a:pPr lvl="1"/>
            <a:r>
              <a:rPr lang="en-GB" dirty="0"/>
              <a:t>Relational examples, outlook on probabilistic relational models (PRMs)</a:t>
            </a:r>
          </a:p>
          <a:p>
            <a:endParaRPr lang="en-GB" dirty="0">
              <a:solidFill>
                <a:schemeClr val="accent1"/>
              </a:solidFill>
            </a:endParaRPr>
          </a:p>
        </p:txBody>
      </p:sp>
      <p:sp>
        <p:nvSpPr>
          <p:cNvPr id="4" name="Slide Number Placeholder 3">
            <a:extLst>
              <a:ext uri="{FF2B5EF4-FFF2-40B4-BE49-F238E27FC236}">
                <a16:creationId xmlns:a16="http://schemas.microsoft.com/office/drawing/2014/main" id="{4EC14A33-1BC9-7942-9712-EB2D49B9E91C}"/>
              </a:ext>
            </a:extLst>
          </p:cNvPr>
          <p:cNvSpPr>
            <a:spLocks noGrp="1"/>
          </p:cNvSpPr>
          <p:nvPr>
            <p:ph type="sldNum" sz="quarter" idx="4"/>
          </p:nvPr>
        </p:nvSpPr>
        <p:spPr/>
        <p:txBody>
          <a:bodyPr/>
          <a:lstStyle/>
          <a:p>
            <a:fld id="{67C9959E-8E6B-B04C-9955-EA096F41CA7A}" type="slidenum">
              <a:rPr lang="en-GB" smtClean="0"/>
              <a:t>3</a:t>
            </a:fld>
            <a:endParaRPr lang="en-GB"/>
          </a:p>
        </p:txBody>
      </p:sp>
      <p:sp>
        <p:nvSpPr>
          <p:cNvPr id="5" name="Date Placeholder 4">
            <a:extLst>
              <a:ext uri="{FF2B5EF4-FFF2-40B4-BE49-F238E27FC236}">
                <a16:creationId xmlns:a16="http://schemas.microsoft.com/office/drawing/2014/main" id="{1E11E972-7938-6E40-B11D-F14D6715BFAF}"/>
              </a:ext>
            </a:extLst>
          </p:cNvPr>
          <p:cNvSpPr>
            <a:spLocks noGrp="1"/>
          </p:cNvSpPr>
          <p:nvPr>
            <p:ph type="dt" sz="half" idx="2"/>
          </p:nvPr>
        </p:nvSpPr>
        <p:spPr/>
        <p:txBody>
          <a:bodyPr/>
          <a:lstStyle/>
          <a:p>
            <a:r>
              <a:rPr lang="en-GB"/>
              <a:t>Intro</a:t>
            </a:r>
            <a:endParaRPr lang="en-US" dirty="0"/>
          </a:p>
        </p:txBody>
      </p:sp>
      <p:sp>
        <p:nvSpPr>
          <p:cNvPr id="6" name="Footer Placeholder 5">
            <a:extLst>
              <a:ext uri="{FF2B5EF4-FFF2-40B4-BE49-F238E27FC236}">
                <a16:creationId xmlns:a16="http://schemas.microsoft.com/office/drawing/2014/main" id="{2023BF2E-8E10-804D-B1B1-E779B9E7E871}"/>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660340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ckAndDefend-v0_victim_zoo_1_opponent_ppo2_1_720p.mp4">
            <a:hlinkClick r:id="" action="ppaction://media"/>
            <a:extLst>
              <a:ext uri="{FF2B5EF4-FFF2-40B4-BE49-F238E27FC236}">
                <a16:creationId xmlns:a16="http://schemas.microsoft.com/office/drawing/2014/main" id="{AA541E37-C4F2-B94A-B65A-8EBC55E6D2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1286" y="1083164"/>
            <a:ext cx="8311342" cy="4675130"/>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
        <p:nvSpPr>
          <p:cNvPr id="5" name="Rectangle 4">
            <a:extLst>
              <a:ext uri="{FF2B5EF4-FFF2-40B4-BE49-F238E27FC236}">
                <a16:creationId xmlns:a16="http://schemas.microsoft.com/office/drawing/2014/main" id="{6B1E0498-1C8F-8844-89C0-E96A6FB55078}"/>
              </a:ext>
            </a:extLst>
          </p:cNvPr>
          <p:cNvSpPr/>
          <p:nvPr/>
        </p:nvSpPr>
        <p:spPr>
          <a:xfrm>
            <a:off x="3122374" y="6364489"/>
            <a:ext cx="6222834" cy="276711"/>
          </a:xfrm>
          <a:prstGeom prst="rect">
            <a:avLst/>
          </a:prstGeom>
        </p:spPr>
        <p:txBody>
          <a:bodyPr wrap="square">
            <a:spAutoFit/>
          </a:bodyPr>
          <a:lstStyle/>
          <a:p>
            <a:pPr algn="ctr"/>
            <a:r>
              <a:rPr lang="de-DE" sz="1199" dirty="0">
                <a:solidFill>
                  <a:schemeClr val="tx1">
                    <a:lumMod val="60000"/>
                    <a:lumOff val="40000"/>
                  </a:schemeClr>
                </a:solidFill>
              </a:rPr>
              <a:t>Quelle: </a:t>
            </a:r>
            <a:r>
              <a:rPr lang="de-DE" sz="1199" dirty="0">
                <a:solidFill>
                  <a:schemeClr val="tx1">
                    <a:lumMod val="60000"/>
                    <a:lumOff val="40000"/>
                  </a:schemeClr>
                </a:solidFill>
                <a:hlinkClick r:id="rId6">
                  <a:extLst>
                    <a:ext uri="{A12FA001-AC4F-418D-AE19-62706E023703}">
                      <ahyp:hlinkClr xmlns:ahyp="http://schemas.microsoft.com/office/drawing/2018/hyperlinkcolor" val="tx"/>
                    </a:ext>
                  </a:extLst>
                </a:hlinkClick>
              </a:rPr>
              <a:t>https://people.eecs.berkeley.edu/~russell/talks/2020/russell-aaai20-hntdtwwai-4x3.pptx</a:t>
            </a:r>
            <a:r>
              <a:rPr lang="de-DE" sz="1199" dirty="0">
                <a:solidFill>
                  <a:schemeClr val="tx1">
                    <a:lumMod val="60000"/>
                    <a:lumOff val="40000"/>
                  </a:schemeClr>
                </a:solidFill>
              </a:rPr>
              <a:t> </a:t>
            </a:r>
          </a:p>
        </p:txBody>
      </p:sp>
      <p:sp>
        <p:nvSpPr>
          <p:cNvPr id="3" name="Date Placeholder 2">
            <a:extLst>
              <a:ext uri="{FF2B5EF4-FFF2-40B4-BE49-F238E27FC236}">
                <a16:creationId xmlns:a16="http://schemas.microsoft.com/office/drawing/2014/main" id="{A63E2D29-8A5E-9743-B1CA-73BD9EAFA413}"/>
              </a:ext>
            </a:extLst>
          </p:cNvPr>
          <p:cNvSpPr>
            <a:spLocks noGrp="1"/>
          </p:cNvSpPr>
          <p:nvPr>
            <p:ph type="dt" sz="half" idx="2"/>
          </p:nvPr>
        </p:nvSpPr>
        <p:spPr/>
        <p:txBody>
          <a:bodyPr/>
          <a:lstStyle/>
          <a:p>
            <a:r>
              <a:rPr lang="en-GB"/>
              <a:t>Intro</a:t>
            </a:r>
            <a:endParaRPr lang="en-US" dirty="0"/>
          </a:p>
        </p:txBody>
      </p:sp>
      <p:sp>
        <p:nvSpPr>
          <p:cNvPr id="4" name="Footer Placeholder 3">
            <a:extLst>
              <a:ext uri="{FF2B5EF4-FFF2-40B4-BE49-F238E27FC236}">
                <a16:creationId xmlns:a16="http://schemas.microsoft.com/office/drawing/2014/main" id="{103E201A-9BED-3549-8BF8-ACA3784ED053}"/>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C1C3B242-FCED-084E-822A-26EDE253FD04}"/>
              </a:ext>
            </a:extLst>
          </p:cNvPr>
          <p:cNvSpPr>
            <a:spLocks noGrp="1"/>
          </p:cNvSpPr>
          <p:nvPr>
            <p:ph type="sldNum" sz="quarter" idx="4"/>
          </p:nvPr>
        </p:nvSpPr>
        <p:spPr/>
        <p:txBody>
          <a:bodyPr/>
          <a:lstStyle/>
          <a:p>
            <a:fld id="{67C9959E-8E6B-B04C-9955-EA096F41CA7A}" type="slidenum">
              <a:rPr lang="en-GB" sz="1600" smtClean="0"/>
              <a:t>30</a:t>
            </a:fld>
            <a:endParaRPr lang="en-GB" sz="1600"/>
          </a:p>
        </p:txBody>
      </p:sp>
    </p:spTree>
    <p:extLst>
      <p:ext uri="{BB962C8B-B14F-4D97-AF65-F5344CB8AC3E}">
        <p14:creationId xmlns:p14="http://schemas.microsoft.com/office/powerpoint/2010/main" val="2694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BA8B-6C62-BE40-9C74-FF24ED239E44}"/>
              </a:ext>
            </a:extLst>
          </p:cNvPr>
          <p:cNvSpPr>
            <a:spLocks noGrp="1"/>
          </p:cNvSpPr>
          <p:nvPr>
            <p:ph type="title"/>
          </p:nvPr>
        </p:nvSpPr>
        <p:spPr/>
        <p:txBody>
          <a:bodyPr/>
          <a:lstStyle/>
          <a:p>
            <a:r>
              <a:rPr lang="en-GB"/>
              <a:t>Performance Measure</a:t>
            </a:r>
          </a:p>
        </p:txBody>
      </p:sp>
      <p:sp>
        <p:nvSpPr>
          <p:cNvPr id="8" name="Content Placeholder 7">
            <a:extLst>
              <a:ext uri="{FF2B5EF4-FFF2-40B4-BE49-F238E27FC236}">
                <a16:creationId xmlns:a16="http://schemas.microsoft.com/office/drawing/2014/main" id="{7BCE3AC5-25C9-7B47-B92A-ADE3F6134F22}"/>
              </a:ext>
            </a:extLst>
          </p:cNvPr>
          <p:cNvSpPr>
            <a:spLocks noGrp="1"/>
          </p:cNvSpPr>
          <p:nvPr>
            <p:ph idx="1"/>
          </p:nvPr>
        </p:nvSpPr>
        <p:spPr>
          <a:xfrm>
            <a:off x="359626" y="1666902"/>
            <a:ext cx="5784406" cy="4236435"/>
          </a:xfrm>
        </p:spPr>
        <p:txBody>
          <a:bodyPr/>
          <a:lstStyle/>
          <a:p>
            <a:r>
              <a:rPr lang="en-GB"/>
              <a:t>Hard to determine</a:t>
            </a:r>
          </a:p>
          <a:p>
            <a:pPr lvl="1"/>
            <a:r>
              <a:rPr lang="en-GB"/>
              <a:t>Not one fixed performance measure for all tasks and agents </a:t>
            </a:r>
          </a:p>
          <a:p>
            <a:pPr marL="258503" lvl="1" indent="0">
              <a:buNone/>
            </a:pPr>
            <a:endParaRPr lang="en-GB"/>
          </a:p>
          <a:p>
            <a:pPr lvl="1"/>
            <a:endParaRPr lang="en-GB"/>
          </a:p>
          <a:p>
            <a:pPr lvl="1"/>
            <a:endParaRPr lang="en-GB"/>
          </a:p>
          <a:p>
            <a:pPr lvl="1"/>
            <a:endParaRPr lang="en-GB"/>
          </a:p>
          <a:p>
            <a:pPr lvl="1"/>
            <a:endParaRPr lang="en-GB"/>
          </a:p>
          <a:p>
            <a:pPr lvl="1"/>
            <a:endParaRPr lang="en-GB"/>
          </a:p>
          <a:p>
            <a:endParaRPr lang="en-GB"/>
          </a:p>
        </p:txBody>
      </p:sp>
      <p:sp>
        <p:nvSpPr>
          <p:cNvPr id="5" name="Date Placeholder 4">
            <a:extLst>
              <a:ext uri="{FF2B5EF4-FFF2-40B4-BE49-F238E27FC236}">
                <a16:creationId xmlns:a16="http://schemas.microsoft.com/office/drawing/2014/main" id="{5E98E5FE-A3D2-9548-B2D8-2B520265E281}"/>
              </a:ext>
            </a:extLst>
          </p:cNvPr>
          <p:cNvSpPr>
            <a:spLocks noGrp="1"/>
          </p:cNvSpPr>
          <p:nvPr>
            <p:ph type="dt" sz="half" idx="2"/>
          </p:nvPr>
        </p:nvSpPr>
        <p:spPr/>
        <p:txBody>
          <a:bodyPr/>
          <a:lstStyle/>
          <a:p>
            <a:r>
              <a:rPr lang="en-GB"/>
              <a:t>Intro</a:t>
            </a:r>
          </a:p>
        </p:txBody>
      </p:sp>
      <p:sp>
        <p:nvSpPr>
          <p:cNvPr id="7" name="Slide Number Placeholder 6">
            <a:extLst>
              <a:ext uri="{FF2B5EF4-FFF2-40B4-BE49-F238E27FC236}">
                <a16:creationId xmlns:a16="http://schemas.microsoft.com/office/drawing/2014/main" id="{DFF5F405-5598-A042-996E-A2608C1EF032}"/>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31</a:t>
            </a:fld>
            <a:r>
              <a:rPr lang="en-GB"/>
              <a:t> </a:t>
            </a:r>
            <a:endParaRPr lang="en-GB" sz="1399"/>
          </a:p>
        </p:txBody>
      </p:sp>
      <p:sp>
        <p:nvSpPr>
          <p:cNvPr id="9" name="Footer Placeholder 8">
            <a:extLst>
              <a:ext uri="{FF2B5EF4-FFF2-40B4-BE49-F238E27FC236}">
                <a16:creationId xmlns:a16="http://schemas.microsoft.com/office/drawing/2014/main" id="{52F388F3-DC1C-C94B-A70F-D335721D9AD2}"/>
              </a:ext>
            </a:extLst>
          </p:cNvPr>
          <p:cNvSpPr>
            <a:spLocks noGrp="1"/>
          </p:cNvSpPr>
          <p:nvPr>
            <p:ph type="ftr" sz="quarter" idx="3"/>
          </p:nvPr>
        </p:nvSpPr>
        <p:spPr/>
        <p:txBody>
          <a:bodyPr/>
          <a:lstStyle/>
          <a:p>
            <a:r>
              <a:rPr lang="en-GB"/>
              <a:t>T. Braun - StaRAI</a:t>
            </a:r>
          </a:p>
        </p:txBody>
      </p:sp>
      <p:grpSp>
        <p:nvGrpSpPr>
          <p:cNvPr id="26" name="Group 25">
            <a:extLst>
              <a:ext uri="{FF2B5EF4-FFF2-40B4-BE49-F238E27FC236}">
                <a16:creationId xmlns:a16="http://schemas.microsoft.com/office/drawing/2014/main" id="{F604F1F4-2E46-624D-9CB9-F764249D6DC7}"/>
              </a:ext>
            </a:extLst>
          </p:cNvPr>
          <p:cNvGrpSpPr/>
          <p:nvPr/>
        </p:nvGrpSpPr>
        <p:grpSpPr>
          <a:xfrm>
            <a:off x="6478649" y="610717"/>
            <a:ext cx="1478917" cy="789928"/>
            <a:chOff x="5782491" y="1665066"/>
            <a:chExt cx="1480458" cy="790751"/>
          </a:xfrm>
        </p:grpSpPr>
        <p:sp>
          <p:nvSpPr>
            <p:cNvPr id="25" name="Cloud Callout 24">
              <a:extLst>
                <a:ext uri="{FF2B5EF4-FFF2-40B4-BE49-F238E27FC236}">
                  <a16:creationId xmlns:a16="http://schemas.microsoft.com/office/drawing/2014/main" id="{F1B16AE9-C372-2B42-B935-CD29BD453B45}"/>
                </a:ext>
              </a:extLst>
            </p:cNvPr>
            <p:cNvSpPr/>
            <p:nvPr/>
          </p:nvSpPr>
          <p:spPr>
            <a:xfrm>
              <a:off x="5782491" y="1665066"/>
              <a:ext cx="1480458" cy="790751"/>
            </a:xfrm>
            <a:prstGeom prst="cloudCallout">
              <a:avLst>
                <a:gd name="adj1" fmla="val 62082"/>
                <a:gd name="adj2" fmla="val 49877"/>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798"/>
            </a:p>
          </p:txBody>
        </p:sp>
        <p:sp>
          <p:nvSpPr>
            <p:cNvPr id="24" name="TextBox 23">
              <a:extLst>
                <a:ext uri="{FF2B5EF4-FFF2-40B4-BE49-F238E27FC236}">
                  <a16:creationId xmlns:a16="http://schemas.microsoft.com/office/drawing/2014/main" id="{87035D06-CAA6-EB48-A820-9CD0810157AD}"/>
                </a:ext>
              </a:extLst>
            </p:cNvPr>
            <p:cNvSpPr txBox="1"/>
            <p:nvPr/>
          </p:nvSpPr>
          <p:spPr>
            <a:xfrm>
              <a:off x="5977038" y="1737275"/>
              <a:ext cx="1166792" cy="646363"/>
            </a:xfrm>
            <a:prstGeom prst="rect">
              <a:avLst/>
            </a:prstGeom>
            <a:noFill/>
          </p:spPr>
          <p:txBody>
            <a:bodyPr wrap="square" rtlCol="0">
              <a:spAutoFit/>
            </a:bodyPr>
            <a:lstStyle/>
            <a:p>
              <a:pPr algn="ctr"/>
              <a:r>
                <a:rPr lang="en-GB" sz="1798">
                  <a:solidFill>
                    <a:schemeClr val="bg1"/>
                  </a:solidFill>
                </a:rPr>
                <a:t>Amount of dirt?</a:t>
              </a:r>
            </a:p>
          </p:txBody>
        </p:sp>
      </p:grpSp>
      <p:grpSp>
        <p:nvGrpSpPr>
          <p:cNvPr id="27" name="Group 26">
            <a:extLst>
              <a:ext uri="{FF2B5EF4-FFF2-40B4-BE49-F238E27FC236}">
                <a16:creationId xmlns:a16="http://schemas.microsoft.com/office/drawing/2014/main" id="{79B31421-F09F-0C4F-B01A-C125A93AF46A}"/>
              </a:ext>
            </a:extLst>
          </p:cNvPr>
          <p:cNvGrpSpPr/>
          <p:nvPr/>
        </p:nvGrpSpPr>
        <p:grpSpPr>
          <a:xfrm>
            <a:off x="6144031" y="1660987"/>
            <a:ext cx="1478917" cy="789928"/>
            <a:chOff x="5782491" y="1665066"/>
            <a:chExt cx="1480458" cy="790751"/>
          </a:xfrm>
        </p:grpSpPr>
        <p:sp>
          <p:nvSpPr>
            <p:cNvPr id="28" name="Cloud Callout 27">
              <a:extLst>
                <a:ext uri="{FF2B5EF4-FFF2-40B4-BE49-F238E27FC236}">
                  <a16:creationId xmlns:a16="http://schemas.microsoft.com/office/drawing/2014/main" id="{92F8B35B-F6E9-4D4C-A533-344D56E6BF22}"/>
                </a:ext>
              </a:extLst>
            </p:cNvPr>
            <p:cNvSpPr/>
            <p:nvPr/>
          </p:nvSpPr>
          <p:spPr>
            <a:xfrm>
              <a:off x="5782491" y="1665066"/>
              <a:ext cx="1480458" cy="790751"/>
            </a:xfrm>
            <a:prstGeom prst="cloudCallout">
              <a:avLst>
                <a:gd name="adj1" fmla="val 81457"/>
                <a:gd name="adj2" fmla="val -55544"/>
              </a:avLst>
            </a:prstGeom>
            <a:solidFill>
              <a:srgbClr val="FFC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798"/>
            </a:p>
          </p:txBody>
        </p:sp>
        <p:sp>
          <p:nvSpPr>
            <p:cNvPr id="29" name="TextBox 28">
              <a:extLst>
                <a:ext uri="{FF2B5EF4-FFF2-40B4-BE49-F238E27FC236}">
                  <a16:creationId xmlns:a16="http://schemas.microsoft.com/office/drawing/2014/main" id="{44382855-8720-7D46-9A26-3388E7DC5C9C}"/>
                </a:ext>
              </a:extLst>
            </p:cNvPr>
            <p:cNvSpPr txBox="1"/>
            <p:nvPr/>
          </p:nvSpPr>
          <p:spPr>
            <a:xfrm>
              <a:off x="5977038" y="1737275"/>
              <a:ext cx="1166792" cy="646363"/>
            </a:xfrm>
            <a:prstGeom prst="rect">
              <a:avLst/>
            </a:prstGeom>
            <a:noFill/>
          </p:spPr>
          <p:txBody>
            <a:bodyPr wrap="square" rtlCol="0">
              <a:spAutoFit/>
            </a:bodyPr>
            <a:lstStyle/>
            <a:p>
              <a:pPr algn="ctr"/>
              <a:r>
                <a:rPr lang="en-GB" sz="1798">
                  <a:solidFill>
                    <a:schemeClr val="bg1"/>
                  </a:solidFill>
                </a:rPr>
                <a:t>Clean locations?</a:t>
              </a:r>
            </a:p>
          </p:txBody>
        </p:sp>
      </p:grpSp>
      <p:sp>
        <p:nvSpPr>
          <p:cNvPr id="36" name="Rectangle 35">
            <a:extLst>
              <a:ext uri="{FF2B5EF4-FFF2-40B4-BE49-F238E27FC236}">
                <a16:creationId xmlns:a16="http://schemas.microsoft.com/office/drawing/2014/main" id="{67B5B114-FAD2-3144-8207-5DC7BE8F600F}"/>
              </a:ext>
            </a:extLst>
          </p:cNvPr>
          <p:cNvSpPr/>
          <p:nvPr/>
        </p:nvSpPr>
        <p:spPr>
          <a:xfrm>
            <a:off x="1594231" y="3404116"/>
            <a:ext cx="3292562"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i="1"/>
              <a:t>As a general rule, it is better to design performance measures according to what one actually wants in the environment, rather than according to how one thinks the agent should behave.</a:t>
            </a:r>
            <a:endParaRPr lang="en-GB"/>
          </a:p>
        </p:txBody>
      </p:sp>
      <p:pic>
        <p:nvPicPr>
          <p:cNvPr id="16" name="Picture 15">
            <a:extLst>
              <a:ext uri="{FF2B5EF4-FFF2-40B4-BE49-F238E27FC236}">
                <a16:creationId xmlns:a16="http://schemas.microsoft.com/office/drawing/2014/main" id="{67E12F79-D903-5B47-A897-5891C1AD800E}"/>
              </a:ext>
            </a:extLst>
          </p:cNvPr>
          <p:cNvPicPr>
            <a:picLocks noChangeAspect="1"/>
          </p:cNvPicPr>
          <p:nvPr/>
        </p:nvPicPr>
        <p:blipFill>
          <a:blip r:embed="rId3"/>
          <a:stretch>
            <a:fillRect/>
          </a:stretch>
        </p:blipFill>
        <p:spPr>
          <a:xfrm>
            <a:off x="8338554" y="469723"/>
            <a:ext cx="2828386" cy="1445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7" name="Table 16">
            <a:extLst>
              <a:ext uri="{FF2B5EF4-FFF2-40B4-BE49-F238E27FC236}">
                <a16:creationId xmlns:a16="http://schemas.microsoft.com/office/drawing/2014/main" id="{127F5E40-61BC-084E-A4EB-11450E8B9951}"/>
              </a:ext>
            </a:extLst>
          </p:cNvPr>
          <p:cNvGraphicFramePr>
            <a:graphicFrameLocks noGrp="1"/>
          </p:cNvGraphicFramePr>
          <p:nvPr>
            <p:extLst>
              <p:ext uri="{D42A27DB-BD31-4B8C-83A1-F6EECF244321}">
                <p14:modId xmlns:p14="http://schemas.microsoft.com/office/powerpoint/2010/main" val="1526974780"/>
              </p:ext>
            </p:extLst>
          </p:nvPr>
        </p:nvGraphicFramePr>
        <p:xfrm>
          <a:off x="7899214" y="2215257"/>
          <a:ext cx="3707067" cy="3688080"/>
        </p:xfrm>
        <a:graphic>
          <a:graphicData uri="http://schemas.openxmlformats.org/drawingml/2006/table">
            <a:tbl>
              <a:tblPr firstRow="1" bandRow="1">
                <a:tableStyleId>{B301B821-A1FF-4177-AEE7-76D212191A09}</a:tableStyleId>
              </a:tblPr>
              <a:tblGrid>
                <a:gridCol w="2813368">
                  <a:extLst>
                    <a:ext uri="{9D8B030D-6E8A-4147-A177-3AD203B41FA5}">
                      <a16:colId xmlns:a16="http://schemas.microsoft.com/office/drawing/2014/main" val="3254250152"/>
                    </a:ext>
                  </a:extLst>
                </a:gridCol>
                <a:gridCol w="893699">
                  <a:extLst>
                    <a:ext uri="{9D8B030D-6E8A-4147-A177-3AD203B41FA5}">
                      <a16:colId xmlns:a16="http://schemas.microsoft.com/office/drawing/2014/main" val="2176298798"/>
                    </a:ext>
                  </a:extLst>
                </a:gridCol>
              </a:tblGrid>
              <a:tr h="334800">
                <a:tc>
                  <a:txBody>
                    <a:bodyPr/>
                    <a:lstStyle/>
                    <a:p>
                      <a:r>
                        <a:rPr lang="en-GB" sz="1600" dirty="0"/>
                        <a:t>Percept sequence</a:t>
                      </a:r>
                    </a:p>
                  </a:txBody>
                  <a:tcPr/>
                </a:tc>
                <a:tc>
                  <a:txBody>
                    <a:bodyPr/>
                    <a:lstStyle/>
                    <a:p>
                      <a:r>
                        <a:rPr lang="en-GB" sz="1600" dirty="0"/>
                        <a:t>Action</a:t>
                      </a:r>
                    </a:p>
                  </a:txBody>
                  <a:tcPr/>
                </a:tc>
                <a:extLst>
                  <a:ext uri="{0D108BD9-81ED-4DB2-BD59-A6C34878D82A}">
                    <a16:rowId xmlns:a16="http://schemas.microsoft.com/office/drawing/2014/main" val="3794579176"/>
                  </a:ext>
                </a:extLst>
              </a:tr>
              <a:tr h="334800">
                <a:tc>
                  <a:txBody>
                    <a:bodyPr/>
                    <a:lstStyle/>
                    <a:p>
                      <a:r>
                        <a:rPr lang="en-GB" sz="1600" dirty="0"/>
                        <a:t>[</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4265610812"/>
                  </a:ext>
                </a:extLst>
              </a:tr>
              <a:tr h="334800">
                <a:tc>
                  <a:txBody>
                    <a:bodyPr/>
                    <a:lstStyle/>
                    <a:p>
                      <a:r>
                        <a:rPr lang="en-GB" sz="1600" dirty="0"/>
                        <a:t>[</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4075949443"/>
                  </a:ext>
                </a:extLst>
              </a:tr>
              <a:tr h="334800">
                <a:tc>
                  <a:txBody>
                    <a:bodyPr/>
                    <a:lstStyle/>
                    <a:p>
                      <a:r>
                        <a:rPr lang="en-GB" sz="1600" dirty="0"/>
                        <a:t>[</a:t>
                      </a:r>
                      <a:r>
                        <a:rPr lang="en-GB" sz="1600" i="1" dirty="0"/>
                        <a:t>B</a:t>
                      </a:r>
                      <a:r>
                        <a:rPr lang="en-GB" sz="1600" dirty="0"/>
                        <a:t>, </a:t>
                      </a:r>
                      <a:r>
                        <a:rPr lang="en-GB" sz="1600" i="1" dirty="0"/>
                        <a:t>Clean</a:t>
                      </a:r>
                      <a:r>
                        <a:rPr lang="en-GB" sz="1600" dirty="0"/>
                        <a:t>]</a:t>
                      </a:r>
                    </a:p>
                  </a:txBody>
                  <a:tcPr/>
                </a:tc>
                <a:tc>
                  <a:txBody>
                    <a:bodyPr/>
                    <a:lstStyle/>
                    <a:p>
                      <a:r>
                        <a:rPr lang="en-GB" sz="1600" i="1" dirty="0"/>
                        <a:t>Left</a:t>
                      </a:r>
                    </a:p>
                  </a:txBody>
                  <a:tcPr/>
                </a:tc>
                <a:extLst>
                  <a:ext uri="{0D108BD9-81ED-4DB2-BD59-A6C34878D82A}">
                    <a16:rowId xmlns:a16="http://schemas.microsoft.com/office/drawing/2014/main" val="872636712"/>
                  </a:ext>
                </a:extLst>
              </a:tr>
              <a:tr h="334800">
                <a:tc>
                  <a:txBody>
                    <a:bodyPr/>
                    <a:lstStyle/>
                    <a:p>
                      <a:r>
                        <a:rPr lang="en-GB" sz="1600" dirty="0"/>
                        <a:t>[</a:t>
                      </a:r>
                      <a:r>
                        <a:rPr lang="en-GB" sz="1600" i="1" dirty="0"/>
                        <a:t>B</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512796472"/>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i="0" dirty="0"/>
                        <a:t>,</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2398822032"/>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89836176"/>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77539645"/>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1164538227"/>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482505013"/>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47499996"/>
                  </a:ext>
                </a:extLst>
              </a:tr>
            </a:tbl>
          </a:graphicData>
        </a:graphic>
      </p:graphicFrame>
      <p:sp>
        <p:nvSpPr>
          <p:cNvPr id="18" name="TextBox 17">
            <a:extLst>
              <a:ext uri="{FF2B5EF4-FFF2-40B4-BE49-F238E27FC236}">
                <a16:creationId xmlns:a16="http://schemas.microsoft.com/office/drawing/2014/main" id="{ED1CF8F6-AB7F-9243-B281-31FD97A7F43C}"/>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3022045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BA8B-6C62-BE40-9C74-FF24ED239E44}"/>
              </a:ext>
            </a:extLst>
          </p:cNvPr>
          <p:cNvSpPr>
            <a:spLocks noGrp="1"/>
          </p:cNvSpPr>
          <p:nvPr>
            <p:ph type="title"/>
          </p:nvPr>
        </p:nvSpPr>
        <p:spPr/>
        <p:txBody>
          <a:bodyPr/>
          <a:lstStyle/>
          <a:p>
            <a:r>
              <a:rPr lang="en-GB"/>
              <a:t>Side Note: Current Research</a:t>
            </a:r>
          </a:p>
        </p:txBody>
      </p:sp>
      <p:sp>
        <p:nvSpPr>
          <p:cNvPr id="8" name="Content Placeholder 7">
            <a:extLst>
              <a:ext uri="{FF2B5EF4-FFF2-40B4-BE49-F238E27FC236}">
                <a16:creationId xmlns:a16="http://schemas.microsoft.com/office/drawing/2014/main" id="{7BCE3AC5-25C9-7B47-B92A-ADE3F6134F22}"/>
              </a:ext>
            </a:extLst>
          </p:cNvPr>
          <p:cNvSpPr>
            <a:spLocks noGrp="1"/>
          </p:cNvSpPr>
          <p:nvPr>
            <p:ph idx="1"/>
          </p:nvPr>
        </p:nvSpPr>
        <p:spPr/>
        <p:txBody>
          <a:bodyPr/>
          <a:lstStyle/>
          <a:p>
            <a:r>
              <a:rPr lang="en-GB"/>
              <a:t>Idea:</a:t>
            </a:r>
          </a:p>
          <a:p>
            <a:pPr lvl="2"/>
            <a:r>
              <a:rPr lang="en-GB">
                <a:solidFill>
                  <a:schemeClr val="accent1"/>
                </a:solidFill>
              </a:rPr>
              <a:t>Humans</a:t>
            </a:r>
            <a:r>
              <a:rPr lang="en-GB"/>
              <a:t>: intelligent to the extent that </a:t>
            </a:r>
            <a:r>
              <a:rPr lang="en-GB">
                <a:solidFill>
                  <a:schemeClr val="accent1"/>
                </a:solidFill>
              </a:rPr>
              <a:t>our</a:t>
            </a:r>
            <a:r>
              <a:rPr lang="en-GB"/>
              <a:t> actions can be expected to achieve </a:t>
            </a:r>
            <a:r>
              <a:rPr lang="en-GB">
                <a:solidFill>
                  <a:schemeClr val="accent1"/>
                </a:solidFill>
              </a:rPr>
              <a:t>our</a:t>
            </a:r>
            <a:r>
              <a:rPr lang="en-GB"/>
              <a:t> goals</a:t>
            </a:r>
          </a:p>
          <a:p>
            <a:pPr lvl="2"/>
            <a:r>
              <a:rPr lang="en-GB">
                <a:solidFill>
                  <a:srgbClr val="FFC000"/>
                </a:solidFill>
              </a:rPr>
              <a:t>Maschines</a:t>
            </a:r>
            <a:r>
              <a:rPr lang="en-GB"/>
              <a:t>: intelligent to the extent that </a:t>
            </a:r>
            <a:r>
              <a:rPr lang="en-GB">
                <a:solidFill>
                  <a:srgbClr val="FFC000"/>
                </a:solidFill>
              </a:rPr>
              <a:t>their</a:t>
            </a:r>
            <a:r>
              <a:rPr lang="en-GB"/>
              <a:t> actions can be expected to achieve </a:t>
            </a:r>
            <a:r>
              <a:rPr lang="en-GB">
                <a:solidFill>
                  <a:srgbClr val="FFC000"/>
                </a:solidFill>
              </a:rPr>
              <a:t>their</a:t>
            </a:r>
            <a:r>
              <a:rPr lang="en-GB"/>
              <a:t> goals</a:t>
            </a:r>
          </a:p>
          <a:p>
            <a:pPr lvl="2"/>
            <a:r>
              <a:rPr lang="en-GB">
                <a:solidFill>
                  <a:srgbClr val="FFC000"/>
                </a:solidFill>
              </a:rPr>
              <a:t>Maschines</a:t>
            </a:r>
            <a:r>
              <a:rPr lang="en-GB"/>
              <a:t> are </a:t>
            </a:r>
            <a:r>
              <a:rPr lang="en-GB" i="1">
                <a:solidFill>
                  <a:schemeClr val="accent2"/>
                </a:solidFill>
              </a:rPr>
              <a:t>beneficial</a:t>
            </a:r>
            <a:r>
              <a:rPr lang="en-GB"/>
              <a:t> to the extent that </a:t>
            </a:r>
            <a:r>
              <a:rPr lang="en-GB">
                <a:solidFill>
                  <a:srgbClr val="FFC000"/>
                </a:solidFill>
              </a:rPr>
              <a:t>their</a:t>
            </a:r>
            <a:r>
              <a:rPr lang="en-GB"/>
              <a:t> actions can be expected to achieve </a:t>
            </a:r>
            <a:r>
              <a:rPr lang="en-GB">
                <a:solidFill>
                  <a:schemeClr val="accent1"/>
                </a:solidFill>
              </a:rPr>
              <a:t>our</a:t>
            </a:r>
            <a:r>
              <a:rPr lang="en-GB"/>
              <a:t> goals n</a:t>
            </a:r>
          </a:p>
          <a:p>
            <a:pPr lvl="1"/>
            <a:r>
              <a:rPr lang="en-GB"/>
              <a:t>Approach: Performance measure unknown, human as assistant</a:t>
            </a:r>
          </a:p>
          <a:p>
            <a:r>
              <a:rPr lang="en-GB"/>
              <a:t>Goal: </a:t>
            </a:r>
            <a:r>
              <a:rPr lang="en-GB" i="1">
                <a:solidFill>
                  <a:schemeClr val="accent2"/>
                </a:solidFill>
              </a:rPr>
              <a:t>Provably beneficial AI</a:t>
            </a:r>
            <a:endParaRPr lang="en-GB">
              <a:solidFill>
                <a:schemeClr val="accent2"/>
              </a:solidFill>
            </a:endParaRPr>
          </a:p>
          <a:p>
            <a:pPr lvl="1"/>
            <a:r>
              <a:rPr lang="en-GB"/>
              <a:t>See for example Stuart Russell</a:t>
            </a:r>
            <a:endParaRPr lang="en-GB" i="1"/>
          </a:p>
          <a:p>
            <a:endParaRPr lang="en-GB"/>
          </a:p>
        </p:txBody>
      </p:sp>
      <p:sp>
        <p:nvSpPr>
          <p:cNvPr id="5" name="Date Placeholder 4">
            <a:extLst>
              <a:ext uri="{FF2B5EF4-FFF2-40B4-BE49-F238E27FC236}">
                <a16:creationId xmlns:a16="http://schemas.microsoft.com/office/drawing/2014/main" id="{5E98E5FE-A3D2-9548-B2D8-2B520265E281}"/>
              </a:ext>
            </a:extLst>
          </p:cNvPr>
          <p:cNvSpPr>
            <a:spLocks noGrp="1"/>
          </p:cNvSpPr>
          <p:nvPr>
            <p:ph type="dt" sz="half" idx="2"/>
          </p:nvPr>
        </p:nvSpPr>
        <p:spPr/>
        <p:txBody>
          <a:bodyPr/>
          <a:lstStyle/>
          <a:p>
            <a:r>
              <a:rPr lang="en-GB"/>
              <a:t>Intro</a:t>
            </a:r>
          </a:p>
        </p:txBody>
      </p:sp>
      <p:sp>
        <p:nvSpPr>
          <p:cNvPr id="9" name="Footer Placeholder 8">
            <a:extLst>
              <a:ext uri="{FF2B5EF4-FFF2-40B4-BE49-F238E27FC236}">
                <a16:creationId xmlns:a16="http://schemas.microsoft.com/office/drawing/2014/main" id="{52F388F3-DC1C-C94B-A70F-D335721D9AD2}"/>
              </a:ext>
            </a:extLst>
          </p:cNvPr>
          <p:cNvSpPr>
            <a:spLocks noGrp="1"/>
          </p:cNvSpPr>
          <p:nvPr>
            <p:ph type="ftr" sz="quarter" idx="3"/>
          </p:nvPr>
        </p:nvSpPr>
        <p:spPr/>
        <p:txBody>
          <a:bodyPr/>
          <a:lstStyle/>
          <a:p>
            <a:r>
              <a:rPr lang="en-GB"/>
              <a:t>T. Braun - StaRAI</a:t>
            </a:r>
          </a:p>
        </p:txBody>
      </p:sp>
      <p:sp>
        <p:nvSpPr>
          <p:cNvPr id="7" name="Slide Number Placeholder 6">
            <a:extLst>
              <a:ext uri="{FF2B5EF4-FFF2-40B4-BE49-F238E27FC236}">
                <a16:creationId xmlns:a16="http://schemas.microsoft.com/office/drawing/2014/main" id="{DFF5F405-5598-A042-996E-A2608C1EF032}"/>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32</a:t>
            </a:fld>
            <a:r>
              <a:rPr lang="en-GB"/>
              <a:t> </a:t>
            </a:r>
            <a:endParaRPr lang="en-GB" sz="1399"/>
          </a:p>
        </p:txBody>
      </p:sp>
      <p:grpSp>
        <p:nvGrpSpPr>
          <p:cNvPr id="4" name="Group 3">
            <a:extLst>
              <a:ext uri="{FF2B5EF4-FFF2-40B4-BE49-F238E27FC236}">
                <a16:creationId xmlns:a16="http://schemas.microsoft.com/office/drawing/2014/main" id="{82E6A063-77CB-5F48-BD3F-05BB2A0BAB66}"/>
              </a:ext>
            </a:extLst>
          </p:cNvPr>
          <p:cNvGrpSpPr/>
          <p:nvPr/>
        </p:nvGrpSpPr>
        <p:grpSpPr>
          <a:xfrm>
            <a:off x="6095650" y="3531985"/>
            <a:ext cx="5560507" cy="2173480"/>
            <a:chOff x="1835606" y="2640297"/>
            <a:chExt cx="7890322" cy="3084154"/>
          </a:xfrm>
        </p:grpSpPr>
        <p:grpSp>
          <p:nvGrpSpPr>
            <p:cNvPr id="16" name="Group 15">
              <a:extLst>
                <a:ext uri="{FF2B5EF4-FFF2-40B4-BE49-F238E27FC236}">
                  <a16:creationId xmlns:a16="http://schemas.microsoft.com/office/drawing/2014/main" id="{7111733B-9A5E-2A48-8D29-8E936A8F6116}"/>
                </a:ext>
              </a:extLst>
            </p:cNvPr>
            <p:cNvGrpSpPr/>
            <p:nvPr/>
          </p:nvGrpSpPr>
          <p:grpSpPr>
            <a:xfrm>
              <a:off x="3480314" y="3197527"/>
              <a:ext cx="4792713" cy="2003511"/>
              <a:chOff x="1966395" y="1951218"/>
              <a:chExt cx="4792713" cy="2563968"/>
            </a:xfrm>
          </p:grpSpPr>
          <p:sp>
            <p:nvSpPr>
              <p:cNvPr id="17" name="Oval 16">
                <a:extLst>
                  <a:ext uri="{FF2B5EF4-FFF2-40B4-BE49-F238E27FC236}">
                    <a16:creationId xmlns:a16="http://schemas.microsoft.com/office/drawing/2014/main" id="{05DE3BCC-D561-ED4F-92C5-D9F3C0B3FFC5}"/>
                  </a:ext>
                </a:extLst>
              </p:cNvPr>
              <p:cNvSpPr/>
              <p:nvPr/>
            </p:nvSpPr>
            <p:spPr>
              <a:xfrm rot="900000">
                <a:off x="1966395" y="3523060"/>
                <a:ext cx="744091" cy="99212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8"/>
              </a:p>
            </p:txBody>
          </p:sp>
          <p:sp>
            <p:nvSpPr>
              <p:cNvPr id="18" name="Oval 17">
                <a:extLst>
                  <a:ext uri="{FF2B5EF4-FFF2-40B4-BE49-F238E27FC236}">
                    <a16:creationId xmlns:a16="http://schemas.microsoft.com/office/drawing/2014/main" id="{F05DFC7C-9C9D-1849-8EE3-9F6E93633B6C}"/>
                  </a:ext>
                </a:extLst>
              </p:cNvPr>
              <p:cNvSpPr/>
              <p:nvPr/>
            </p:nvSpPr>
            <p:spPr>
              <a:xfrm rot="20700000">
                <a:off x="6015015" y="3523061"/>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8"/>
              </a:p>
            </p:txBody>
          </p:sp>
          <p:sp>
            <p:nvSpPr>
              <p:cNvPr id="19" name="Oval 18">
                <a:extLst>
                  <a:ext uri="{FF2B5EF4-FFF2-40B4-BE49-F238E27FC236}">
                    <a16:creationId xmlns:a16="http://schemas.microsoft.com/office/drawing/2014/main" id="{76A80FF1-E617-6641-A6A2-367D53820162}"/>
                  </a:ext>
                </a:extLst>
              </p:cNvPr>
              <p:cNvSpPr/>
              <p:nvPr/>
            </p:nvSpPr>
            <p:spPr>
              <a:xfrm>
                <a:off x="4019528" y="1951218"/>
                <a:ext cx="744093" cy="99212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8"/>
              </a:p>
            </p:txBody>
          </p:sp>
          <p:cxnSp>
            <p:nvCxnSpPr>
              <p:cNvPr id="20" name="Straight Connector 19">
                <a:extLst>
                  <a:ext uri="{FF2B5EF4-FFF2-40B4-BE49-F238E27FC236}">
                    <a16:creationId xmlns:a16="http://schemas.microsoft.com/office/drawing/2014/main" id="{08B6B444-F105-D748-90EC-B5297C018141}"/>
                  </a:ext>
                </a:extLst>
              </p:cNvPr>
              <p:cNvCxnSpPr>
                <a:cxnSpLocks/>
                <a:stCxn id="17" idx="7"/>
                <a:endCxn id="19" idx="3"/>
              </p:cNvCxnSpPr>
              <p:nvPr/>
            </p:nvCxnSpPr>
            <p:spPr>
              <a:xfrm flipV="1">
                <a:off x="2663493" y="2798049"/>
                <a:ext cx="1465005" cy="969393"/>
              </a:xfrm>
              <a:prstGeom prst="line">
                <a:avLst/>
              </a:prstGeom>
              <a:ln w="38100" cmpd="sng">
                <a:solidFill>
                  <a:schemeClr val="tx1"/>
                </a:solidFill>
                <a:head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6E65BA2-04C8-2E42-9CF2-33016064DD78}"/>
                  </a:ext>
                </a:extLst>
              </p:cNvPr>
              <p:cNvCxnSpPr>
                <a:cxnSpLocks/>
                <a:stCxn id="19" idx="5"/>
                <a:endCxn id="18" idx="1"/>
              </p:cNvCxnSpPr>
              <p:nvPr/>
            </p:nvCxnSpPr>
            <p:spPr>
              <a:xfrm>
                <a:off x="4654650" y="2798049"/>
                <a:ext cx="1407359" cy="969393"/>
              </a:xfrm>
              <a:prstGeom prst="line">
                <a:avLst/>
              </a:prstGeom>
              <a:ln w="381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1" name="TextBox 30">
              <a:extLst>
                <a:ext uri="{FF2B5EF4-FFF2-40B4-BE49-F238E27FC236}">
                  <a16:creationId xmlns:a16="http://schemas.microsoft.com/office/drawing/2014/main" id="{640BBF09-14D8-754B-A066-2F2E4C6A0817}"/>
                </a:ext>
              </a:extLst>
            </p:cNvPr>
            <p:cNvSpPr txBox="1"/>
            <p:nvPr/>
          </p:nvSpPr>
          <p:spPr>
            <a:xfrm>
              <a:off x="1835606" y="5150158"/>
              <a:ext cx="4045050" cy="567163"/>
            </a:xfrm>
            <a:prstGeom prst="rect">
              <a:avLst/>
            </a:prstGeom>
            <a:noFill/>
          </p:spPr>
          <p:txBody>
            <a:bodyPr wrap="square" rtlCol="0">
              <a:spAutoFit/>
            </a:bodyPr>
            <a:lstStyle/>
            <a:p>
              <a:pPr algn="ctr"/>
              <a:r>
                <a:rPr lang="en-GB" sz="1998"/>
                <a:t>Human behaviour</a:t>
              </a:r>
            </a:p>
          </p:txBody>
        </p:sp>
        <p:sp>
          <p:nvSpPr>
            <p:cNvPr id="32" name="TextBox 31">
              <a:extLst>
                <a:ext uri="{FF2B5EF4-FFF2-40B4-BE49-F238E27FC236}">
                  <a16:creationId xmlns:a16="http://schemas.microsoft.com/office/drawing/2014/main" id="{23F0D9AD-CAC9-6B45-9F4B-17B034D7A97B}"/>
                </a:ext>
              </a:extLst>
            </p:cNvPr>
            <p:cNvSpPr txBox="1"/>
            <p:nvPr/>
          </p:nvSpPr>
          <p:spPr>
            <a:xfrm>
              <a:off x="6076035" y="5157288"/>
              <a:ext cx="3649893" cy="567163"/>
            </a:xfrm>
            <a:prstGeom prst="rect">
              <a:avLst/>
            </a:prstGeom>
            <a:noFill/>
          </p:spPr>
          <p:txBody>
            <a:bodyPr wrap="square" rtlCol="0">
              <a:spAutoFit/>
            </a:bodyPr>
            <a:lstStyle/>
            <a:p>
              <a:pPr algn="ctr"/>
              <a:r>
                <a:rPr lang="en-GB" sz="1998"/>
                <a:t>Agent behaviour</a:t>
              </a:r>
            </a:p>
          </p:txBody>
        </p:sp>
        <p:sp>
          <p:nvSpPr>
            <p:cNvPr id="33" name="TextBox 32">
              <a:extLst>
                <a:ext uri="{FF2B5EF4-FFF2-40B4-BE49-F238E27FC236}">
                  <a16:creationId xmlns:a16="http://schemas.microsoft.com/office/drawing/2014/main" id="{ABFD9D30-C63A-C041-A040-7C9D324B2FAD}"/>
                </a:ext>
              </a:extLst>
            </p:cNvPr>
            <p:cNvSpPr txBox="1"/>
            <p:nvPr/>
          </p:nvSpPr>
          <p:spPr>
            <a:xfrm>
              <a:off x="4414395" y="2640297"/>
              <a:ext cx="2982193" cy="567163"/>
            </a:xfrm>
            <a:prstGeom prst="rect">
              <a:avLst/>
            </a:prstGeom>
            <a:noFill/>
          </p:spPr>
          <p:txBody>
            <a:bodyPr wrap="square" rtlCol="0">
              <a:spAutoFit/>
            </a:bodyPr>
            <a:lstStyle/>
            <a:p>
              <a:pPr algn="ctr"/>
              <a:r>
                <a:rPr lang="en-GB" sz="1998"/>
                <a:t>Human goal</a:t>
              </a:r>
            </a:p>
          </p:txBody>
        </p:sp>
      </p:grpSp>
      <p:pic>
        <p:nvPicPr>
          <p:cNvPr id="37" name="Picture 36">
            <a:extLst>
              <a:ext uri="{FF2B5EF4-FFF2-40B4-BE49-F238E27FC236}">
                <a16:creationId xmlns:a16="http://schemas.microsoft.com/office/drawing/2014/main" id="{357C7C4A-7423-7648-8E55-6E89C6BC05D6}"/>
              </a:ext>
            </a:extLst>
          </p:cNvPr>
          <p:cNvPicPr>
            <a:picLocks noChangeAspect="1"/>
          </p:cNvPicPr>
          <p:nvPr/>
        </p:nvPicPr>
        <p:blipFill>
          <a:blip r:embed="rId3"/>
          <a:stretch>
            <a:fillRect/>
          </a:stretch>
        </p:blipFill>
        <p:spPr>
          <a:xfrm>
            <a:off x="1691839" y="4391011"/>
            <a:ext cx="1798127" cy="1340844"/>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0" name="Straight Connector 39">
            <a:extLst>
              <a:ext uri="{FF2B5EF4-FFF2-40B4-BE49-F238E27FC236}">
                <a16:creationId xmlns:a16="http://schemas.microsoft.com/office/drawing/2014/main" id="{16FED018-D003-A44C-B58F-5CD9CEFC8B48}"/>
              </a:ext>
            </a:extLst>
          </p:cNvPr>
          <p:cNvCxnSpPr>
            <a:cxnSpLocks/>
          </p:cNvCxnSpPr>
          <p:nvPr/>
        </p:nvCxnSpPr>
        <p:spPr>
          <a:xfrm>
            <a:off x="951163" y="2513324"/>
            <a:ext cx="1056525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A1E3E195-F1EC-A34A-B8F5-163E28172788}"/>
              </a:ext>
            </a:extLst>
          </p:cNvPr>
          <p:cNvSpPr/>
          <p:nvPr/>
        </p:nvSpPr>
        <p:spPr>
          <a:xfrm>
            <a:off x="3122374" y="6244034"/>
            <a:ext cx="6222834" cy="461185"/>
          </a:xfrm>
          <a:prstGeom prst="rect">
            <a:avLst/>
          </a:prstGeom>
        </p:spPr>
        <p:txBody>
          <a:bodyPr wrap="square">
            <a:spAutoFit/>
          </a:bodyPr>
          <a:lstStyle/>
          <a:p>
            <a:pPr algn="ctr"/>
            <a:r>
              <a:rPr lang="en-GB" sz="1199">
                <a:solidFill>
                  <a:schemeClr val="tx1">
                    <a:lumMod val="60000"/>
                    <a:lumOff val="40000"/>
                  </a:schemeClr>
                </a:solidFill>
              </a:rPr>
              <a:t>Presentation: </a:t>
            </a:r>
            <a:r>
              <a:rPr lang="en-GB" sz="1199">
                <a:solidFill>
                  <a:schemeClr val="tx1">
                    <a:lumMod val="60000"/>
                    <a:lumOff val="40000"/>
                  </a:schemeClr>
                </a:solidFill>
                <a:hlinkClick r:id="rId4">
                  <a:extLst>
                    <a:ext uri="{A12FA001-AC4F-418D-AE19-62706E023703}">
                      <ahyp:hlinkClr xmlns:ahyp="http://schemas.microsoft.com/office/drawing/2018/hyperlinkcolor" val="tx"/>
                    </a:ext>
                  </a:extLst>
                </a:hlinkClick>
              </a:rPr>
              <a:t>https://www.youtube.com/watch?v=QPSgM13hTK8</a:t>
            </a:r>
            <a:r>
              <a:rPr lang="en-GB" sz="1199">
                <a:solidFill>
                  <a:schemeClr val="tx1">
                    <a:lumMod val="60000"/>
                    <a:lumOff val="40000"/>
                  </a:schemeClr>
                </a:solidFill>
              </a:rPr>
              <a:t> </a:t>
            </a:r>
          </a:p>
          <a:p>
            <a:pPr algn="ctr"/>
            <a:r>
              <a:rPr lang="en-GB" sz="1199">
                <a:solidFill>
                  <a:schemeClr val="tx1">
                    <a:lumMod val="60000"/>
                    <a:lumOff val="40000"/>
                  </a:schemeClr>
                </a:solidFill>
              </a:rPr>
              <a:t>Slides: </a:t>
            </a:r>
            <a:r>
              <a:rPr lang="en-GB" sz="1199">
                <a:solidFill>
                  <a:schemeClr val="tx1">
                    <a:lumMod val="60000"/>
                    <a:lumOff val="40000"/>
                  </a:schemeClr>
                </a:solidFill>
                <a:hlinkClick r:id="rId5">
                  <a:extLst>
                    <a:ext uri="{A12FA001-AC4F-418D-AE19-62706E023703}">
                      <ahyp:hlinkClr xmlns:ahyp="http://schemas.microsoft.com/office/drawing/2018/hyperlinkcolor" val="tx"/>
                    </a:ext>
                  </a:extLst>
                </a:hlinkClick>
              </a:rPr>
              <a:t>https://people.eecs.berkeley.edu/~russell/talks/2020/russell-aaai20-hntdtwwai-4x3.pptx</a:t>
            </a:r>
            <a:r>
              <a:rPr lang="en-GB" sz="1199">
                <a:solidFill>
                  <a:schemeClr val="tx1">
                    <a:lumMod val="60000"/>
                    <a:lumOff val="40000"/>
                  </a:schemeClr>
                </a:solidFill>
              </a:rPr>
              <a:t> </a:t>
            </a:r>
          </a:p>
        </p:txBody>
      </p:sp>
      <p:pic>
        <p:nvPicPr>
          <p:cNvPr id="3" name="Picture 2">
            <a:extLst>
              <a:ext uri="{FF2B5EF4-FFF2-40B4-BE49-F238E27FC236}">
                <a16:creationId xmlns:a16="http://schemas.microsoft.com/office/drawing/2014/main" id="{77A094A9-E64D-3C4D-9899-C298101338ED}"/>
              </a:ext>
            </a:extLst>
          </p:cNvPr>
          <p:cNvPicPr>
            <a:picLocks noChangeAspect="1"/>
          </p:cNvPicPr>
          <p:nvPr/>
        </p:nvPicPr>
        <p:blipFill>
          <a:blip r:embed="rId6"/>
          <a:stretch>
            <a:fillRect/>
          </a:stretch>
        </p:blipFill>
        <p:spPr>
          <a:xfrm>
            <a:off x="4722732" y="3931855"/>
            <a:ext cx="1168593" cy="180000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2482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13D7-7F9F-E545-809E-66D9743FD8A5}"/>
              </a:ext>
            </a:extLst>
          </p:cNvPr>
          <p:cNvSpPr>
            <a:spLocks noGrp="1"/>
          </p:cNvSpPr>
          <p:nvPr>
            <p:ph type="title"/>
          </p:nvPr>
        </p:nvSpPr>
        <p:spPr/>
        <p:txBody>
          <a:bodyPr/>
          <a:lstStyle/>
          <a:p>
            <a:r>
              <a:rPr lang="en-GB"/>
              <a:t>Implementing Agents</a:t>
            </a:r>
          </a:p>
        </p:txBody>
      </p:sp>
      <p:sp>
        <p:nvSpPr>
          <p:cNvPr id="3" name="Content Placeholder 2">
            <a:extLst>
              <a:ext uri="{FF2B5EF4-FFF2-40B4-BE49-F238E27FC236}">
                <a16:creationId xmlns:a16="http://schemas.microsoft.com/office/drawing/2014/main" id="{4B88E638-096C-2644-8922-94F6151D0647}"/>
              </a:ext>
            </a:extLst>
          </p:cNvPr>
          <p:cNvSpPr>
            <a:spLocks noGrp="1"/>
          </p:cNvSpPr>
          <p:nvPr>
            <p:ph idx="1"/>
          </p:nvPr>
        </p:nvSpPr>
        <p:spPr>
          <a:xfrm>
            <a:off x="359625" y="1666902"/>
            <a:ext cx="6022560" cy="4236435"/>
          </a:xfrm>
        </p:spPr>
        <p:txBody>
          <a:bodyPr/>
          <a:lstStyle/>
          <a:p>
            <a:r>
              <a:rPr lang="en-GB">
                <a:solidFill>
                  <a:schemeClr val="accent1"/>
                </a:solidFill>
              </a:rPr>
              <a:t>Agent = architecture + program</a:t>
            </a:r>
            <a:endParaRPr lang="en-GB"/>
          </a:p>
          <a:p>
            <a:pPr lvl="1"/>
            <a:r>
              <a:rPr lang="en-GB"/>
              <a:t>Architecture</a:t>
            </a:r>
          </a:p>
          <a:p>
            <a:pPr lvl="2"/>
            <a:r>
              <a:rPr lang="en-GB"/>
              <a:t>Entity with corresponding physical sensors and actuators</a:t>
            </a:r>
          </a:p>
          <a:p>
            <a:pPr lvl="3"/>
            <a:r>
              <a:rPr lang="en-GB"/>
              <a:t>Entity = computer, robot, software (interfaces  as sensors and actuators)</a:t>
            </a:r>
          </a:p>
          <a:p>
            <a:pPr lvl="1"/>
            <a:r>
              <a:rPr lang="en-GB"/>
              <a:t>Program</a:t>
            </a:r>
          </a:p>
          <a:p>
            <a:pPr lvl="2"/>
            <a:r>
              <a:rPr lang="en-GB"/>
              <a:t>Implementation of an agent function</a:t>
            </a:r>
          </a:p>
          <a:p>
            <a:pPr lvl="2"/>
            <a:r>
              <a:rPr lang="en-GB"/>
              <a:t>Runs on an architecture</a:t>
            </a:r>
          </a:p>
          <a:p>
            <a:pPr lvl="1"/>
            <a:r>
              <a:rPr lang="en-GB"/>
              <a:t>Both depend on task environment</a:t>
            </a:r>
          </a:p>
          <a:p>
            <a:endParaRPr lang="en-GB"/>
          </a:p>
          <a:p>
            <a:r>
              <a:rPr lang="en-GB"/>
              <a:t>Implementation necessary, but how?</a:t>
            </a:r>
          </a:p>
          <a:p>
            <a:endParaRPr lang="en-GB"/>
          </a:p>
        </p:txBody>
      </p:sp>
      <p:sp>
        <p:nvSpPr>
          <p:cNvPr id="4" name="Date Placeholder 3">
            <a:extLst>
              <a:ext uri="{FF2B5EF4-FFF2-40B4-BE49-F238E27FC236}">
                <a16:creationId xmlns:a16="http://schemas.microsoft.com/office/drawing/2014/main" id="{CA746D77-94B5-E54F-AE40-7E0395C8C4AF}"/>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7A5B4DE5-38D7-644C-8657-51FBA5AEAF4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33</a:t>
            </a:fld>
            <a:r>
              <a:rPr lang="en-GB"/>
              <a:t> </a:t>
            </a:r>
            <a:endParaRPr lang="en-GB" sz="1399"/>
          </a:p>
        </p:txBody>
      </p:sp>
      <p:sp>
        <p:nvSpPr>
          <p:cNvPr id="20" name="Footer Placeholder 19">
            <a:extLst>
              <a:ext uri="{FF2B5EF4-FFF2-40B4-BE49-F238E27FC236}">
                <a16:creationId xmlns:a16="http://schemas.microsoft.com/office/drawing/2014/main" id="{3FB9685C-BEF6-A44C-9782-4240B54C2E4B}"/>
              </a:ext>
            </a:extLst>
          </p:cNvPr>
          <p:cNvSpPr>
            <a:spLocks noGrp="1"/>
          </p:cNvSpPr>
          <p:nvPr>
            <p:ph type="ftr" sz="quarter" idx="3"/>
          </p:nvPr>
        </p:nvSpPr>
        <p:spPr/>
        <p:txBody>
          <a:bodyPr/>
          <a:lstStyle/>
          <a:p>
            <a:r>
              <a:rPr lang="en-GB"/>
              <a:t>T. Braun - StaRAI</a:t>
            </a:r>
          </a:p>
        </p:txBody>
      </p:sp>
      <p:grpSp>
        <p:nvGrpSpPr>
          <p:cNvPr id="21" name="Group 20">
            <a:extLst>
              <a:ext uri="{FF2B5EF4-FFF2-40B4-BE49-F238E27FC236}">
                <a16:creationId xmlns:a16="http://schemas.microsoft.com/office/drawing/2014/main" id="{E66B45A5-D247-424B-84D5-2A5A679FA9C4}"/>
              </a:ext>
            </a:extLst>
          </p:cNvPr>
          <p:cNvGrpSpPr/>
          <p:nvPr/>
        </p:nvGrpSpPr>
        <p:grpSpPr>
          <a:xfrm>
            <a:off x="6893229" y="1666899"/>
            <a:ext cx="4938446" cy="4236436"/>
            <a:chOff x="6900410" y="1665063"/>
            <a:chExt cx="4943590" cy="4240849"/>
          </a:xfrm>
        </p:grpSpPr>
        <p:sp>
          <p:nvSpPr>
            <p:cNvPr id="22" name="TextBox 21">
              <a:extLst>
                <a:ext uri="{FF2B5EF4-FFF2-40B4-BE49-F238E27FC236}">
                  <a16:creationId xmlns:a16="http://schemas.microsoft.com/office/drawing/2014/main" id="{EA17C879-3DB5-8843-A105-076907C789C0}"/>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23" name="TextBox 22">
              <a:extLst>
                <a:ext uri="{FF2B5EF4-FFF2-40B4-BE49-F238E27FC236}">
                  <a16:creationId xmlns:a16="http://schemas.microsoft.com/office/drawing/2014/main" id="{FA0E9EE7-B83B-F744-B02A-A14E6249F98C}"/>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24" name="TextBox 23">
              <a:extLst>
                <a:ext uri="{FF2B5EF4-FFF2-40B4-BE49-F238E27FC236}">
                  <a16:creationId xmlns:a16="http://schemas.microsoft.com/office/drawing/2014/main" id="{FC49C38C-500A-494F-B845-65A26653BF8D}"/>
                </a:ext>
              </a:extLst>
            </p:cNvPr>
            <p:cNvSpPr txBox="1"/>
            <p:nvPr/>
          </p:nvSpPr>
          <p:spPr>
            <a:xfrm>
              <a:off x="8031203" y="1779899"/>
              <a:ext cx="634468" cy="215539"/>
            </a:xfrm>
            <a:prstGeom prst="rect">
              <a:avLst/>
            </a:prstGeom>
            <a:noFill/>
          </p:spPr>
          <p:txBody>
            <a:bodyPr wrap="none" lIns="35963" tIns="0" rIns="35963" bIns="0" rtlCol="0">
              <a:spAutoFit/>
            </a:bodyPr>
            <a:lstStyle/>
            <a:p>
              <a:r>
                <a:rPr lang="en-GB" sz="1399"/>
                <a:t>Sensors</a:t>
              </a:r>
            </a:p>
          </p:txBody>
        </p:sp>
        <p:sp>
          <p:nvSpPr>
            <p:cNvPr id="25" name="TextBox 24">
              <a:extLst>
                <a:ext uri="{FF2B5EF4-FFF2-40B4-BE49-F238E27FC236}">
                  <a16:creationId xmlns:a16="http://schemas.microsoft.com/office/drawing/2014/main" id="{A2C60979-F6E4-8D43-85FE-2A09CC4C39F1}"/>
                </a:ext>
              </a:extLst>
            </p:cNvPr>
            <p:cNvSpPr txBox="1"/>
            <p:nvPr/>
          </p:nvSpPr>
          <p:spPr>
            <a:xfrm>
              <a:off x="7961492" y="5554952"/>
              <a:ext cx="773882" cy="215539"/>
            </a:xfrm>
            <a:prstGeom prst="rect">
              <a:avLst/>
            </a:prstGeom>
            <a:noFill/>
          </p:spPr>
          <p:txBody>
            <a:bodyPr wrap="none" lIns="35963" tIns="0" rIns="35963" bIns="0" rtlCol="0">
              <a:spAutoFit/>
            </a:bodyPr>
            <a:lstStyle/>
            <a:p>
              <a:pPr algn="ctr"/>
              <a:r>
                <a:rPr lang="en-GB" sz="1399"/>
                <a:t>Actuators</a:t>
              </a:r>
            </a:p>
          </p:txBody>
        </p:sp>
        <p:sp>
          <p:nvSpPr>
            <p:cNvPr id="26" name="TextBox 25">
              <a:extLst>
                <a:ext uri="{FF2B5EF4-FFF2-40B4-BE49-F238E27FC236}">
                  <a16:creationId xmlns:a16="http://schemas.microsoft.com/office/drawing/2014/main" id="{4660CCCE-E879-5C4B-B262-16A975CCFB20}"/>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59625" tIns="179813" rIns="359625" bIns="179813" rtlCol="0">
              <a:spAutoFit/>
            </a:bodyPr>
            <a:lstStyle/>
            <a:p>
              <a:pPr algn="ctr"/>
              <a:r>
                <a:rPr lang="en-GB" sz="5994"/>
                <a:t>?</a:t>
              </a:r>
            </a:p>
          </p:txBody>
        </p:sp>
        <p:cxnSp>
          <p:nvCxnSpPr>
            <p:cNvPr id="27" name="Straight Arrow Connector 26">
              <a:extLst>
                <a:ext uri="{FF2B5EF4-FFF2-40B4-BE49-F238E27FC236}">
                  <a16:creationId xmlns:a16="http://schemas.microsoft.com/office/drawing/2014/main" id="{4BE3A4FA-47E8-9448-B007-89935859EA25}"/>
                </a:ext>
              </a:extLst>
            </p:cNvPr>
            <p:cNvCxnSpPr>
              <a:cxnSpLocks/>
              <a:stCxn id="24" idx="2"/>
              <a:endCxn id="26" idx="0"/>
            </p:cNvCxnSpPr>
            <p:nvPr/>
          </p:nvCxnSpPr>
          <p:spPr>
            <a:xfrm>
              <a:off x="8348437" y="1995439"/>
              <a:ext cx="0" cy="11281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0F3F1DB-A263-1F47-ABAE-BC8B7202EE8F}"/>
                </a:ext>
              </a:extLst>
            </p:cNvPr>
            <p:cNvCxnSpPr>
              <a:cxnSpLocks/>
              <a:stCxn id="26" idx="2"/>
              <a:endCxn id="25" idx="0"/>
            </p:cNvCxnSpPr>
            <p:nvPr/>
          </p:nvCxnSpPr>
          <p:spPr>
            <a:xfrm flipH="1">
              <a:off x="8348434" y="4410456"/>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C1FDBDD-3EBD-6D41-9574-0F8C17628DB0}"/>
                </a:ext>
              </a:extLst>
            </p:cNvPr>
            <p:cNvCxnSpPr>
              <a:cxnSpLocks/>
              <a:stCxn id="24" idx="3"/>
            </p:cNvCxnSpPr>
            <p:nvPr/>
          </p:nvCxnSpPr>
          <p:spPr>
            <a:xfrm flipV="1">
              <a:off x="8665671" y="1887622"/>
              <a:ext cx="2678226"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A76BDFB-7B88-AB47-B752-961674E2EA55}"/>
                </a:ext>
              </a:extLst>
            </p:cNvPr>
            <p:cNvCxnSpPr>
              <a:cxnSpLocks/>
              <a:endCxn id="25" idx="3"/>
            </p:cNvCxnSpPr>
            <p:nvPr/>
          </p:nvCxnSpPr>
          <p:spPr>
            <a:xfrm flipH="1">
              <a:off x="8735374" y="5662674"/>
              <a:ext cx="2551553"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997E2C2-46AC-F34B-BA1E-93212013FAF1}"/>
                </a:ext>
              </a:extLst>
            </p:cNvPr>
            <p:cNvSpPr txBox="1"/>
            <p:nvPr/>
          </p:nvSpPr>
          <p:spPr>
            <a:xfrm>
              <a:off x="9757783" y="1930714"/>
              <a:ext cx="701159" cy="215539"/>
            </a:xfrm>
            <a:prstGeom prst="rect">
              <a:avLst/>
            </a:prstGeom>
            <a:noFill/>
          </p:spPr>
          <p:txBody>
            <a:bodyPr wrap="none" lIns="35963" tIns="0" rIns="35963" bIns="0" rtlCol="0">
              <a:spAutoFit/>
            </a:bodyPr>
            <a:lstStyle/>
            <a:p>
              <a:pPr algn="ctr"/>
              <a:r>
                <a:rPr lang="en-GB" sz="1399"/>
                <a:t>Percepts</a:t>
              </a:r>
            </a:p>
          </p:txBody>
        </p:sp>
        <p:sp>
          <p:nvSpPr>
            <p:cNvPr id="32" name="TextBox 31">
              <a:extLst>
                <a:ext uri="{FF2B5EF4-FFF2-40B4-BE49-F238E27FC236}">
                  <a16:creationId xmlns:a16="http://schemas.microsoft.com/office/drawing/2014/main" id="{B980C684-5C50-234F-91E9-17F947802E46}"/>
                </a:ext>
              </a:extLst>
            </p:cNvPr>
            <p:cNvSpPr txBox="1"/>
            <p:nvPr/>
          </p:nvSpPr>
          <p:spPr>
            <a:xfrm>
              <a:off x="9801622" y="5393369"/>
              <a:ext cx="613479" cy="215539"/>
            </a:xfrm>
            <a:prstGeom prst="rect">
              <a:avLst/>
            </a:prstGeom>
            <a:noFill/>
          </p:spPr>
          <p:txBody>
            <a:bodyPr wrap="none" lIns="35963" tIns="0" rIns="35963" bIns="0" rtlCol="0">
              <a:spAutoFit/>
            </a:bodyPr>
            <a:lstStyle/>
            <a:p>
              <a:pPr algn="ctr"/>
              <a:r>
                <a:rPr lang="en-GB" sz="1399"/>
                <a:t>Actions</a:t>
              </a:r>
            </a:p>
          </p:txBody>
        </p:sp>
      </p:grpSp>
      <p:sp>
        <p:nvSpPr>
          <p:cNvPr id="33" name="TextBox 32">
            <a:extLst>
              <a:ext uri="{FF2B5EF4-FFF2-40B4-BE49-F238E27FC236}">
                <a16:creationId xmlns:a16="http://schemas.microsoft.com/office/drawing/2014/main" id="{D73C77F5-E9D8-1448-9983-139CD1169D22}"/>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2636077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13D7-7F9F-E545-809E-66D9743FD8A5}"/>
              </a:ext>
            </a:extLst>
          </p:cNvPr>
          <p:cNvSpPr>
            <a:spLocks noGrp="1"/>
          </p:cNvSpPr>
          <p:nvPr>
            <p:ph type="title"/>
          </p:nvPr>
        </p:nvSpPr>
        <p:spPr/>
        <p:txBody>
          <a:bodyPr/>
          <a:lstStyle/>
          <a:p>
            <a:r>
              <a:rPr lang="en-GB"/>
              <a:t>Simple Table-driven Agent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88E638-096C-2644-8922-94F6151D0647}"/>
                  </a:ext>
                </a:extLst>
              </p:cNvPr>
              <p:cNvSpPr>
                <a:spLocks noGrp="1"/>
              </p:cNvSpPr>
              <p:nvPr>
                <p:ph idx="1"/>
              </p:nvPr>
            </p:nvSpPr>
            <p:spPr/>
            <p:txBody>
              <a:bodyPr/>
              <a:lstStyle/>
              <a:p>
                <a:r>
                  <a:rPr lang="en-GB" dirty="0"/>
                  <a:t>Look up action in table given current percept sequence</a:t>
                </a:r>
              </a:p>
              <a:p>
                <a:pPr lvl="1"/>
                <a:endParaRPr lang="en-GB" dirty="0"/>
              </a:p>
              <a:p>
                <a:pPr lvl="1"/>
                <a:endParaRPr lang="en-GB" dirty="0"/>
              </a:p>
              <a:p>
                <a:pPr lvl="1"/>
                <a:endParaRPr lang="en-GB" dirty="0"/>
              </a:p>
              <a:p>
                <a:pPr lvl="1"/>
                <a:endParaRPr lang="en-GB" dirty="0"/>
              </a:p>
              <a:p>
                <a:pPr lvl="1"/>
                <a:endParaRPr lang="en-GB" dirty="0"/>
              </a:p>
              <a:p>
                <a:r>
                  <a:rPr lang="en-GB" dirty="0"/>
                  <a:t>Disadvantages</a:t>
                </a:r>
              </a:p>
              <a:p>
                <a:pPr lvl="1"/>
                <a:r>
                  <a:rPr lang="en-GB" dirty="0"/>
                  <a:t>Table possibly very large: </a:t>
                </a:r>
                <a14:m>
                  <m:oMath xmlns:m="http://schemas.openxmlformats.org/officeDocument/2006/math">
                    <m:nary>
                      <m:naryPr>
                        <m:chr m:val="∑"/>
                        <m:ctrlPr>
                          <a:rPr lang="en-GB" i="1" smtClean="0">
                            <a:latin typeface="Cambria Math" panose="02040503050406030204" pitchFamily="18" charset="0"/>
                          </a:rPr>
                        </m:ctrlPr>
                      </m:naryPr>
                      <m:sub>
                        <m:r>
                          <m:rPr>
                            <m:brk m:alnAt="23"/>
                          </m:rPr>
                          <a:rPr lang="en-GB" b="0" i="1" smtClean="0">
                            <a:latin typeface="Cambria Math" panose="02040503050406030204" pitchFamily="18" charset="0"/>
                          </a:rPr>
                          <m:t>𝑡</m:t>
                        </m:r>
                        <m:r>
                          <a:rPr lang="en-GB" b="0" i="1" smtClean="0">
                            <a:latin typeface="Cambria Math" panose="02040503050406030204" pitchFamily="18" charset="0"/>
                          </a:rPr>
                          <m:t>=1</m:t>
                        </m:r>
                      </m:sub>
                      <m:sup>
                        <m:r>
                          <a:rPr lang="en-GB" b="0" i="1" smtClean="0">
                            <a:latin typeface="Cambria Math" panose="02040503050406030204" pitchFamily="18" charset="0"/>
                          </a:rPr>
                          <m:t>𝑇</m:t>
                        </m:r>
                      </m:sup>
                      <m:e>
                        <m:sSup>
                          <m:sSupPr>
                            <m:ctrlPr>
                              <a:rPr lang="en-GB" b="0" i="1" smtClean="0">
                                <a:latin typeface="Cambria Math" panose="02040503050406030204" pitchFamily="18" charset="0"/>
                              </a:rPr>
                            </m:ctrlPr>
                          </m:sSupPr>
                          <m:e>
                            <m:d>
                              <m:dPr>
                                <m:begChr m:val="|"/>
                                <m:endChr m:val="|"/>
                                <m:ctrlPr>
                                  <a:rPr lang="en-GB" b="0"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𝑷</m:t>
                                    </m:r>
                                  </m:e>
                                  <m:sup>
                                    <m:r>
                                      <a:rPr lang="en-GB" b="1" i="1" smtClean="0">
                                        <a:latin typeface="Cambria Math" panose="02040503050406030204" pitchFamily="18" charset="0"/>
                                      </a:rPr>
                                      <m:t>∗</m:t>
                                    </m:r>
                                  </m:sup>
                                </m:sSup>
                              </m:e>
                            </m:d>
                          </m:e>
                          <m:sup>
                            <m:r>
                              <a:rPr lang="en-GB" b="0" i="1" smtClean="0">
                                <a:latin typeface="Cambria Math" panose="02040503050406030204" pitchFamily="18" charset="0"/>
                              </a:rPr>
                              <m:t>𝑡</m:t>
                            </m:r>
                          </m:sup>
                        </m:sSup>
                      </m:e>
                    </m:nary>
                  </m:oMath>
                </a14:m>
                <a:endParaRPr lang="en-GB" dirty="0"/>
              </a:p>
              <a:p>
                <a:pPr lvl="2"/>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𝑷</m:t>
                        </m:r>
                      </m:e>
                      <m:sup>
                        <m:r>
                          <a:rPr lang="en-GB" b="1" i="1" smtClean="0">
                            <a:latin typeface="Cambria Math" panose="02040503050406030204" pitchFamily="18" charset="0"/>
                          </a:rPr>
                          <m:t>∗</m:t>
                        </m:r>
                      </m:sup>
                    </m:sSup>
                  </m:oMath>
                </a14:m>
                <a:r>
                  <a:rPr lang="en-GB" dirty="0"/>
                  <a:t> set of all possible percepts, </a:t>
                </a:r>
                <a14:m>
                  <m:oMath xmlns:m="http://schemas.openxmlformats.org/officeDocument/2006/math">
                    <m:r>
                      <a:rPr lang="en-GB" i="1" smtClean="0">
                        <a:latin typeface="Cambria Math" panose="02040503050406030204" pitchFamily="18" charset="0"/>
                      </a:rPr>
                      <m:t>𝑇</m:t>
                    </m:r>
                  </m:oMath>
                </a14:m>
                <a:r>
                  <a:rPr lang="en-GB" dirty="0"/>
                  <a:t> life span</a:t>
                </a:r>
              </a:p>
              <a:p>
                <a:pPr lvl="1"/>
                <a:r>
                  <a:rPr lang="en-GB" dirty="0"/>
                  <a:t>No autonomy</a:t>
                </a:r>
              </a:p>
              <a:p>
                <a:pPr lvl="1"/>
                <a:r>
                  <a:rPr lang="en-GB" dirty="0"/>
                  <a:t>Takes a lot of time to generate table</a:t>
                </a:r>
              </a:p>
              <a:p>
                <a:pPr lvl="2"/>
                <a:r>
                  <a:rPr lang="en-GB" dirty="0"/>
                  <a:t>Learn automatically not better (many entries to learn)</a:t>
                </a:r>
              </a:p>
            </p:txBody>
          </p:sp>
        </mc:Choice>
        <mc:Fallback xmlns="">
          <p:sp>
            <p:nvSpPr>
              <p:cNvPr id="3" name="Content Placeholder 2">
                <a:extLst>
                  <a:ext uri="{FF2B5EF4-FFF2-40B4-BE49-F238E27FC236}">
                    <a16:creationId xmlns:a16="http://schemas.microsoft.com/office/drawing/2014/main" id="{4B88E638-096C-2644-8922-94F6151D0647}"/>
                  </a:ext>
                </a:extLst>
              </p:cNvPr>
              <p:cNvSpPr>
                <a:spLocks noGrp="1" noRot="1" noChangeAspect="1" noMove="1" noResize="1" noEditPoints="1" noAdjustHandles="1" noChangeArrowheads="1" noChangeShapeType="1" noTextEdit="1"/>
              </p:cNvSpPr>
              <p:nvPr>
                <p:ph idx="1"/>
              </p:nvPr>
            </p:nvSpPr>
            <p:spPr>
              <a:blipFill>
                <a:blip r:embed="rId2"/>
                <a:stretch>
                  <a:fillRect l="-1436" t="-2687" b="-5373"/>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A746D77-94B5-E54F-AE40-7E0395C8C4AF}"/>
              </a:ext>
            </a:extLst>
          </p:cNvPr>
          <p:cNvSpPr>
            <a:spLocks noGrp="1"/>
          </p:cNvSpPr>
          <p:nvPr>
            <p:ph type="dt" sz="half" idx="2"/>
          </p:nvPr>
        </p:nvSpPr>
        <p:spPr/>
        <p:txBody>
          <a:bodyPr/>
          <a:lstStyle/>
          <a:p>
            <a:r>
              <a:rPr lang="en-GB"/>
              <a:t>Intro</a:t>
            </a:r>
          </a:p>
        </p:txBody>
      </p:sp>
      <p:sp>
        <p:nvSpPr>
          <p:cNvPr id="7" name="Footer Placeholder 6">
            <a:extLst>
              <a:ext uri="{FF2B5EF4-FFF2-40B4-BE49-F238E27FC236}">
                <a16:creationId xmlns:a16="http://schemas.microsoft.com/office/drawing/2014/main" id="{B10F2F15-3195-9249-97C7-589422537766}"/>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7A5B4DE5-38D7-644C-8657-51FBA5AEAF4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34</a:t>
            </a:fld>
            <a:r>
              <a:rPr lang="en-GB"/>
              <a:t> </a:t>
            </a:r>
            <a:endParaRPr lang="en-GB" sz="1399"/>
          </a:p>
        </p:txBody>
      </p:sp>
      <p:pic>
        <p:nvPicPr>
          <p:cNvPr id="22" name="Picture 21">
            <a:extLst>
              <a:ext uri="{FF2B5EF4-FFF2-40B4-BE49-F238E27FC236}">
                <a16:creationId xmlns:a16="http://schemas.microsoft.com/office/drawing/2014/main" id="{EC9353B5-77EB-6E4F-911C-D35BD03D36A8}"/>
              </a:ext>
            </a:extLst>
          </p:cNvPr>
          <p:cNvPicPr>
            <a:picLocks noChangeAspect="1"/>
          </p:cNvPicPr>
          <p:nvPr/>
        </p:nvPicPr>
        <p:blipFill rotWithShape="1">
          <a:blip r:embed="rId3"/>
          <a:srcRect r="26385"/>
          <a:stretch/>
        </p:blipFill>
        <p:spPr>
          <a:xfrm>
            <a:off x="630842" y="2113297"/>
            <a:ext cx="5388779" cy="1573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1A22C57F-DED6-BD4A-AFA7-69FC98C74C1B}"/>
              </a:ext>
            </a:extLst>
          </p:cNvPr>
          <p:cNvPicPr>
            <a:picLocks noChangeAspect="1"/>
          </p:cNvPicPr>
          <p:nvPr/>
        </p:nvPicPr>
        <p:blipFill>
          <a:blip r:embed="rId4"/>
          <a:stretch>
            <a:fillRect/>
          </a:stretch>
        </p:blipFill>
        <p:spPr>
          <a:xfrm>
            <a:off x="8338554" y="469723"/>
            <a:ext cx="2828386" cy="1445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3" name="Table 12">
            <a:extLst>
              <a:ext uri="{FF2B5EF4-FFF2-40B4-BE49-F238E27FC236}">
                <a16:creationId xmlns:a16="http://schemas.microsoft.com/office/drawing/2014/main" id="{C1EE8B9B-9CA2-F84B-9A08-2A4E7FF67D0D}"/>
              </a:ext>
            </a:extLst>
          </p:cNvPr>
          <p:cNvGraphicFramePr>
            <a:graphicFrameLocks noGrp="1"/>
          </p:cNvGraphicFramePr>
          <p:nvPr>
            <p:extLst>
              <p:ext uri="{D42A27DB-BD31-4B8C-83A1-F6EECF244321}">
                <p14:modId xmlns:p14="http://schemas.microsoft.com/office/powerpoint/2010/main" val="3912866747"/>
              </p:ext>
            </p:extLst>
          </p:nvPr>
        </p:nvGraphicFramePr>
        <p:xfrm>
          <a:off x="7899214" y="2215257"/>
          <a:ext cx="3707067" cy="3688080"/>
        </p:xfrm>
        <a:graphic>
          <a:graphicData uri="http://schemas.openxmlformats.org/drawingml/2006/table">
            <a:tbl>
              <a:tblPr firstRow="1" bandRow="1">
                <a:tableStyleId>{B301B821-A1FF-4177-AEE7-76D212191A09}</a:tableStyleId>
              </a:tblPr>
              <a:tblGrid>
                <a:gridCol w="2813368">
                  <a:extLst>
                    <a:ext uri="{9D8B030D-6E8A-4147-A177-3AD203B41FA5}">
                      <a16:colId xmlns:a16="http://schemas.microsoft.com/office/drawing/2014/main" val="3254250152"/>
                    </a:ext>
                  </a:extLst>
                </a:gridCol>
                <a:gridCol w="893699">
                  <a:extLst>
                    <a:ext uri="{9D8B030D-6E8A-4147-A177-3AD203B41FA5}">
                      <a16:colId xmlns:a16="http://schemas.microsoft.com/office/drawing/2014/main" val="2176298798"/>
                    </a:ext>
                  </a:extLst>
                </a:gridCol>
              </a:tblGrid>
              <a:tr h="334800">
                <a:tc>
                  <a:txBody>
                    <a:bodyPr/>
                    <a:lstStyle/>
                    <a:p>
                      <a:r>
                        <a:rPr lang="en-GB" sz="1600" dirty="0"/>
                        <a:t>Percept sequence</a:t>
                      </a:r>
                    </a:p>
                  </a:txBody>
                  <a:tcPr/>
                </a:tc>
                <a:tc>
                  <a:txBody>
                    <a:bodyPr/>
                    <a:lstStyle/>
                    <a:p>
                      <a:r>
                        <a:rPr lang="en-GB" sz="1600" dirty="0"/>
                        <a:t>Action</a:t>
                      </a:r>
                    </a:p>
                  </a:txBody>
                  <a:tcPr/>
                </a:tc>
                <a:extLst>
                  <a:ext uri="{0D108BD9-81ED-4DB2-BD59-A6C34878D82A}">
                    <a16:rowId xmlns:a16="http://schemas.microsoft.com/office/drawing/2014/main" val="3794579176"/>
                  </a:ext>
                </a:extLst>
              </a:tr>
              <a:tr h="334800">
                <a:tc>
                  <a:txBody>
                    <a:bodyPr/>
                    <a:lstStyle/>
                    <a:p>
                      <a:r>
                        <a:rPr lang="en-GB" sz="1600" dirty="0"/>
                        <a:t>[</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4265610812"/>
                  </a:ext>
                </a:extLst>
              </a:tr>
              <a:tr h="334800">
                <a:tc>
                  <a:txBody>
                    <a:bodyPr/>
                    <a:lstStyle/>
                    <a:p>
                      <a:r>
                        <a:rPr lang="en-GB" sz="1600" dirty="0"/>
                        <a:t>[</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4075949443"/>
                  </a:ext>
                </a:extLst>
              </a:tr>
              <a:tr h="334800">
                <a:tc>
                  <a:txBody>
                    <a:bodyPr/>
                    <a:lstStyle/>
                    <a:p>
                      <a:r>
                        <a:rPr lang="en-GB" sz="1600" dirty="0"/>
                        <a:t>[</a:t>
                      </a:r>
                      <a:r>
                        <a:rPr lang="en-GB" sz="1600" i="1" dirty="0"/>
                        <a:t>B</a:t>
                      </a:r>
                      <a:r>
                        <a:rPr lang="en-GB" sz="1600" dirty="0"/>
                        <a:t>, </a:t>
                      </a:r>
                      <a:r>
                        <a:rPr lang="en-GB" sz="1600" i="1" dirty="0"/>
                        <a:t>Clean</a:t>
                      </a:r>
                      <a:r>
                        <a:rPr lang="en-GB" sz="1600" dirty="0"/>
                        <a:t>]</a:t>
                      </a:r>
                    </a:p>
                  </a:txBody>
                  <a:tcPr/>
                </a:tc>
                <a:tc>
                  <a:txBody>
                    <a:bodyPr/>
                    <a:lstStyle/>
                    <a:p>
                      <a:r>
                        <a:rPr lang="en-GB" sz="1600" i="1" dirty="0"/>
                        <a:t>Left</a:t>
                      </a:r>
                    </a:p>
                  </a:txBody>
                  <a:tcPr/>
                </a:tc>
                <a:extLst>
                  <a:ext uri="{0D108BD9-81ED-4DB2-BD59-A6C34878D82A}">
                    <a16:rowId xmlns:a16="http://schemas.microsoft.com/office/drawing/2014/main" val="872636712"/>
                  </a:ext>
                </a:extLst>
              </a:tr>
              <a:tr h="334800">
                <a:tc>
                  <a:txBody>
                    <a:bodyPr/>
                    <a:lstStyle/>
                    <a:p>
                      <a:r>
                        <a:rPr lang="en-GB" sz="1600" dirty="0"/>
                        <a:t>[</a:t>
                      </a:r>
                      <a:r>
                        <a:rPr lang="en-GB" sz="1600" i="1" dirty="0"/>
                        <a:t>B</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512796472"/>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i="0" dirty="0"/>
                        <a:t>,</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2398822032"/>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89836176"/>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77539645"/>
                  </a:ext>
                </a:extLst>
              </a:tr>
              <a:tr h="33480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a:t>
                      </a:r>
                    </a:p>
                  </a:txBody>
                  <a:tcPr/>
                </a:tc>
                <a:tc>
                  <a:txBody>
                    <a:bodyPr/>
                    <a:lstStyle/>
                    <a:p>
                      <a:r>
                        <a:rPr lang="en-GB" sz="1600" i="1" dirty="0"/>
                        <a:t>Right</a:t>
                      </a:r>
                    </a:p>
                  </a:txBody>
                  <a:tcPr/>
                </a:tc>
                <a:extLst>
                  <a:ext uri="{0D108BD9-81ED-4DB2-BD59-A6C34878D82A}">
                    <a16:rowId xmlns:a16="http://schemas.microsoft.com/office/drawing/2014/main" val="1164538227"/>
                  </a:ext>
                </a:extLst>
              </a:tr>
              <a:tr h="334800">
                <a:tc>
                  <a:txBody>
                    <a:bodyPr/>
                    <a:lstStyle/>
                    <a:p>
                      <a:r>
                        <a:rPr lang="en-GB" sz="1600" dirty="0"/>
                        <a:t>[</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Clean</a:t>
                      </a:r>
                      <a:r>
                        <a:rPr lang="en-GB" sz="1600" dirty="0"/>
                        <a:t>], [</a:t>
                      </a:r>
                      <a:r>
                        <a:rPr lang="en-GB" sz="1600" i="1" dirty="0"/>
                        <a:t>A</a:t>
                      </a:r>
                      <a:r>
                        <a:rPr lang="en-GB" sz="1600" dirty="0"/>
                        <a:t>, </a:t>
                      </a:r>
                      <a:r>
                        <a:rPr lang="en-GB" sz="1600" i="1" dirty="0"/>
                        <a:t>Dirty</a:t>
                      </a:r>
                      <a:r>
                        <a:rPr lang="en-GB" sz="1600" dirty="0"/>
                        <a:t>]</a:t>
                      </a:r>
                    </a:p>
                  </a:txBody>
                  <a:tcPr/>
                </a:tc>
                <a:tc>
                  <a:txBody>
                    <a:bodyPr/>
                    <a:lstStyle/>
                    <a:p>
                      <a:r>
                        <a:rPr lang="en-GB" sz="1600" i="1" dirty="0"/>
                        <a:t>Vacuum</a:t>
                      </a:r>
                    </a:p>
                  </a:txBody>
                  <a:tcPr/>
                </a:tc>
                <a:extLst>
                  <a:ext uri="{0D108BD9-81ED-4DB2-BD59-A6C34878D82A}">
                    <a16:rowId xmlns:a16="http://schemas.microsoft.com/office/drawing/2014/main" val="3482505013"/>
                  </a:ext>
                </a:extLst>
              </a:tr>
              <a:tr h="334800">
                <a:tc>
                  <a:txBody>
                    <a:bodyPr/>
                    <a:lstStyle/>
                    <a:p>
                      <a:r>
                        <a:rPr lang="en-GB" sz="1600" dirty="0"/>
                        <a:t>…</a:t>
                      </a:r>
                    </a:p>
                  </a:txBody>
                  <a:tcPr/>
                </a:tc>
                <a:tc>
                  <a:txBody>
                    <a:bodyPr/>
                    <a:lstStyle/>
                    <a:p>
                      <a:r>
                        <a:rPr lang="en-GB" sz="1600" i="1" dirty="0"/>
                        <a:t>…</a:t>
                      </a:r>
                    </a:p>
                  </a:txBody>
                  <a:tcPr/>
                </a:tc>
                <a:extLst>
                  <a:ext uri="{0D108BD9-81ED-4DB2-BD59-A6C34878D82A}">
                    <a16:rowId xmlns:a16="http://schemas.microsoft.com/office/drawing/2014/main" val="2847499996"/>
                  </a:ext>
                </a:extLst>
              </a:tr>
            </a:tbl>
          </a:graphicData>
        </a:graphic>
      </p:graphicFrame>
      <p:sp>
        <p:nvSpPr>
          <p:cNvPr id="14" name="TextBox 13">
            <a:extLst>
              <a:ext uri="{FF2B5EF4-FFF2-40B4-BE49-F238E27FC236}">
                <a16:creationId xmlns:a16="http://schemas.microsoft.com/office/drawing/2014/main" id="{A06E7ECE-A64A-B945-97EB-5BD43C001F2C}"/>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2817205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13D7-7F9F-E545-809E-66D9743FD8A5}"/>
              </a:ext>
            </a:extLst>
          </p:cNvPr>
          <p:cNvSpPr>
            <a:spLocks noGrp="1"/>
          </p:cNvSpPr>
          <p:nvPr>
            <p:ph type="title"/>
          </p:nvPr>
        </p:nvSpPr>
        <p:spPr/>
        <p:txBody>
          <a:bodyPr/>
          <a:lstStyle/>
          <a:p>
            <a:r>
              <a:rPr lang="en-GB"/>
              <a:t>Agent Structure</a:t>
            </a:r>
          </a:p>
        </p:txBody>
      </p:sp>
      <p:sp>
        <p:nvSpPr>
          <p:cNvPr id="3" name="Content Placeholder 2">
            <a:extLst>
              <a:ext uri="{FF2B5EF4-FFF2-40B4-BE49-F238E27FC236}">
                <a16:creationId xmlns:a16="http://schemas.microsoft.com/office/drawing/2014/main" id="{4B88E638-096C-2644-8922-94F6151D0647}"/>
              </a:ext>
            </a:extLst>
          </p:cNvPr>
          <p:cNvSpPr>
            <a:spLocks noGrp="1"/>
          </p:cNvSpPr>
          <p:nvPr>
            <p:ph idx="1"/>
          </p:nvPr>
        </p:nvSpPr>
        <p:spPr>
          <a:xfrm>
            <a:off x="359625" y="1666902"/>
            <a:ext cx="6533605" cy="4236435"/>
          </a:xfrm>
        </p:spPr>
        <p:txBody>
          <a:bodyPr/>
          <a:lstStyle/>
          <a:p>
            <a:r>
              <a:rPr lang="en-GB" dirty="0"/>
              <a:t>General agent structures for implementing agent functions:</a:t>
            </a:r>
          </a:p>
          <a:p>
            <a:pPr lvl="1"/>
            <a:r>
              <a:rPr lang="en-GB" dirty="0"/>
              <a:t>Ordered by increasing generalisation</a:t>
            </a:r>
          </a:p>
          <a:p>
            <a:pPr marL="715246" lvl="1" indent="-456743">
              <a:buFont typeface="+mj-lt"/>
              <a:buAutoNum type="arabicPeriod"/>
            </a:pPr>
            <a:r>
              <a:rPr lang="en-GB" dirty="0">
                <a:solidFill>
                  <a:schemeClr val="accent1"/>
                </a:solidFill>
              </a:rPr>
              <a:t>Simple reflex agent</a:t>
            </a:r>
          </a:p>
          <a:p>
            <a:pPr marL="715246" lvl="1" indent="-456743">
              <a:buFont typeface="+mj-lt"/>
              <a:buAutoNum type="arabicPeriod"/>
            </a:pPr>
            <a:r>
              <a:rPr lang="en-GB" dirty="0">
                <a:solidFill>
                  <a:schemeClr val="accent1"/>
                </a:solidFill>
              </a:rPr>
              <a:t>Model-based reflex agent</a:t>
            </a:r>
          </a:p>
          <a:p>
            <a:pPr marL="715246" lvl="1" indent="-456743">
              <a:buFont typeface="+mj-lt"/>
              <a:buAutoNum type="arabicPeriod"/>
            </a:pPr>
            <a:r>
              <a:rPr lang="en-GB" dirty="0">
                <a:solidFill>
                  <a:schemeClr val="accent1"/>
                </a:solidFill>
              </a:rPr>
              <a:t>Goal-based agent</a:t>
            </a:r>
          </a:p>
          <a:p>
            <a:pPr marL="715246" lvl="1" indent="-456743">
              <a:buFont typeface="+mj-lt"/>
              <a:buAutoNum type="arabicPeriod"/>
            </a:pPr>
            <a:r>
              <a:rPr lang="en-GB" dirty="0">
                <a:solidFill>
                  <a:schemeClr val="accent1"/>
                </a:solidFill>
              </a:rPr>
              <a:t>Utility-based agent</a:t>
            </a:r>
          </a:p>
          <a:p>
            <a:pPr marL="715246" lvl="1" indent="-456743">
              <a:buFont typeface="+mj-lt"/>
              <a:buAutoNum type="arabicPeriod"/>
            </a:pPr>
            <a:r>
              <a:rPr lang="en-GB" dirty="0">
                <a:solidFill>
                  <a:schemeClr val="accent1"/>
                </a:solidFill>
              </a:rPr>
              <a:t>Learning agent</a:t>
            </a:r>
          </a:p>
          <a:p>
            <a:pPr marL="715246" lvl="1" indent="-456743">
              <a:buFont typeface="+mj-lt"/>
              <a:buAutoNum type="arabicPeriod"/>
            </a:pPr>
            <a:endParaRPr lang="en-GB" dirty="0">
              <a:solidFill>
                <a:schemeClr val="accent1"/>
              </a:solidFill>
            </a:endParaRPr>
          </a:p>
          <a:p>
            <a:pPr marL="715247" lvl="1" indent="-456743">
              <a:buFont typeface="Wingdings" pitchFamily="2" charset="2"/>
              <a:buChar char="v"/>
            </a:pPr>
            <a:r>
              <a:rPr lang="en-GB" dirty="0">
                <a:solidFill>
                  <a:schemeClr val="accent2"/>
                </a:solidFill>
              </a:rPr>
              <a:t>Human-aware agent (current research)</a:t>
            </a:r>
          </a:p>
          <a:p>
            <a:endParaRPr lang="en-GB" dirty="0"/>
          </a:p>
        </p:txBody>
      </p:sp>
      <p:sp>
        <p:nvSpPr>
          <p:cNvPr id="4" name="Date Placeholder 3">
            <a:extLst>
              <a:ext uri="{FF2B5EF4-FFF2-40B4-BE49-F238E27FC236}">
                <a16:creationId xmlns:a16="http://schemas.microsoft.com/office/drawing/2014/main" id="{CA746D77-94B5-E54F-AE40-7E0395C8C4AF}"/>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7A5B4DE5-38D7-644C-8657-51FBA5AEAF4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35</a:t>
            </a:fld>
            <a:r>
              <a:rPr lang="en-GB"/>
              <a:t> </a:t>
            </a:r>
            <a:endParaRPr lang="en-GB" sz="1399"/>
          </a:p>
        </p:txBody>
      </p:sp>
      <p:sp>
        <p:nvSpPr>
          <p:cNvPr id="20" name="Footer Placeholder 19">
            <a:extLst>
              <a:ext uri="{FF2B5EF4-FFF2-40B4-BE49-F238E27FC236}">
                <a16:creationId xmlns:a16="http://schemas.microsoft.com/office/drawing/2014/main" id="{3DAE9123-7029-DB43-ABBF-34010BF89813}"/>
              </a:ext>
            </a:extLst>
          </p:cNvPr>
          <p:cNvSpPr>
            <a:spLocks noGrp="1"/>
          </p:cNvSpPr>
          <p:nvPr>
            <p:ph type="ftr" sz="quarter" idx="3"/>
          </p:nvPr>
        </p:nvSpPr>
        <p:spPr/>
        <p:txBody>
          <a:bodyPr/>
          <a:lstStyle/>
          <a:p>
            <a:r>
              <a:rPr lang="en-GB"/>
              <a:t>T. Braun - StaRAI</a:t>
            </a:r>
          </a:p>
        </p:txBody>
      </p:sp>
      <p:grpSp>
        <p:nvGrpSpPr>
          <p:cNvPr id="21" name="Group 20">
            <a:extLst>
              <a:ext uri="{FF2B5EF4-FFF2-40B4-BE49-F238E27FC236}">
                <a16:creationId xmlns:a16="http://schemas.microsoft.com/office/drawing/2014/main" id="{C1AC32E5-085E-564A-BD5E-023472CE68AB}"/>
              </a:ext>
            </a:extLst>
          </p:cNvPr>
          <p:cNvGrpSpPr/>
          <p:nvPr/>
        </p:nvGrpSpPr>
        <p:grpSpPr>
          <a:xfrm>
            <a:off x="6893229" y="1666899"/>
            <a:ext cx="4938446" cy="4236436"/>
            <a:chOff x="6900410" y="1665063"/>
            <a:chExt cx="4943590" cy="4240849"/>
          </a:xfrm>
        </p:grpSpPr>
        <p:sp>
          <p:nvSpPr>
            <p:cNvPr id="22" name="TextBox 21">
              <a:extLst>
                <a:ext uri="{FF2B5EF4-FFF2-40B4-BE49-F238E27FC236}">
                  <a16:creationId xmlns:a16="http://schemas.microsoft.com/office/drawing/2014/main" id="{9CBA3E3B-6D8F-3B49-97C0-56DF3417BD0C}"/>
                </a:ext>
              </a:extLst>
            </p:cNvPr>
            <p:cNvSpPr txBox="1"/>
            <p:nvPr/>
          </p:nvSpPr>
          <p:spPr>
            <a:xfrm>
              <a:off x="10769612" y="1665063"/>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23" name="TextBox 22">
              <a:extLst>
                <a:ext uri="{FF2B5EF4-FFF2-40B4-BE49-F238E27FC236}">
                  <a16:creationId xmlns:a16="http://schemas.microsoft.com/office/drawing/2014/main" id="{2D3953FA-2353-D344-AE26-97118084290A}"/>
                </a:ext>
              </a:extLst>
            </p:cNvPr>
            <p:cNvSpPr txBox="1"/>
            <p:nvPr/>
          </p:nvSpPr>
          <p:spPr>
            <a:xfrm>
              <a:off x="6900410" y="1665063"/>
              <a:ext cx="2501053"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24" name="TextBox 23">
              <a:extLst>
                <a:ext uri="{FF2B5EF4-FFF2-40B4-BE49-F238E27FC236}">
                  <a16:creationId xmlns:a16="http://schemas.microsoft.com/office/drawing/2014/main" id="{874BE66C-992F-6F4C-B1A0-0C4C6C0A0A85}"/>
                </a:ext>
              </a:extLst>
            </p:cNvPr>
            <p:cNvSpPr txBox="1"/>
            <p:nvPr/>
          </p:nvSpPr>
          <p:spPr>
            <a:xfrm>
              <a:off x="8031203" y="1779899"/>
              <a:ext cx="634468" cy="215539"/>
            </a:xfrm>
            <a:prstGeom prst="rect">
              <a:avLst/>
            </a:prstGeom>
            <a:noFill/>
          </p:spPr>
          <p:txBody>
            <a:bodyPr wrap="none" lIns="35963" tIns="0" rIns="35963" bIns="0" rtlCol="0">
              <a:spAutoFit/>
            </a:bodyPr>
            <a:lstStyle/>
            <a:p>
              <a:r>
                <a:rPr lang="en-GB" sz="1399"/>
                <a:t>Sensors</a:t>
              </a:r>
            </a:p>
          </p:txBody>
        </p:sp>
        <p:sp>
          <p:nvSpPr>
            <p:cNvPr id="25" name="TextBox 24">
              <a:extLst>
                <a:ext uri="{FF2B5EF4-FFF2-40B4-BE49-F238E27FC236}">
                  <a16:creationId xmlns:a16="http://schemas.microsoft.com/office/drawing/2014/main" id="{9929AB72-B107-DD49-8DAF-8AA0E5556E42}"/>
                </a:ext>
              </a:extLst>
            </p:cNvPr>
            <p:cNvSpPr txBox="1"/>
            <p:nvPr/>
          </p:nvSpPr>
          <p:spPr>
            <a:xfrm>
              <a:off x="7961492" y="5554952"/>
              <a:ext cx="773882" cy="215539"/>
            </a:xfrm>
            <a:prstGeom prst="rect">
              <a:avLst/>
            </a:prstGeom>
            <a:noFill/>
          </p:spPr>
          <p:txBody>
            <a:bodyPr wrap="none" lIns="35963" tIns="0" rIns="35963" bIns="0" rtlCol="0">
              <a:spAutoFit/>
            </a:bodyPr>
            <a:lstStyle/>
            <a:p>
              <a:pPr algn="ctr"/>
              <a:r>
                <a:rPr lang="en-GB" sz="1399"/>
                <a:t>Actuators</a:t>
              </a:r>
            </a:p>
          </p:txBody>
        </p:sp>
        <p:sp>
          <p:nvSpPr>
            <p:cNvPr id="26" name="TextBox 25">
              <a:extLst>
                <a:ext uri="{FF2B5EF4-FFF2-40B4-BE49-F238E27FC236}">
                  <a16:creationId xmlns:a16="http://schemas.microsoft.com/office/drawing/2014/main" id="{99C72677-B553-B945-8362-8E438218589C}"/>
                </a:ext>
              </a:extLst>
            </p:cNvPr>
            <p:cNvSpPr txBox="1"/>
            <p:nvPr/>
          </p:nvSpPr>
          <p:spPr>
            <a:xfrm>
              <a:off x="7806987" y="3123611"/>
              <a:ext cx="1082898" cy="1286845"/>
            </a:xfrm>
            <a:prstGeom prst="rect">
              <a:avLst/>
            </a:prstGeom>
            <a:solidFill>
              <a:schemeClr val="bg1"/>
            </a:solidFill>
            <a:ln w="19050">
              <a:solidFill>
                <a:schemeClr val="tx1"/>
              </a:solidFill>
            </a:ln>
          </p:spPr>
          <p:txBody>
            <a:bodyPr wrap="none" lIns="359625" tIns="179813" rIns="359625" bIns="179813" rtlCol="0">
              <a:spAutoFit/>
            </a:bodyPr>
            <a:lstStyle/>
            <a:p>
              <a:pPr algn="ctr"/>
              <a:r>
                <a:rPr lang="en-GB" sz="5994"/>
                <a:t>?</a:t>
              </a:r>
            </a:p>
          </p:txBody>
        </p:sp>
        <p:cxnSp>
          <p:nvCxnSpPr>
            <p:cNvPr id="27" name="Straight Arrow Connector 26">
              <a:extLst>
                <a:ext uri="{FF2B5EF4-FFF2-40B4-BE49-F238E27FC236}">
                  <a16:creationId xmlns:a16="http://schemas.microsoft.com/office/drawing/2014/main" id="{C885A371-412F-534A-AD8E-4A455015D674}"/>
                </a:ext>
              </a:extLst>
            </p:cNvPr>
            <p:cNvCxnSpPr>
              <a:cxnSpLocks/>
              <a:stCxn id="24" idx="2"/>
              <a:endCxn id="26" idx="0"/>
            </p:cNvCxnSpPr>
            <p:nvPr/>
          </p:nvCxnSpPr>
          <p:spPr>
            <a:xfrm>
              <a:off x="8348437" y="1995439"/>
              <a:ext cx="0" cy="11281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E3D84B0-7E1F-4640-A0C2-5ABCD63087C3}"/>
                </a:ext>
              </a:extLst>
            </p:cNvPr>
            <p:cNvCxnSpPr>
              <a:cxnSpLocks/>
              <a:stCxn id="26" idx="2"/>
              <a:endCxn id="25" idx="0"/>
            </p:cNvCxnSpPr>
            <p:nvPr/>
          </p:nvCxnSpPr>
          <p:spPr>
            <a:xfrm flipH="1">
              <a:off x="8348434" y="4410456"/>
              <a:ext cx="3" cy="11444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96094DC-9CF7-924F-B8B4-E3AE9F94BB44}"/>
                </a:ext>
              </a:extLst>
            </p:cNvPr>
            <p:cNvCxnSpPr>
              <a:cxnSpLocks/>
              <a:stCxn id="24" idx="3"/>
            </p:cNvCxnSpPr>
            <p:nvPr/>
          </p:nvCxnSpPr>
          <p:spPr>
            <a:xfrm flipV="1">
              <a:off x="8665671" y="1887622"/>
              <a:ext cx="2678226"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2419A81-5AB2-A544-94B9-A0E7E2EFD96A}"/>
                </a:ext>
              </a:extLst>
            </p:cNvPr>
            <p:cNvCxnSpPr>
              <a:cxnSpLocks/>
              <a:endCxn id="25" idx="3"/>
            </p:cNvCxnSpPr>
            <p:nvPr/>
          </p:nvCxnSpPr>
          <p:spPr>
            <a:xfrm flipH="1">
              <a:off x="8735374" y="5662674"/>
              <a:ext cx="2551553"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BE522AC-24C5-3243-A4A5-7F4FC5C7492D}"/>
                </a:ext>
              </a:extLst>
            </p:cNvPr>
            <p:cNvSpPr txBox="1"/>
            <p:nvPr/>
          </p:nvSpPr>
          <p:spPr>
            <a:xfrm>
              <a:off x="9757783" y="1930714"/>
              <a:ext cx="701159" cy="215539"/>
            </a:xfrm>
            <a:prstGeom prst="rect">
              <a:avLst/>
            </a:prstGeom>
            <a:noFill/>
          </p:spPr>
          <p:txBody>
            <a:bodyPr wrap="none" lIns="35963" tIns="0" rIns="35963" bIns="0" rtlCol="0">
              <a:spAutoFit/>
            </a:bodyPr>
            <a:lstStyle/>
            <a:p>
              <a:pPr algn="ctr"/>
              <a:r>
                <a:rPr lang="en-GB" sz="1399"/>
                <a:t>Percepts</a:t>
              </a:r>
            </a:p>
          </p:txBody>
        </p:sp>
        <p:sp>
          <p:nvSpPr>
            <p:cNvPr id="32" name="TextBox 31">
              <a:extLst>
                <a:ext uri="{FF2B5EF4-FFF2-40B4-BE49-F238E27FC236}">
                  <a16:creationId xmlns:a16="http://schemas.microsoft.com/office/drawing/2014/main" id="{1364C1A8-1401-AE49-AD3C-EE77FCF8F9E3}"/>
                </a:ext>
              </a:extLst>
            </p:cNvPr>
            <p:cNvSpPr txBox="1"/>
            <p:nvPr/>
          </p:nvSpPr>
          <p:spPr>
            <a:xfrm>
              <a:off x="9801622" y="5393369"/>
              <a:ext cx="613479" cy="215539"/>
            </a:xfrm>
            <a:prstGeom prst="rect">
              <a:avLst/>
            </a:prstGeom>
            <a:noFill/>
          </p:spPr>
          <p:txBody>
            <a:bodyPr wrap="none" lIns="35963" tIns="0" rIns="35963" bIns="0" rtlCol="0">
              <a:spAutoFit/>
            </a:bodyPr>
            <a:lstStyle/>
            <a:p>
              <a:pPr algn="ctr"/>
              <a:r>
                <a:rPr lang="en-GB" sz="1399"/>
                <a:t>Actions</a:t>
              </a:r>
            </a:p>
          </p:txBody>
        </p:sp>
      </p:grpSp>
      <p:sp>
        <p:nvSpPr>
          <p:cNvPr id="33" name="TextBox 32">
            <a:extLst>
              <a:ext uri="{FF2B5EF4-FFF2-40B4-BE49-F238E27FC236}">
                <a16:creationId xmlns:a16="http://schemas.microsoft.com/office/drawing/2014/main" id="{5AA8ED9E-AA95-984D-A87A-D98AFAA60B3B}"/>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875060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en-GB"/>
              <a:t>Agent Structure: Simple Reflex Agent</a:t>
            </a:r>
          </a:p>
        </p:txBody>
      </p:sp>
      <p:sp>
        <p:nvSpPr>
          <p:cNvPr id="5" name="Content Placeholder 4">
            <a:extLst>
              <a:ext uri="{FF2B5EF4-FFF2-40B4-BE49-F238E27FC236}">
                <a16:creationId xmlns:a16="http://schemas.microsoft.com/office/drawing/2014/main" id="{8C892F00-2233-F746-AA5D-51580EAC71CD}"/>
              </a:ext>
            </a:extLst>
          </p:cNvPr>
          <p:cNvSpPr>
            <a:spLocks noGrp="1"/>
          </p:cNvSpPr>
          <p:nvPr>
            <p:ph idx="1"/>
          </p:nvPr>
        </p:nvSpPr>
        <p:spPr>
          <a:xfrm>
            <a:off x="359625" y="1666902"/>
            <a:ext cx="4640146" cy="4236435"/>
          </a:xfrm>
        </p:spPr>
        <p:txBody>
          <a:bodyPr/>
          <a:lstStyle/>
          <a:p>
            <a:r>
              <a:rPr lang="en-GB"/>
              <a:t>Actions chosen based on current percept</a:t>
            </a:r>
          </a:p>
          <a:p>
            <a:pPr lvl="1"/>
            <a:r>
              <a:rPr lang="en-GB"/>
              <a:t>Ignores previous percepts</a:t>
            </a:r>
          </a:p>
          <a:p>
            <a:pPr lvl="1"/>
            <a:r>
              <a:rPr lang="en-GB"/>
              <a:t>No modelling of the environemnt</a:t>
            </a:r>
          </a:p>
          <a:p>
            <a:r>
              <a:rPr lang="en-GB"/>
              <a:t>Only correct decision on action if environment fully observable</a:t>
            </a:r>
          </a:p>
          <a:p>
            <a:pPr lvl="1"/>
            <a:r>
              <a:rPr lang="en-GB"/>
              <a:t>If partially observable, inifinite loops possible</a:t>
            </a:r>
          </a:p>
          <a:p>
            <a:pPr lvl="2"/>
            <a:r>
              <a:rPr lang="en-GB"/>
              <a:t>(Partial) solution: </a:t>
            </a:r>
            <a:br>
              <a:rPr lang="en-GB"/>
            </a:br>
            <a:r>
              <a:rPr lang="en-GB"/>
              <a:t>Choose random action</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C91808CC-AEAD-D248-B150-D73331998599}"/>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36</a:t>
            </a:fld>
            <a:r>
              <a:rPr lang="en-GB"/>
              <a:t> </a:t>
            </a:r>
            <a:endParaRPr lang="en-GB" sz="1399"/>
          </a:p>
        </p:txBody>
      </p:sp>
      <p:grpSp>
        <p:nvGrpSpPr>
          <p:cNvPr id="78" name="Group 77">
            <a:extLst>
              <a:ext uri="{FF2B5EF4-FFF2-40B4-BE49-F238E27FC236}">
                <a16:creationId xmlns:a16="http://schemas.microsoft.com/office/drawing/2014/main" id="{F2A7AB63-EA2E-0A44-B09B-43F711F2313D}"/>
              </a:ext>
            </a:extLst>
          </p:cNvPr>
          <p:cNvGrpSpPr/>
          <p:nvPr/>
        </p:nvGrpSpPr>
        <p:grpSpPr>
          <a:xfrm>
            <a:off x="5325464" y="1677846"/>
            <a:ext cx="6506212" cy="4236436"/>
            <a:chOff x="2717975" y="1628799"/>
            <a:chExt cx="6512989" cy="4240849"/>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Environemnt</a:t>
              </a:r>
              <a:endParaRPr lang="en-GB" sz="2398"/>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13" name="TextBox 12">
              <a:extLst>
                <a:ext uri="{FF2B5EF4-FFF2-40B4-BE49-F238E27FC236}">
                  <a16:creationId xmlns:a16="http://schemas.microsoft.com/office/drawing/2014/main" id="{A734DC34-8F1C-1542-9529-CB714864C66D}"/>
                </a:ext>
              </a:extLst>
            </p:cNvPr>
            <p:cNvSpPr txBox="1"/>
            <p:nvPr/>
          </p:nvSpPr>
          <p:spPr>
            <a:xfrm>
              <a:off x="6113084" y="2240746"/>
              <a:ext cx="1328862" cy="523509"/>
            </a:xfrm>
            <a:prstGeom prst="rect">
              <a:avLst/>
            </a:prstGeom>
            <a:solidFill>
              <a:schemeClr val="bg1"/>
            </a:solidFill>
            <a:ln w="19050">
              <a:solidFill>
                <a:schemeClr val="tx1"/>
              </a:solidFill>
            </a:ln>
          </p:spPr>
          <p:txBody>
            <a:bodyPr wrap="none" rtlCol="0">
              <a:spAutoFit/>
            </a:bodyPr>
            <a:lstStyle/>
            <a:p>
              <a:pPr algn="ctr"/>
              <a:r>
                <a:rPr lang="en-GB" sz="1399"/>
                <a:t>What the world</a:t>
              </a:r>
              <a:br>
                <a:rPr lang="en-GB" sz="1399"/>
              </a:br>
              <a:r>
                <a:rPr lang="en-GB" sz="1399"/>
                <a:t>is like now</a:t>
              </a:r>
            </a:p>
          </p:txBody>
        </p:sp>
        <p:sp>
          <p:nvSpPr>
            <p:cNvPr id="16" name="TextBox 15">
              <a:extLst>
                <a:ext uri="{FF2B5EF4-FFF2-40B4-BE49-F238E27FC236}">
                  <a16:creationId xmlns:a16="http://schemas.microsoft.com/office/drawing/2014/main" id="{112CA37A-2903-994A-B342-B84EF3768447}"/>
                </a:ext>
              </a:extLst>
            </p:cNvPr>
            <p:cNvSpPr txBox="1"/>
            <p:nvPr/>
          </p:nvSpPr>
          <p:spPr>
            <a:xfrm>
              <a:off x="6146266" y="4289460"/>
              <a:ext cx="1262493" cy="523509"/>
            </a:xfrm>
            <a:prstGeom prst="rect">
              <a:avLst/>
            </a:prstGeom>
            <a:solidFill>
              <a:schemeClr val="bg1"/>
            </a:solidFill>
            <a:ln w="19050">
              <a:solidFill>
                <a:schemeClr val="tx1"/>
              </a:solidFill>
            </a:ln>
          </p:spPr>
          <p:txBody>
            <a:bodyPr wrap="none" rtlCol="0">
              <a:spAutoFit/>
            </a:bodyPr>
            <a:lstStyle/>
            <a:p>
              <a:pPr algn="ctr"/>
              <a:r>
                <a:rPr lang="en-GB" sz="1399"/>
                <a:t>What action I</a:t>
              </a:r>
              <a:br>
                <a:rPr lang="en-GB" sz="1399"/>
              </a:br>
              <a:r>
                <a:rPr lang="en-GB" sz="1399"/>
                <a:t>should do now</a:t>
              </a:r>
            </a:p>
          </p:txBody>
        </p:sp>
        <p:sp>
          <p:nvSpPr>
            <p:cNvPr id="20" name="TextBox 19">
              <a:extLst>
                <a:ext uri="{FF2B5EF4-FFF2-40B4-BE49-F238E27FC236}">
                  <a16:creationId xmlns:a16="http://schemas.microsoft.com/office/drawing/2014/main" id="{F4D98089-514C-7A45-A5EF-8304771E145F}"/>
                </a:ext>
              </a:extLst>
            </p:cNvPr>
            <p:cNvSpPr txBox="1"/>
            <p:nvPr/>
          </p:nvSpPr>
          <p:spPr>
            <a:xfrm>
              <a:off x="3277277" y="4399592"/>
              <a:ext cx="1891206"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Condition-action rules</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3" idx="0"/>
            </p:cNvCxnSpPr>
            <p:nvPr/>
          </p:nvCxnSpPr>
          <p:spPr>
            <a:xfrm>
              <a:off x="6777511" y="1942946"/>
              <a:ext cx="4"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3" idx="2"/>
              <a:endCxn id="16" idx="0"/>
            </p:cNvCxnSpPr>
            <p:nvPr/>
          </p:nvCxnSpPr>
          <p:spPr>
            <a:xfrm flipH="1">
              <a:off x="6777513" y="2764255"/>
              <a:ext cx="2" cy="1525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6" idx="2"/>
              <a:endCxn id="12" idx="0"/>
            </p:cNvCxnSpPr>
            <p:nvPr/>
          </p:nvCxnSpPr>
          <p:spPr>
            <a:xfrm>
              <a:off x="6777513" y="4812968"/>
              <a:ext cx="0" cy="7057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a:stCxn id="20" idx="3"/>
              <a:endCxn id="16" idx="1"/>
            </p:cNvCxnSpPr>
            <p:nvPr/>
          </p:nvCxnSpPr>
          <p:spPr>
            <a:xfrm>
              <a:off x="5168483" y="4551137"/>
              <a:ext cx="977783" cy="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164454" y="5626410"/>
              <a:ext cx="1529321"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C4D2F077-DF6E-0346-9068-F39459ECEE64}"/>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590297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en-GB"/>
              <a:t>Implementation of a Simple Reflex Agent</a:t>
            </a:r>
          </a:p>
        </p:txBody>
      </p:sp>
      <p:sp>
        <p:nvSpPr>
          <p:cNvPr id="5" name="Content Placeholder 4">
            <a:extLst>
              <a:ext uri="{FF2B5EF4-FFF2-40B4-BE49-F238E27FC236}">
                <a16:creationId xmlns:a16="http://schemas.microsoft.com/office/drawing/2014/main" id="{1E9AC155-EDEF-9543-9474-27F357DE7652}"/>
              </a:ext>
            </a:extLst>
          </p:cNvPr>
          <p:cNvSpPr>
            <a:spLocks noGrp="1"/>
          </p:cNvSpPr>
          <p:nvPr>
            <p:ph idx="1"/>
          </p:nvPr>
        </p:nvSpPr>
        <p:spPr/>
        <p:txBody>
          <a:bodyPr/>
          <a:lstStyle/>
          <a:p>
            <a:r>
              <a:rPr lang="en-GB" dirty="0"/>
              <a:t>General </a:t>
            </a:r>
            <a:br>
              <a:rPr lang="en-GB" dirty="0"/>
            </a:br>
            <a:r>
              <a:rPr lang="en-GB" dirty="0"/>
              <a:t>representation</a:t>
            </a:r>
          </a:p>
          <a:p>
            <a:endParaRPr lang="en-GB" dirty="0"/>
          </a:p>
          <a:p>
            <a:endParaRPr lang="en-GB" dirty="0"/>
          </a:p>
          <a:p>
            <a:endParaRPr lang="en-GB" dirty="0"/>
          </a:p>
          <a:p>
            <a:endParaRPr lang="en-GB" dirty="0"/>
          </a:p>
          <a:p>
            <a:r>
              <a:rPr lang="en-GB" dirty="0"/>
              <a:t>Example </a:t>
            </a:r>
            <a:br>
              <a:rPr lang="en-GB" dirty="0"/>
            </a:br>
            <a:r>
              <a:rPr lang="en-GB" dirty="0"/>
              <a:t>vacuum cleaner</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C91808CC-AEAD-D248-B150-D73331998599}"/>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37</a:t>
            </a:fld>
            <a:r>
              <a:rPr lang="en-GB"/>
              <a:t> </a:t>
            </a:r>
            <a:endParaRPr lang="en-GB" sz="1399"/>
          </a:p>
        </p:txBody>
      </p:sp>
      <p:sp>
        <p:nvSpPr>
          <p:cNvPr id="11" name="TextBox 10">
            <a:extLst>
              <a:ext uri="{FF2B5EF4-FFF2-40B4-BE49-F238E27FC236}">
                <a16:creationId xmlns:a16="http://schemas.microsoft.com/office/drawing/2014/main" id="{226DC2E2-A616-C14C-BBDD-46BA386E0AC9}"/>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
        <p:nvSpPr>
          <p:cNvPr id="13" name="TextBox 12">
            <a:extLst>
              <a:ext uri="{FF2B5EF4-FFF2-40B4-BE49-F238E27FC236}">
                <a16:creationId xmlns:a16="http://schemas.microsoft.com/office/drawing/2014/main" id="{6129DAAA-00FD-594D-A082-5DB2EE9FD7A0}"/>
              </a:ext>
            </a:extLst>
          </p:cNvPr>
          <p:cNvSpPr txBox="1"/>
          <p:nvPr/>
        </p:nvSpPr>
        <p:spPr>
          <a:xfrm>
            <a:off x="3410960" y="1636267"/>
            <a:ext cx="5365123" cy="203132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b="1" dirty="0"/>
              <a:t>function</a:t>
            </a:r>
            <a:r>
              <a:rPr lang="en-GB" dirty="0"/>
              <a:t> </a:t>
            </a:r>
            <a:r>
              <a:rPr lang="en-GB" cap="small" dirty="0"/>
              <a:t>Simple-Reflex-Agent</a:t>
            </a:r>
            <a:r>
              <a:rPr lang="en-GB" dirty="0"/>
              <a:t>(</a:t>
            </a:r>
            <a:r>
              <a:rPr lang="en-GB" i="1" dirty="0"/>
              <a:t>percept</a:t>
            </a:r>
            <a:r>
              <a:rPr lang="en-GB" dirty="0"/>
              <a:t>) </a:t>
            </a:r>
            <a:r>
              <a:rPr lang="en-GB" b="1" dirty="0"/>
              <a:t>returns</a:t>
            </a:r>
            <a:r>
              <a:rPr lang="en-GB" dirty="0"/>
              <a:t> an action</a:t>
            </a:r>
          </a:p>
          <a:p>
            <a:pPr>
              <a:tabLst>
                <a:tab pos="309563" algn="l"/>
              </a:tabLst>
            </a:pPr>
            <a:r>
              <a:rPr lang="en-GB" dirty="0"/>
              <a:t>	</a:t>
            </a:r>
            <a:r>
              <a:rPr lang="en-GB" b="1" dirty="0"/>
              <a:t>persistent</a:t>
            </a:r>
            <a:r>
              <a:rPr lang="en-GB" dirty="0"/>
              <a:t>: </a:t>
            </a:r>
            <a:r>
              <a:rPr lang="en-GB" i="1" dirty="0"/>
              <a:t>rules</a:t>
            </a:r>
            <a:r>
              <a:rPr lang="en-GB" dirty="0"/>
              <a:t>, a set of condition-action rules</a:t>
            </a:r>
          </a:p>
          <a:p>
            <a:pPr>
              <a:tabLst>
                <a:tab pos="309563" algn="l"/>
              </a:tabLst>
            </a:pPr>
            <a:r>
              <a:rPr lang="en-GB" dirty="0"/>
              <a:t>	</a:t>
            </a:r>
          </a:p>
          <a:p>
            <a:pPr>
              <a:tabLst>
                <a:tab pos="309563" algn="l"/>
              </a:tabLst>
            </a:pPr>
            <a:r>
              <a:rPr lang="en-GB" dirty="0"/>
              <a:t>	</a:t>
            </a:r>
            <a:r>
              <a:rPr lang="en-GB" i="1" dirty="0"/>
              <a:t>state</a:t>
            </a:r>
            <a:r>
              <a:rPr lang="en-GB" dirty="0"/>
              <a:t> ⟵ </a:t>
            </a:r>
            <a:r>
              <a:rPr lang="en-GB" cap="small" dirty="0"/>
              <a:t>Interpret-Input</a:t>
            </a:r>
            <a:r>
              <a:rPr lang="en-GB" dirty="0"/>
              <a:t>(</a:t>
            </a:r>
            <a:r>
              <a:rPr lang="en-GB" i="1" dirty="0"/>
              <a:t>percept</a:t>
            </a:r>
            <a:r>
              <a:rPr lang="en-GB" dirty="0"/>
              <a:t>)</a:t>
            </a:r>
          </a:p>
          <a:p>
            <a:pPr>
              <a:tabLst>
                <a:tab pos="309563" algn="l"/>
              </a:tabLst>
            </a:pPr>
            <a:r>
              <a:rPr lang="en-GB" dirty="0"/>
              <a:t>	</a:t>
            </a:r>
            <a:r>
              <a:rPr lang="en-GB" i="1" dirty="0"/>
              <a:t>rule</a:t>
            </a:r>
            <a:r>
              <a:rPr lang="en-GB" dirty="0"/>
              <a:t> ⟵ </a:t>
            </a:r>
            <a:r>
              <a:rPr lang="en-GB" cap="small" dirty="0"/>
              <a:t>Rule-Match</a:t>
            </a:r>
            <a:r>
              <a:rPr lang="en-GB" dirty="0"/>
              <a:t>(</a:t>
            </a:r>
            <a:r>
              <a:rPr lang="en-GB" i="1" dirty="0"/>
              <a:t>state</a:t>
            </a:r>
            <a:r>
              <a:rPr lang="en-GB" dirty="0"/>
              <a:t>, </a:t>
            </a:r>
            <a:r>
              <a:rPr lang="en-GB" i="1" dirty="0"/>
              <a:t>rules</a:t>
            </a:r>
            <a:r>
              <a:rPr lang="en-GB" dirty="0"/>
              <a:t>)</a:t>
            </a:r>
          </a:p>
          <a:p>
            <a:pPr>
              <a:tabLst>
                <a:tab pos="309563" algn="l"/>
              </a:tabLst>
            </a:pPr>
            <a:r>
              <a:rPr lang="en-GB" dirty="0"/>
              <a:t>	</a:t>
            </a:r>
            <a:r>
              <a:rPr lang="en-GB" i="1" dirty="0"/>
              <a:t>action</a:t>
            </a:r>
            <a:r>
              <a:rPr lang="en-GB" dirty="0"/>
              <a:t> ⟵ </a:t>
            </a:r>
            <a:r>
              <a:rPr lang="en-GB" i="1" dirty="0" err="1"/>
              <a:t>rule.</a:t>
            </a:r>
            <a:r>
              <a:rPr lang="en-GB" cap="small" dirty="0" err="1"/>
              <a:t>Action</a:t>
            </a:r>
            <a:endParaRPr lang="en-GB" dirty="0"/>
          </a:p>
          <a:p>
            <a:pPr>
              <a:tabLst>
                <a:tab pos="309563" algn="l"/>
              </a:tabLst>
            </a:pPr>
            <a:r>
              <a:rPr lang="en-GB" dirty="0"/>
              <a:t>	</a:t>
            </a:r>
            <a:r>
              <a:rPr lang="en-GB" b="1" dirty="0"/>
              <a:t>return</a:t>
            </a:r>
            <a:r>
              <a:rPr lang="en-GB" dirty="0"/>
              <a:t> </a:t>
            </a:r>
            <a:r>
              <a:rPr lang="en-GB" i="1" dirty="0"/>
              <a:t>action</a:t>
            </a:r>
            <a:endParaRPr lang="en-GB" dirty="0"/>
          </a:p>
        </p:txBody>
      </p:sp>
      <p:sp>
        <p:nvSpPr>
          <p:cNvPr id="14" name="TextBox 13">
            <a:extLst>
              <a:ext uri="{FF2B5EF4-FFF2-40B4-BE49-F238E27FC236}">
                <a16:creationId xmlns:a16="http://schemas.microsoft.com/office/drawing/2014/main" id="{B3488F9D-F0FA-B541-9FB1-18BD15F2BA99}"/>
              </a:ext>
            </a:extLst>
          </p:cNvPr>
          <p:cNvSpPr txBox="1"/>
          <p:nvPr/>
        </p:nvSpPr>
        <p:spPr>
          <a:xfrm>
            <a:off x="2906015" y="4128123"/>
            <a:ext cx="6375015" cy="1754326"/>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b="1" dirty="0"/>
              <a:t>function</a:t>
            </a:r>
            <a:r>
              <a:rPr lang="en-GB" dirty="0"/>
              <a:t> </a:t>
            </a:r>
            <a:r>
              <a:rPr lang="en-GB" cap="small" dirty="0"/>
              <a:t>Reflex-Vacuum-Agent</a:t>
            </a:r>
            <a:r>
              <a:rPr lang="en-GB" dirty="0"/>
              <a:t>([</a:t>
            </a:r>
            <a:r>
              <a:rPr lang="en-GB" i="1" dirty="0"/>
              <a:t>location</a:t>
            </a:r>
            <a:r>
              <a:rPr lang="en-GB" dirty="0"/>
              <a:t>, </a:t>
            </a:r>
            <a:r>
              <a:rPr lang="en-GB" i="1" dirty="0"/>
              <a:t>status</a:t>
            </a:r>
            <a:r>
              <a:rPr lang="en-GB" dirty="0"/>
              <a:t>]) </a:t>
            </a:r>
            <a:r>
              <a:rPr lang="en-GB" b="1" dirty="0"/>
              <a:t>returns</a:t>
            </a:r>
            <a:r>
              <a:rPr lang="en-GB" dirty="0"/>
              <a:t> an action</a:t>
            </a:r>
          </a:p>
          <a:p>
            <a:pPr>
              <a:tabLst>
                <a:tab pos="309563" algn="l"/>
              </a:tabLst>
            </a:pPr>
            <a:r>
              <a:rPr lang="en-GB" dirty="0"/>
              <a:t>	</a:t>
            </a:r>
            <a:r>
              <a:rPr lang="en-GB" b="1" dirty="0"/>
              <a:t>persistent</a:t>
            </a:r>
            <a:r>
              <a:rPr lang="en-GB" dirty="0"/>
              <a:t>: </a:t>
            </a:r>
            <a:r>
              <a:rPr lang="en-GB" i="1" dirty="0"/>
              <a:t>rules</a:t>
            </a:r>
            <a:r>
              <a:rPr lang="en-GB" dirty="0"/>
              <a:t>, a set of condition-action rules</a:t>
            </a:r>
          </a:p>
          <a:p>
            <a:pPr>
              <a:tabLst>
                <a:tab pos="309563" algn="l"/>
              </a:tabLst>
            </a:pPr>
            <a:r>
              <a:rPr lang="en-GB" dirty="0"/>
              <a:t>	</a:t>
            </a:r>
          </a:p>
          <a:p>
            <a:pPr>
              <a:tabLst>
                <a:tab pos="309563" algn="l"/>
              </a:tabLst>
            </a:pPr>
            <a:r>
              <a:rPr lang="en-GB" dirty="0"/>
              <a:t>	</a:t>
            </a:r>
            <a:r>
              <a:rPr lang="en-GB" b="1" dirty="0"/>
              <a:t>if </a:t>
            </a:r>
            <a:r>
              <a:rPr lang="en-GB" i="1" dirty="0"/>
              <a:t>status</a:t>
            </a:r>
            <a:r>
              <a:rPr lang="en-GB" dirty="0"/>
              <a:t> = </a:t>
            </a:r>
            <a:r>
              <a:rPr lang="en-GB" i="1" dirty="0"/>
              <a:t>Dirty</a:t>
            </a:r>
            <a:r>
              <a:rPr lang="en-GB" dirty="0"/>
              <a:t> </a:t>
            </a:r>
            <a:r>
              <a:rPr lang="en-GB" b="1" dirty="0"/>
              <a:t>then</a:t>
            </a:r>
            <a:r>
              <a:rPr lang="en-GB" dirty="0"/>
              <a:t> </a:t>
            </a:r>
            <a:r>
              <a:rPr lang="en-GB" b="1" dirty="0"/>
              <a:t>return</a:t>
            </a:r>
            <a:r>
              <a:rPr lang="en-GB" dirty="0"/>
              <a:t> </a:t>
            </a:r>
            <a:r>
              <a:rPr lang="en-GB" i="1" dirty="0"/>
              <a:t>Vacuum</a:t>
            </a:r>
          </a:p>
          <a:p>
            <a:pPr>
              <a:tabLst>
                <a:tab pos="309563" algn="l"/>
              </a:tabLst>
            </a:pPr>
            <a:r>
              <a:rPr lang="en-GB" dirty="0"/>
              <a:t>	</a:t>
            </a:r>
            <a:r>
              <a:rPr lang="en-GB" b="1" dirty="0"/>
              <a:t>else</a:t>
            </a:r>
            <a:r>
              <a:rPr lang="en-GB" dirty="0"/>
              <a:t> </a:t>
            </a:r>
            <a:r>
              <a:rPr lang="en-GB" b="1" dirty="0"/>
              <a:t>if</a:t>
            </a:r>
            <a:r>
              <a:rPr lang="en-GB" dirty="0"/>
              <a:t> </a:t>
            </a:r>
            <a:r>
              <a:rPr lang="en-GB" i="1" dirty="0"/>
              <a:t>location</a:t>
            </a:r>
            <a:r>
              <a:rPr lang="en-GB" dirty="0"/>
              <a:t> = </a:t>
            </a:r>
            <a:r>
              <a:rPr lang="en-GB" i="1" dirty="0"/>
              <a:t>A</a:t>
            </a:r>
            <a:r>
              <a:rPr lang="en-GB" b="1" dirty="0"/>
              <a:t> then</a:t>
            </a:r>
            <a:r>
              <a:rPr lang="en-GB" dirty="0"/>
              <a:t> </a:t>
            </a:r>
            <a:r>
              <a:rPr lang="en-GB" b="1" dirty="0"/>
              <a:t>return</a:t>
            </a:r>
            <a:r>
              <a:rPr lang="en-GB" dirty="0"/>
              <a:t> </a:t>
            </a:r>
            <a:r>
              <a:rPr lang="en-GB" i="1" dirty="0"/>
              <a:t>Right</a:t>
            </a:r>
          </a:p>
          <a:p>
            <a:pPr>
              <a:tabLst>
                <a:tab pos="309563" algn="l"/>
              </a:tabLst>
            </a:pPr>
            <a:r>
              <a:rPr lang="en-GB" dirty="0"/>
              <a:t>	</a:t>
            </a:r>
            <a:r>
              <a:rPr lang="en-GB" b="1" dirty="0"/>
              <a:t>else</a:t>
            </a:r>
            <a:r>
              <a:rPr lang="en-GB" dirty="0"/>
              <a:t> </a:t>
            </a:r>
            <a:r>
              <a:rPr lang="en-GB" b="1" dirty="0"/>
              <a:t>if</a:t>
            </a:r>
            <a:r>
              <a:rPr lang="en-GB" dirty="0"/>
              <a:t> </a:t>
            </a:r>
            <a:r>
              <a:rPr lang="en-GB" i="1" dirty="0"/>
              <a:t>location</a:t>
            </a:r>
            <a:r>
              <a:rPr lang="en-GB" dirty="0"/>
              <a:t> = </a:t>
            </a:r>
            <a:r>
              <a:rPr lang="en-GB" i="1" dirty="0"/>
              <a:t>B</a:t>
            </a:r>
            <a:r>
              <a:rPr lang="en-GB" b="1" dirty="0"/>
              <a:t> then</a:t>
            </a:r>
            <a:r>
              <a:rPr lang="en-GB" dirty="0"/>
              <a:t> </a:t>
            </a:r>
            <a:r>
              <a:rPr lang="en-GB" b="1" dirty="0"/>
              <a:t>return</a:t>
            </a:r>
            <a:r>
              <a:rPr lang="en-GB" dirty="0"/>
              <a:t> </a:t>
            </a:r>
            <a:r>
              <a:rPr lang="en-GB" i="1" dirty="0"/>
              <a:t>Left</a:t>
            </a:r>
          </a:p>
        </p:txBody>
      </p:sp>
    </p:spTree>
    <p:extLst>
      <p:ext uri="{BB962C8B-B14F-4D97-AF65-F5344CB8AC3E}">
        <p14:creationId xmlns:p14="http://schemas.microsoft.com/office/powerpoint/2010/main" val="2261248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en-GB"/>
              <a:t>Agent Structure: Model-based Reflex Agent</a:t>
            </a:r>
          </a:p>
        </p:txBody>
      </p:sp>
      <p:sp>
        <p:nvSpPr>
          <p:cNvPr id="5" name="Content Placeholder 4">
            <a:extLst>
              <a:ext uri="{FF2B5EF4-FFF2-40B4-BE49-F238E27FC236}">
                <a16:creationId xmlns:a16="http://schemas.microsoft.com/office/drawing/2014/main" id="{EBA21AEB-FBB8-4647-901A-A3985AC84A2E}"/>
              </a:ext>
            </a:extLst>
          </p:cNvPr>
          <p:cNvSpPr>
            <a:spLocks noGrp="1"/>
          </p:cNvSpPr>
          <p:nvPr>
            <p:ph idx="1"/>
          </p:nvPr>
        </p:nvSpPr>
        <p:spPr>
          <a:xfrm>
            <a:off x="359625" y="1666901"/>
            <a:ext cx="4640146" cy="4365427"/>
          </a:xfrm>
        </p:spPr>
        <p:txBody>
          <a:bodyPr>
            <a:normAutofit/>
          </a:bodyPr>
          <a:lstStyle/>
          <a:p>
            <a:r>
              <a:rPr lang="en-GB" dirty="0"/>
              <a:t>Given partial observability, keep track of not observable part</a:t>
            </a:r>
          </a:p>
          <a:p>
            <a:pPr lvl="1"/>
            <a:r>
              <a:rPr lang="en-GB" dirty="0"/>
              <a:t>Using </a:t>
            </a:r>
            <a:r>
              <a:rPr lang="en-GB" dirty="0">
                <a:solidFill>
                  <a:schemeClr val="accent1"/>
                </a:solidFill>
              </a:rPr>
              <a:t>internal state</a:t>
            </a:r>
          </a:p>
          <a:p>
            <a:pPr lvl="2"/>
            <a:r>
              <a:rPr lang="en-GB" dirty="0"/>
              <a:t>Depends on percept sequence</a:t>
            </a:r>
          </a:p>
          <a:p>
            <a:pPr lvl="2"/>
            <a:r>
              <a:rPr lang="en-GB" dirty="0"/>
              <a:t>Encode not observable aspects of the current state</a:t>
            </a:r>
          </a:p>
          <a:p>
            <a:pPr lvl="3"/>
            <a:r>
              <a:rPr lang="en-GB" dirty="0"/>
              <a:t>Encoding of environment atomic, factorised or structured</a:t>
            </a:r>
          </a:p>
          <a:p>
            <a:r>
              <a:rPr lang="en-GB" dirty="0"/>
              <a:t>Update internal state with information over</a:t>
            </a:r>
          </a:p>
          <a:p>
            <a:pPr lvl="1"/>
            <a:r>
              <a:rPr lang="en-GB" dirty="0"/>
              <a:t>How environment evolves independently of agent</a:t>
            </a:r>
          </a:p>
          <a:p>
            <a:pPr lvl="1"/>
            <a:r>
              <a:rPr lang="en-GB" dirty="0"/>
              <a:t>Effect of actions on environment</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B046CF93-8F38-C642-BB8D-8322794662DA}"/>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38</a:t>
            </a:fld>
            <a:r>
              <a:rPr lang="en-GB"/>
              <a:t> </a:t>
            </a:r>
            <a:endParaRPr lang="en-GB" sz="1399"/>
          </a:p>
        </p:txBody>
      </p:sp>
      <p:grpSp>
        <p:nvGrpSpPr>
          <p:cNvPr id="78" name="Group 77">
            <a:extLst>
              <a:ext uri="{FF2B5EF4-FFF2-40B4-BE49-F238E27FC236}">
                <a16:creationId xmlns:a16="http://schemas.microsoft.com/office/drawing/2014/main" id="{F2A7AB63-EA2E-0A44-B09B-43F711F2313D}"/>
              </a:ext>
            </a:extLst>
          </p:cNvPr>
          <p:cNvGrpSpPr/>
          <p:nvPr/>
        </p:nvGrpSpPr>
        <p:grpSpPr>
          <a:xfrm>
            <a:off x="5325464" y="1679423"/>
            <a:ext cx="6506212" cy="4236436"/>
            <a:chOff x="2717975" y="1628799"/>
            <a:chExt cx="6512989" cy="4240849"/>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dirty="0"/>
                <a:t>Environment</a:t>
              </a:r>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dirty="0"/>
                <a:t>Sensors</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dirty="0"/>
                <a:t>Actuators</a:t>
              </a:r>
            </a:p>
          </p:txBody>
        </p:sp>
        <p:sp>
          <p:nvSpPr>
            <p:cNvPr id="13" name="TextBox 12">
              <a:extLst>
                <a:ext uri="{FF2B5EF4-FFF2-40B4-BE49-F238E27FC236}">
                  <a16:creationId xmlns:a16="http://schemas.microsoft.com/office/drawing/2014/main" id="{A734DC34-8F1C-1542-9529-CB714864C66D}"/>
                </a:ext>
              </a:extLst>
            </p:cNvPr>
            <p:cNvSpPr txBox="1"/>
            <p:nvPr/>
          </p:nvSpPr>
          <p:spPr>
            <a:xfrm>
              <a:off x="6113085" y="2240746"/>
              <a:ext cx="1328861" cy="523509"/>
            </a:xfrm>
            <a:prstGeom prst="rect">
              <a:avLst/>
            </a:prstGeom>
            <a:solidFill>
              <a:schemeClr val="bg1"/>
            </a:solidFill>
            <a:ln w="19050">
              <a:solidFill>
                <a:schemeClr val="tx1"/>
              </a:solidFill>
            </a:ln>
          </p:spPr>
          <p:txBody>
            <a:bodyPr wrap="none" rtlCol="0">
              <a:spAutoFit/>
            </a:bodyPr>
            <a:lstStyle/>
            <a:p>
              <a:pPr algn="ctr"/>
              <a:r>
                <a:rPr lang="en-GB" sz="1399" dirty="0"/>
                <a:t>What the world</a:t>
              </a:r>
              <a:br>
                <a:rPr lang="en-GB" sz="1399" dirty="0"/>
              </a:br>
              <a:r>
                <a:rPr lang="en-GB" sz="1399" dirty="0"/>
                <a:t>looks like now</a:t>
              </a:r>
            </a:p>
          </p:txBody>
        </p:sp>
        <p:sp>
          <p:nvSpPr>
            <p:cNvPr id="16" name="TextBox 15">
              <a:extLst>
                <a:ext uri="{FF2B5EF4-FFF2-40B4-BE49-F238E27FC236}">
                  <a16:creationId xmlns:a16="http://schemas.microsoft.com/office/drawing/2014/main" id="{112CA37A-2903-994A-B342-B84EF3768447}"/>
                </a:ext>
              </a:extLst>
            </p:cNvPr>
            <p:cNvSpPr txBox="1"/>
            <p:nvPr/>
          </p:nvSpPr>
          <p:spPr>
            <a:xfrm>
              <a:off x="6146267" y="4289460"/>
              <a:ext cx="1262493" cy="523509"/>
            </a:xfrm>
            <a:prstGeom prst="rect">
              <a:avLst/>
            </a:prstGeom>
            <a:solidFill>
              <a:schemeClr val="bg1"/>
            </a:solidFill>
            <a:ln w="19050">
              <a:solidFill>
                <a:schemeClr val="tx1"/>
              </a:solidFill>
            </a:ln>
          </p:spPr>
          <p:txBody>
            <a:bodyPr wrap="none" rtlCol="0">
              <a:spAutoFit/>
            </a:bodyPr>
            <a:lstStyle/>
            <a:p>
              <a:pPr algn="ctr"/>
              <a:r>
                <a:rPr lang="en-GB" sz="1399" dirty="0"/>
                <a:t>What action I</a:t>
              </a:r>
              <a:br>
                <a:rPr lang="en-GB" sz="1399" dirty="0"/>
              </a:br>
              <a:r>
                <a:rPr lang="en-GB" sz="1399" dirty="0"/>
                <a:t>should do now</a:t>
              </a:r>
            </a:p>
          </p:txBody>
        </p:sp>
        <p:sp>
          <p:nvSpPr>
            <p:cNvPr id="17" name="TextBox 16">
              <a:extLst>
                <a:ext uri="{FF2B5EF4-FFF2-40B4-BE49-F238E27FC236}">
                  <a16:creationId xmlns:a16="http://schemas.microsoft.com/office/drawing/2014/main" id="{8E7660AC-D9A1-2240-965F-74C929763100}"/>
                </a:ext>
              </a:extLst>
            </p:cNvPr>
            <p:cNvSpPr txBox="1"/>
            <p:nvPr/>
          </p:nvSpPr>
          <p:spPr>
            <a:xfrm>
              <a:off x="3901751" y="2001756"/>
              <a:ext cx="642242"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t>State</a:t>
              </a:r>
            </a:p>
          </p:txBody>
        </p:sp>
        <p:sp>
          <p:nvSpPr>
            <p:cNvPr id="18" name="TextBox 17">
              <a:extLst>
                <a:ext uri="{FF2B5EF4-FFF2-40B4-BE49-F238E27FC236}">
                  <a16:creationId xmlns:a16="http://schemas.microsoft.com/office/drawing/2014/main" id="{92CD455B-F074-D443-9AFE-2255E45A76A9}"/>
                </a:ext>
              </a:extLst>
            </p:cNvPr>
            <p:cNvSpPr txBox="1"/>
            <p:nvPr/>
          </p:nvSpPr>
          <p:spPr>
            <a:xfrm>
              <a:off x="3261963" y="2456189"/>
              <a:ext cx="1921828"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t>How the world evolves</a:t>
              </a:r>
            </a:p>
          </p:txBody>
        </p:sp>
        <p:sp>
          <p:nvSpPr>
            <p:cNvPr id="19" name="TextBox 18">
              <a:extLst>
                <a:ext uri="{FF2B5EF4-FFF2-40B4-BE49-F238E27FC236}">
                  <a16:creationId xmlns:a16="http://schemas.microsoft.com/office/drawing/2014/main" id="{D1863745-A252-8745-9A16-CD9D64D6519C}"/>
                </a:ext>
              </a:extLst>
            </p:cNvPr>
            <p:cNvSpPr txBox="1"/>
            <p:nvPr/>
          </p:nvSpPr>
          <p:spPr>
            <a:xfrm>
              <a:off x="3364010" y="3170803"/>
              <a:ext cx="1717730"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t>What my actions do</a:t>
              </a:r>
            </a:p>
          </p:txBody>
        </p:sp>
        <p:sp>
          <p:nvSpPr>
            <p:cNvPr id="20" name="TextBox 19">
              <a:extLst>
                <a:ext uri="{FF2B5EF4-FFF2-40B4-BE49-F238E27FC236}">
                  <a16:creationId xmlns:a16="http://schemas.microsoft.com/office/drawing/2014/main" id="{F4D98089-514C-7A45-A5EF-8304771E145F}"/>
                </a:ext>
              </a:extLst>
            </p:cNvPr>
            <p:cNvSpPr txBox="1"/>
            <p:nvPr/>
          </p:nvSpPr>
          <p:spPr>
            <a:xfrm>
              <a:off x="3277277" y="4399592"/>
              <a:ext cx="1891206"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t>Condition-action rules</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3" idx="0"/>
            </p:cNvCxnSpPr>
            <p:nvPr/>
          </p:nvCxnSpPr>
          <p:spPr>
            <a:xfrm>
              <a:off x="6777511" y="1942946"/>
              <a:ext cx="4"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3" idx="2"/>
              <a:endCxn id="16" idx="0"/>
            </p:cNvCxnSpPr>
            <p:nvPr/>
          </p:nvCxnSpPr>
          <p:spPr>
            <a:xfrm flipH="1">
              <a:off x="6777514" y="2764255"/>
              <a:ext cx="1" cy="1525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6" idx="2"/>
              <a:endCxn id="12" idx="0"/>
            </p:cNvCxnSpPr>
            <p:nvPr/>
          </p:nvCxnSpPr>
          <p:spPr>
            <a:xfrm flipH="1">
              <a:off x="6777513" y="4812968"/>
              <a:ext cx="1" cy="7057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1689396-08A1-2640-8A15-9058BEA86ED2}"/>
                </a:ext>
              </a:extLst>
            </p:cNvPr>
            <p:cNvCxnSpPr>
              <a:cxnSpLocks/>
              <a:stCxn id="17" idx="3"/>
              <a:endCxn id="13" idx="1"/>
            </p:cNvCxnSpPr>
            <p:nvPr/>
          </p:nvCxnSpPr>
          <p:spPr>
            <a:xfrm>
              <a:off x="4543993" y="2153301"/>
              <a:ext cx="1569092"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38BC4E-C3B0-5F4C-9EEA-CEBC152F03C6}"/>
                </a:ext>
              </a:extLst>
            </p:cNvPr>
            <p:cNvCxnSpPr>
              <a:cxnSpLocks/>
              <a:stCxn id="18" idx="3"/>
              <a:endCxn id="13" idx="1"/>
            </p:cNvCxnSpPr>
            <p:nvPr/>
          </p:nvCxnSpPr>
          <p:spPr>
            <a:xfrm flipV="1">
              <a:off x="5183791" y="2502500"/>
              <a:ext cx="929294"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7923A5-9398-8142-BDC2-974D49654E4E}"/>
                </a:ext>
              </a:extLst>
            </p:cNvPr>
            <p:cNvCxnSpPr>
              <a:cxnSpLocks/>
              <a:stCxn id="19" idx="3"/>
              <a:endCxn id="13" idx="1"/>
            </p:cNvCxnSpPr>
            <p:nvPr/>
          </p:nvCxnSpPr>
          <p:spPr>
            <a:xfrm flipV="1">
              <a:off x="5081741" y="2502500"/>
              <a:ext cx="1031344"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a:stCxn id="20" idx="3"/>
              <a:endCxn id="16" idx="1"/>
            </p:cNvCxnSpPr>
            <p:nvPr/>
          </p:nvCxnSpPr>
          <p:spPr>
            <a:xfrm>
              <a:off x="5168483" y="4551137"/>
              <a:ext cx="977784" cy="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164454" y="5626410"/>
              <a:ext cx="1529320"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C1C3193-2373-1E49-81BA-D244774E80ED}"/>
                </a:ext>
              </a:extLst>
            </p:cNvPr>
            <p:cNvCxnSpPr>
              <a:cxnSpLocks/>
              <a:stCxn id="13" idx="0"/>
              <a:endCxn id="17" idx="0"/>
            </p:cNvCxnSpPr>
            <p:nvPr/>
          </p:nvCxnSpPr>
          <p:spPr>
            <a:xfrm rot="16200000" flipV="1">
              <a:off x="5380700" y="843929"/>
              <a:ext cx="238990" cy="2554643"/>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8CCABB3E-1F48-4C4E-96F2-224C116CAB1A}"/>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2419801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en-GB"/>
              <a:t>Implementation of a Model-based Reflex Agent</a:t>
            </a:r>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B046CF93-8F38-C642-BB8D-8322794662DA}"/>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39</a:t>
            </a:fld>
            <a:r>
              <a:rPr lang="en-GB"/>
              <a:t> </a:t>
            </a:r>
            <a:endParaRPr lang="en-GB" sz="1399"/>
          </a:p>
        </p:txBody>
      </p:sp>
      <p:sp>
        <p:nvSpPr>
          <p:cNvPr id="10" name="TextBox 9">
            <a:extLst>
              <a:ext uri="{FF2B5EF4-FFF2-40B4-BE49-F238E27FC236}">
                <a16:creationId xmlns:a16="http://schemas.microsoft.com/office/drawing/2014/main" id="{73B49328-F596-3D42-9DE1-37B4E723B2A3}"/>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
        <p:nvSpPr>
          <p:cNvPr id="11" name="TextBox 10">
            <a:extLst>
              <a:ext uri="{FF2B5EF4-FFF2-40B4-BE49-F238E27FC236}">
                <a16:creationId xmlns:a16="http://schemas.microsoft.com/office/drawing/2014/main" id="{F0954209-7AD3-204E-A138-AB8EFFFCC32B}"/>
              </a:ext>
            </a:extLst>
          </p:cNvPr>
          <p:cNvSpPr txBox="1"/>
          <p:nvPr/>
        </p:nvSpPr>
        <p:spPr>
          <a:xfrm>
            <a:off x="1286801" y="2276592"/>
            <a:ext cx="9617697" cy="286232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b="1"/>
              <a:t>function</a:t>
            </a:r>
            <a:r>
              <a:rPr lang="en-GB"/>
              <a:t> </a:t>
            </a:r>
            <a:r>
              <a:rPr lang="en-GB" cap="small"/>
              <a:t>Model-based-Reflex-Agent</a:t>
            </a:r>
            <a:r>
              <a:rPr lang="en-GB"/>
              <a:t>(</a:t>
            </a:r>
            <a:r>
              <a:rPr lang="en-GB" i="1"/>
              <a:t>percept</a:t>
            </a:r>
            <a:r>
              <a:rPr lang="en-GB"/>
              <a:t>) </a:t>
            </a:r>
            <a:r>
              <a:rPr lang="en-GB" b="1"/>
              <a:t>returns</a:t>
            </a:r>
            <a:r>
              <a:rPr lang="en-GB"/>
              <a:t> an action</a:t>
            </a:r>
          </a:p>
          <a:p>
            <a:pPr>
              <a:tabLst>
                <a:tab pos="309563" algn="l"/>
              </a:tabLst>
            </a:pPr>
            <a:r>
              <a:rPr lang="en-GB"/>
              <a:t>	</a:t>
            </a:r>
            <a:r>
              <a:rPr lang="en-GB" b="1"/>
              <a:t>persistent</a:t>
            </a:r>
            <a:r>
              <a:rPr lang="en-GB"/>
              <a:t>: </a:t>
            </a:r>
            <a:r>
              <a:rPr lang="en-GB" i="1"/>
              <a:t>state</a:t>
            </a:r>
            <a:r>
              <a:rPr lang="en-GB"/>
              <a:t>, the agent’s current conception of the world state </a:t>
            </a:r>
          </a:p>
          <a:p>
            <a:pPr>
              <a:tabLst>
                <a:tab pos="309563" algn="l"/>
                <a:tab pos="708025" algn="l"/>
                <a:tab pos="1062038" algn="l"/>
                <a:tab pos="1417638" algn="l"/>
                <a:tab pos="1947863" algn="l"/>
              </a:tabLst>
            </a:pPr>
            <a:r>
              <a:rPr lang="en-GB" i="1"/>
              <a:t>					model</a:t>
            </a:r>
            <a:r>
              <a:rPr lang="en-GB"/>
              <a:t>, a description of how the next state depends on current state and action </a:t>
            </a:r>
          </a:p>
          <a:p>
            <a:pPr>
              <a:tabLst>
                <a:tab pos="309563" algn="l"/>
                <a:tab pos="708025" algn="l"/>
                <a:tab pos="1062038" algn="l"/>
                <a:tab pos="1417638" algn="l"/>
                <a:tab pos="1947863" algn="l"/>
              </a:tabLst>
            </a:pPr>
            <a:r>
              <a:rPr lang="en-GB" i="1"/>
              <a:t>					rules</a:t>
            </a:r>
            <a:r>
              <a:rPr lang="en-GB"/>
              <a:t>, a set of condition-action rules</a:t>
            </a:r>
          </a:p>
          <a:p>
            <a:pPr>
              <a:tabLst>
                <a:tab pos="309563" algn="l"/>
                <a:tab pos="708025" algn="l"/>
                <a:tab pos="1062038" algn="l"/>
                <a:tab pos="1417638" algn="l"/>
                <a:tab pos="1947863" algn="l"/>
              </a:tabLst>
            </a:pPr>
            <a:r>
              <a:rPr lang="en-GB"/>
              <a:t>					</a:t>
            </a:r>
            <a:r>
              <a:rPr lang="en-GB" i="1"/>
              <a:t>action</a:t>
            </a:r>
            <a:r>
              <a:rPr lang="en-GB"/>
              <a:t>, the most recent action, initially none </a:t>
            </a:r>
          </a:p>
          <a:p>
            <a:pPr>
              <a:tabLst>
                <a:tab pos="309563" algn="l"/>
                <a:tab pos="708025" algn="l"/>
                <a:tab pos="1062038" algn="l"/>
                <a:tab pos="1417638" algn="l"/>
                <a:tab pos="1947863" algn="l"/>
              </a:tabLst>
            </a:pPr>
            <a:r>
              <a:rPr lang="en-GB"/>
              <a:t>	</a:t>
            </a:r>
          </a:p>
          <a:p>
            <a:pPr>
              <a:tabLst>
                <a:tab pos="309563" algn="l"/>
              </a:tabLst>
            </a:pPr>
            <a:r>
              <a:rPr lang="en-GB"/>
              <a:t>	</a:t>
            </a:r>
            <a:r>
              <a:rPr lang="en-GB" i="1"/>
              <a:t>state</a:t>
            </a:r>
            <a:r>
              <a:rPr lang="en-GB"/>
              <a:t> ⟵ </a:t>
            </a:r>
            <a:r>
              <a:rPr lang="en-GB" cap="small"/>
              <a:t>Update-State</a:t>
            </a:r>
            <a:r>
              <a:rPr lang="en-GB"/>
              <a:t>(</a:t>
            </a:r>
            <a:r>
              <a:rPr lang="en-GB" i="1"/>
              <a:t>state, action, percept, model</a:t>
            </a:r>
            <a:r>
              <a:rPr lang="en-GB"/>
              <a:t>)</a:t>
            </a:r>
          </a:p>
          <a:p>
            <a:pPr>
              <a:tabLst>
                <a:tab pos="309563" algn="l"/>
              </a:tabLst>
            </a:pPr>
            <a:r>
              <a:rPr lang="en-GB"/>
              <a:t>	</a:t>
            </a:r>
            <a:r>
              <a:rPr lang="en-GB" i="1"/>
              <a:t>rule</a:t>
            </a:r>
            <a:r>
              <a:rPr lang="en-GB"/>
              <a:t> ⟵ </a:t>
            </a:r>
            <a:r>
              <a:rPr lang="en-GB" cap="small"/>
              <a:t>Rule-Match</a:t>
            </a:r>
            <a:r>
              <a:rPr lang="en-GB"/>
              <a:t>(</a:t>
            </a:r>
            <a:r>
              <a:rPr lang="en-GB" i="1"/>
              <a:t>state</a:t>
            </a:r>
            <a:r>
              <a:rPr lang="en-GB"/>
              <a:t>, </a:t>
            </a:r>
            <a:r>
              <a:rPr lang="en-GB" i="1"/>
              <a:t>rules</a:t>
            </a:r>
            <a:r>
              <a:rPr lang="en-GB"/>
              <a:t>)</a:t>
            </a:r>
          </a:p>
          <a:p>
            <a:pPr>
              <a:tabLst>
                <a:tab pos="309563" algn="l"/>
              </a:tabLst>
            </a:pPr>
            <a:r>
              <a:rPr lang="en-GB"/>
              <a:t>	</a:t>
            </a:r>
            <a:r>
              <a:rPr lang="en-GB" i="1"/>
              <a:t>action</a:t>
            </a:r>
            <a:r>
              <a:rPr lang="en-GB"/>
              <a:t> ⟵ </a:t>
            </a:r>
            <a:r>
              <a:rPr lang="en-GB" i="1"/>
              <a:t>rule.</a:t>
            </a:r>
            <a:r>
              <a:rPr lang="en-GB" cap="small"/>
              <a:t>Action</a:t>
            </a:r>
            <a:endParaRPr lang="en-GB"/>
          </a:p>
          <a:p>
            <a:pPr>
              <a:tabLst>
                <a:tab pos="309563" algn="l"/>
              </a:tabLst>
            </a:pPr>
            <a:r>
              <a:rPr lang="en-GB"/>
              <a:t>	</a:t>
            </a:r>
            <a:r>
              <a:rPr lang="en-GB" b="1"/>
              <a:t>return</a:t>
            </a:r>
            <a:r>
              <a:rPr lang="en-GB"/>
              <a:t> </a:t>
            </a:r>
            <a:r>
              <a:rPr lang="en-GB" i="1"/>
              <a:t>action</a:t>
            </a:r>
            <a:endParaRPr lang="en-GB"/>
          </a:p>
        </p:txBody>
      </p:sp>
    </p:spTree>
    <p:extLst>
      <p:ext uri="{BB962C8B-B14F-4D97-AF65-F5344CB8AC3E}">
        <p14:creationId xmlns:p14="http://schemas.microsoft.com/office/powerpoint/2010/main" val="309648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FCD7-1034-D247-BE19-D6298434EE51}"/>
              </a:ext>
            </a:extLst>
          </p:cNvPr>
          <p:cNvSpPr>
            <a:spLocks noGrp="1"/>
          </p:cNvSpPr>
          <p:nvPr>
            <p:ph type="title"/>
          </p:nvPr>
        </p:nvSpPr>
        <p:spPr/>
        <p:txBody>
          <a:bodyPr anchor="t"/>
          <a:lstStyle/>
          <a:p>
            <a:r>
              <a:rPr lang="en-GB" dirty="0"/>
              <a:t>Approaches to Artificial Intelligence (AI)</a:t>
            </a:r>
          </a:p>
        </p:txBody>
      </p:sp>
      <p:sp>
        <p:nvSpPr>
          <p:cNvPr id="14" name="Content Placeholder 13">
            <a:extLst>
              <a:ext uri="{FF2B5EF4-FFF2-40B4-BE49-F238E27FC236}">
                <a16:creationId xmlns:a16="http://schemas.microsoft.com/office/drawing/2014/main" id="{1049A064-FA3F-7841-AA0E-AF5BC5EDB1A6}"/>
              </a:ext>
            </a:extLst>
          </p:cNvPr>
          <p:cNvSpPr>
            <a:spLocks noGrp="1"/>
          </p:cNvSpPr>
          <p:nvPr>
            <p:ph idx="1"/>
          </p:nvPr>
        </p:nvSpPr>
        <p:spPr>
          <a:xfrm>
            <a:off x="359626" y="1666902"/>
            <a:ext cx="2902396" cy="4236435"/>
          </a:xfrm>
        </p:spPr>
        <p:txBody>
          <a:bodyPr/>
          <a:lstStyle/>
          <a:p>
            <a:r>
              <a:rPr lang="en-GB" dirty="0"/>
              <a:t>All approaches researched</a:t>
            </a:r>
          </a:p>
          <a:p>
            <a:pPr lvl="1"/>
            <a:r>
              <a:rPr lang="en-GB" dirty="0"/>
              <a:t>Supported and hindered each other</a:t>
            </a:r>
          </a:p>
          <a:p>
            <a:pPr lvl="1"/>
            <a:endParaRPr lang="en-GB" dirty="0"/>
          </a:p>
          <a:p>
            <a:pPr lvl="1"/>
            <a:endParaRPr lang="en-GB" dirty="0"/>
          </a:p>
          <a:p>
            <a:r>
              <a:rPr lang="en-GB" dirty="0">
                <a:solidFill>
                  <a:schemeClr val="accent1"/>
                </a:solidFill>
              </a:rPr>
              <a:t>Rationality</a:t>
            </a:r>
          </a:p>
          <a:p>
            <a:pPr lvl="1"/>
            <a:r>
              <a:rPr lang="en-GB" dirty="0"/>
              <a:t>System is rational if it does the “right thing,” given what it knows</a:t>
            </a:r>
          </a:p>
        </p:txBody>
      </p:sp>
      <p:sp>
        <p:nvSpPr>
          <p:cNvPr id="4" name="Date Placeholder 3">
            <a:extLst>
              <a:ext uri="{FF2B5EF4-FFF2-40B4-BE49-F238E27FC236}">
                <a16:creationId xmlns:a16="http://schemas.microsoft.com/office/drawing/2014/main" id="{E177D657-F6EF-1D49-9F4A-C9E3C8DE34A5}"/>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86001C8E-FF43-984F-BB08-6E38025D0D0C}"/>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4</a:t>
            </a:fld>
            <a:r>
              <a:rPr lang="en-GB"/>
              <a:t> </a:t>
            </a:r>
            <a:endParaRPr lang="en-GB" sz="1399"/>
          </a:p>
        </p:txBody>
      </p:sp>
      <p:sp>
        <p:nvSpPr>
          <p:cNvPr id="9" name="TextBox 8">
            <a:extLst>
              <a:ext uri="{FF2B5EF4-FFF2-40B4-BE49-F238E27FC236}">
                <a16:creationId xmlns:a16="http://schemas.microsoft.com/office/drawing/2014/main" id="{E7D96C74-2B3A-B441-914B-51A49C15513C}"/>
              </a:ext>
            </a:extLst>
          </p:cNvPr>
          <p:cNvSpPr txBox="1"/>
          <p:nvPr/>
        </p:nvSpPr>
        <p:spPr>
          <a:xfrm>
            <a:off x="10595640" y="2745624"/>
            <a:ext cx="1213281" cy="922368"/>
          </a:xfrm>
          <a:prstGeom prst="rect">
            <a:avLst/>
          </a:prstGeom>
          <a:noFill/>
        </p:spPr>
        <p:txBody>
          <a:bodyPr wrap="none" rtlCol="0">
            <a:spAutoFit/>
          </a:bodyPr>
          <a:lstStyle/>
          <a:p>
            <a:r>
              <a:rPr lang="en-GB" sz="1798" dirty="0"/>
              <a:t>Thought </a:t>
            </a:r>
            <a:br>
              <a:rPr lang="en-GB" sz="1798" dirty="0"/>
            </a:br>
            <a:r>
              <a:rPr lang="en-GB" sz="1798" dirty="0"/>
              <a:t>processes, </a:t>
            </a:r>
          </a:p>
          <a:p>
            <a:r>
              <a:rPr lang="en-GB" sz="1798" dirty="0"/>
              <a:t>reasoning</a:t>
            </a:r>
          </a:p>
        </p:txBody>
      </p:sp>
      <p:sp>
        <p:nvSpPr>
          <p:cNvPr id="10" name="TextBox 9">
            <a:extLst>
              <a:ext uri="{FF2B5EF4-FFF2-40B4-BE49-F238E27FC236}">
                <a16:creationId xmlns:a16="http://schemas.microsoft.com/office/drawing/2014/main" id="{EFD37E54-9758-F749-9F0B-5A3ACD68508B}"/>
              </a:ext>
            </a:extLst>
          </p:cNvPr>
          <p:cNvSpPr txBox="1"/>
          <p:nvPr/>
        </p:nvSpPr>
        <p:spPr>
          <a:xfrm>
            <a:off x="10595640" y="4933418"/>
            <a:ext cx="1134606" cy="369012"/>
          </a:xfrm>
          <a:prstGeom prst="rect">
            <a:avLst/>
          </a:prstGeom>
          <a:noFill/>
        </p:spPr>
        <p:txBody>
          <a:bodyPr wrap="none" rtlCol="0">
            <a:spAutoFit/>
          </a:bodyPr>
          <a:lstStyle/>
          <a:p>
            <a:r>
              <a:rPr lang="en-GB" sz="1798" dirty="0"/>
              <a:t>Behaviour</a:t>
            </a:r>
          </a:p>
        </p:txBody>
      </p:sp>
      <p:sp>
        <p:nvSpPr>
          <p:cNvPr id="11" name="TextBox 10">
            <a:extLst>
              <a:ext uri="{FF2B5EF4-FFF2-40B4-BE49-F238E27FC236}">
                <a16:creationId xmlns:a16="http://schemas.microsoft.com/office/drawing/2014/main" id="{B1166485-249B-3A4F-ACE8-DB6E715EF1F2}"/>
              </a:ext>
            </a:extLst>
          </p:cNvPr>
          <p:cNvSpPr txBox="1"/>
          <p:nvPr/>
        </p:nvSpPr>
        <p:spPr>
          <a:xfrm>
            <a:off x="3661358" y="1509436"/>
            <a:ext cx="3094053" cy="369012"/>
          </a:xfrm>
          <a:prstGeom prst="rect">
            <a:avLst/>
          </a:prstGeom>
          <a:noFill/>
        </p:spPr>
        <p:txBody>
          <a:bodyPr wrap="none" rtlCol="0">
            <a:spAutoFit/>
          </a:bodyPr>
          <a:lstStyle/>
          <a:p>
            <a:pPr algn="ctr"/>
            <a:r>
              <a:rPr lang="en-GB" sz="1798" dirty="0"/>
              <a:t>Fidelity of human performance</a:t>
            </a:r>
          </a:p>
        </p:txBody>
      </p:sp>
      <p:sp>
        <p:nvSpPr>
          <p:cNvPr id="12" name="TextBox 11">
            <a:extLst>
              <a:ext uri="{FF2B5EF4-FFF2-40B4-BE49-F238E27FC236}">
                <a16:creationId xmlns:a16="http://schemas.microsoft.com/office/drawing/2014/main" id="{9AD2A350-6EB0-3542-A5DF-2A0D791A0562}"/>
              </a:ext>
            </a:extLst>
          </p:cNvPr>
          <p:cNvSpPr txBox="1"/>
          <p:nvPr/>
        </p:nvSpPr>
        <p:spPr>
          <a:xfrm>
            <a:off x="6882936" y="1515689"/>
            <a:ext cx="3786293" cy="369012"/>
          </a:xfrm>
          <a:prstGeom prst="rect">
            <a:avLst/>
          </a:prstGeom>
          <a:noFill/>
        </p:spPr>
        <p:txBody>
          <a:bodyPr wrap="none" rtlCol="0">
            <a:spAutoFit/>
          </a:bodyPr>
          <a:lstStyle/>
          <a:p>
            <a:pPr algn="ctr"/>
            <a:r>
              <a:rPr lang="en-GB" sz="1798" dirty="0"/>
              <a:t>Ideal performance measure </a:t>
            </a:r>
            <a:r>
              <a:rPr lang="en-GB" sz="1798" dirty="0">
                <a:solidFill>
                  <a:schemeClr val="accent1"/>
                </a:solidFill>
              </a:rPr>
              <a:t>rationality</a:t>
            </a:r>
          </a:p>
        </p:txBody>
      </p:sp>
      <p:sp>
        <p:nvSpPr>
          <p:cNvPr id="13" name="TextBox 12">
            <a:extLst>
              <a:ext uri="{FF2B5EF4-FFF2-40B4-BE49-F238E27FC236}">
                <a16:creationId xmlns:a16="http://schemas.microsoft.com/office/drawing/2014/main" id="{B40DCF2A-CFF7-9C49-AAFA-EBE8199315E2}"/>
              </a:ext>
            </a:extLst>
          </p:cNvPr>
          <p:cNvSpPr txBox="1"/>
          <p:nvPr/>
        </p:nvSpPr>
        <p:spPr>
          <a:xfrm>
            <a:off x="6059969" y="1212508"/>
            <a:ext cx="1770229" cy="369012"/>
          </a:xfrm>
          <a:prstGeom prst="rect">
            <a:avLst/>
          </a:prstGeom>
          <a:noFill/>
        </p:spPr>
        <p:txBody>
          <a:bodyPr wrap="none" rtlCol="0">
            <a:spAutoFit/>
          </a:bodyPr>
          <a:lstStyle/>
          <a:p>
            <a:pPr algn="ctr"/>
            <a:r>
              <a:rPr lang="en-GB" sz="1798" dirty="0"/>
              <a:t>Success measure</a:t>
            </a:r>
          </a:p>
        </p:txBody>
      </p:sp>
      <p:sp>
        <p:nvSpPr>
          <p:cNvPr id="3" name="Footer Placeholder 2">
            <a:extLst>
              <a:ext uri="{FF2B5EF4-FFF2-40B4-BE49-F238E27FC236}">
                <a16:creationId xmlns:a16="http://schemas.microsoft.com/office/drawing/2014/main" id="{A99D9ABC-3199-784A-918B-32B341FB2C29}"/>
              </a:ext>
            </a:extLst>
          </p:cNvPr>
          <p:cNvSpPr>
            <a:spLocks noGrp="1"/>
          </p:cNvSpPr>
          <p:nvPr>
            <p:ph type="ftr" sz="quarter" idx="3"/>
          </p:nvPr>
        </p:nvSpPr>
        <p:spPr/>
        <p:txBody>
          <a:bodyPr/>
          <a:lstStyle/>
          <a:p>
            <a:r>
              <a:rPr lang="en-GB"/>
              <a:t>T. Braun - StaRAI</a:t>
            </a:r>
          </a:p>
        </p:txBody>
      </p:sp>
      <p:sp>
        <p:nvSpPr>
          <p:cNvPr id="15" name="TextBox 14">
            <a:extLst>
              <a:ext uri="{FF2B5EF4-FFF2-40B4-BE49-F238E27FC236}">
                <a16:creationId xmlns:a16="http://schemas.microsoft.com/office/drawing/2014/main" id="{F3CB5E1A-A6F1-3D44-AE58-EA6903129EBA}"/>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graphicFrame>
        <p:nvGraphicFramePr>
          <p:cNvPr id="16" name="Table 15">
            <a:extLst>
              <a:ext uri="{FF2B5EF4-FFF2-40B4-BE49-F238E27FC236}">
                <a16:creationId xmlns:a16="http://schemas.microsoft.com/office/drawing/2014/main" id="{9ECAEDCD-E51C-954B-8790-5F39081DA217}"/>
              </a:ext>
            </a:extLst>
          </p:cNvPr>
          <p:cNvGraphicFramePr>
            <a:graphicFrameLocks noGrp="1"/>
          </p:cNvGraphicFramePr>
          <p:nvPr>
            <p:extLst>
              <p:ext uri="{D42A27DB-BD31-4B8C-83A1-F6EECF244321}">
                <p14:modId xmlns:p14="http://schemas.microsoft.com/office/powerpoint/2010/main" val="1366365438"/>
              </p:ext>
            </p:extLst>
          </p:nvPr>
        </p:nvGraphicFramePr>
        <p:xfrm>
          <a:off x="3389546" y="1863632"/>
          <a:ext cx="7111076" cy="4084320"/>
        </p:xfrm>
        <a:graphic>
          <a:graphicData uri="http://schemas.openxmlformats.org/drawingml/2006/table">
            <a:tbl>
              <a:tblPr firstRow="1" bandRow="1">
                <a:tableStyleId>{B301B821-A1FF-4177-AEE7-76D212191A09}</a:tableStyleId>
              </a:tblPr>
              <a:tblGrid>
                <a:gridCol w="3599250">
                  <a:extLst>
                    <a:ext uri="{9D8B030D-6E8A-4147-A177-3AD203B41FA5}">
                      <a16:colId xmlns:a16="http://schemas.microsoft.com/office/drawing/2014/main" val="3284920863"/>
                    </a:ext>
                  </a:extLst>
                </a:gridCol>
                <a:gridCol w="3511826">
                  <a:extLst>
                    <a:ext uri="{9D8B030D-6E8A-4147-A177-3AD203B41FA5}">
                      <a16:colId xmlns:a16="http://schemas.microsoft.com/office/drawing/2014/main" val="3763973032"/>
                    </a:ext>
                  </a:extLst>
                </a:gridCol>
              </a:tblGrid>
              <a:tr h="349200">
                <a:tc>
                  <a:txBody>
                    <a:bodyPr/>
                    <a:lstStyle/>
                    <a:p>
                      <a:r>
                        <a:rPr lang="en-GB" sz="1700" kern="1200" dirty="0">
                          <a:effectLst/>
                        </a:rPr>
                        <a:t>Thinking Humanly</a:t>
                      </a:r>
                      <a:endParaRPr lang="en-GB" sz="1700" dirty="0">
                        <a:effectLst/>
                      </a:endParaRPr>
                    </a:p>
                  </a:txBody>
                  <a:tcPr anchor="ct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00" kern="1200" dirty="0">
                          <a:effectLst/>
                        </a:rPr>
                        <a:t>Thinking Rationally </a:t>
                      </a:r>
                      <a:endParaRPr lang="en-GB" sz="1700" dirty="0">
                        <a:effectLst/>
                      </a:endParaRPr>
                    </a:p>
                  </a:txBody>
                  <a:tcPr anchor="ctr"/>
                </a:tc>
                <a:extLst>
                  <a:ext uri="{0D108BD9-81ED-4DB2-BD59-A6C34878D82A}">
                    <a16:rowId xmlns:a16="http://schemas.microsoft.com/office/drawing/2014/main" val="3128965436"/>
                  </a:ext>
                </a:extLst>
              </a:tr>
              <a:tr h="370840">
                <a:tc>
                  <a:txBody>
                    <a:bodyPr/>
                    <a:lstStyle/>
                    <a:p>
                      <a:pPr>
                        <a:spcAft>
                          <a:spcPts val="600"/>
                        </a:spcAft>
                      </a:pPr>
                      <a:r>
                        <a:rPr lang="en-GB" sz="1500" kern="1200" dirty="0">
                          <a:effectLst/>
                        </a:rPr>
                        <a:t>“The exciting new effort to make computers think . . . machines with minds, in the full and literal sense.” (</a:t>
                      </a:r>
                      <a:r>
                        <a:rPr lang="en-GB" sz="1500" kern="1200" dirty="0" err="1">
                          <a:effectLst/>
                        </a:rPr>
                        <a:t>Haugeland</a:t>
                      </a:r>
                      <a:r>
                        <a:rPr lang="en-GB" sz="1500" kern="1200" dirty="0">
                          <a:effectLst/>
                        </a:rPr>
                        <a:t>, 1985) </a:t>
                      </a:r>
                      <a:endParaRPr lang="en-GB" sz="1500" dirty="0">
                        <a:effectLst/>
                      </a:endParaRPr>
                    </a:p>
                    <a:p>
                      <a:r>
                        <a:rPr lang="en-GB" sz="1500" kern="1200" dirty="0">
                          <a:effectLst/>
                        </a:rPr>
                        <a:t>“[The automation of] activities that we associate with human thinking, activities such as decision-making, problem solving, learning…” (Bellman, 1978) </a:t>
                      </a:r>
                      <a:endParaRPr lang="en-GB" sz="1500" dirty="0">
                        <a:effectLst/>
                      </a:endParaRPr>
                    </a:p>
                  </a:txBody>
                  <a:tcPr/>
                </a:tc>
                <a:tc>
                  <a:txBody>
                    <a:bodyPr/>
                    <a:lstStyle/>
                    <a:p>
                      <a:pPr>
                        <a:spcAft>
                          <a:spcPts val="600"/>
                        </a:spcAft>
                      </a:pPr>
                      <a:r>
                        <a:rPr lang="en-GB" sz="1500" kern="1200" dirty="0">
                          <a:effectLst/>
                        </a:rPr>
                        <a:t>“The study of mental faculties through the use of computational models.”</a:t>
                      </a:r>
                      <a:br>
                        <a:rPr lang="en-GB" sz="1500" kern="1200" dirty="0">
                          <a:effectLst/>
                        </a:rPr>
                      </a:br>
                      <a:r>
                        <a:rPr lang="en-GB" sz="1500" kern="1200" dirty="0">
                          <a:effectLst/>
                        </a:rPr>
                        <a:t>(</a:t>
                      </a:r>
                      <a:r>
                        <a:rPr lang="en-GB" sz="1500" kern="1200" dirty="0" err="1">
                          <a:effectLst/>
                        </a:rPr>
                        <a:t>Charniak</a:t>
                      </a:r>
                      <a:r>
                        <a:rPr lang="en-GB" sz="1500" kern="1200" dirty="0">
                          <a:effectLst/>
                        </a:rPr>
                        <a:t> and McDermott, 1985) </a:t>
                      </a:r>
                      <a:endParaRPr lang="en-GB" sz="1500" dirty="0">
                        <a:effectLst/>
                      </a:endParaRPr>
                    </a:p>
                    <a:p>
                      <a:r>
                        <a:rPr lang="en-GB" sz="1500" kern="1200" dirty="0">
                          <a:effectLst/>
                        </a:rPr>
                        <a:t>“The study of the computations that make it possible to perceive, reason, and act.” (Winston, 1992) </a:t>
                      </a:r>
                      <a:endParaRPr lang="en-GB" sz="1500" dirty="0">
                        <a:effectLst/>
                      </a:endParaRPr>
                    </a:p>
                  </a:txBody>
                  <a:tcPr/>
                </a:tc>
                <a:extLst>
                  <a:ext uri="{0D108BD9-81ED-4DB2-BD59-A6C34878D82A}">
                    <a16:rowId xmlns:a16="http://schemas.microsoft.com/office/drawing/2014/main" val="1853098770"/>
                  </a:ext>
                </a:extLst>
              </a:tr>
              <a:tr h="349200">
                <a:tc>
                  <a:txBody>
                    <a:bodyPr/>
                    <a:lstStyle/>
                    <a:p>
                      <a:r>
                        <a:rPr lang="en-GB" sz="1700" b="1" kern="1200" dirty="0">
                          <a:solidFill>
                            <a:schemeClr val="bg1"/>
                          </a:solidFill>
                          <a:effectLst/>
                        </a:rPr>
                        <a:t>Acting Humanly </a:t>
                      </a:r>
                      <a:endParaRPr lang="en-GB" sz="1700" b="1" dirty="0">
                        <a:solidFill>
                          <a:schemeClr val="bg1"/>
                        </a:solidFill>
                        <a:effectLst/>
                      </a:endParaRPr>
                    </a:p>
                  </a:txBody>
                  <a:tcPr anchor="ctr">
                    <a:solidFill>
                      <a:schemeClr val="accent1"/>
                    </a:solidFill>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00" b="1" kern="1200" dirty="0">
                          <a:solidFill>
                            <a:schemeClr val="bg1"/>
                          </a:solidFill>
                          <a:effectLst/>
                        </a:rPr>
                        <a:t>Acting Rationally </a:t>
                      </a:r>
                      <a:endParaRPr lang="en-GB" sz="1700" b="1" dirty="0">
                        <a:solidFill>
                          <a:schemeClr val="bg1"/>
                        </a:solidFill>
                        <a:effectLst/>
                      </a:endParaRPr>
                    </a:p>
                  </a:txBody>
                  <a:tcPr anchor="ctr">
                    <a:solidFill>
                      <a:schemeClr val="accent1"/>
                    </a:solidFill>
                  </a:tcPr>
                </a:tc>
                <a:extLst>
                  <a:ext uri="{0D108BD9-81ED-4DB2-BD59-A6C34878D82A}">
                    <a16:rowId xmlns:a16="http://schemas.microsoft.com/office/drawing/2014/main" val="552276913"/>
                  </a:ext>
                </a:extLst>
              </a:tr>
              <a:tr h="370840">
                <a:tc>
                  <a:txBody>
                    <a:bodyPr/>
                    <a:lstStyle/>
                    <a:p>
                      <a:pPr>
                        <a:spcAft>
                          <a:spcPts val="600"/>
                        </a:spcAft>
                      </a:pPr>
                      <a:r>
                        <a:rPr lang="en-GB" sz="1500" kern="1200" dirty="0">
                          <a:effectLst/>
                        </a:rPr>
                        <a:t>“The art of creating machines that perform functions that require intelligence when performed by people.” (Kurzweil, 1990) </a:t>
                      </a:r>
                      <a:endParaRPr lang="en-GB" sz="1500" dirty="0">
                        <a:effectLst/>
                      </a:endParaRPr>
                    </a:p>
                    <a:p>
                      <a:r>
                        <a:rPr lang="en-GB" sz="1500" kern="1200" dirty="0">
                          <a:effectLst/>
                        </a:rPr>
                        <a:t>“The study of how to make computers do things at which, at the moment, people are better.” (Rich and Knight, 1991) </a:t>
                      </a:r>
                      <a:endParaRPr lang="en-GB" sz="1500" dirty="0">
                        <a:effectLst/>
                      </a:endParaRPr>
                    </a:p>
                  </a:txBody>
                  <a:tcPr/>
                </a:tc>
                <a:tc>
                  <a:txBody>
                    <a:bodyPr/>
                    <a:lstStyle/>
                    <a:p>
                      <a:pPr>
                        <a:spcAft>
                          <a:spcPts val="600"/>
                        </a:spcAft>
                      </a:pPr>
                      <a:r>
                        <a:rPr lang="en-GB" sz="1500" kern="1200" dirty="0">
                          <a:effectLst/>
                        </a:rPr>
                        <a:t>“Computational Intelligence is the study of the design of intelligent agents.” (Poole et al., 1998) </a:t>
                      </a:r>
                    </a:p>
                    <a:p>
                      <a:pPr>
                        <a:spcAft>
                          <a:spcPts val="600"/>
                        </a:spcAft>
                      </a:pPr>
                      <a:endParaRPr lang="en-GB" sz="1500" dirty="0">
                        <a:effectLst/>
                      </a:endParaRPr>
                    </a:p>
                    <a:p>
                      <a:r>
                        <a:rPr lang="en-GB" sz="1500" kern="1200" dirty="0">
                          <a:effectLst/>
                        </a:rPr>
                        <a:t>“AI … is concerned with intelligent behaviour in artefacts.” (Nilsson, 1998) </a:t>
                      </a:r>
                      <a:endParaRPr lang="en-GB" sz="1500" dirty="0">
                        <a:effectLst/>
                      </a:endParaRPr>
                    </a:p>
                  </a:txBody>
                  <a:tcPr/>
                </a:tc>
                <a:extLst>
                  <a:ext uri="{0D108BD9-81ED-4DB2-BD59-A6C34878D82A}">
                    <a16:rowId xmlns:a16="http://schemas.microsoft.com/office/drawing/2014/main" val="3251644739"/>
                  </a:ext>
                </a:extLst>
              </a:tr>
            </a:tbl>
          </a:graphicData>
        </a:graphic>
      </p:graphicFrame>
      <p:sp>
        <p:nvSpPr>
          <p:cNvPr id="5" name="Rectangle 4">
            <a:extLst>
              <a:ext uri="{FF2B5EF4-FFF2-40B4-BE49-F238E27FC236}">
                <a16:creationId xmlns:a16="http://schemas.microsoft.com/office/drawing/2014/main" id="{2BB880D3-C2D5-C846-9B5F-AC343D87365B}"/>
              </a:ext>
            </a:extLst>
          </p:cNvPr>
          <p:cNvSpPr/>
          <p:nvPr/>
        </p:nvSpPr>
        <p:spPr>
          <a:xfrm>
            <a:off x="3389546" y="3974404"/>
            <a:ext cx="3637678" cy="1973548"/>
          </a:xfrm>
          <a:prstGeom prst="rect">
            <a:avLst/>
          </a:prstGeom>
          <a:solidFill>
            <a:srgbClr val="FFC000">
              <a:alpha val="10000"/>
            </a:srgb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12169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en-GB"/>
              <a:t>Agent Structure: Goal-based Agent</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07DE662-443A-214E-8B08-0C4001A00FFF}"/>
                  </a:ext>
                </a:extLst>
              </p:cNvPr>
              <p:cNvSpPr>
                <a:spLocks noGrp="1"/>
              </p:cNvSpPr>
              <p:nvPr>
                <p:ph idx="1"/>
              </p:nvPr>
            </p:nvSpPr>
            <p:spPr>
              <a:xfrm>
                <a:off x="359625" y="1666902"/>
                <a:ext cx="4640146" cy="4236435"/>
              </a:xfrm>
            </p:spPr>
            <p:txBody>
              <a:bodyPr/>
              <a:lstStyle/>
              <a:p>
                <a:r>
                  <a:rPr lang="en-GB" dirty="0">
                    <a:solidFill>
                      <a:schemeClr val="accent1"/>
                    </a:solidFill>
                  </a:rPr>
                  <a:t>Goal </a:t>
                </a:r>
                <a:r>
                  <a:rPr lang="en-GB" dirty="0"/>
                  <a:t>information useful</a:t>
                </a:r>
              </a:p>
              <a:p>
                <a:pPr lvl="1"/>
                <a:r>
                  <a:rPr lang="en-GB" dirty="0"/>
                  <a:t>Description of desirable states</a:t>
                </a:r>
              </a:p>
              <a:p>
                <a:pPr lvl="2"/>
                <a:r>
                  <a:rPr lang="en-GB" dirty="0"/>
                  <a:t>Infer from performance measure</a:t>
                </a:r>
              </a:p>
              <a:p>
                <a:pPr lvl="2"/>
                <a:r>
                  <a:rPr lang="en-GB" dirty="0"/>
                  <a:t>Conditions for a goal state to fulfil</a:t>
                </a:r>
              </a:p>
              <a:p>
                <a:pPr lvl="2"/>
                <a:r>
                  <a:rPr lang="en-GB" dirty="0"/>
                  <a:t>Example: vacuum cleaner</a:t>
                </a:r>
                <a:endParaRPr lang="en-GB" i="1" dirty="0">
                  <a:latin typeface="Cambria Math" panose="02040503050406030204" pitchFamily="18" charset="0"/>
                  <a:ea typeface="Cambria Math" panose="02040503050406030204" pitchFamily="18" charset="0"/>
                </a:endParaRPr>
              </a:p>
              <a:p>
                <a:pPr marL="1113311" lvl="2"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𝐿𝑜𝑐</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𝑐𝑙𝑒𝑎𝑛</m:t>
                      </m:r>
                    </m:oMath>
                  </m:oMathPara>
                </a14:m>
                <a:endParaRPr lang="en-GB" dirty="0"/>
              </a:p>
              <a:p>
                <a:r>
                  <a:rPr lang="en-GB" dirty="0"/>
                  <a:t>Combine current state and  goal information to choose actions that lead to goal</a:t>
                </a:r>
              </a:p>
              <a:p>
                <a:r>
                  <a:rPr lang="en-GB" dirty="0"/>
                  <a:t>Research areas:</a:t>
                </a:r>
              </a:p>
              <a:p>
                <a:pPr lvl="1"/>
                <a:r>
                  <a:rPr lang="en-GB" dirty="0">
                    <a:solidFill>
                      <a:schemeClr val="accent2"/>
                    </a:solidFill>
                  </a:rPr>
                  <a:t>Search</a:t>
                </a:r>
              </a:p>
              <a:p>
                <a:pPr lvl="1"/>
                <a:r>
                  <a:rPr lang="en-GB" dirty="0">
                    <a:solidFill>
                      <a:schemeClr val="accent2"/>
                    </a:solidFill>
                  </a:rPr>
                  <a:t>Planning</a:t>
                </a:r>
              </a:p>
            </p:txBody>
          </p:sp>
        </mc:Choice>
        <mc:Fallback xmlns="">
          <p:sp>
            <p:nvSpPr>
              <p:cNvPr id="5" name="Content Placeholder 4">
                <a:extLst>
                  <a:ext uri="{FF2B5EF4-FFF2-40B4-BE49-F238E27FC236}">
                    <a16:creationId xmlns:a16="http://schemas.microsoft.com/office/drawing/2014/main" id="{E07DE662-443A-214E-8B08-0C4001A00FFF}"/>
                  </a:ext>
                </a:extLst>
              </p:cNvPr>
              <p:cNvSpPr>
                <a:spLocks noGrp="1" noRot="1" noChangeAspect="1" noMove="1" noResize="1" noEditPoints="1" noAdjustHandles="1" noChangeArrowheads="1" noChangeShapeType="1" noTextEdit="1"/>
              </p:cNvSpPr>
              <p:nvPr>
                <p:ph idx="1"/>
              </p:nvPr>
            </p:nvSpPr>
            <p:spPr>
              <a:xfrm>
                <a:off x="359625" y="1666902"/>
                <a:ext cx="4640146" cy="4236435"/>
              </a:xfrm>
              <a:blipFill>
                <a:blip r:embed="rId2"/>
                <a:stretch>
                  <a:fillRect l="-3542" t="-2687" r="-2997" b="-1791"/>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9E973714-11F7-0241-B3C1-06997549A826}"/>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40</a:t>
            </a:fld>
            <a:r>
              <a:rPr lang="en-GB"/>
              <a:t> </a:t>
            </a:r>
            <a:endParaRPr lang="en-GB" sz="1399"/>
          </a:p>
        </p:txBody>
      </p:sp>
      <p:grpSp>
        <p:nvGrpSpPr>
          <p:cNvPr id="78" name="Group 77">
            <a:extLst>
              <a:ext uri="{FF2B5EF4-FFF2-40B4-BE49-F238E27FC236}">
                <a16:creationId xmlns:a16="http://schemas.microsoft.com/office/drawing/2014/main" id="{F2A7AB63-EA2E-0A44-B09B-43F711F2313D}"/>
              </a:ext>
            </a:extLst>
          </p:cNvPr>
          <p:cNvGrpSpPr/>
          <p:nvPr/>
        </p:nvGrpSpPr>
        <p:grpSpPr>
          <a:xfrm>
            <a:off x="5325464" y="1679423"/>
            <a:ext cx="6506212" cy="4236436"/>
            <a:chOff x="2717975" y="1628799"/>
            <a:chExt cx="6512989" cy="4240849"/>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dirty="0"/>
                <a:t>Environment</a:t>
              </a:r>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dirty="0"/>
                <a:t>Sensors</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dirty="0"/>
                <a:t>Actuators</a:t>
              </a:r>
            </a:p>
          </p:txBody>
        </p:sp>
        <p:sp>
          <p:nvSpPr>
            <p:cNvPr id="13" name="TextBox 12">
              <a:extLst>
                <a:ext uri="{FF2B5EF4-FFF2-40B4-BE49-F238E27FC236}">
                  <a16:creationId xmlns:a16="http://schemas.microsoft.com/office/drawing/2014/main" id="{A734DC34-8F1C-1542-9529-CB714864C66D}"/>
                </a:ext>
              </a:extLst>
            </p:cNvPr>
            <p:cNvSpPr txBox="1"/>
            <p:nvPr/>
          </p:nvSpPr>
          <p:spPr>
            <a:xfrm>
              <a:off x="6113084" y="2240746"/>
              <a:ext cx="1328862" cy="523509"/>
            </a:xfrm>
            <a:prstGeom prst="rect">
              <a:avLst/>
            </a:prstGeom>
            <a:solidFill>
              <a:schemeClr val="bg1"/>
            </a:solidFill>
            <a:ln w="19050">
              <a:solidFill>
                <a:schemeClr val="tx1"/>
              </a:solidFill>
            </a:ln>
          </p:spPr>
          <p:txBody>
            <a:bodyPr wrap="none" rtlCol="0">
              <a:spAutoFit/>
            </a:bodyPr>
            <a:lstStyle/>
            <a:p>
              <a:pPr algn="ctr"/>
              <a:r>
                <a:rPr lang="en-GB" sz="1399" dirty="0"/>
                <a:t>What the world</a:t>
              </a:r>
            </a:p>
            <a:p>
              <a:pPr algn="ctr"/>
              <a:r>
                <a:rPr lang="en-GB" sz="1399" dirty="0"/>
                <a:t>is like now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CD3D6B-12E1-A241-ACDC-C393ECC7D82C}"/>
                    </a:ext>
                  </a:extLst>
                </p:cNvPr>
                <p:cNvSpPr txBox="1"/>
                <p:nvPr/>
              </p:nvSpPr>
              <p:spPr>
                <a:xfrm>
                  <a:off x="6010831" y="3060231"/>
                  <a:ext cx="1533362" cy="523509"/>
                </a:xfrm>
                <a:prstGeom prst="rect">
                  <a:avLst/>
                </a:prstGeom>
                <a:solidFill>
                  <a:schemeClr val="bg1"/>
                </a:solidFill>
                <a:ln w="19050">
                  <a:solidFill>
                    <a:schemeClr val="tx1"/>
                  </a:solidFill>
                </a:ln>
              </p:spPr>
              <p:txBody>
                <a:bodyPr wrap="none" rtlCol="0">
                  <a:spAutoFit/>
                </a:bodyPr>
                <a:lstStyle/>
                <a:p>
                  <a:pPr algn="ctr"/>
                  <a:r>
                    <a:rPr lang="en-GB" sz="1399" dirty="0"/>
                    <a:t>What it will be like</a:t>
                  </a:r>
                  <a:br>
                    <a:rPr lang="en-GB" sz="1399" dirty="0"/>
                  </a:br>
                  <a:r>
                    <a:rPr lang="en-GB" sz="1399" dirty="0"/>
                    <a:t>if I do action </a:t>
                  </a:r>
                  <a14:m>
                    <m:oMath xmlns:m="http://schemas.openxmlformats.org/officeDocument/2006/math">
                      <m:r>
                        <a:rPr lang="en-GB" sz="1399" i="1" smtClean="0">
                          <a:latin typeface="Cambria Math" panose="02040503050406030204" pitchFamily="18" charset="0"/>
                        </a:rPr>
                        <m:t>𝐴</m:t>
                      </m:r>
                    </m:oMath>
                  </a14:m>
                  <a:endParaRPr lang="en-GB" sz="1399" dirty="0"/>
                </a:p>
              </p:txBody>
            </p:sp>
          </mc:Choice>
          <mc:Fallback xmlns="">
            <p:sp>
              <p:nvSpPr>
                <p:cNvPr id="14" name="TextBox 13">
                  <a:extLst>
                    <a:ext uri="{FF2B5EF4-FFF2-40B4-BE49-F238E27FC236}">
                      <a16:creationId xmlns:a16="http://schemas.microsoft.com/office/drawing/2014/main" id="{1ECD3D6B-12E1-A241-ACDC-C393ECC7D82C}"/>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3"/>
                  <a:stretch>
                    <a:fillRect b="-9091"/>
                  </a:stretch>
                </a:blipFill>
                <a:ln w="19050">
                  <a:solidFill>
                    <a:schemeClr val="tx1"/>
                  </a:solidFill>
                </a:ln>
              </p:spPr>
              <p:txBody>
                <a:bodyPr/>
                <a:lstStyle/>
                <a:p>
                  <a:r>
                    <a:rPr lang="en-GB">
                      <a:noFill/>
                    </a:rPr>
                    <a:t> </a:t>
                  </a:r>
                </a:p>
              </p:txBody>
            </p:sp>
          </mc:Fallback>
        </mc:AlternateContent>
        <p:sp>
          <p:nvSpPr>
            <p:cNvPr id="16" name="TextBox 15">
              <a:extLst>
                <a:ext uri="{FF2B5EF4-FFF2-40B4-BE49-F238E27FC236}">
                  <a16:creationId xmlns:a16="http://schemas.microsoft.com/office/drawing/2014/main" id="{112CA37A-2903-994A-B342-B84EF3768447}"/>
                </a:ext>
              </a:extLst>
            </p:cNvPr>
            <p:cNvSpPr txBox="1"/>
            <p:nvPr/>
          </p:nvSpPr>
          <p:spPr>
            <a:xfrm>
              <a:off x="6146267" y="4289460"/>
              <a:ext cx="1262493" cy="523509"/>
            </a:xfrm>
            <a:prstGeom prst="rect">
              <a:avLst/>
            </a:prstGeom>
            <a:solidFill>
              <a:schemeClr val="bg1"/>
            </a:solidFill>
            <a:ln w="19050">
              <a:solidFill>
                <a:schemeClr val="tx1"/>
              </a:solidFill>
            </a:ln>
          </p:spPr>
          <p:txBody>
            <a:bodyPr wrap="none" rtlCol="0">
              <a:spAutoFit/>
            </a:bodyPr>
            <a:lstStyle/>
            <a:p>
              <a:pPr algn="ctr"/>
              <a:r>
                <a:rPr lang="en-GB" sz="1399" dirty="0"/>
                <a:t>What action I</a:t>
              </a:r>
              <a:br>
                <a:rPr lang="en-GB" sz="1399" dirty="0"/>
              </a:br>
              <a:r>
                <a:rPr lang="en-GB" sz="1399" dirty="0"/>
                <a:t>should do now</a:t>
              </a:r>
            </a:p>
          </p:txBody>
        </p:sp>
        <p:sp>
          <p:nvSpPr>
            <p:cNvPr id="17" name="TextBox 16">
              <a:extLst>
                <a:ext uri="{FF2B5EF4-FFF2-40B4-BE49-F238E27FC236}">
                  <a16:creationId xmlns:a16="http://schemas.microsoft.com/office/drawing/2014/main" id="{8E7660AC-D9A1-2240-965F-74C929763100}"/>
                </a:ext>
              </a:extLst>
            </p:cNvPr>
            <p:cNvSpPr txBox="1"/>
            <p:nvPr/>
          </p:nvSpPr>
          <p:spPr>
            <a:xfrm>
              <a:off x="3901751" y="2001756"/>
              <a:ext cx="642242"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t>State</a:t>
              </a:r>
            </a:p>
          </p:txBody>
        </p:sp>
        <p:sp>
          <p:nvSpPr>
            <p:cNvPr id="18" name="TextBox 17">
              <a:extLst>
                <a:ext uri="{FF2B5EF4-FFF2-40B4-BE49-F238E27FC236}">
                  <a16:creationId xmlns:a16="http://schemas.microsoft.com/office/drawing/2014/main" id="{92CD455B-F074-D443-9AFE-2255E45A76A9}"/>
                </a:ext>
              </a:extLst>
            </p:cNvPr>
            <p:cNvSpPr txBox="1"/>
            <p:nvPr/>
          </p:nvSpPr>
          <p:spPr>
            <a:xfrm>
              <a:off x="3261963" y="2456189"/>
              <a:ext cx="1921828"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t>How the world evolves</a:t>
              </a:r>
            </a:p>
          </p:txBody>
        </p:sp>
        <p:sp>
          <p:nvSpPr>
            <p:cNvPr id="19" name="TextBox 18">
              <a:extLst>
                <a:ext uri="{FF2B5EF4-FFF2-40B4-BE49-F238E27FC236}">
                  <a16:creationId xmlns:a16="http://schemas.microsoft.com/office/drawing/2014/main" id="{D1863745-A252-8745-9A16-CD9D64D6519C}"/>
                </a:ext>
              </a:extLst>
            </p:cNvPr>
            <p:cNvSpPr txBox="1"/>
            <p:nvPr/>
          </p:nvSpPr>
          <p:spPr>
            <a:xfrm>
              <a:off x="3364011" y="3170803"/>
              <a:ext cx="1717730"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t>What my actions do</a:t>
              </a:r>
            </a:p>
          </p:txBody>
        </p:sp>
        <p:sp>
          <p:nvSpPr>
            <p:cNvPr id="20" name="TextBox 19">
              <a:extLst>
                <a:ext uri="{FF2B5EF4-FFF2-40B4-BE49-F238E27FC236}">
                  <a16:creationId xmlns:a16="http://schemas.microsoft.com/office/drawing/2014/main" id="{F4D98089-514C-7A45-A5EF-8304771E145F}"/>
                </a:ext>
              </a:extLst>
            </p:cNvPr>
            <p:cNvSpPr txBox="1"/>
            <p:nvPr/>
          </p:nvSpPr>
          <p:spPr>
            <a:xfrm>
              <a:off x="3880810" y="4399592"/>
              <a:ext cx="684121"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t>Goals</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3" idx="0"/>
            </p:cNvCxnSpPr>
            <p:nvPr/>
          </p:nvCxnSpPr>
          <p:spPr>
            <a:xfrm>
              <a:off x="6777511" y="1942946"/>
              <a:ext cx="4"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699AD0-345C-8941-AF9A-48F52D5ADDE9}"/>
                </a:ext>
              </a:extLst>
            </p:cNvPr>
            <p:cNvCxnSpPr>
              <a:cxnSpLocks/>
              <a:stCxn id="13" idx="2"/>
              <a:endCxn id="14" idx="0"/>
            </p:cNvCxnSpPr>
            <p:nvPr/>
          </p:nvCxnSpPr>
          <p:spPr>
            <a:xfrm flipH="1">
              <a:off x="6777512" y="2764255"/>
              <a:ext cx="3"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4" idx="2"/>
              <a:endCxn id="16" idx="0"/>
            </p:cNvCxnSpPr>
            <p:nvPr/>
          </p:nvCxnSpPr>
          <p:spPr>
            <a:xfrm>
              <a:off x="6777512" y="3583739"/>
              <a:ext cx="2" cy="7057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6" idx="2"/>
              <a:endCxn id="12" idx="0"/>
            </p:cNvCxnSpPr>
            <p:nvPr/>
          </p:nvCxnSpPr>
          <p:spPr>
            <a:xfrm flipH="1">
              <a:off x="6777513" y="4812968"/>
              <a:ext cx="1" cy="7057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1689396-08A1-2640-8A15-9058BEA86ED2}"/>
                </a:ext>
              </a:extLst>
            </p:cNvPr>
            <p:cNvCxnSpPr>
              <a:cxnSpLocks/>
              <a:stCxn id="17" idx="3"/>
              <a:endCxn id="13" idx="1"/>
            </p:cNvCxnSpPr>
            <p:nvPr/>
          </p:nvCxnSpPr>
          <p:spPr>
            <a:xfrm>
              <a:off x="4543993" y="2153301"/>
              <a:ext cx="1569091"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38BC4E-C3B0-5F4C-9EEA-CEBC152F03C6}"/>
                </a:ext>
              </a:extLst>
            </p:cNvPr>
            <p:cNvCxnSpPr>
              <a:cxnSpLocks/>
              <a:stCxn id="18" idx="3"/>
              <a:endCxn id="13" idx="1"/>
            </p:cNvCxnSpPr>
            <p:nvPr/>
          </p:nvCxnSpPr>
          <p:spPr>
            <a:xfrm flipV="1">
              <a:off x="5183791" y="2502500"/>
              <a:ext cx="929293"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1696DB-2993-1543-8F32-C3CB56F8830C}"/>
                </a:ext>
              </a:extLst>
            </p:cNvPr>
            <p:cNvCxnSpPr>
              <a:cxnSpLocks/>
              <a:stCxn id="18" idx="3"/>
              <a:endCxn id="14"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7923A5-9398-8142-BDC2-974D49654E4E}"/>
                </a:ext>
              </a:extLst>
            </p:cNvPr>
            <p:cNvCxnSpPr>
              <a:cxnSpLocks/>
              <a:stCxn id="19" idx="3"/>
              <a:endCxn id="13" idx="1"/>
            </p:cNvCxnSpPr>
            <p:nvPr/>
          </p:nvCxnSpPr>
          <p:spPr>
            <a:xfrm flipV="1">
              <a:off x="5081742" y="2502500"/>
              <a:ext cx="1031342"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6A00115-B090-894F-BEFB-A85E6F323083}"/>
                </a:ext>
              </a:extLst>
            </p:cNvPr>
            <p:cNvCxnSpPr>
              <a:cxnSpLocks/>
              <a:stCxn id="19" idx="3"/>
              <a:endCxn id="14"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a:stCxn id="20" idx="3"/>
              <a:endCxn id="16" idx="1"/>
            </p:cNvCxnSpPr>
            <p:nvPr/>
          </p:nvCxnSpPr>
          <p:spPr>
            <a:xfrm>
              <a:off x="4564931" y="4551137"/>
              <a:ext cx="1581336" cy="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164454" y="5626410"/>
              <a:ext cx="1529319"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C1C3193-2373-1E49-81BA-D244774E80ED}"/>
                </a:ext>
              </a:extLst>
            </p:cNvPr>
            <p:cNvCxnSpPr>
              <a:cxnSpLocks/>
              <a:stCxn id="13" idx="0"/>
              <a:endCxn id="17" idx="0"/>
            </p:cNvCxnSpPr>
            <p:nvPr/>
          </p:nvCxnSpPr>
          <p:spPr>
            <a:xfrm rot="16200000" flipV="1">
              <a:off x="5380700" y="843929"/>
              <a:ext cx="238990" cy="2554643"/>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33F27187-4183-524C-AF09-396507F86AFF}"/>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3669106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en-GB"/>
              <a:t>Agent Structure: Utility-based Agent</a:t>
            </a:r>
          </a:p>
        </p:txBody>
      </p:sp>
      <p:sp>
        <p:nvSpPr>
          <p:cNvPr id="5" name="Content Placeholder 4">
            <a:extLst>
              <a:ext uri="{FF2B5EF4-FFF2-40B4-BE49-F238E27FC236}">
                <a16:creationId xmlns:a16="http://schemas.microsoft.com/office/drawing/2014/main" id="{8AA16274-8A2B-4343-AFC2-AFE9024DC2EA}"/>
              </a:ext>
            </a:extLst>
          </p:cNvPr>
          <p:cNvSpPr>
            <a:spLocks noGrp="1"/>
          </p:cNvSpPr>
          <p:nvPr>
            <p:ph idx="1"/>
          </p:nvPr>
        </p:nvSpPr>
        <p:spPr>
          <a:xfrm>
            <a:off x="359625" y="1666902"/>
            <a:ext cx="4919925" cy="4236435"/>
          </a:xfrm>
        </p:spPr>
        <p:txBody>
          <a:bodyPr>
            <a:normAutofit/>
          </a:bodyPr>
          <a:lstStyle/>
          <a:p>
            <a:r>
              <a:rPr lang="en-GB" dirty="0"/>
              <a:t>Goal-based: binary distinction between </a:t>
            </a:r>
            <a:r>
              <a:rPr lang="en-GB" i="1" dirty="0"/>
              <a:t>happy</a:t>
            </a:r>
            <a:r>
              <a:rPr lang="en-GB" dirty="0"/>
              <a:t> and </a:t>
            </a:r>
            <a:r>
              <a:rPr lang="en-GB" i="1" dirty="0"/>
              <a:t>unhappy</a:t>
            </a:r>
          </a:p>
          <a:p>
            <a:r>
              <a:rPr lang="en-GB" dirty="0"/>
              <a:t>Utility as a distribution over possible states</a:t>
            </a:r>
          </a:p>
          <a:p>
            <a:pPr lvl="1"/>
            <a:r>
              <a:rPr lang="en-GB" dirty="0"/>
              <a:t>What we look at later in the lecture</a:t>
            </a:r>
          </a:p>
          <a:p>
            <a:pPr lvl="1"/>
            <a:r>
              <a:rPr lang="en-GB" dirty="0"/>
              <a:t>Essentially an internalisation of the performance measure</a:t>
            </a:r>
          </a:p>
          <a:p>
            <a:pPr lvl="2">
              <a:tabLst>
                <a:tab pos="1284589" algn="l"/>
              </a:tabLst>
            </a:pPr>
            <a:r>
              <a:rPr lang="en-GB" dirty="0"/>
              <a:t>If internal utility function </a:t>
            </a:r>
            <a:r>
              <a:rPr lang="en-GB" i="1" dirty="0"/>
              <a:t>agrees with</a:t>
            </a:r>
            <a:r>
              <a:rPr lang="en-GB" dirty="0"/>
              <a:t> external performance measure:</a:t>
            </a:r>
          </a:p>
          <a:p>
            <a:pPr lvl="2"/>
            <a:r>
              <a:rPr lang="en-GB" sz="2000" dirty="0"/>
              <a:t>Agent that chooses actions to maximize its utility will be </a:t>
            </a:r>
            <a:r>
              <a:rPr lang="en-GB" sz="2000" i="1" dirty="0">
                <a:solidFill>
                  <a:schemeClr val="accent1"/>
                </a:solidFill>
              </a:rPr>
              <a:t>rational</a:t>
            </a:r>
            <a:r>
              <a:rPr lang="en-GB" sz="2000" dirty="0"/>
              <a:t> according to the external performance measure </a:t>
            </a:r>
            <a:endParaRPr lang="en-GB" dirty="0"/>
          </a:p>
          <a:p>
            <a:endParaRPr lang="en-GB" dirty="0"/>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573E510D-A5BD-3F4A-AE2A-BAB197191984}"/>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41</a:t>
            </a:fld>
            <a:r>
              <a:rPr lang="en-GB"/>
              <a:t> </a:t>
            </a:r>
            <a:endParaRPr lang="en-GB" sz="1399"/>
          </a:p>
        </p:txBody>
      </p:sp>
      <p:grpSp>
        <p:nvGrpSpPr>
          <p:cNvPr id="78" name="Group 77">
            <a:extLst>
              <a:ext uri="{FF2B5EF4-FFF2-40B4-BE49-F238E27FC236}">
                <a16:creationId xmlns:a16="http://schemas.microsoft.com/office/drawing/2014/main" id="{F2A7AB63-EA2E-0A44-B09B-43F711F2313D}"/>
              </a:ext>
            </a:extLst>
          </p:cNvPr>
          <p:cNvGrpSpPr/>
          <p:nvPr/>
        </p:nvGrpSpPr>
        <p:grpSpPr>
          <a:xfrm>
            <a:off x="5325464" y="1679423"/>
            <a:ext cx="6506212" cy="4236436"/>
            <a:chOff x="2717975" y="1628799"/>
            <a:chExt cx="6512989" cy="4240849"/>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13" name="TextBox 12">
              <a:extLst>
                <a:ext uri="{FF2B5EF4-FFF2-40B4-BE49-F238E27FC236}">
                  <a16:creationId xmlns:a16="http://schemas.microsoft.com/office/drawing/2014/main" id="{A734DC34-8F1C-1542-9529-CB714864C66D}"/>
                </a:ext>
              </a:extLst>
            </p:cNvPr>
            <p:cNvSpPr txBox="1"/>
            <p:nvPr/>
          </p:nvSpPr>
          <p:spPr>
            <a:xfrm>
              <a:off x="6113083" y="2240746"/>
              <a:ext cx="1328862" cy="523509"/>
            </a:xfrm>
            <a:prstGeom prst="rect">
              <a:avLst/>
            </a:prstGeom>
            <a:solidFill>
              <a:schemeClr val="bg1"/>
            </a:solidFill>
            <a:ln w="19050">
              <a:solidFill>
                <a:schemeClr val="tx1"/>
              </a:solidFill>
            </a:ln>
          </p:spPr>
          <p:txBody>
            <a:bodyPr wrap="none" rtlCol="0">
              <a:spAutoFit/>
            </a:bodyPr>
            <a:lstStyle/>
            <a:p>
              <a:pPr algn="ctr"/>
              <a:r>
                <a:rPr lang="en-GB" sz="1399"/>
                <a:t>What the world</a:t>
              </a:r>
            </a:p>
            <a:p>
              <a:pPr algn="ctr"/>
              <a:r>
                <a:rPr lang="en-GB" sz="1399"/>
                <a:t>is like now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CD3D6B-12E1-A241-ACDC-C393ECC7D82C}"/>
                    </a:ext>
                  </a:extLst>
                </p:cNvPr>
                <p:cNvSpPr txBox="1"/>
                <p:nvPr/>
              </p:nvSpPr>
              <p:spPr>
                <a:xfrm>
                  <a:off x="6010831" y="3060231"/>
                  <a:ext cx="1533362" cy="523509"/>
                </a:xfrm>
                <a:prstGeom prst="rect">
                  <a:avLst/>
                </a:prstGeom>
                <a:solidFill>
                  <a:schemeClr val="bg1"/>
                </a:solidFill>
                <a:ln w="19050">
                  <a:solidFill>
                    <a:schemeClr val="tx1"/>
                  </a:solidFill>
                </a:ln>
              </p:spPr>
              <p:txBody>
                <a:bodyPr wrap="none" rtlCol="0">
                  <a:spAutoFit/>
                </a:bodyPr>
                <a:lstStyle/>
                <a:p>
                  <a:pPr algn="ctr"/>
                  <a:r>
                    <a:rPr lang="en-GB" sz="1399"/>
                    <a:t>What it will be like</a:t>
                  </a:r>
                  <a:br>
                    <a:rPr lang="en-GB" sz="1399"/>
                  </a:br>
                  <a:r>
                    <a:rPr lang="en-GB" sz="1399"/>
                    <a:t>if I do action </a:t>
                  </a:r>
                  <a14:m>
                    <m:oMath xmlns:m="http://schemas.openxmlformats.org/officeDocument/2006/math">
                      <m:r>
                        <a:rPr lang="en-GB" sz="1399" i="1" smtClean="0">
                          <a:latin typeface="Cambria Math" panose="02040503050406030204" pitchFamily="18" charset="0"/>
                        </a:rPr>
                        <m:t>𝐴</m:t>
                      </m:r>
                    </m:oMath>
                  </a14:m>
                  <a:endParaRPr lang="en-GB" sz="1399"/>
                </a:p>
              </p:txBody>
            </p:sp>
          </mc:Choice>
          <mc:Fallback xmlns="">
            <p:sp>
              <p:nvSpPr>
                <p:cNvPr id="14" name="TextBox 13">
                  <a:extLst>
                    <a:ext uri="{FF2B5EF4-FFF2-40B4-BE49-F238E27FC236}">
                      <a16:creationId xmlns:a16="http://schemas.microsoft.com/office/drawing/2014/main" id="{1ECD3D6B-12E1-A241-ACDC-C393ECC7D82C}"/>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3"/>
                  <a:stretch>
                    <a:fillRect b="-9091"/>
                  </a:stretch>
                </a:blipFill>
                <a:ln w="19050">
                  <a:solidFill>
                    <a:schemeClr val="tx1"/>
                  </a:solidFill>
                </a:ln>
              </p:spPr>
              <p:txBody>
                <a:bodyPr/>
                <a:lstStyle/>
                <a:p>
                  <a:r>
                    <a:rPr lang="en-GB">
                      <a:noFill/>
                    </a:rPr>
                    <a:t> </a:t>
                  </a:r>
                </a:p>
              </p:txBody>
            </p:sp>
          </mc:Fallback>
        </mc:AlternateContent>
        <p:sp>
          <p:nvSpPr>
            <p:cNvPr id="15" name="TextBox 14">
              <a:extLst>
                <a:ext uri="{FF2B5EF4-FFF2-40B4-BE49-F238E27FC236}">
                  <a16:creationId xmlns:a16="http://schemas.microsoft.com/office/drawing/2014/main" id="{62C1B14A-4A5C-A543-8F45-7FFABB056413}"/>
                </a:ext>
              </a:extLst>
            </p:cNvPr>
            <p:cNvSpPr txBox="1"/>
            <p:nvPr/>
          </p:nvSpPr>
          <p:spPr>
            <a:xfrm>
              <a:off x="5970201" y="3879716"/>
              <a:ext cx="1614622" cy="523509"/>
            </a:xfrm>
            <a:prstGeom prst="rect">
              <a:avLst/>
            </a:prstGeom>
            <a:solidFill>
              <a:schemeClr val="bg1"/>
            </a:solidFill>
            <a:ln w="19050">
              <a:solidFill>
                <a:schemeClr val="tx1"/>
              </a:solidFill>
            </a:ln>
          </p:spPr>
          <p:txBody>
            <a:bodyPr wrap="none" rtlCol="0">
              <a:spAutoFit/>
            </a:bodyPr>
            <a:lstStyle/>
            <a:p>
              <a:pPr algn="ctr"/>
              <a:r>
                <a:rPr lang="en-GB" sz="1399"/>
                <a:t>How happy I will be</a:t>
              </a:r>
              <a:br>
                <a:rPr lang="en-GB" sz="1399"/>
              </a:br>
              <a:r>
                <a:rPr lang="en-GB" sz="1399"/>
                <a:t>in such a state</a:t>
              </a:r>
            </a:p>
          </p:txBody>
        </p:sp>
        <p:sp>
          <p:nvSpPr>
            <p:cNvPr id="16" name="TextBox 15">
              <a:extLst>
                <a:ext uri="{FF2B5EF4-FFF2-40B4-BE49-F238E27FC236}">
                  <a16:creationId xmlns:a16="http://schemas.microsoft.com/office/drawing/2014/main" id="{112CA37A-2903-994A-B342-B84EF3768447}"/>
                </a:ext>
              </a:extLst>
            </p:cNvPr>
            <p:cNvSpPr txBox="1"/>
            <p:nvPr/>
          </p:nvSpPr>
          <p:spPr>
            <a:xfrm>
              <a:off x="6146266" y="4699201"/>
              <a:ext cx="1262493" cy="523509"/>
            </a:xfrm>
            <a:prstGeom prst="rect">
              <a:avLst/>
            </a:prstGeom>
            <a:solidFill>
              <a:schemeClr val="bg1"/>
            </a:solidFill>
            <a:ln w="19050">
              <a:solidFill>
                <a:schemeClr val="tx1"/>
              </a:solidFill>
            </a:ln>
          </p:spPr>
          <p:txBody>
            <a:bodyPr wrap="none" rtlCol="0">
              <a:spAutoFit/>
            </a:bodyPr>
            <a:lstStyle/>
            <a:p>
              <a:pPr algn="ctr"/>
              <a:r>
                <a:rPr lang="en-GB" sz="1399" dirty="0"/>
                <a:t>What action I</a:t>
              </a:r>
              <a:br>
                <a:rPr lang="en-GB" sz="1399" dirty="0"/>
              </a:br>
              <a:r>
                <a:rPr lang="en-GB" sz="1399" dirty="0"/>
                <a:t>should do now</a:t>
              </a:r>
            </a:p>
          </p:txBody>
        </p:sp>
        <p:sp>
          <p:nvSpPr>
            <p:cNvPr id="17" name="TextBox 16">
              <a:extLst>
                <a:ext uri="{FF2B5EF4-FFF2-40B4-BE49-F238E27FC236}">
                  <a16:creationId xmlns:a16="http://schemas.microsoft.com/office/drawing/2014/main" id="{8E7660AC-D9A1-2240-965F-74C929763100}"/>
                </a:ext>
              </a:extLst>
            </p:cNvPr>
            <p:cNvSpPr txBox="1"/>
            <p:nvPr/>
          </p:nvSpPr>
          <p:spPr>
            <a:xfrm>
              <a:off x="3901751" y="2001756"/>
              <a:ext cx="642242"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State</a:t>
              </a:r>
            </a:p>
          </p:txBody>
        </p:sp>
        <p:sp>
          <p:nvSpPr>
            <p:cNvPr id="18" name="TextBox 17">
              <a:extLst>
                <a:ext uri="{FF2B5EF4-FFF2-40B4-BE49-F238E27FC236}">
                  <a16:creationId xmlns:a16="http://schemas.microsoft.com/office/drawing/2014/main" id="{92CD455B-F074-D443-9AFE-2255E45A76A9}"/>
                </a:ext>
              </a:extLst>
            </p:cNvPr>
            <p:cNvSpPr txBox="1"/>
            <p:nvPr/>
          </p:nvSpPr>
          <p:spPr>
            <a:xfrm>
              <a:off x="3261963" y="2456189"/>
              <a:ext cx="1921828"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How the world evolves</a:t>
              </a:r>
            </a:p>
          </p:txBody>
        </p:sp>
        <p:sp>
          <p:nvSpPr>
            <p:cNvPr id="19" name="TextBox 18">
              <a:extLst>
                <a:ext uri="{FF2B5EF4-FFF2-40B4-BE49-F238E27FC236}">
                  <a16:creationId xmlns:a16="http://schemas.microsoft.com/office/drawing/2014/main" id="{D1863745-A252-8745-9A16-CD9D64D6519C}"/>
                </a:ext>
              </a:extLst>
            </p:cNvPr>
            <p:cNvSpPr txBox="1"/>
            <p:nvPr/>
          </p:nvSpPr>
          <p:spPr>
            <a:xfrm>
              <a:off x="3364011" y="3170803"/>
              <a:ext cx="1717730"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What my actions do</a:t>
              </a:r>
            </a:p>
          </p:txBody>
        </p:sp>
        <p:sp>
          <p:nvSpPr>
            <p:cNvPr id="20" name="TextBox 19">
              <a:extLst>
                <a:ext uri="{FF2B5EF4-FFF2-40B4-BE49-F238E27FC236}">
                  <a16:creationId xmlns:a16="http://schemas.microsoft.com/office/drawing/2014/main" id="{F4D98089-514C-7A45-A5EF-8304771E145F}"/>
                </a:ext>
              </a:extLst>
            </p:cNvPr>
            <p:cNvSpPr txBox="1"/>
            <p:nvPr/>
          </p:nvSpPr>
          <p:spPr>
            <a:xfrm>
              <a:off x="3867411" y="3990728"/>
              <a:ext cx="710922"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Utility</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3"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699AD0-345C-8941-AF9A-48F52D5ADDE9}"/>
                </a:ext>
              </a:extLst>
            </p:cNvPr>
            <p:cNvCxnSpPr>
              <a:cxnSpLocks/>
              <a:stCxn id="13" idx="2"/>
              <a:endCxn id="14"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4" idx="2"/>
              <a:endCxn id="15"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50CBC20-0E79-FA47-9F37-29366A9494A3}"/>
                </a:ext>
              </a:extLst>
            </p:cNvPr>
            <p:cNvCxnSpPr>
              <a:cxnSpLocks/>
              <a:stCxn id="15" idx="2"/>
              <a:endCxn id="16"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6" idx="2"/>
              <a:endCxn id="12"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1689396-08A1-2640-8A15-9058BEA86ED2}"/>
                </a:ext>
              </a:extLst>
            </p:cNvPr>
            <p:cNvCxnSpPr>
              <a:cxnSpLocks/>
              <a:stCxn id="17" idx="3"/>
              <a:endCxn id="13"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38BC4E-C3B0-5F4C-9EEA-CEBC152F03C6}"/>
                </a:ext>
              </a:extLst>
            </p:cNvPr>
            <p:cNvCxnSpPr>
              <a:cxnSpLocks/>
              <a:stCxn id="18" idx="3"/>
              <a:endCxn id="13"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1696DB-2993-1543-8F32-C3CB56F8830C}"/>
                </a:ext>
              </a:extLst>
            </p:cNvPr>
            <p:cNvCxnSpPr>
              <a:cxnSpLocks/>
              <a:stCxn id="18" idx="3"/>
              <a:endCxn id="14"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7923A5-9398-8142-BDC2-974D49654E4E}"/>
                </a:ext>
              </a:extLst>
            </p:cNvPr>
            <p:cNvCxnSpPr>
              <a:cxnSpLocks/>
              <a:stCxn id="19" idx="3"/>
              <a:endCxn id="13"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6A00115-B090-894F-BEFB-A85E6F323083}"/>
                </a:ext>
              </a:extLst>
            </p:cNvPr>
            <p:cNvCxnSpPr>
              <a:cxnSpLocks/>
              <a:stCxn id="19" idx="3"/>
              <a:endCxn id="14"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a:stCxn id="20"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C1C3193-2373-1E49-81BA-D244774E80ED}"/>
                </a:ext>
              </a:extLst>
            </p:cNvPr>
            <p:cNvCxnSpPr>
              <a:cxnSpLocks/>
              <a:stCxn id="13" idx="0"/>
              <a:endCxn id="17"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2289D532-5326-8749-AC00-6AA76154584D}"/>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2562042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en-GB" dirty="0"/>
              <a:t>Agent Structure: Learning Agent</a:t>
            </a:r>
          </a:p>
        </p:txBody>
      </p:sp>
      <p:sp>
        <p:nvSpPr>
          <p:cNvPr id="5" name="Content Placeholder 4">
            <a:extLst>
              <a:ext uri="{FF2B5EF4-FFF2-40B4-BE49-F238E27FC236}">
                <a16:creationId xmlns:a16="http://schemas.microsoft.com/office/drawing/2014/main" id="{8AA16274-8A2B-4343-AFC2-AFE9024DC2EA}"/>
              </a:ext>
            </a:extLst>
          </p:cNvPr>
          <p:cNvSpPr>
            <a:spLocks noGrp="1"/>
          </p:cNvSpPr>
          <p:nvPr>
            <p:ph idx="1"/>
          </p:nvPr>
        </p:nvSpPr>
        <p:spPr>
          <a:xfrm>
            <a:off x="359625" y="1666902"/>
            <a:ext cx="4919925" cy="4236435"/>
          </a:xfrm>
        </p:spPr>
        <p:txBody>
          <a:bodyPr/>
          <a:lstStyle/>
          <a:p>
            <a:r>
              <a:rPr lang="en-GB" dirty="0"/>
              <a:t>So far: Agents select actions</a:t>
            </a:r>
          </a:p>
          <a:p>
            <a:pPr lvl="1"/>
            <a:r>
              <a:rPr lang="en-GB" dirty="0"/>
              <a:t>Make decisions about actions</a:t>
            </a:r>
          </a:p>
          <a:p>
            <a:r>
              <a:rPr lang="en-GB" dirty="0"/>
              <a:t>How do agent programs emerge?</a:t>
            </a:r>
          </a:p>
          <a:p>
            <a:pPr lvl="1"/>
            <a:r>
              <a:rPr lang="en-GB" dirty="0"/>
              <a:t>Too laborious to do by hand</a:t>
            </a:r>
          </a:p>
          <a:p>
            <a:r>
              <a:rPr lang="en-GB" dirty="0"/>
              <a:t>Generate learning agent, let it learn</a:t>
            </a:r>
          </a:p>
          <a:p>
            <a:pPr lvl="1"/>
            <a:r>
              <a:rPr lang="en-GB" sz="2200" dirty="0"/>
              <a:t>Allows agent to operate in initially unknown environments and to become more competent</a:t>
            </a:r>
            <a:endParaRPr lang="en-GB" dirty="0"/>
          </a:p>
          <a:p>
            <a:pPr lvl="1"/>
            <a:r>
              <a:rPr lang="en-GB" dirty="0"/>
              <a:t>Research area: </a:t>
            </a:r>
            <a:br>
              <a:rPr lang="en-GB" dirty="0"/>
            </a:br>
            <a:r>
              <a:rPr lang="en-GB" i="1" dirty="0">
                <a:solidFill>
                  <a:schemeClr val="accent2"/>
                </a:solidFill>
              </a:rPr>
              <a:t>Reinforcement Learning</a:t>
            </a:r>
          </a:p>
          <a:p>
            <a:pPr lvl="1"/>
            <a:endParaRPr lang="en-GB" dirty="0"/>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573E510D-A5BD-3F4A-AE2A-BAB197191984}"/>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42</a:t>
            </a:fld>
            <a:r>
              <a:rPr lang="en-GB"/>
              <a:t> </a:t>
            </a:r>
            <a:endParaRPr lang="en-GB" sz="1399"/>
          </a:p>
        </p:txBody>
      </p:sp>
      <p:grpSp>
        <p:nvGrpSpPr>
          <p:cNvPr id="70" name="Group 69">
            <a:extLst>
              <a:ext uri="{FF2B5EF4-FFF2-40B4-BE49-F238E27FC236}">
                <a16:creationId xmlns:a16="http://schemas.microsoft.com/office/drawing/2014/main" id="{6CE06CEB-F9BB-A44C-B9D9-F1FE80A4A0B5}"/>
              </a:ext>
            </a:extLst>
          </p:cNvPr>
          <p:cNvGrpSpPr/>
          <p:nvPr/>
        </p:nvGrpSpPr>
        <p:grpSpPr>
          <a:xfrm>
            <a:off x="5325464" y="1347309"/>
            <a:ext cx="6506212" cy="4568550"/>
            <a:chOff x="5331011" y="1345140"/>
            <a:chExt cx="6512989" cy="4573309"/>
          </a:xfrm>
        </p:grpSpPr>
        <p:grpSp>
          <p:nvGrpSpPr>
            <p:cNvPr id="78" name="Group 77">
              <a:extLst>
                <a:ext uri="{FF2B5EF4-FFF2-40B4-BE49-F238E27FC236}">
                  <a16:creationId xmlns:a16="http://schemas.microsoft.com/office/drawing/2014/main" id="{F2A7AB63-EA2E-0A44-B09B-43F711F2313D}"/>
                </a:ext>
              </a:extLst>
            </p:cNvPr>
            <p:cNvGrpSpPr/>
            <p:nvPr/>
          </p:nvGrpSpPr>
          <p:grpSpPr>
            <a:xfrm>
              <a:off x="5331011" y="1560679"/>
              <a:ext cx="6512989" cy="4357770"/>
              <a:chOff x="2717975" y="1511878"/>
              <a:chExt cx="6512989" cy="4357770"/>
            </a:xfrm>
          </p:grpSpPr>
          <p:sp>
            <p:nvSpPr>
              <p:cNvPr id="9" name="TextBox 8">
                <a:extLst>
                  <a:ext uri="{FF2B5EF4-FFF2-40B4-BE49-F238E27FC236}">
                    <a16:creationId xmlns:a16="http://schemas.microsoft.com/office/drawing/2014/main" id="{6011FCE9-70B1-7944-9393-F95E1BC9B36B}"/>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10" name="TextBox 9">
                <a:extLst>
                  <a:ext uri="{FF2B5EF4-FFF2-40B4-BE49-F238E27FC236}">
                    <a16:creationId xmlns:a16="http://schemas.microsoft.com/office/drawing/2014/main" id="{0057D280-F041-544B-92BC-7F0C611BBC3C}"/>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1" name="TextBox 10">
                <a:extLst>
                  <a:ext uri="{FF2B5EF4-FFF2-40B4-BE49-F238E27FC236}">
                    <a16:creationId xmlns:a16="http://schemas.microsoft.com/office/drawing/2014/main" id="{462BDA68-365C-C34D-9F80-97F18ECCFA80}"/>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12" name="TextBox 11">
                <a:extLst>
                  <a:ext uri="{FF2B5EF4-FFF2-40B4-BE49-F238E27FC236}">
                    <a16:creationId xmlns:a16="http://schemas.microsoft.com/office/drawing/2014/main" id="{4A3A7A4B-FE1F-8746-91A8-0D2E441C86D2}"/>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13" name="TextBox 12">
                <a:extLst>
                  <a:ext uri="{FF2B5EF4-FFF2-40B4-BE49-F238E27FC236}">
                    <a16:creationId xmlns:a16="http://schemas.microsoft.com/office/drawing/2014/main" id="{A734DC34-8F1C-1542-9529-CB714864C66D}"/>
                  </a:ext>
                </a:extLst>
              </p:cNvPr>
              <p:cNvSpPr txBox="1"/>
              <p:nvPr/>
            </p:nvSpPr>
            <p:spPr>
              <a:xfrm>
                <a:off x="3941892" y="1685394"/>
                <a:ext cx="561957" cy="307968"/>
              </a:xfrm>
              <a:prstGeom prst="rect">
                <a:avLst/>
              </a:prstGeom>
              <a:solidFill>
                <a:schemeClr val="bg1"/>
              </a:solidFill>
              <a:ln w="19050">
                <a:solidFill>
                  <a:schemeClr val="tx1"/>
                </a:solidFill>
              </a:ln>
            </p:spPr>
            <p:txBody>
              <a:bodyPr wrap="none" rtlCol="0">
                <a:spAutoFit/>
              </a:bodyPr>
              <a:lstStyle/>
              <a:p>
                <a:pPr algn="ctr"/>
                <a:r>
                  <a:rPr lang="en-GB" sz="1399" dirty="0"/>
                  <a:t>Critic</a:t>
                </a:r>
              </a:p>
            </p:txBody>
          </p:sp>
          <p:sp>
            <p:nvSpPr>
              <p:cNvPr id="14" name="TextBox 13">
                <a:extLst>
                  <a:ext uri="{FF2B5EF4-FFF2-40B4-BE49-F238E27FC236}">
                    <a16:creationId xmlns:a16="http://schemas.microsoft.com/office/drawing/2014/main" id="{1ECD3D6B-12E1-A241-ACDC-C393ECC7D82C}"/>
                  </a:ext>
                </a:extLst>
              </p:cNvPr>
              <p:cNvSpPr txBox="1"/>
              <p:nvPr/>
            </p:nvSpPr>
            <p:spPr>
              <a:xfrm>
                <a:off x="3815124" y="3306780"/>
                <a:ext cx="815496" cy="523509"/>
              </a:xfrm>
              <a:prstGeom prst="rect">
                <a:avLst/>
              </a:prstGeom>
              <a:solidFill>
                <a:schemeClr val="bg1"/>
              </a:solidFill>
              <a:ln w="19050">
                <a:solidFill>
                  <a:schemeClr val="tx1"/>
                </a:solidFill>
              </a:ln>
            </p:spPr>
            <p:txBody>
              <a:bodyPr wrap="none" rtlCol="0">
                <a:spAutoFit/>
              </a:bodyPr>
              <a:lstStyle/>
              <a:p>
                <a:pPr algn="ctr"/>
                <a:r>
                  <a:rPr lang="en-GB" sz="1399" dirty="0"/>
                  <a:t>Learning</a:t>
                </a:r>
                <a:br>
                  <a:rPr lang="en-GB" sz="1399" dirty="0"/>
                </a:br>
                <a:r>
                  <a:rPr lang="en-GB" sz="1399" dirty="0"/>
                  <a:t>element</a:t>
                </a:r>
              </a:p>
            </p:txBody>
          </p:sp>
          <p:sp>
            <p:nvSpPr>
              <p:cNvPr id="15" name="TextBox 14">
                <a:extLst>
                  <a:ext uri="{FF2B5EF4-FFF2-40B4-BE49-F238E27FC236}">
                    <a16:creationId xmlns:a16="http://schemas.microsoft.com/office/drawing/2014/main" id="{62C1B14A-4A5C-A543-8F45-7FFABB056413}"/>
                  </a:ext>
                </a:extLst>
              </p:cNvPr>
              <p:cNvSpPr txBox="1"/>
              <p:nvPr/>
            </p:nvSpPr>
            <p:spPr>
              <a:xfrm>
                <a:off x="6215400" y="3306780"/>
                <a:ext cx="1124234" cy="523509"/>
              </a:xfrm>
              <a:prstGeom prst="rect">
                <a:avLst/>
              </a:prstGeom>
              <a:solidFill>
                <a:schemeClr val="bg1"/>
              </a:solidFill>
              <a:ln w="19050">
                <a:solidFill>
                  <a:schemeClr val="tx1"/>
                </a:solidFill>
              </a:ln>
            </p:spPr>
            <p:txBody>
              <a:bodyPr wrap="none" rtlCol="0">
                <a:spAutoFit/>
              </a:bodyPr>
              <a:lstStyle/>
              <a:p>
                <a:pPr algn="ctr"/>
                <a:r>
                  <a:rPr lang="en-GB" sz="1399" dirty="0"/>
                  <a:t>Performance</a:t>
                </a:r>
                <a:br>
                  <a:rPr lang="en-GB" sz="1399" dirty="0"/>
                </a:br>
                <a:r>
                  <a:rPr lang="en-GB" sz="1399" dirty="0"/>
                  <a:t>element</a:t>
                </a:r>
              </a:p>
            </p:txBody>
          </p:sp>
          <p:sp>
            <p:nvSpPr>
              <p:cNvPr id="16" name="TextBox 15">
                <a:extLst>
                  <a:ext uri="{FF2B5EF4-FFF2-40B4-BE49-F238E27FC236}">
                    <a16:creationId xmlns:a16="http://schemas.microsoft.com/office/drawing/2014/main" id="{112CA37A-2903-994A-B342-B84EF3768447}"/>
                  </a:ext>
                </a:extLst>
              </p:cNvPr>
              <p:cNvSpPr txBox="1"/>
              <p:nvPr/>
            </p:nvSpPr>
            <p:spPr>
              <a:xfrm>
                <a:off x="3772055" y="4927777"/>
                <a:ext cx="901634" cy="523509"/>
              </a:xfrm>
              <a:prstGeom prst="rect">
                <a:avLst/>
              </a:prstGeom>
              <a:solidFill>
                <a:schemeClr val="bg1"/>
              </a:solidFill>
              <a:ln w="19050">
                <a:solidFill>
                  <a:schemeClr val="tx1"/>
                </a:solidFill>
              </a:ln>
            </p:spPr>
            <p:txBody>
              <a:bodyPr wrap="none" rtlCol="0">
                <a:spAutoFit/>
              </a:bodyPr>
              <a:lstStyle/>
              <a:p>
                <a:pPr algn="ctr"/>
                <a:r>
                  <a:rPr lang="en-GB" sz="1399" dirty="0"/>
                  <a:t>Problem</a:t>
                </a:r>
                <a:br>
                  <a:rPr lang="en-GB" sz="1399" dirty="0"/>
                </a:br>
                <a:r>
                  <a:rPr lang="en-GB" sz="1399" dirty="0"/>
                  <a:t>generator</a:t>
                </a:r>
              </a:p>
            </p:txBody>
          </p:sp>
          <p:cxnSp>
            <p:nvCxnSpPr>
              <p:cNvPr id="22" name="Straight Arrow Connector 21">
                <a:extLst>
                  <a:ext uri="{FF2B5EF4-FFF2-40B4-BE49-F238E27FC236}">
                    <a16:creationId xmlns:a16="http://schemas.microsoft.com/office/drawing/2014/main" id="{E004D718-C364-0D48-B0C9-09698E6B2B0B}"/>
                  </a:ext>
                </a:extLst>
              </p:cNvPr>
              <p:cNvCxnSpPr>
                <a:cxnSpLocks/>
                <a:stCxn id="11" idx="2"/>
                <a:endCxn id="15" idx="0"/>
              </p:cNvCxnSpPr>
              <p:nvPr/>
            </p:nvCxnSpPr>
            <p:spPr>
              <a:xfrm>
                <a:off x="6777511" y="1942947"/>
                <a:ext cx="6" cy="13638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699AD0-345C-8941-AF9A-48F52D5ADDE9}"/>
                  </a:ext>
                </a:extLst>
              </p:cNvPr>
              <p:cNvCxnSpPr>
                <a:cxnSpLocks/>
                <a:stCxn id="13" idx="2"/>
                <a:endCxn id="14" idx="0"/>
              </p:cNvCxnSpPr>
              <p:nvPr/>
            </p:nvCxnSpPr>
            <p:spPr>
              <a:xfrm>
                <a:off x="4222870" y="1993362"/>
                <a:ext cx="2" cy="13134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C66EA8-0468-4640-ABCB-92A9E1A7E324}"/>
                  </a:ext>
                </a:extLst>
              </p:cNvPr>
              <p:cNvCxnSpPr>
                <a:cxnSpLocks/>
                <a:stCxn id="14" idx="3"/>
                <a:endCxn id="15" idx="1"/>
              </p:cNvCxnSpPr>
              <p:nvPr/>
            </p:nvCxnSpPr>
            <p:spPr>
              <a:xfrm>
                <a:off x="4630619" y="3568534"/>
                <a:ext cx="15847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50CBC20-0E79-FA47-9F37-29366A9494A3}"/>
                  </a:ext>
                </a:extLst>
              </p:cNvPr>
              <p:cNvCxnSpPr>
                <a:cxnSpLocks/>
                <a:stCxn id="16" idx="3"/>
                <a:endCxn id="15" idx="2"/>
              </p:cNvCxnSpPr>
              <p:nvPr/>
            </p:nvCxnSpPr>
            <p:spPr>
              <a:xfrm flipV="1">
                <a:off x="4673689" y="3830289"/>
                <a:ext cx="2103828" cy="1359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BD3569-6C01-8842-9EE5-B91827839D96}"/>
                  </a:ext>
                </a:extLst>
              </p:cNvPr>
              <p:cNvCxnSpPr>
                <a:cxnSpLocks/>
                <a:stCxn id="15" idx="2"/>
                <a:endCxn id="12" idx="0"/>
              </p:cNvCxnSpPr>
              <p:nvPr/>
            </p:nvCxnSpPr>
            <p:spPr>
              <a:xfrm flipH="1">
                <a:off x="6777513" y="3830289"/>
                <a:ext cx="4" cy="16883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838BC4E-C3B0-5F4C-9EEA-CEBC152F03C6}"/>
                  </a:ext>
                </a:extLst>
              </p:cNvPr>
              <p:cNvCxnSpPr>
                <a:cxnSpLocks/>
                <a:stCxn id="68" idx="2"/>
                <a:endCxn id="13" idx="0"/>
              </p:cNvCxnSpPr>
              <p:nvPr/>
            </p:nvCxnSpPr>
            <p:spPr>
              <a:xfrm flipH="1">
                <a:off x="4222870" y="1511878"/>
                <a:ext cx="1243" cy="1735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1696DB-2993-1543-8F32-C3CB56F8830C}"/>
                  </a:ext>
                </a:extLst>
              </p:cNvPr>
              <p:cNvCxnSpPr>
                <a:cxnSpLocks/>
                <a:stCxn id="14" idx="2"/>
                <a:endCxn id="16" idx="0"/>
              </p:cNvCxnSpPr>
              <p:nvPr/>
            </p:nvCxnSpPr>
            <p:spPr>
              <a:xfrm>
                <a:off x="4222872" y="3830289"/>
                <a:ext cx="0" cy="10974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A7923A5-9398-8142-BDC2-974D49654E4E}"/>
                  </a:ext>
                </a:extLst>
              </p:cNvPr>
              <p:cNvCxnSpPr>
                <a:cxnSpLocks/>
                <a:stCxn id="11" idx="1"/>
                <a:endCxn id="13" idx="3"/>
              </p:cNvCxnSpPr>
              <p:nvPr/>
            </p:nvCxnSpPr>
            <p:spPr>
              <a:xfrm flipH="1">
                <a:off x="4503848" y="1835177"/>
                <a:ext cx="1956429" cy="4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8A98D90-A450-ED4D-88D9-D4B92A6F1B43}"/>
                  </a:ext>
                </a:extLst>
              </p:cNvPr>
              <p:cNvCxnSpPr>
                <a:cxnSpLocks/>
                <a:stCxn id="11"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A99071B-2EA8-CC4C-B54F-E66F46761AEE}"/>
                  </a:ext>
                </a:extLst>
              </p:cNvPr>
              <p:cNvCxnSpPr>
                <a:cxnSpLocks/>
              </p:cNvCxnSpPr>
              <p:nvPr/>
            </p:nvCxnSpPr>
            <p:spPr>
              <a:xfrm rot="5400000">
                <a:off x="5411599" y="2800339"/>
                <a:ext cx="12713" cy="1549612"/>
              </a:xfrm>
              <a:prstGeom prst="curvedConnector3">
                <a:avLst>
                  <a:gd name="adj1" fmla="val 18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DDB547D-AE54-D448-BD68-C03655CFEEA8}"/>
                  </a:ext>
                </a:extLst>
              </p:cNvPr>
              <p:cNvCxnSpPr>
                <a:cxnSpLocks/>
                <a:endCxn id="12"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5F0AD039-0582-094C-9AFD-CDECBC296C17}"/>
                </a:ext>
              </a:extLst>
            </p:cNvPr>
            <p:cNvSpPr txBox="1"/>
            <p:nvPr/>
          </p:nvSpPr>
          <p:spPr>
            <a:xfrm>
              <a:off x="5973905" y="4349673"/>
              <a:ext cx="669642" cy="431080"/>
            </a:xfrm>
            <a:prstGeom prst="rect">
              <a:avLst/>
            </a:prstGeom>
            <a:noFill/>
          </p:spPr>
          <p:txBody>
            <a:bodyPr wrap="none" lIns="35963" tIns="0" rIns="35963" bIns="0" rtlCol="0">
              <a:spAutoFit/>
            </a:bodyPr>
            <a:lstStyle/>
            <a:p>
              <a:pPr algn="ctr"/>
              <a:r>
                <a:rPr lang="en-GB" sz="1399" dirty="0"/>
                <a:t>learning</a:t>
              </a:r>
              <a:br>
                <a:rPr lang="en-GB" sz="1399" dirty="0"/>
              </a:br>
              <a:r>
                <a:rPr lang="en-GB" sz="1399" dirty="0"/>
                <a:t>goals</a:t>
              </a:r>
            </a:p>
          </p:txBody>
        </p:sp>
        <p:sp>
          <p:nvSpPr>
            <p:cNvPr id="65" name="TextBox 64">
              <a:extLst>
                <a:ext uri="{FF2B5EF4-FFF2-40B4-BE49-F238E27FC236}">
                  <a16:creationId xmlns:a16="http://schemas.microsoft.com/office/drawing/2014/main" id="{0B1AE3F8-C5E7-BC4B-9205-01A69CB64187}"/>
                </a:ext>
              </a:extLst>
            </p:cNvPr>
            <p:cNvSpPr txBox="1"/>
            <p:nvPr/>
          </p:nvSpPr>
          <p:spPr>
            <a:xfrm>
              <a:off x="5926637" y="2726105"/>
              <a:ext cx="764174" cy="215444"/>
            </a:xfrm>
            <a:prstGeom prst="rect">
              <a:avLst/>
            </a:prstGeom>
            <a:noFill/>
          </p:spPr>
          <p:txBody>
            <a:bodyPr wrap="none" lIns="35963" tIns="0" rIns="35963" bIns="0" rtlCol="0">
              <a:spAutoFit/>
            </a:bodyPr>
            <a:lstStyle/>
            <a:p>
              <a:pPr algn="ctr"/>
              <a:r>
                <a:rPr lang="en-GB" sz="1399" dirty="0"/>
                <a:t>feedback</a:t>
              </a:r>
            </a:p>
          </p:txBody>
        </p:sp>
        <p:sp>
          <p:nvSpPr>
            <p:cNvPr id="66" name="TextBox 65">
              <a:extLst>
                <a:ext uri="{FF2B5EF4-FFF2-40B4-BE49-F238E27FC236}">
                  <a16:creationId xmlns:a16="http://schemas.microsoft.com/office/drawing/2014/main" id="{900FCBD3-DD91-3042-A316-F0AB30892472}"/>
                </a:ext>
              </a:extLst>
            </p:cNvPr>
            <p:cNvSpPr txBox="1"/>
            <p:nvPr/>
          </p:nvSpPr>
          <p:spPr>
            <a:xfrm>
              <a:off x="7689629" y="3305667"/>
              <a:ext cx="668166" cy="215539"/>
            </a:xfrm>
            <a:prstGeom prst="rect">
              <a:avLst/>
            </a:prstGeom>
            <a:noFill/>
          </p:spPr>
          <p:txBody>
            <a:bodyPr wrap="none" lIns="35963" tIns="0" rIns="35963" bIns="0" rtlCol="0">
              <a:spAutoFit/>
            </a:bodyPr>
            <a:lstStyle/>
            <a:p>
              <a:pPr algn="ctr"/>
              <a:r>
                <a:rPr lang="en-GB" sz="1399" dirty="0"/>
                <a:t>changes</a:t>
              </a:r>
            </a:p>
          </p:txBody>
        </p:sp>
        <p:sp>
          <p:nvSpPr>
            <p:cNvPr id="67" name="TextBox 66">
              <a:extLst>
                <a:ext uri="{FF2B5EF4-FFF2-40B4-BE49-F238E27FC236}">
                  <a16:creationId xmlns:a16="http://schemas.microsoft.com/office/drawing/2014/main" id="{B7531A9C-37A3-1445-BA6B-17350B9ABFF2}"/>
                </a:ext>
              </a:extLst>
            </p:cNvPr>
            <p:cNvSpPr txBox="1"/>
            <p:nvPr/>
          </p:nvSpPr>
          <p:spPr>
            <a:xfrm>
              <a:off x="7600418" y="3886727"/>
              <a:ext cx="871254" cy="215539"/>
            </a:xfrm>
            <a:prstGeom prst="rect">
              <a:avLst/>
            </a:prstGeom>
            <a:noFill/>
          </p:spPr>
          <p:txBody>
            <a:bodyPr wrap="none" lIns="35963" tIns="0" rIns="35963" bIns="0" rtlCol="0">
              <a:spAutoFit/>
            </a:bodyPr>
            <a:lstStyle/>
            <a:p>
              <a:pPr algn="ctr"/>
              <a:r>
                <a:rPr lang="en-GB" sz="1399" dirty="0"/>
                <a:t>knowledge</a:t>
              </a:r>
            </a:p>
          </p:txBody>
        </p:sp>
        <p:sp>
          <p:nvSpPr>
            <p:cNvPr id="68" name="TextBox 67">
              <a:extLst>
                <a:ext uri="{FF2B5EF4-FFF2-40B4-BE49-F238E27FC236}">
                  <a16:creationId xmlns:a16="http://schemas.microsoft.com/office/drawing/2014/main" id="{EA8D060A-E423-364B-BE2C-174103213AE9}"/>
                </a:ext>
              </a:extLst>
            </p:cNvPr>
            <p:cNvSpPr txBox="1"/>
            <p:nvPr/>
          </p:nvSpPr>
          <p:spPr>
            <a:xfrm>
              <a:off x="5989410" y="1345140"/>
              <a:ext cx="1695478" cy="215539"/>
            </a:xfrm>
            <a:prstGeom prst="rect">
              <a:avLst/>
            </a:prstGeom>
            <a:noFill/>
          </p:spPr>
          <p:txBody>
            <a:bodyPr wrap="none" lIns="35963" tIns="0" rIns="35963" bIns="0" rtlCol="0">
              <a:spAutoFit/>
            </a:bodyPr>
            <a:lstStyle/>
            <a:p>
              <a:pPr algn="ctr"/>
              <a:r>
                <a:rPr lang="en-GB" sz="1399" dirty="0"/>
                <a:t>Performance standard</a:t>
              </a:r>
            </a:p>
          </p:txBody>
        </p:sp>
      </p:grpSp>
      <p:sp>
        <p:nvSpPr>
          <p:cNvPr id="33" name="TextBox 32">
            <a:extLst>
              <a:ext uri="{FF2B5EF4-FFF2-40B4-BE49-F238E27FC236}">
                <a16:creationId xmlns:a16="http://schemas.microsoft.com/office/drawing/2014/main" id="{F5C63490-648B-764B-82C3-AF6E844BCC02}"/>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
        <p:nvSpPr>
          <p:cNvPr id="34" name="Rectangle 33">
            <a:extLst>
              <a:ext uri="{FF2B5EF4-FFF2-40B4-BE49-F238E27FC236}">
                <a16:creationId xmlns:a16="http://schemas.microsoft.com/office/drawing/2014/main" id="{929E7468-22FE-1744-8C7C-6FF07849B21C}"/>
              </a:ext>
            </a:extLst>
          </p:cNvPr>
          <p:cNvSpPr/>
          <p:nvPr/>
        </p:nvSpPr>
        <p:spPr>
          <a:xfrm>
            <a:off x="386217" y="5233662"/>
            <a:ext cx="4680000" cy="64569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7930" lvl="2"/>
            <a:r>
              <a:rPr lang="en-GB" sz="1798" dirty="0"/>
              <a:t>Advertisement: Lecture „</a:t>
            </a:r>
            <a:r>
              <a:rPr lang="en-GB" sz="1798" i="1" dirty="0"/>
              <a:t>Deep Reinforcement Learning</a:t>
            </a:r>
            <a:r>
              <a:rPr lang="en-GB" sz="1798" dirty="0"/>
              <a:t>“ (PI, 4) by Malte Schilling this semester</a:t>
            </a:r>
          </a:p>
        </p:txBody>
      </p:sp>
    </p:spTree>
    <p:extLst>
      <p:ext uri="{BB962C8B-B14F-4D97-AF65-F5344CB8AC3E}">
        <p14:creationId xmlns:p14="http://schemas.microsoft.com/office/powerpoint/2010/main" val="17842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A98D-091A-EF4A-A728-21A01BBEC56E}"/>
              </a:ext>
            </a:extLst>
          </p:cNvPr>
          <p:cNvSpPr>
            <a:spLocks noGrp="1"/>
          </p:cNvSpPr>
          <p:nvPr>
            <p:ph type="title"/>
          </p:nvPr>
        </p:nvSpPr>
        <p:spPr/>
        <p:txBody>
          <a:bodyPr/>
          <a:lstStyle/>
          <a:p>
            <a:r>
              <a:rPr lang="en-GB"/>
              <a:t>Agent Structure: Learning Agent</a:t>
            </a:r>
          </a:p>
        </p:txBody>
      </p:sp>
      <p:sp>
        <p:nvSpPr>
          <p:cNvPr id="5" name="Content Placeholder 4">
            <a:extLst>
              <a:ext uri="{FF2B5EF4-FFF2-40B4-BE49-F238E27FC236}">
                <a16:creationId xmlns:a16="http://schemas.microsoft.com/office/drawing/2014/main" id="{8AA16274-8A2B-4343-AFC2-AFE9024DC2EA}"/>
              </a:ext>
            </a:extLst>
          </p:cNvPr>
          <p:cNvSpPr>
            <a:spLocks noGrp="1"/>
          </p:cNvSpPr>
          <p:nvPr>
            <p:ph idx="1"/>
          </p:nvPr>
        </p:nvSpPr>
        <p:spPr>
          <a:xfrm>
            <a:off x="359626" y="1666902"/>
            <a:ext cx="4820452" cy="4236435"/>
          </a:xfrm>
        </p:spPr>
        <p:txBody>
          <a:bodyPr/>
          <a:lstStyle/>
          <a:p>
            <a:r>
              <a:rPr lang="en-GB" dirty="0"/>
              <a:t>4 conceptual components</a:t>
            </a:r>
          </a:p>
          <a:p>
            <a:pPr lvl="1"/>
            <a:r>
              <a:rPr lang="en-GB" dirty="0"/>
              <a:t>Learning element</a:t>
            </a:r>
          </a:p>
          <a:p>
            <a:pPr lvl="2"/>
            <a:r>
              <a:rPr lang="en-GB" dirty="0"/>
              <a:t>Make improvements</a:t>
            </a:r>
          </a:p>
          <a:p>
            <a:pPr lvl="1"/>
            <a:r>
              <a:rPr lang="en-GB" dirty="0"/>
              <a:t>Performance element (agent so far)</a:t>
            </a:r>
          </a:p>
          <a:p>
            <a:pPr lvl="2"/>
            <a:r>
              <a:rPr lang="en-GB" dirty="0"/>
              <a:t>Select actions</a:t>
            </a:r>
          </a:p>
          <a:p>
            <a:pPr lvl="1"/>
            <a:r>
              <a:rPr lang="en-GB" dirty="0"/>
              <a:t>Critic</a:t>
            </a:r>
          </a:p>
          <a:p>
            <a:pPr lvl="2"/>
            <a:r>
              <a:rPr lang="en-GB" dirty="0"/>
              <a:t>Feedback on results</a:t>
            </a:r>
          </a:p>
          <a:p>
            <a:pPr lvl="2"/>
            <a:r>
              <a:rPr lang="en-GB" dirty="0"/>
              <a:t>Used by learning element to determine how performance element should be modified to do better</a:t>
            </a:r>
          </a:p>
          <a:p>
            <a:pPr lvl="1"/>
            <a:r>
              <a:rPr lang="en-GB" dirty="0"/>
              <a:t>Problem generator (for exploration)</a:t>
            </a:r>
          </a:p>
          <a:p>
            <a:pPr lvl="2"/>
            <a:r>
              <a:rPr lang="en-GB" dirty="0"/>
              <a:t>Suggest actions that will lead to new and informative experiences </a:t>
            </a:r>
          </a:p>
          <a:p>
            <a:pPr lvl="2"/>
            <a:endParaRPr lang="en-GB" dirty="0"/>
          </a:p>
          <a:p>
            <a:pPr lvl="2"/>
            <a:endParaRPr lang="en-GB" dirty="0"/>
          </a:p>
        </p:txBody>
      </p:sp>
      <p:sp>
        <p:nvSpPr>
          <p:cNvPr id="4" name="Date Placeholder 3">
            <a:extLst>
              <a:ext uri="{FF2B5EF4-FFF2-40B4-BE49-F238E27FC236}">
                <a16:creationId xmlns:a16="http://schemas.microsoft.com/office/drawing/2014/main" id="{F925EC18-1AE8-0042-8FB9-B058FEBB8A5B}"/>
              </a:ext>
            </a:extLst>
          </p:cNvPr>
          <p:cNvSpPr>
            <a:spLocks noGrp="1"/>
          </p:cNvSpPr>
          <p:nvPr>
            <p:ph type="dt" sz="half" idx="2"/>
          </p:nvPr>
        </p:nvSpPr>
        <p:spPr/>
        <p:txBody>
          <a:bodyPr/>
          <a:lstStyle/>
          <a:p>
            <a:r>
              <a:rPr lang="en-GB"/>
              <a:t>Intro</a:t>
            </a:r>
          </a:p>
        </p:txBody>
      </p:sp>
      <p:sp>
        <p:nvSpPr>
          <p:cNvPr id="3" name="Footer Placeholder 2">
            <a:extLst>
              <a:ext uri="{FF2B5EF4-FFF2-40B4-BE49-F238E27FC236}">
                <a16:creationId xmlns:a16="http://schemas.microsoft.com/office/drawing/2014/main" id="{573E510D-A5BD-3F4A-AE2A-BAB197191984}"/>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7B1662C3-956D-FE43-9793-B50F78CA472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43</a:t>
            </a:fld>
            <a:r>
              <a:rPr lang="en-GB"/>
              <a:t> </a:t>
            </a:r>
            <a:endParaRPr lang="en-GB" sz="1399"/>
          </a:p>
        </p:txBody>
      </p:sp>
      <p:sp>
        <p:nvSpPr>
          <p:cNvPr id="33" name="TextBox 32">
            <a:extLst>
              <a:ext uri="{FF2B5EF4-FFF2-40B4-BE49-F238E27FC236}">
                <a16:creationId xmlns:a16="http://schemas.microsoft.com/office/drawing/2014/main" id="{A91C8599-90B4-9D43-83AC-1535DCA80077}"/>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grpSp>
        <p:nvGrpSpPr>
          <p:cNvPr id="35" name="Group 34">
            <a:extLst>
              <a:ext uri="{FF2B5EF4-FFF2-40B4-BE49-F238E27FC236}">
                <a16:creationId xmlns:a16="http://schemas.microsoft.com/office/drawing/2014/main" id="{D9809DA0-92B7-C74F-AB45-92D965831AEF}"/>
              </a:ext>
            </a:extLst>
          </p:cNvPr>
          <p:cNvGrpSpPr/>
          <p:nvPr/>
        </p:nvGrpSpPr>
        <p:grpSpPr>
          <a:xfrm>
            <a:off x="5325464" y="1347309"/>
            <a:ext cx="6506212" cy="4568550"/>
            <a:chOff x="5331011" y="1345140"/>
            <a:chExt cx="6512989" cy="4573309"/>
          </a:xfrm>
        </p:grpSpPr>
        <p:grpSp>
          <p:nvGrpSpPr>
            <p:cNvPr id="38" name="Group 37">
              <a:extLst>
                <a:ext uri="{FF2B5EF4-FFF2-40B4-BE49-F238E27FC236}">
                  <a16:creationId xmlns:a16="http://schemas.microsoft.com/office/drawing/2014/main" id="{800BC4FD-73BB-7846-A5DE-D24C66685723}"/>
                </a:ext>
              </a:extLst>
            </p:cNvPr>
            <p:cNvGrpSpPr/>
            <p:nvPr/>
          </p:nvGrpSpPr>
          <p:grpSpPr>
            <a:xfrm>
              <a:off x="5331011" y="1560679"/>
              <a:ext cx="6512989" cy="4357770"/>
              <a:chOff x="2717975" y="1511878"/>
              <a:chExt cx="6512989" cy="4357770"/>
            </a:xfrm>
          </p:grpSpPr>
          <p:sp>
            <p:nvSpPr>
              <p:cNvPr id="50" name="TextBox 49">
                <a:extLst>
                  <a:ext uri="{FF2B5EF4-FFF2-40B4-BE49-F238E27FC236}">
                    <a16:creationId xmlns:a16="http://schemas.microsoft.com/office/drawing/2014/main" id="{2FB399E7-AD86-9D48-B70F-3B82FC0EA45E}"/>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61" name="TextBox 60">
                <a:extLst>
                  <a:ext uri="{FF2B5EF4-FFF2-40B4-BE49-F238E27FC236}">
                    <a16:creationId xmlns:a16="http://schemas.microsoft.com/office/drawing/2014/main" id="{17D61993-2DD5-5C46-B6DA-68E7B862B075}"/>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69" name="TextBox 68">
                <a:extLst>
                  <a:ext uri="{FF2B5EF4-FFF2-40B4-BE49-F238E27FC236}">
                    <a16:creationId xmlns:a16="http://schemas.microsoft.com/office/drawing/2014/main" id="{66938A0F-98E8-DF45-A9ED-5F6FB8FF73D5}"/>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70" name="TextBox 69">
                <a:extLst>
                  <a:ext uri="{FF2B5EF4-FFF2-40B4-BE49-F238E27FC236}">
                    <a16:creationId xmlns:a16="http://schemas.microsoft.com/office/drawing/2014/main" id="{ACDA98CC-FAD6-654D-846C-BD3FA5A3B85F}"/>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71" name="TextBox 70">
                <a:extLst>
                  <a:ext uri="{FF2B5EF4-FFF2-40B4-BE49-F238E27FC236}">
                    <a16:creationId xmlns:a16="http://schemas.microsoft.com/office/drawing/2014/main" id="{985E0F83-1239-A947-B920-831985E7F460}"/>
                  </a:ext>
                </a:extLst>
              </p:cNvPr>
              <p:cNvSpPr txBox="1"/>
              <p:nvPr/>
            </p:nvSpPr>
            <p:spPr>
              <a:xfrm>
                <a:off x="3941892" y="1685394"/>
                <a:ext cx="561957" cy="307968"/>
              </a:xfrm>
              <a:prstGeom prst="rect">
                <a:avLst/>
              </a:prstGeom>
              <a:solidFill>
                <a:schemeClr val="bg1"/>
              </a:solidFill>
              <a:ln w="19050">
                <a:solidFill>
                  <a:schemeClr val="tx1"/>
                </a:solidFill>
              </a:ln>
            </p:spPr>
            <p:txBody>
              <a:bodyPr wrap="none" rtlCol="0">
                <a:spAutoFit/>
              </a:bodyPr>
              <a:lstStyle/>
              <a:p>
                <a:pPr algn="ctr"/>
                <a:r>
                  <a:rPr lang="en-GB" sz="1399"/>
                  <a:t>Critic</a:t>
                </a:r>
              </a:p>
            </p:txBody>
          </p:sp>
          <p:sp>
            <p:nvSpPr>
              <p:cNvPr id="72" name="TextBox 71">
                <a:extLst>
                  <a:ext uri="{FF2B5EF4-FFF2-40B4-BE49-F238E27FC236}">
                    <a16:creationId xmlns:a16="http://schemas.microsoft.com/office/drawing/2014/main" id="{9C0E091D-B422-7445-855D-449DAF970055}"/>
                  </a:ext>
                </a:extLst>
              </p:cNvPr>
              <p:cNvSpPr txBox="1"/>
              <p:nvPr/>
            </p:nvSpPr>
            <p:spPr>
              <a:xfrm>
                <a:off x="3815124" y="3306780"/>
                <a:ext cx="815496" cy="523509"/>
              </a:xfrm>
              <a:prstGeom prst="rect">
                <a:avLst/>
              </a:prstGeom>
              <a:solidFill>
                <a:schemeClr val="bg1"/>
              </a:solidFill>
              <a:ln w="19050">
                <a:solidFill>
                  <a:schemeClr val="tx1"/>
                </a:solidFill>
              </a:ln>
            </p:spPr>
            <p:txBody>
              <a:bodyPr wrap="none" rtlCol="0">
                <a:spAutoFit/>
              </a:bodyPr>
              <a:lstStyle/>
              <a:p>
                <a:pPr algn="ctr"/>
                <a:r>
                  <a:rPr lang="en-GB" sz="1399"/>
                  <a:t>Learning</a:t>
                </a:r>
                <a:br>
                  <a:rPr lang="en-GB" sz="1399"/>
                </a:br>
                <a:r>
                  <a:rPr lang="en-GB" sz="1399"/>
                  <a:t>element</a:t>
                </a:r>
              </a:p>
            </p:txBody>
          </p:sp>
          <p:sp>
            <p:nvSpPr>
              <p:cNvPr id="73" name="TextBox 72">
                <a:extLst>
                  <a:ext uri="{FF2B5EF4-FFF2-40B4-BE49-F238E27FC236}">
                    <a16:creationId xmlns:a16="http://schemas.microsoft.com/office/drawing/2014/main" id="{B4C8826E-B4A5-3946-9A54-1DF07FDE775A}"/>
                  </a:ext>
                </a:extLst>
              </p:cNvPr>
              <p:cNvSpPr txBox="1"/>
              <p:nvPr/>
            </p:nvSpPr>
            <p:spPr>
              <a:xfrm>
                <a:off x="6215400" y="3306780"/>
                <a:ext cx="1124234" cy="523509"/>
              </a:xfrm>
              <a:prstGeom prst="rect">
                <a:avLst/>
              </a:prstGeom>
              <a:solidFill>
                <a:schemeClr val="bg1"/>
              </a:solidFill>
              <a:ln w="19050">
                <a:solidFill>
                  <a:schemeClr val="tx1"/>
                </a:solidFill>
              </a:ln>
            </p:spPr>
            <p:txBody>
              <a:bodyPr wrap="none" rtlCol="0">
                <a:spAutoFit/>
              </a:bodyPr>
              <a:lstStyle/>
              <a:p>
                <a:pPr algn="ctr"/>
                <a:r>
                  <a:rPr lang="en-GB" sz="1399"/>
                  <a:t>Performance</a:t>
                </a:r>
                <a:br>
                  <a:rPr lang="en-GB" sz="1399"/>
                </a:br>
                <a:r>
                  <a:rPr lang="en-GB" sz="1399"/>
                  <a:t>element</a:t>
                </a:r>
              </a:p>
            </p:txBody>
          </p:sp>
          <p:sp>
            <p:nvSpPr>
              <p:cNvPr id="74" name="TextBox 73">
                <a:extLst>
                  <a:ext uri="{FF2B5EF4-FFF2-40B4-BE49-F238E27FC236}">
                    <a16:creationId xmlns:a16="http://schemas.microsoft.com/office/drawing/2014/main" id="{62287ED7-2874-A04C-A7DF-C763446C542C}"/>
                  </a:ext>
                </a:extLst>
              </p:cNvPr>
              <p:cNvSpPr txBox="1"/>
              <p:nvPr/>
            </p:nvSpPr>
            <p:spPr>
              <a:xfrm>
                <a:off x="3772055" y="4927777"/>
                <a:ext cx="901634" cy="523509"/>
              </a:xfrm>
              <a:prstGeom prst="rect">
                <a:avLst/>
              </a:prstGeom>
              <a:solidFill>
                <a:schemeClr val="bg1"/>
              </a:solidFill>
              <a:ln w="19050">
                <a:solidFill>
                  <a:schemeClr val="tx1"/>
                </a:solidFill>
              </a:ln>
            </p:spPr>
            <p:txBody>
              <a:bodyPr wrap="none" rtlCol="0">
                <a:spAutoFit/>
              </a:bodyPr>
              <a:lstStyle/>
              <a:p>
                <a:pPr algn="ctr"/>
                <a:r>
                  <a:rPr lang="en-GB" sz="1399"/>
                  <a:t>Problem</a:t>
                </a:r>
                <a:br>
                  <a:rPr lang="en-GB" sz="1399"/>
                </a:br>
                <a:r>
                  <a:rPr lang="en-GB" sz="1399"/>
                  <a:t>generator</a:t>
                </a:r>
              </a:p>
            </p:txBody>
          </p:sp>
          <p:cxnSp>
            <p:nvCxnSpPr>
              <p:cNvPr id="75" name="Straight Arrow Connector 74">
                <a:extLst>
                  <a:ext uri="{FF2B5EF4-FFF2-40B4-BE49-F238E27FC236}">
                    <a16:creationId xmlns:a16="http://schemas.microsoft.com/office/drawing/2014/main" id="{8EE7A0A7-2286-3942-9E75-33F0E77349AC}"/>
                  </a:ext>
                </a:extLst>
              </p:cNvPr>
              <p:cNvCxnSpPr>
                <a:cxnSpLocks/>
                <a:stCxn id="69" idx="2"/>
                <a:endCxn id="73" idx="0"/>
              </p:cNvCxnSpPr>
              <p:nvPr/>
            </p:nvCxnSpPr>
            <p:spPr>
              <a:xfrm>
                <a:off x="6777511" y="1942947"/>
                <a:ext cx="6" cy="13638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12D0928-630A-C942-B29F-2659B8D97448}"/>
                  </a:ext>
                </a:extLst>
              </p:cNvPr>
              <p:cNvCxnSpPr>
                <a:cxnSpLocks/>
                <a:stCxn id="71" idx="2"/>
                <a:endCxn id="72" idx="0"/>
              </p:cNvCxnSpPr>
              <p:nvPr/>
            </p:nvCxnSpPr>
            <p:spPr>
              <a:xfrm>
                <a:off x="4222870" y="1993362"/>
                <a:ext cx="2" cy="13134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8BAF42B-C894-794B-AADE-D797923BCA55}"/>
                  </a:ext>
                </a:extLst>
              </p:cNvPr>
              <p:cNvCxnSpPr>
                <a:cxnSpLocks/>
                <a:stCxn id="72" idx="3"/>
                <a:endCxn id="73" idx="1"/>
              </p:cNvCxnSpPr>
              <p:nvPr/>
            </p:nvCxnSpPr>
            <p:spPr>
              <a:xfrm>
                <a:off x="4630619" y="3568534"/>
                <a:ext cx="15847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604C04B-45D1-C645-AB01-C2E62B14D14F}"/>
                  </a:ext>
                </a:extLst>
              </p:cNvPr>
              <p:cNvCxnSpPr>
                <a:cxnSpLocks/>
                <a:stCxn id="74" idx="3"/>
                <a:endCxn id="73" idx="2"/>
              </p:cNvCxnSpPr>
              <p:nvPr/>
            </p:nvCxnSpPr>
            <p:spPr>
              <a:xfrm flipV="1">
                <a:off x="4673689" y="3830289"/>
                <a:ext cx="2103828" cy="1359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CCB09FB-DE29-0D40-9E8E-136712A1A2B7}"/>
                  </a:ext>
                </a:extLst>
              </p:cNvPr>
              <p:cNvCxnSpPr>
                <a:cxnSpLocks/>
                <a:stCxn id="73" idx="2"/>
                <a:endCxn id="70" idx="0"/>
              </p:cNvCxnSpPr>
              <p:nvPr/>
            </p:nvCxnSpPr>
            <p:spPr>
              <a:xfrm flipH="1">
                <a:off x="6777513" y="3830289"/>
                <a:ext cx="4" cy="16883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0A33AB0-D581-B348-AB06-4B541651010C}"/>
                  </a:ext>
                </a:extLst>
              </p:cNvPr>
              <p:cNvCxnSpPr>
                <a:cxnSpLocks/>
                <a:stCxn id="49" idx="2"/>
                <a:endCxn id="71" idx="0"/>
              </p:cNvCxnSpPr>
              <p:nvPr/>
            </p:nvCxnSpPr>
            <p:spPr>
              <a:xfrm flipH="1">
                <a:off x="4222870" y="1511878"/>
                <a:ext cx="1243" cy="1735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FE30DB4-40BB-9742-B901-EBA16A762B71}"/>
                  </a:ext>
                </a:extLst>
              </p:cNvPr>
              <p:cNvCxnSpPr>
                <a:cxnSpLocks/>
                <a:stCxn id="72" idx="2"/>
                <a:endCxn id="74" idx="0"/>
              </p:cNvCxnSpPr>
              <p:nvPr/>
            </p:nvCxnSpPr>
            <p:spPr>
              <a:xfrm>
                <a:off x="4222872" y="3830289"/>
                <a:ext cx="0" cy="10974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A1AD4D2-1C72-A74A-85CB-B794AA7E1591}"/>
                  </a:ext>
                </a:extLst>
              </p:cNvPr>
              <p:cNvCxnSpPr>
                <a:cxnSpLocks/>
                <a:stCxn id="69" idx="1"/>
                <a:endCxn id="71" idx="3"/>
              </p:cNvCxnSpPr>
              <p:nvPr/>
            </p:nvCxnSpPr>
            <p:spPr>
              <a:xfrm flipH="1">
                <a:off x="4503848" y="1835177"/>
                <a:ext cx="1956429" cy="4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A9B9732-C633-C84D-9F65-B75D51D92CB7}"/>
                  </a:ext>
                </a:extLst>
              </p:cNvPr>
              <p:cNvCxnSpPr>
                <a:cxnSpLocks/>
                <a:stCxn id="69"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49">
                <a:extLst>
                  <a:ext uri="{FF2B5EF4-FFF2-40B4-BE49-F238E27FC236}">
                    <a16:creationId xmlns:a16="http://schemas.microsoft.com/office/drawing/2014/main" id="{336B3790-515F-EB44-894C-DBC69246830B}"/>
                  </a:ext>
                </a:extLst>
              </p:cNvPr>
              <p:cNvCxnSpPr>
                <a:cxnSpLocks/>
              </p:cNvCxnSpPr>
              <p:nvPr/>
            </p:nvCxnSpPr>
            <p:spPr>
              <a:xfrm rot="5400000">
                <a:off x="5411599" y="2800339"/>
                <a:ext cx="12713" cy="1549612"/>
              </a:xfrm>
              <a:prstGeom prst="curvedConnector3">
                <a:avLst>
                  <a:gd name="adj1" fmla="val 18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F05BA870-0EF0-DF49-B5C8-94311182E545}"/>
                  </a:ext>
                </a:extLst>
              </p:cNvPr>
              <p:cNvCxnSpPr>
                <a:cxnSpLocks/>
                <a:endCxn id="70"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238C17DC-243D-E646-B8E4-7C56515AA085}"/>
                </a:ext>
              </a:extLst>
            </p:cNvPr>
            <p:cNvSpPr txBox="1"/>
            <p:nvPr/>
          </p:nvSpPr>
          <p:spPr>
            <a:xfrm>
              <a:off x="5973905" y="4349673"/>
              <a:ext cx="669642" cy="431080"/>
            </a:xfrm>
            <a:prstGeom prst="rect">
              <a:avLst/>
            </a:prstGeom>
            <a:noFill/>
          </p:spPr>
          <p:txBody>
            <a:bodyPr wrap="none" lIns="35963" tIns="0" rIns="35963" bIns="0" rtlCol="0">
              <a:spAutoFit/>
            </a:bodyPr>
            <a:lstStyle/>
            <a:p>
              <a:pPr algn="ctr"/>
              <a:r>
                <a:rPr lang="en-GB" sz="1399"/>
                <a:t>learning</a:t>
              </a:r>
              <a:br>
                <a:rPr lang="en-GB" sz="1399"/>
              </a:br>
              <a:r>
                <a:rPr lang="en-GB" sz="1399"/>
                <a:t>goals</a:t>
              </a:r>
            </a:p>
          </p:txBody>
        </p:sp>
        <p:sp>
          <p:nvSpPr>
            <p:cNvPr id="44" name="TextBox 43">
              <a:extLst>
                <a:ext uri="{FF2B5EF4-FFF2-40B4-BE49-F238E27FC236}">
                  <a16:creationId xmlns:a16="http://schemas.microsoft.com/office/drawing/2014/main" id="{7DB7DD26-F1A2-D44D-AE2B-D65B8D4E7956}"/>
                </a:ext>
              </a:extLst>
            </p:cNvPr>
            <p:cNvSpPr txBox="1"/>
            <p:nvPr/>
          </p:nvSpPr>
          <p:spPr>
            <a:xfrm>
              <a:off x="5926637" y="2726105"/>
              <a:ext cx="764174" cy="215444"/>
            </a:xfrm>
            <a:prstGeom prst="rect">
              <a:avLst/>
            </a:prstGeom>
            <a:noFill/>
          </p:spPr>
          <p:txBody>
            <a:bodyPr wrap="none" lIns="35963" tIns="0" rIns="35963" bIns="0" rtlCol="0">
              <a:spAutoFit/>
            </a:bodyPr>
            <a:lstStyle/>
            <a:p>
              <a:pPr algn="ctr"/>
              <a:r>
                <a:rPr lang="en-GB" sz="1399"/>
                <a:t>feedback</a:t>
              </a:r>
            </a:p>
          </p:txBody>
        </p:sp>
        <p:sp>
          <p:nvSpPr>
            <p:cNvPr id="47" name="TextBox 46">
              <a:extLst>
                <a:ext uri="{FF2B5EF4-FFF2-40B4-BE49-F238E27FC236}">
                  <a16:creationId xmlns:a16="http://schemas.microsoft.com/office/drawing/2014/main" id="{B70A9ED6-9CE5-7A4A-9C90-1DD37D0B262F}"/>
                </a:ext>
              </a:extLst>
            </p:cNvPr>
            <p:cNvSpPr txBox="1"/>
            <p:nvPr/>
          </p:nvSpPr>
          <p:spPr>
            <a:xfrm>
              <a:off x="7689629" y="3305667"/>
              <a:ext cx="668166" cy="215539"/>
            </a:xfrm>
            <a:prstGeom prst="rect">
              <a:avLst/>
            </a:prstGeom>
            <a:noFill/>
          </p:spPr>
          <p:txBody>
            <a:bodyPr wrap="none" lIns="35963" tIns="0" rIns="35963" bIns="0" rtlCol="0">
              <a:spAutoFit/>
            </a:bodyPr>
            <a:lstStyle/>
            <a:p>
              <a:pPr algn="ctr"/>
              <a:r>
                <a:rPr lang="en-GB" sz="1399"/>
                <a:t>changes</a:t>
              </a:r>
            </a:p>
          </p:txBody>
        </p:sp>
        <p:sp>
          <p:nvSpPr>
            <p:cNvPr id="48" name="TextBox 47">
              <a:extLst>
                <a:ext uri="{FF2B5EF4-FFF2-40B4-BE49-F238E27FC236}">
                  <a16:creationId xmlns:a16="http://schemas.microsoft.com/office/drawing/2014/main" id="{99807B8A-7907-CA4D-9FD8-8AB6EDC2B4C5}"/>
                </a:ext>
              </a:extLst>
            </p:cNvPr>
            <p:cNvSpPr txBox="1"/>
            <p:nvPr/>
          </p:nvSpPr>
          <p:spPr>
            <a:xfrm>
              <a:off x="7600418" y="3886727"/>
              <a:ext cx="871254" cy="215539"/>
            </a:xfrm>
            <a:prstGeom prst="rect">
              <a:avLst/>
            </a:prstGeom>
            <a:noFill/>
          </p:spPr>
          <p:txBody>
            <a:bodyPr wrap="none" lIns="35963" tIns="0" rIns="35963" bIns="0" rtlCol="0">
              <a:spAutoFit/>
            </a:bodyPr>
            <a:lstStyle/>
            <a:p>
              <a:pPr algn="ctr"/>
              <a:r>
                <a:rPr lang="en-GB" sz="1399"/>
                <a:t>knowledge</a:t>
              </a:r>
            </a:p>
          </p:txBody>
        </p:sp>
        <p:sp>
          <p:nvSpPr>
            <p:cNvPr id="49" name="TextBox 48">
              <a:extLst>
                <a:ext uri="{FF2B5EF4-FFF2-40B4-BE49-F238E27FC236}">
                  <a16:creationId xmlns:a16="http://schemas.microsoft.com/office/drawing/2014/main" id="{2F9B8E87-81CF-3543-A6B3-8C6C199CDB73}"/>
                </a:ext>
              </a:extLst>
            </p:cNvPr>
            <p:cNvSpPr txBox="1"/>
            <p:nvPr/>
          </p:nvSpPr>
          <p:spPr>
            <a:xfrm>
              <a:off x="5989410" y="1345140"/>
              <a:ext cx="1695478" cy="215539"/>
            </a:xfrm>
            <a:prstGeom prst="rect">
              <a:avLst/>
            </a:prstGeom>
            <a:noFill/>
          </p:spPr>
          <p:txBody>
            <a:bodyPr wrap="none" lIns="35963" tIns="0" rIns="35963" bIns="0" rtlCol="0">
              <a:spAutoFit/>
            </a:bodyPr>
            <a:lstStyle/>
            <a:p>
              <a:pPr algn="ctr"/>
              <a:r>
                <a:rPr lang="en-GB" sz="1399"/>
                <a:t>Performance standard</a:t>
              </a:r>
            </a:p>
          </p:txBody>
        </p:sp>
      </p:grpSp>
    </p:spTree>
    <p:extLst>
      <p:ext uri="{BB962C8B-B14F-4D97-AF65-F5344CB8AC3E}">
        <p14:creationId xmlns:p14="http://schemas.microsoft.com/office/powerpoint/2010/main" val="3311057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662C3-FD73-CE46-A684-B68DF5CDD4A0}"/>
              </a:ext>
            </a:extLst>
          </p:cNvPr>
          <p:cNvSpPr>
            <a:spLocks noGrp="1"/>
          </p:cNvSpPr>
          <p:nvPr>
            <p:ph type="title"/>
          </p:nvPr>
        </p:nvSpPr>
        <p:spPr/>
        <p:txBody>
          <a:bodyPr/>
          <a:lstStyle/>
          <a:p>
            <a:r>
              <a:rPr lang="en-GB"/>
              <a:t>Side Note: Current Research</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3E8053C-433D-0F49-B81A-02A0B10ED6F9}"/>
                  </a:ext>
                </a:extLst>
              </p:cNvPr>
              <p:cNvSpPr>
                <a:spLocks noGrp="1"/>
              </p:cNvSpPr>
              <p:nvPr>
                <p:ph idx="1"/>
              </p:nvPr>
            </p:nvSpPr>
            <p:spPr>
              <a:xfrm>
                <a:off x="359626" y="1666902"/>
                <a:ext cx="4886180" cy="4236435"/>
              </a:xfrm>
            </p:spPr>
            <p:txBody>
              <a:bodyPr/>
              <a:lstStyle/>
              <a:p>
                <a:r>
                  <a:rPr lang="en-GB" i="1" dirty="0">
                    <a:solidFill>
                      <a:schemeClr val="accent2"/>
                    </a:solidFill>
                  </a:rPr>
                  <a:t>Human-aware agent</a:t>
                </a:r>
                <a:endParaRPr lang="en-GB" dirty="0"/>
              </a:p>
              <a:p>
                <a:pPr lvl="1"/>
                <a:r>
                  <a:rPr lang="en-GB" dirty="0"/>
                  <a:t>Interaction with a human during acting (</a:t>
                </a:r>
                <a:r>
                  <a:rPr lang="en-GB" i="1" dirty="0"/>
                  <a:t>human-in-the-loop</a:t>
                </a:r>
                <a:r>
                  <a:rPr lang="en-GB" dirty="0"/>
                  <a:t>)</a:t>
                </a:r>
              </a:p>
              <a:p>
                <a:pPr lvl="1"/>
                <a:r>
                  <a:rPr lang="en-GB" dirty="0"/>
                  <a:t>Example: </a:t>
                </a:r>
                <a:r>
                  <a:rPr lang="en-GB" i="1" dirty="0"/>
                  <a:t>Urban Search and Rescue </a:t>
                </a:r>
                <a:r>
                  <a:rPr lang="en-GB" dirty="0"/>
                  <a:t>with a robot</a:t>
                </a:r>
              </a:p>
              <a:p>
                <a:r>
                  <a:rPr lang="en-GB" dirty="0"/>
                  <a:t>Different models considered</a:t>
                </a:r>
              </a:p>
              <a:p>
                <a:pPr lvl="1"/>
                <a:r>
                  <a:rPr lang="en-GB" dirty="0"/>
                  <a:t>Original agent model </a:t>
                </a:r>
                <a14:m>
                  <m:oMath xmlns:m="http://schemas.openxmlformats.org/officeDocument/2006/math">
                    <m:sSup>
                      <m:sSupPr>
                        <m:ctrlPr>
                          <a:rPr lang="en-GB" i="1" smtClean="0">
                            <a:solidFill>
                              <a:schemeClr val="accent1"/>
                            </a:solidFill>
                            <a:latin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ℳ</m:t>
                        </m:r>
                      </m:e>
                      <m:sup>
                        <m:r>
                          <a:rPr lang="en-GB" b="0" i="1" smtClean="0">
                            <a:solidFill>
                              <a:schemeClr val="accent1"/>
                            </a:solidFill>
                            <a:latin typeface="Cambria Math" panose="02040503050406030204" pitchFamily="18" charset="0"/>
                          </a:rPr>
                          <m:t>𝑅</m:t>
                        </m:r>
                      </m:sup>
                    </m:sSup>
                  </m:oMath>
                </a14:m>
                <a:endParaRPr lang="en-GB" dirty="0"/>
              </a:p>
              <a:p>
                <a:pPr lvl="1"/>
                <a:r>
                  <a:rPr lang="en-GB" dirty="0"/>
                  <a:t>Human model </a:t>
                </a:r>
                <a14:m>
                  <m:oMath xmlns:m="http://schemas.openxmlformats.org/officeDocument/2006/math">
                    <m:sSup>
                      <m:sSupPr>
                        <m:ctrlPr>
                          <a:rPr lang="en-GB" i="1" smtClean="0">
                            <a:solidFill>
                              <a:srgbClr val="FFC000"/>
                            </a:solidFill>
                            <a:latin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ℳ</m:t>
                        </m:r>
                      </m:e>
                      <m:sup>
                        <m:r>
                          <a:rPr lang="en-GB" i="1" smtClean="0">
                            <a:solidFill>
                              <a:srgbClr val="FFC000"/>
                            </a:solidFill>
                            <a:latin typeface="Cambria Math" panose="02040503050406030204" pitchFamily="18" charset="0"/>
                          </a:rPr>
                          <m:t>𝐻</m:t>
                        </m:r>
                      </m:sup>
                    </m:sSup>
                  </m:oMath>
                </a14:m>
                <a:endParaRPr lang="en-GB" dirty="0"/>
              </a:p>
              <a:p>
                <a:pPr lvl="1"/>
                <a:r>
                  <a:rPr lang="en-GB" dirty="0"/>
                  <a:t>Agent model </a:t>
                </a:r>
                <a14:m>
                  <m:oMath xmlns:m="http://schemas.openxmlformats.org/officeDocument/2006/math">
                    <m:sSubSup>
                      <m:sSubSupPr>
                        <m:ctrlPr>
                          <a:rPr lang="en-GB" i="1" smtClean="0">
                            <a:solidFill>
                              <a:schemeClr val="accent4"/>
                            </a:solidFill>
                            <a:latin typeface="Cambria Math" panose="02040503050406030204" pitchFamily="18" charset="0"/>
                            <a:ea typeface="Cambria Math" panose="02040503050406030204" pitchFamily="18" charset="0"/>
                          </a:rPr>
                        </m:ctrlPr>
                      </m:sSubSupPr>
                      <m:e>
                        <m:acc>
                          <m:accPr>
                            <m:chr m:val="̃"/>
                            <m:ctrlPr>
                              <a:rPr lang="en-GB" i="1" smtClean="0">
                                <a:solidFill>
                                  <a:schemeClr val="accent4"/>
                                </a:solidFill>
                                <a:latin typeface="Cambria Math" panose="02040503050406030204" pitchFamily="18" charset="0"/>
                                <a:ea typeface="Cambria Math" panose="02040503050406030204" pitchFamily="18" charset="0"/>
                              </a:rPr>
                            </m:ctrlPr>
                          </m:accPr>
                          <m:e>
                            <m:r>
                              <a:rPr lang="en-GB" i="1" smtClean="0">
                                <a:solidFill>
                                  <a:schemeClr val="accent4"/>
                                </a:solidFill>
                                <a:latin typeface="Cambria Math" panose="02040503050406030204" pitchFamily="18" charset="0"/>
                                <a:ea typeface="Cambria Math" panose="02040503050406030204" pitchFamily="18" charset="0"/>
                              </a:rPr>
                              <m:t>ℳ</m:t>
                            </m:r>
                          </m:e>
                        </m:acc>
                      </m:e>
                      <m:sub>
                        <m:r>
                          <a:rPr lang="en-GB" i="1" smtClean="0">
                            <a:solidFill>
                              <a:schemeClr val="accent4"/>
                            </a:solidFill>
                            <a:latin typeface="Cambria Math" panose="02040503050406030204" pitchFamily="18" charset="0"/>
                            <a:ea typeface="Cambria Math" panose="02040503050406030204" pitchFamily="18" charset="0"/>
                          </a:rPr>
                          <m:t>𝑟</m:t>
                        </m:r>
                      </m:sub>
                      <m:sup>
                        <m:r>
                          <a:rPr lang="en-GB" i="1" smtClean="0">
                            <a:solidFill>
                              <a:schemeClr val="accent4"/>
                            </a:solidFill>
                            <a:latin typeface="Cambria Math" panose="02040503050406030204" pitchFamily="18" charset="0"/>
                          </a:rPr>
                          <m:t>𝐻</m:t>
                        </m:r>
                      </m:sup>
                    </m:sSubSup>
                  </m:oMath>
                </a14:m>
                <a:r>
                  <a:rPr lang="en-GB" dirty="0"/>
                  <a:t> of human model </a:t>
                </a:r>
                <a14:m>
                  <m:oMath xmlns:m="http://schemas.openxmlformats.org/officeDocument/2006/math">
                    <m:sSup>
                      <m:sSupPr>
                        <m:ctrlPr>
                          <a:rPr lang="en-GB" i="1" smtClean="0">
                            <a:solidFill>
                              <a:srgbClr val="FFC000"/>
                            </a:solidFill>
                            <a:latin typeface="Cambria Math" panose="02040503050406030204" pitchFamily="18" charset="0"/>
                          </a:rPr>
                        </m:ctrlPr>
                      </m:sSupPr>
                      <m:e>
                        <m:r>
                          <a:rPr lang="en-GB" i="1" smtClean="0">
                            <a:solidFill>
                              <a:srgbClr val="FFC000"/>
                            </a:solidFill>
                            <a:latin typeface="Cambria Math" panose="02040503050406030204" pitchFamily="18" charset="0"/>
                            <a:ea typeface="Cambria Math" panose="02040503050406030204" pitchFamily="18" charset="0"/>
                          </a:rPr>
                          <m:t>ℳ</m:t>
                        </m:r>
                      </m:e>
                      <m:sup>
                        <m:r>
                          <a:rPr lang="en-GB" i="1" smtClean="0">
                            <a:solidFill>
                              <a:srgbClr val="FFC000"/>
                            </a:solidFill>
                            <a:latin typeface="Cambria Math" panose="02040503050406030204" pitchFamily="18" charset="0"/>
                          </a:rPr>
                          <m:t>𝐻</m:t>
                        </m:r>
                      </m:sup>
                    </m:sSup>
                  </m:oMath>
                </a14:m>
                <a:endParaRPr lang="en-GB" dirty="0"/>
              </a:p>
              <a:p>
                <a:pPr lvl="1"/>
                <a:r>
                  <a:rPr lang="en-GB" dirty="0"/>
                  <a:t>Agent model </a:t>
                </a:r>
                <a14:m>
                  <m:oMath xmlns:m="http://schemas.openxmlformats.org/officeDocument/2006/math">
                    <m:sSubSup>
                      <m:sSubSupPr>
                        <m:ctrlPr>
                          <a:rPr lang="en-GB" i="1" smtClean="0">
                            <a:solidFill>
                              <a:srgbClr val="7030A0"/>
                            </a:solidFill>
                            <a:latin typeface="Cambria Math" panose="02040503050406030204" pitchFamily="18" charset="0"/>
                            <a:ea typeface="Cambria Math" panose="02040503050406030204" pitchFamily="18" charset="0"/>
                          </a:rPr>
                        </m:ctrlPr>
                      </m:sSubSupPr>
                      <m:e>
                        <m:acc>
                          <m:accPr>
                            <m:chr m:val="̃"/>
                            <m:ctrlPr>
                              <a:rPr lang="en-GB" i="1" smtClean="0">
                                <a:solidFill>
                                  <a:srgbClr val="7030A0"/>
                                </a:solidFill>
                                <a:latin typeface="Cambria Math" panose="02040503050406030204" pitchFamily="18" charset="0"/>
                                <a:ea typeface="Cambria Math" panose="02040503050406030204" pitchFamily="18" charset="0"/>
                              </a:rPr>
                            </m:ctrlPr>
                          </m:accPr>
                          <m:e>
                            <m:r>
                              <a:rPr lang="en-GB" i="1" smtClean="0">
                                <a:solidFill>
                                  <a:srgbClr val="7030A0"/>
                                </a:solidFill>
                                <a:latin typeface="Cambria Math" panose="02040503050406030204" pitchFamily="18" charset="0"/>
                                <a:ea typeface="Cambria Math" panose="02040503050406030204" pitchFamily="18" charset="0"/>
                              </a:rPr>
                              <m:t>ℳ</m:t>
                            </m:r>
                          </m:e>
                        </m:acc>
                      </m:e>
                      <m:sub>
                        <m:r>
                          <a:rPr lang="en-GB" i="1" smtClean="0">
                            <a:solidFill>
                              <a:srgbClr val="7030A0"/>
                            </a:solidFill>
                            <a:latin typeface="Cambria Math" panose="02040503050406030204" pitchFamily="18" charset="0"/>
                            <a:ea typeface="Cambria Math" panose="02040503050406030204" pitchFamily="18" charset="0"/>
                          </a:rPr>
                          <m:t>h</m:t>
                        </m:r>
                      </m:sub>
                      <m:sup>
                        <m:r>
                          <a:rPr lang="en-GB" i="1" smtClean="0">
                            <a:solidFill>
                              <a:srgbClr val="7030A0"/>
                            </a:solidFill>
                            <a:latin typeface="Cambria Math" panose="02040503050406030204" pitchFamily="18" charset="0"/>
                          </a:rPr>
                          <m:t>𝑅</m:t>
                        </m:r>
                      </m:sup>
                    </m:sSubSup>
                  </m:oMath>
                </a14:m>
                <a:r>
                  <a:rPr lang="en-GB" dirty="0"/>
                  <a:t> of human model </a:t>
                </a:r>
                <a14:m>
                  <m:oMath xmlns:m="http://schemas.openxmlformats.org/officeDocument/2006/math">
                    <m:sSubSup>
                      <m:sSubSupPr>
                        <m:ctrlPr>
                          <a:rPr lang="en-GB" i="1" smtClean="0">
                            <a:solidFill>
                              <a:schemeClr val="accent3"/>
                            </a:solidFill>
                            <a:latin typeface="Cambria Math" panose="02040503050406030204" pitchFamily="18" charset="0"/>
                            <a:ea typeface="Cambria Math" panose="02040503050406030204" pitchFamily="18" charset="0"/>
                          </a:rPr>
                        </m:ctrlPr>
                      </m:sSubSupPr>
                      <m:e>
                        <m:r>
                          <a:rPr lang="en-GB" i="1" smtClean="0">
                            <a:solidFill>
                              <a:schemeClr val="accent3"/>
                            </a:solidFill>
                            <a:latin typeface="Cambria Math" panose="02040503050406030204" pitchFamily="18" charset="0"/>
                            <a:ea typeface="Cambria Math" panose="02040503050406030204" pitchFamily="18" charset="0"/>
                          </a:rPr>
                          <m:t>ℳ</m:t>
                        </m:r>
                      </m:e>
                      <m:sub>
                        <m:r>
                          <a:rPr lang="en-GB" b="0" i="1" smtClean="0">
                            <a:solidFill>
                              <a:schemeClr val="accent3"/>
                            </a:solidFill>
                            <a:latin typeface="Cambria Math" panose="02040503050406030204" pitchFamily="18" charset="0"/>
                            <a:ea typeface="Cambria Math" panose="02040503050406030204" pitchFamily="18" charset="0"/>
                          </a:rPr>
                          <m:t>h</m:t>
                        </m:r>
                      </m:sub>
                      <m:sup>
                        <m:r>
                          <a:rPr lang="en-GB" b="0" i="1" smtClean="0">
                            <a:solidFill>
                              <a:schemeClr val="accent3"/>
                            </a:solidFill>
                            <a:latin typeface="Cambria Math" panose="02040503050406030204" pitchFamily="18" charset="0"/>
                            <a:ea typeface="Cambria Math" panose="02040503050406030204" pitchFamily="18" charset="0"/>
                          </a:rPr>
                          <m:t>𝑅</m:t>
                        </m:r>
                      </m:sup>
                    </m:sSubSup>
                  </m:oMath>
                </a14:m>
                <a:r>
                  <a:rPr lang="en-GB" dirty="0"/>
                  <a:t>, which human has of </a:t>
                </a:r>
                <a14:m>
                  <m:oMath xmlns:m="http://schemas.openxmlformats.org/officeDocument/2006/math">
                    <m:sSup>
                      <m:sSupPr>
                        <m:ctrlPr>
                          <a:rPr lang="en-GB" i="1" smtClean="0">
                            <a:solidFill>
                              <a:schemeClr val="accent1"/>
                            </a:solidFill>
                            <a:latin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ℳ</m:t>
                        </m:r>
                      </m:e>
                      <m:sup>
                        <m:r>
                          <a:rPr lang="en-GB" i="1" smtClean="0">
                            <a:solidFill>
                              <a:schemeClr val="accent1"/>
                            </a:solidFill>
                            <a:latin typeface="Cambria Math" panose="02040503050406030204" pitchFamily="18" charset="0"/>
                          </a:rPr>
                          <m:t>𝑅</m:t>
                        </m:r>
                      </m:sup>
                    </m:sSup>
                  </m:oMath>
                </a14:m>
                <a:r>
                  <a:rPr lang="en-GB" dirty="0">
                    <a:solidFill>
                      <a:schemeClr val="accent1"/>
                    </a:solidFill>
                  </a:rPr>
                  <a:t> </a:t>
                </a:r>
                <a:endParaRPr lang="en-GB" dirty="0"/>
              </a:p>
            </p:txBody>
          </p:sp>
        </mc:Choice>
        <mc:Fallback xmlns="">
          <p:sp>
            <p:nvSpPr>
              <p:cNvPr id="9" name="Content Placeholder 8">
                <a:extLst>
                  <a:ext uri="{FF2B5EF4-FFF2-40B4-BE49-F238E27FC236}">
                    <a16:creationId xmlns:a16="http://schemas.microsoft.com/office/drawing/2014/main" id="{E3E8053C-433D-0F49-B81A-02A0B10ED6F9}"/>
                  </a:ext>
                </a:extLst>
              </p:cNvPr>
              <p:cNvSpPr>
                <a:spLocks noGrp="1" noRot="1" noChangeAspect="1" noMove="1" noResize="1" noEditPoints="1" noAdjustHandles="1" noChangeArrowheads="1" noChangeShapeType="1" noTextEdit="1"/>
              </p:cNvSpPr>
              <p:nvPr>
                <p:ph idx="1"/>
              </p:nvPr>
            </p:nvSpPr>
            <p:spPr>
              <a:xfrm>
                <a:off x="359626" y="1666902"/>
                <a:ext cx="4886180" cy="4236435"/>
              </a:xfrm>
              <a:blipFill>
                <a:blip r:embed="rId3"/>
                <a:stretch>
                  <a:fillRect l="-3368" t="-2687" b="-179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E178690B-27D3-2D49-BB66-372DE5BF4EFF}"/>
              </a:ext>
            </a:extLst>
          </p:cNvPr>
          <p:cNvSpPr>
            <a:spLocks noGrp="1"/>
          </p:cNvSpPr>
          <p:nvPr>
            <p:ph type="dt" sz="half" idx="2"/>
          </p:nvPr>
        </p:nvSpPr>
        <p:spPr/>
        <p:txBody>
          <a:bodyPr/>
          <a:lstStyle/>
          <a:p>
            <a:r>
              <a:rPr lang="en-GB"/>
              <a:t>Intro</a:t>
            </a:r>
          </a:p>
        </p:txBody>
      </p:sp>
      <p:sp>
        <p:nvSpPr>
          <p:cNvPr id="7" name="Footer Placeholder 6">
            <a:extLst>
              <a:ext uri="{FF2B5EF4-FFF2-40B4-BE49-F238E27FC236}">
                <a16:creationId xmlns:a16="http://schemas.microsoft.com/office/drawing/2014/main" id="{F20DDF19-8019-554E-A0DD-5BB758829E5B}"/>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98CBA222-5D00-4C42-AD5A-E3AEDBE7665B}"/>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44</a:t>
            </a:fld>
            <a:r>
              <a:rPr lang="en-GB"/>
              <a:t> </a:t>
            </a:r>
            <a:endParaRPr lang="en-GB" sz="1399"/>
          </a:p>
        </p:txBody>
      </p:sp>
      <p:sp>
        <p:nvSpPr>
          <p:cNvPr id="6" name="Rectangle 5">
            <a:extLst>
              <a:ext uri="{FF2B5EF4-FFF2-40B4-BE49-F238E27FC236}">
                <a16:creationId xmlns:a16="http://schemas.microsoft.com/office/drawing/2014/main" id="{EABA7D4C-0445-E445-A7FD-B1D6BEB453CB}"/>
              </a:ext>
            </a:extLst>
          </p:cNvPr>
          <p:cNvSpPr/>
          <p:nvPr/>
        </p:nvSpPr>
        <p:spPr>
          <a:xfrm>
            <a:off x="5334597" y="6397322"/>
            <a:ext cx="1522806" cy="276711"/>
          </a:xfrm>
          <a:prstGeom prst="rect">
            <a:avLst/>
          </a:prstGeom>
        </p:spPr>
        <p:txBody>
          <a:bodyPr wrap="none">
            <a:spAutoFit/>
          </a:bodyPr>
          <a:lstStyle/>
          <a:p>
            <a:r>
              <a:rPr lang="en-GB" sz="1199">
                <a:solidFill>
                  <a:schemeClr val="tx1">
                    <a:lumMod val="60000"/>
                    <a:lumOff val="40000"/>
                  </a:schemeClr>
                </a:solidFill>
                <a:latin typeface="Calibri" panose="020F0502020204030204" pitchFamily="34" charset="0"/>
              </a:rPr>
              <a:t>http://bit.ly/3bno2io </a:t>
            </a:r>
            <a:endParaRPr lang="en-GB" sz="1199">
              <a:solidFill>
                <a:schemeClr val="tx1">
                  <a:lumMod val="60000"/>
                  <a:lumOff val="40000"/>
                </a:schemeClr>
              </a:solidFill>
            </a:endParaRPr>
          </a:p>
        </p:txBody>
      </p:sp>
      <p:pic>
        <p:nvPicPr>
          <p:cNvPr id="10" name="Content Placeholder 4">
            <a:extLst>
              <a:ext uri="{FF2B5EF4-FFF2-40B4-BE49-F238E27FC236}">
                <a16:creationId xmlns:a16="http://schemas.microsoft.com/office/drawing/2014/main" id="{10ACA067-63F1-5947-8080-83DB34DFF46D}"/>
              </a:ext>
            </a:extLst>
          </p:cNvPr>
          <p:cNvPicPr>
            <a:picLocks noChangeAspect="1"/>
          </p:cNvPicPr>
          <p:nvPr/>
        </p:nvPicPr>
        <p:blipFill>
          <a:blip r:embed="rId4"/>
          <a:stretch>
            <a:fillRect/>
          </a:stretch>
        </p:blipFill>
        <p:spPr>
          <a:xfrm>
            <a:off x="5245805" y="1666494"/>
            <a:ext cx="6585871" cy="4238726"/>
          </a:xfrm>
          <a:prstGeom prst="rect">
            <a:avLst/>
          </a:prstGeom>
        </p:spPr>
      </p:pic>
    </p:spTree>
    <p:extLst>
      <p:ext uri="{BB962C8B-B14F-4D97-AF65-F5344CB8AC3E}">
        <p14:creationId xmlns:p14="http://schemas.microsoft.com/office/powerpoint/2010/main" val="1268770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662C3-FD73-CE46-A684-B68DF5CDD4A0}"/>
              </a:ext>
            </a:extLst>
          </p:cNvPr>
          <p:cNvSpPr>
            <a:spLocks noGrp="1"/>
          </p:cNvSpPr>
          <p:nvPr>
            <p:ph type="title"/>
          </p:nvPr>
        </p:nvSpPr>
        <p:spPr/>
        <p:txBody>
          <a:bodyPr/>
          <a:lstStyle/>
          <a:p>
            <a:r>
              <a:rPr lang="en-GB" dirty="0"/>
              <a:t>Side Note: Current Research</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3E8053C-433D-0F49-B81A-02A0B10ED6F9}"/>
                  </a:ext>
                </a:extLst>
              </p:cNvPr>
              <p:cNvSpPr>
                <a:spLocks noGrp="1"/>
              </p:cNvSpPr>
              <p:nvPr>
                <p:ph idx="1"/>
              </p:nvPr>
            </p:nvSpPr>
            <p:spPr>
              <a:xfrm>
                <a:off x="359626" y="1666902"/>
                <a:ext cx="6664189" cy="4236435"/>
              </a:xfrm>
            </p:spPr>
            <p:txBody>
              <a:bodyPr/>
              <a:lstStyle/>
              <a:p>
                <a:r>
                  <a:rPr lang="en-GB" dirty="0"/>
                  <a:t>Different models considered:</a:t>
                </a:r>
              </a:p>
              <a:p>
                <a:pPr lvl="1"/>
                <a:r>
                  <a:rPr lang="en-GB" dirty="0"/>
                  <a:t>Original agent model </a:t>
                </a:r>
                <a14:m>
                  <m:oMath xmlns:m="http://schemas.openxmlformats.org/officeDocument/2006/math">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ℳ</m:t>
                        </m:r>
                      </m:e>
                      <m:sup>
                        <m:r>
                          <a:rPr lang="en-GB" i="1">
                            <a:solidFill>
                              <a:schemeClr val="accent1"/>
                            </a:solidFill>
                            <a:latin typeface="Cambria Math" panose="02040503050406030204" pitchFamily="18" charset="0"/>
                          </a:rPr>
                          <m:t>𝑅</m:t>
                        </m:r>
                      </m:sup>
                    </m:sSup>
                  </m:oMath>
                </a14:m>
                <a:endParaRPr lang="en-GB" dirty="0"/>
              </a:p>
              <a:p>
                <a:pPr lvl="1"/>
                <a:r>
                  <a:rPr lang="en-GB" dirty="0"/>
                  <a:t>Human model </a:t>
                </a:r>
                <a14:m>
                  <m:oMath xmlns:m="http://schemas.openxmlformats.org/officeDocument/2006/math">
                    <m:sSup>
                      <m:sSupPr>
                        <m:ctrlPr>
                          <a:rPr lang="en-GB" i="1">
                            <a:solidFill>
                              <a:srgbClr val="FFC000"/>
                            </a:solidFill>
                            <a:latin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ℳ</m:t>
                        </m:r>
                      </m:e>
                      <m:sup>
                        <m:r>
                          <a:rPr lang="en-GB" i="1">
                            <a:solidFill>
                              <a:srgbClr val="FFC000"/>
                            </a:solidFill>
                            <a:latin typeface="Cambria Math" panose="02040503050406030204" pitchFamily="18" charset="0"/>
                          </a:rPr>
                          <m:t>𝐻</m:t>
                        </m:r>
                      </m:sup>
                    </m:sSup>
                  </m:oMath>
                </a14:m>
                <a:endParaRPr lang="en-GB" dirty="0"/>
              </a:p>
              <a:p>
                <a:pPr lvl="1"/>
                <a:r>
                  <a:rPr lang="en-GB" dirty="0"/>
                  <a:t>Agent model </a:t>
                </a:r>
                <a14:m>
                  <m:oMath xmlns:m="http://schemas.openxmlformats.org/officeDocument/2006/math">
                    <m:sSubSup>
                      <m:sSubSupPr>
                        <m:ctrlPr>
                          <a:rPr lang="en-GB" i="1">
                            <a:solidFill>
                              <a:schemeClr val="accent4"/>
                            </a:solidFill>
                            <a:latin typeface="Cambria Math" panose="02040503050406030204" pitchFamily="18" charset="0"/>
                            <a:ea typeface="Cambria Math" panose="02040503050406030204" pitchFamily="18" charset="0"/>
                          </a:rPr>
                        </m:ctrlPr>
                      </m:sSubSupPr>
                      <m:e>
                        <m:acc>
                          <m:accPr>
                            <m:chr m:val="̃"/>
                            <m:ctrlPr>
                              <a:rPr lang="en-GB" i="1">
                                <a:solidFill>
                                  <a:schemeClr val="accent4"/>
                                </a:solidFill>
                                <a:latin typeface="Cambria Math" panose="02040503050406030204" pitchFamily="18" charset="0"/>
                                <a:ea typeface="Cambria Math" panose="02040503050406030204" pitchFamily="18" charset="0"/>
                              </a:rPr>
                            </m:ctrlPr>
                          </m:accPr>
                          <m:e>
                            <m:r>
                              <a:rPr lang="en-GB" i="1">
                                <a:solidFill>
                                  <a:schemeClr val="accent4"/>
                                </a:solidFill>
                                <a:latin typeface="Cambria Math" panose="02040503050406030204" pitchFamily="18" charset="0"/>
                                <a:ea typeface="Cambria Math" panose="02040503050406030204" pitchFamily="18" charset="0"/>
                              </a:rPr>
                              <m:t>ℳ</m:t>
                            </m:r>
                          </m:e>
                        </m:acc>
                      </m:e>
                      <m:sub>
                        <m:r>
                          <a:rPr lang="en-GB" i="1">
                            <a:solidFill>
                              <a:schemeClr val="accent4"/>
                            </a:solidFill>
                            <a:latin typeface="Cambria Math" panose="02040503050406030204" pitchFamily="18" charset="0"/>
                            <a:ea typeface="Cambria Math" panose="02040503050406030204" pitchFamily="18" charset="0"/>
                          </a:rPr>
                          <m:t>𝑟</m:t>
                        </m:r>
                      </m:sub>
                      <m:sup>
                        <m:r>
                          <a:rPr lang="en-GB" i="1">
                            <a:solidFill>
                              <a:schemeClr val="accent4"/>
                            </a:solidFill>
                            <a:latin typeface="Cambria Math" panose="02040503050406030204" pitchFamily="18" charset="0"/>
                          </a:rPr>
                          <m:t>𝐻</m:t>
                        </m:r>
                      </m:sup>
                    </m:sSubSup>
                  </m:oMath>
                </a14:m>
                <a:r>
                  <a:rPr lang="en-GB" dirty="0"/>
                  <a:t> of human model </a:t>
                </a:r>
                <a14:m>
                  <m:oMath xmlns:m="http://schemas.openxmlformats.org/officeDocument/2006/math">
                    <m:sSup>
                      <m:sSupPr>
                        <m:ctrlPr>
                          <a:rPr lang="en-GB" i="1">
                            <a:solidFill>
                              <a:srgbClr val="FFC000"/>
                            </a:solidFill>
                            <a:latin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ℳ</m:t>
                        </m:r>
                      </m:e>
                      <m:sup>
                        <m:r>
                          <a:rPr lang="en-GB" i="1">
                            <a:solidFill>
                              <a:srgbClr val="FFC000"/>
                            </a:solidFill>
                            <a:latin typeface="Cambria Math" panose="02040503050406030204" pitchFamily="18" charset="0"/>
                          </a:rPr>
                          <m:t>𝐻</m:t>
                        </m:r>
                      </m:sup>
                    </m:sSup>
                  </m:oMath>
                </a14:m>
                <a:endParaRPr lang="en-GB" dirty="0"/>
              </a:p>
              <a:p>
                <a:pPr lvl="1"/>
                <a:r>
                  <a:rPr lang="en-GB" dirty="0"/>
                  <a:t>Agent model </a:t>
                </a:r>
                <a14:m>
                  <m:oMath xmlns:m="http://schemas.openxmlformats.org/officeDocument/2006/math">
                    <m:sSubSup>
                      <m:sSubSupPr>
                        <m:ctrlPr>
                          <a:rPr lang="en-GB" i="1">
                            <a:solidFill>
                              <a:srgbClr val="7030A0"/>
                            </a:solidFill>
                            <a:latin typeface="Cambria Math" panose="02040503050406030204" pitchFamily="18" charset="0"/>
                            <a:ea typeface="Cambria Math" panose="02040503050406030204" pitchFamily="18" charset="0"/>
                          </a:rPr>
                        </m:ctrlPr>
                      </m:sSubSupPr>
                      <m:e>
                        <m:acc>
                          <m:accPr>
                            <m:chr m:val="̃"/>
                            <m:ctrlPr>
                              <a:rPr lang="en-GB" i="1">
                                <a:solidFill>
                                  <a:srgbClr val="7030A0"/>
                                </a:solidFill>
                                <a:latin typeface="Cambria Math" panose="02040503050406030204" pitchFamily="18" charset="0"/>
                                <a:ea typeface="Cambria Math" panose="02040503050406030204" pitchFamily="18" charset="0"/>
                              </a:rPr>
                            </m:ctrlPr>
                          </m:accPr>
                          <m:e>
                            <m:r>
                              <a:rPr lang="en-GB" i="1">
                                <a:solidFill>
                                  <a:srgbClr val="7030A0"/>
                                </a:solidFill>
                                <a:latin typeface="Cambria Math" panose="02040503050406030204" pitchFamily="18" charset="0"/>
                                <a:ea typeface="Cambria Math" panose="02040503050406030204" pitchFamily="18" charset="0"/>
                              </a:rPr>
                              <m:t>ℳ</m:t>
                            </m:r>
                          </m:e>
                        </m:acc>
                      </m:e>
                      <m:sub>
                        <m:r>
                          <a:rPr lang="en-GB" i="1">
                            <a:solidFill>
                              <a:srgbClr val="7030A0"/>
                            </a:solidFill>
                            <a:latin typeface="Cambria Math" panose="02040503050406030204" pitchFamily="18" charset="0"/>
                            <a:ea typeface="Cambria Math" panose="02040503050406030204" pitchFamily="18" charset="0"/>
                          </a:rPr>
                          <m:t>h</m:t>
                        </m:r>
                      </m:sub>
                      <m:sup>
                        <m:r>
                          <a:rPr lang="en-GB" i="1">
                            <a:solidFill>
                              <a:srgbClr val="7030A0"/>
                            </a:solidFill>
                            <a:latin typeface="Cambria Math" panose="02040503050406030204" pitchFamily="18" charset="0"/>
                          </a:rPr>
                          <m:t>𝑅</m:t>
                        </m:r>
                      </m:sup>
                    </m:sSubSup>
                  </m:oMath>
                </a14:m>
                <a:r>
                  <a:rPr lang="en-GB" dirty="0"/>
                  <a:t> of human model </a:t>
                </a:r>
                <a14:m>
                  <m:oMath xmlns:m="http://schemas.openxmlformats.org/officeDocument/2006/math">
                    <m:sSubSup>
                      <m:sSubSupPr>
                        <m:ctrlPr>
                          <a:rPr lang="en-GB" i="1">
                            <a:solidFill>
                              <a:schemeClr val="accent3"/>
                            </a:solidFill>
                            <a:latin typeface="Cambria Math" panose="02040503050406030204" pitchFamily="18" charset="0"/>
                            <a:ea typeface="Cambria Math" panose="02040503050406030204" pitchFamily="18" charset="0"/>
                          </a:rPr>
                        </m:ctrlPr>
                      </m:sSubSupPr>
                      <m:e>
                        <m:r>
                          <a:rPr lang="en-GB" i="1">
                            <a:solidFill>
                              <a:schemeClr val="accent3"/>
                            </a:solidFill>
                            <a:latin typeface="Cambria Math" panose="02040503050406030204" pitchFamily="18" charset="0"/>
                            <a:ea typeface="Cambria Math" panose="02040503050406030204" pitchFamily="18" charset="0"/>
                          </a:rPr>
                          <m:t>ℳ</m:t>
                        </m:r>
                      </m:e>
                      <m:sub>
                        <m:r>
                          <a:rPr lang="en-GB" i="1">
                            <a:solidFill>
                              <a:schemeClr val="accent3"/>
                            </a:solidFill>
                            <a:latin typeface="Cambria Math" panose="02040503050406030204" pitchFamily="18" charset="0"/>
                            <a:ea typeface="Cambria Math" panose="02040503050406030204" pitchFamily="18" charset="0"/>
                          </a:rPr>
                          <m:t>h</m:t>
                        </m:r>
                      </m:sub>
                      <m:sup>
                        <m:r>
                          <a:rPr lang="en-GB" i="1">
                            <a:solidFill>
                              <a:schemeClr val="accent3"/>
                            </a:solidFill>
                            <a:latin typeface="Cambria Math" panose="02040503050406030204" pitchFamily="18" charset="0"/>
                            <a:ea typeface="Cambria Math" panose="02040503050406030204" pitchFamily="18" charset="0"/>
                          </a:rPr>
                          <m:t>𝑅</m:t>
                        </m:r>
                      </m:sup>
                    </m:sSubSup>
                  </m:oMath>
                </a14:m>
                <a:r>
                  <a:rPr lang="en-GB" dirty="0"/>
                  <a:t>, which human has of </a:t>
                </a:r>
                <a14:m>
                  <m:oMath xmlns:m="http://schemas.openxmlformats.org/officeDocument/2006/math">
                    <m:sSup>
                      <m:sSupPr>
                        <m:ctrlPr>
                          <a:rPr lang="en-GB" i="1">
                            <a:solidFill>
                              <a:schemeClr val="accent1"/>
                            </a:solidFill>
                            <a:latin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ℳ</m:t>
                        </m:r>
                      </m:e>
                      <m:sup>
                        <m:r>
                          <a:rPr lang="en-GB" i="1">
                            <a:solidFill>
                              <a:schemeClr val="accent1"/>
                            </a:solidFill>
                            <a:latin typeface="Cambria Math" panose="02040503050406030204" pitchFamily="18" charset="0"/>
                          </a:rPr>
                          <m:t>𝑅</m:t>
                        </m:r>
                      </m:sup>
                    </m:sSup>
                  </m:oMath>
                </a14:m>
                <a:r>
                  <a:rPr lang="en-GB" dirty="0">
                    <a:solidFill>
                      <a:schemeClr val="accent1"/>
                    </a:solidFill>
                  </a:rPr>
                  <a:t> </a:t>
                </a:r>
                <a:endParaRPr lang="en-GB" dirty="0"/>
              </a:p>
              <a:p>
                <a:pPr lvl="1"/>
                <a:endParaRPr lang="en-GB" dirty="0"/>
              </a:p>
              <a:p>
                <a14:m>
                  <m:oMath xmlns:m="http://schemas.openxmlformats.org/officeDocument/2006/math">
                    <m:sSubSup>
                      <m:sSubSupPr>
                        <m:ctrlPr>
                          <a:rPr lang="en-GB" i="1">
                            <a:solidFill>
                              <a:schemeClr val="accent4"/>
                            </a:solidFill>
                            <a:latin typeface="Cambria Math" panose="02040503050406030204" pitchFamily="18" charset="0"/>
                            <a:ea typeface="Cambria Math" panose="02040503050406030204" pitchFamily="18" charset="0"/>
                          </a:rPr>
                        </m:ctrlPr>
                      </m:sSubSupPr>
                      <m:e>
                        <m:acc>
                          <m:accPr>
                            <m:chr m:val="̃"/>
                            <m:ctrlPr>
                              <a:rPr lang="en-GB" i="1">
                                <a:solidFill>
                                  <a:schemeClr val="accent4"/>
                                </a:solidFill>
                                <a:latin typeface="Cambria Math" panose="02040503050406030204" pitchFamily="18" charset="0"/>
                                <a:ea typeface="Cambria Math" panose="02040503050406030204" pitchFamily="18" charset="0"/>
                              </a:rPr>
                            </m:ctrlPr>
                          </m:accPr>
                          <m:e>
                            <m:r>
                              <a:rPr lang="en-GB" i="1">
                                <a:solidFill>
                                  <a:schemeClr val="accent4"/>
                                </a:solidFill>
                                <a:latin typeface="Cambria Math" panose="02040503050406030204" pitchFamily="18" charset="0"/>
                                <a:ea typeface="Cambria Math" panose="02040503050406030204" pitchFamily="18" charset="0"/>
                              </a:rPr>
                              <m:t>ℳ</m:t>
                            </m:r>
                          </m:e>
                        </m:acc>
                      </m:e>
                      <m:sub>
                        <m:r>
                          <a:rPr lang="en-GB" i="1">
                            <a:solidFill>
                              <a:schemeClr val="accent4"/>
                            </a:solidFill>
                            <a:latin typeface="Cambria Math" panose="02040503050406030204" pitchFamily="18" charset="0"/>
                            <a:ea typeface="Cambria Math" panose="02040503050406030204" pitchFamily="18" charset="0"/>
                          </a:rPr>
                          <m:t>𝑟</m:t>
                        </m:r>
                      </m:sub>
                      <m:sup>
                        <m:r>
                          <a:rPr lang="en-GB" i="1">
                            <a:solidFill>
                              <a:schemeClr val="accent4"/>
                            </a:solidFill>
                            <a:latin typeface="Cambria Math" panose="02040503050406030204" pitchFamily="18" charset="0"/>
                          </a:rPr>
                          <m:t>𝐻</m:t>
                        </m:r>
                      </m:sup>
                    </m:sSubSup>
                  </m:oMath>
                </a14:m>
                <a:r>
                  <a:rPr lang="en-GB" dirty="0"/>
                  <a:t> allows for anticipating human behaviour</a:t>
                </a:r>
              </a:p>
              <a:p>
                <a14:m>
                  <m:oMath xmlns:m="http://schemas.openxmlformats.org/officeDocument/2006/math">
                    <m:sSubSup>
                      <m:sSubSupPr>
                        <m:ctrlPr>
                          <a:rPr lang="en-GB" i="1">
                            <a:solidFill>
                              <a:srgbClr val="7030A0"/>
                            </a:solidFill>
                            <a:latin typeface="Cambria Math" panose="02040503050406030204" pitchFamily="18" charset="0"/>
                            <a:ea typeface="Cambria Math" panose="02040503050406030204" pitchFamily="18" charset="0"/>
                          </a:rPr>
                        </m:ctrlPr>
                      </m:sSubSupPr>
                      <m:e>
                        <m:acc>
                          <m:accPr>
                            <m:chr m:val="̃"/>
                            <m:ctrlPr>
                              <a:rPr lang="en-GB" i="1">
                                <a:solidFill>
                                  <a:srgbClr val="7030A0"/>
                                </a:solidFill>
                                <a:latin typeface="Cambria Math" panose="02040503050406030204" pitchFamily="18" charset="0"/>
                                <a:ea typeface="Cambria Math" panose="02040503050406030204" pitchFamily="18" charset="0"/>
                              </a:rPr>
                            </m:ctrlPr>
                          </m:accPr>
                          <m:e>
                            <m:r>
                              <a:rPr lang="en-GB" i="1">
                                <a:solidFill>
                                  <a:srgbClr val="7030A0"/>
                                </a:solidFill>
                                <a:latin typeface="Cambria Math" panose="02040503050406030204" pitchFamily="18" charset="0"/>
                                <a:ea typeface="Cambria Math" panose="02040503050406030204" pitchFamily="18" charset="0"/>
                              </a:rPr>
                              <m:t>ℳ</m:t>
                            </m:r>
                          </m:e>
                        </m:acc>
                      </m:e>
                      <m:sub>
                        <m:r>
                          <a:rPr lang="en-GB" i="1">
                            <a:solidFill>
                              <a:srgbClr val="7030A0"/>
                            </a:solidFill>
                            <a:latin typeface="Cambria Math" panose="02040503050406030204" pitchFamily="18" charset="0"/>
                            <a:ea typeface="Cambria Math" panose="02040503050406030204" pitchFamily="18" charset="0"/>
                          </a:rPr>
                          <m:t>h</m:t>
                        </m:r>
                      </m:sub>
                      <m:sup>
                        <m:r>
                          <a:rPr lang="en-GB" i="1">
                            <a:solidFill>
                              <a:srgbClr val="7030A0"/>
                            </a:solidFill>
                            <a:latin typeface="Cambria Math" panose="02040503050406030204" pitchFamily="18" charset="0"/>
                          </a:rPr>
                          <m:t>𝑅</m:t>
                        </m:r>
                      </m:sup>
                    </m:sSubSup>
                  </m:oMath>
                </a14:m>
                <a:r>
                  <a:rPr lang="en-GB" dirty="0"/>
                  <a:t> allows for conforming to human expectations</a:t>
                </a:r>
              </a:p>
              <a:p>
                <a:pPr lvl="1"/>
                <a:endParaRPr lang="en-GB" dirty="0"/>
              </a:p>
              <a:p>
                <a:r>
                  <a:rPr lang="en-GB" dirty="0"/>
                  <a:t>See, e.g., Subbarao (Rao) </a:t>
                </a:r>
                <a:r>
                  <a:rPr lang="en-GB" dirty="0" err="1"/>
                  <a:t>Kambhampati</a:t>
                </a:r>
                <a:br>
                  <a:rPr lang="en-GB" sz="2198" dirty="0"/>
                </a:br>
                <a:r>
                  <a:rPr lang="en-GB" sz="1598" dirty="0">
                    <a:solidFill>
                      <a:schemeClr val="tx1">
                        <a:lumMod val="60000"/>
                        <a:lumOff val="40000"/>
                      </a:schemeClr>
                    </a:solidFill>
                    <a:hlinkClick r:id="rId2">
                      <a:extLst>
                        <a:ext uri="{A12FA001-AC4F-418D-AE19-62706E023703}">
                          <ahyp:hlinkClr xmlns:ahyp="http://schemas.microsoft.com/office/drawing/2018/hyperlinkcolor" val="tx"/>
                        </a:ext>
                      </a:extLst>
                    </a:hlinkClick>
                  </a:rPr>
                  <a:t>http://rakaposhi.eas.asu.edu</a:t>
                </a:r>
                <a:endParaRPr lang="en-GB" sz="1598" dirty="0">
                  <a:solidFill>
                    <a:schemeClr val="tx1">
                      <a:lumMod val="60000"/>
                      <a:lumOff val="40000"/>
                    </a:schemeClr>
                  </a:solidFill>
                </a:endParaRPr>
              </a:p>
              <a:p>
                <a:pPr lvl="1"/>
                <a:endParaRPr lang="en-GB" dirty="0"/>
              </a:p>
              <a:p>
                <a:endParaRPr lang="en-GB" dirty="0"/>
              </a:p>
              <a:p>
                <a:endParaRPr lang="en-GB" dirty="0"/>
              </a:p>
            </p:txBody>
          </p:sp>
        </mc:Choice>
        <mc:Fallback xmlns="">
          <p:sp>
            <p:nvSpPr>
              <p:cNvPr id="9" name="Content Placeholder 8">
                <a:extLst>
                  <a:ext uri="{FF2B5EF4-FFF2-40B4-BE49-F238E27FC236}">
                    <a16:creationId xmlns:a16="http://schemas.microsoft.com/office/drawing/2014/main" id="{E3E8053C-433D-0F49-B81A-02A0B10ED6F9}"/>
                  </a:ext>
                </a:extLst>
              </p:cNvPr>
              <p:cNvSpPr>
                <a:spLocks noGrp="1" noRot="1" noChangeAspect="1" noMove="1" noResize="1" noEditPoints="1" noAdjustHandles="1" noChangeArrowheads="1" noChangeShapeType="1" noTextEdit="1"/>
              </p:cNvSpPr>
              <p:nvPr>
                <p:ph idx="1"/>
              </p:nvPr>
            </p:nvSpPr>
            <p:spPr>
              <a:xfrm>
                <a:off x="359626" y="1666902"/>
                <a:ext cx="6664189" cy="4236435"/>
              </a:xfrm>
              <a:blipFill>
                <a:blip r:embed="rId3"/>
                <a:stretch>
                  <a:fillRect l="-2471" t="-2687" b="-3582"/>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E178690B-27D3-2D49-BB66-372DE5BF4EFF}"/>
              </a:ext>
            </a:extLst>
          </p:cNvPr>
          <p:cNvSpPr>
            <a:spLocks noGrp="1"/>
          </p:cNvSpPr>
          <p:nvPr>
            <p:ph type="dt" sz="half" idx="2"/>
          </p:nvPr>
        </p:nvSpPr>
        <p:spPr/>
        <p:txBody>
          <a:bodyPr/>
          <a:lstStyle/>
          <a:p>
            <a:r>
              <a:rPr lang="en-GB"/>
              <a:t>Intro</a:t>
            </a:r>
            <a:endParaRPr lang="en-GB" dirty="0"/>
          </a:p>
        </p:txBody>
      </p:sp>
      <p:sp>
        <p:nvSpPr>
          <p:cNvPr id="7" name="Footer Placeholder 6">
            <a:extLst>
              <a:ext uri="{FF2B5EF4-FFF2-40B4-BE49-F238E27FC236}">
                <a16:creationId xmlns:a16="http://schemas.microsoft.com/office/drawing/2014/main" id="{F20DDF19-8019-554E-A0DD-5BB758829E5B}"/>
              </a:ext>
            </a:extLst>
          </p:cNvPr>
          <p:cNvSpPr>
            <a:spLocks noGrp="1"/>
          </p:cNvSpPr>
          <p:nvPr>
            <p:ph type="ftr" sz="quarter" idx="3"/>
          </p:nvPr>
        </p:nvSpPr>
        <p:spPr/>
        <p:txBody>
          <a:bodyPr/>
          <a:lstStyle/>
          <a:p>
            <a:r>
              <a:rPr lang="en-GB" dirty="0"/>
              <a:t>T. Braun - StaRAI</a:t>
            </a:r>
          </a:p>
        </p:txBody>
      </p:sp>
      <p:sp>
        <p:nvSpPr>
          <p:cNvPr id="4" name="Slide Number Placeholder 3">
            <a:extLst>
              <a:ext uri="{FF2B5EF4-FFF2-40B4-BE49-F238E27FC236}">
                <a16:creationId xmlns:a16="http://schemas.microsoft.com/office/drawing/2014/main" id="{98CBA222-5D00-4C42-AD5A-E3AEDBE7665B}"/>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45</a:t>
            </a:fld>
            <a:r>
              <a:rPr lang="en-GB" dirty="0"/>
              <a:t> </a:t>
            </a:r>
            <a:endParaRPr lang="en-GB" sz="1399" dirty="0"/>
          </a:p>
        </p:txBody>
      </p:sp>
      <p:sp>
        <p:nvSpPr>
          <p:cNvPr id="6" name="Rectangle 5">
            <a:extLst>
              <a:ext uri="{FF2B5EF4-FFF2-40B4-BE49-F238E27FC236}">
                <a16:creationId xmlns:a16="http://schemas.microsoft.com/office/drawing/2014/main" id="{EABA7D4C-0445-E445-A7FD-B1D6BEB453CB}"/>
              </a:ext>
            </a:extLst>
          </p:cNvPr>
          <p:cNvSpPr/>
          <p:nvPr/>
        </p:nvSpPr>
        <p:spPr>
          <a:xfrm>
            <a:off x="5334597" y="6397322"/>
            <a:ext cx="1522806" cy="276711"/>
          </a:xfrm>
          <a:prstGeom prst="rect">
            <a:avLst/>
          </a:prstGeom>
        </p:spPr>
        <p:txBody>
          <a:bodyPr wrap="none">
            <a:spAutoFit/>
          </a:bodyPr>
          <a:lstStyle/>
          <a:p>
            <a:r>
              <a:rPr lang="en-GB" sz="1199" dirty="0">
                <a:solidFill>
                  <a:schemeClr val="tx1">
                    <a:lumMod val="60000"/>
                    <a:lumOff val="40000"/>
                  </a:schemeClr>
                </a:solidFill>
                <a:latin typeface="Calibri" panose="020F0502020204030204" pitchFamily="34" charset="0"/>
              </a:rPr>
              <a:t>http://</a:t>
            </a:r>
            <a:r>
              <a:rPr lang="en-GB" sz="1199" dirty="0" err="1">
                <a:solidFill>
                  <a:schemeClr val="tx1">
                    <a:lumMod val="60000"/>
                    <a:lumOff val="40000"/>
                  </a:schemeClr>
                </a:solidFill>
                <a:latin typeface="Calibri" panose="020F0502020204030204" pitchFamily="34" charset="0"/>
              </a:rPr>
              <a:t>bit.ly</a:t>
            </a:r>
            <a:r>
              <a:rPr lang="en-GB" sz="1199" dirty="0">
                <a:solidFill>
                  <a:schemeClr val="tx1">
                    <a:lumMod val="60000"/>
                    <a:lumOff val="40000"/>
                  </a:schemeClr>
                </a:solidFill>
                <a:latin typeface="Calibri" panose="020F0502020204030204" pitchFamily="34" charset="0"/>
              </a:rPr>
              <a:t>/3bno2io </a:t>
            </a:r>
            <a:endParaRPr lang="en-GB" sz="1199" dirty="0">
              <a:solidFill>
                <a:schemeClr val="tx1">
                  <a:lumMod val="60000"/>
                  <a:lumOff val="40000"/>
                </a:schemeClr>
              </a:solidFill>
            </a:endParaRPr>
          </a:p>
        </p:txBody>
      </p:sp>
      <p:grpSp>
        <p:nvGrpSpPr>
          <p:cNvPr id="34" name="Group 33">
            <a:extLst>
              <a:ext uri="{FF2B5EF4-FFF2-40B4-BE49-F238E27FC236}">
                <a16:creationId xmlns:a16="http://schemas.microsoft.com/office/drawing/2014/main" id="{1BE12DCE-27AC-6040-BF48-9D5B300DA1C6}"/>
              </a:ext>
            </a:extLst>
          </p:cNvPr>
          <p:cNvGrpSpPr/>
          <p:nvPr/>
        </p:nvGrpSpPr>
        <p:grpSpPr>
          <a:xfrm>
            <a:off x="9457216" y="4014499"/>
            <a:ext cx="2374460" cy="1819693"/>
            <a:chOff x="5545944" y="2497163"/>
            <a:chExt cx="2376933" cy="1821588"/>
          </a:xfrm>
        </p:grpSpPr>
        <p:sp>
          <p:nvSpPr>
            <p:cNvPr id="35" name="Rectangle 34">
              <a:extLst>
                <a:ext uri="{FF2B5EF4-FFF2-40B4-BE49-F238E27FC236}">
                  <a16:creationId xmlns:a16="http://schemas.microsoft.com/office/drawing/2014/main" id="{88982CC8-7D3C-9D4E-AAFC-6E3899FDB187}"/>
                </a:ext>
              </a:extLst>
            </p:cNvPr>
            <p:cNvSpPr/>
            <p:nvPr/>
          </p:nvSpPr>
          <p:spPr>
            <a:xfrm>
              <a:off x="5545944" y="2497163"/>
              <a:ext cx="2376933" cy="182158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798" dirty="0"/>
            </a:p>
          </p:txBody>
        </p:sp>
        <p:pic>
          <p:nvPicPr>
            <p:cNvPr id="36" name="Picture 35">
              <a:extLst>
                <a:ext uri="{FF2B5EF4-FFF2-40B4-BE49-F238E27FC236}">
                  <a16:creationId xmlns:a16="http://schemas.microsoft.com/office/drawing/2014/main" id="{861D83C9-05F4-8440-A50E-CE7FAFCA951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41384" y="3020711"/>
              <a:ext cx="754948" cy="1117660"/>
            </a:xfrm>
            <a:prstGeom prst="rect">
              <a:avLst/>
            </a:prstGeom>
          </p:spPr>
        </p:pic>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1544449D-C981-0341-8B3D-254B9D918A4D}"/>
                    </a:ext>
                  </a:extLst>
                </p:cNvPr>
                <p:cNvSpPr/>
                <p:nvPr/>
              </p:nvSpPr>
              <p:spPr>
                <a:xfrm>
                  <a:off x="7024505" y="2895240"/>
                  <a:ext cx="670199" cy="408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ea typeface="Cambria Math" panose="02040503050406030204" pitchFamily="18" charset="0"/>
                              </a:rPr>
                              <m:t>ℳ</m:t>
                            </m:r>
                          </m:e>
                          <m:sup>
                            <m:r>
                              <a:rPr lang="en-GB" sz="1798" i="1">
                                <a:solidFill>
                                  <a:schemeClr val="bg1"/>
                                </a:solidFill>
                                <a:latin typeface="Cambria Math" panose="02040503050406030204" pitchFamily="18" charset="0"/>
                              </a:rPr>
                              <m:t>𝑅</m:t>
                            </m:r>
                          </m:sup>
                        </m:sSup>
                      </m:oMath>
                    </m:oMathPara>
                  </a14:m>
                  <a:endParaRPr lang="en-GB" sz="1798" dirty="0">
                    <a:solidFill>
                      <a:schemeClr val="bg1"/>
                    </a:solidFill>
                  </a:endParaRPr>
                </a:p>
              </p:txBody>
            </p:sp>
          </mc:Choice>
          <mc:Fallback xmlns="">
            <p:sp>
              <p:nvSpPr>
                <p:cNvPr id="18" name="Rounded Rectangle 17">
                  <a:extLst>
                    <a:ext uri="{FF2B5EF4-FFF2-40B4-BE49-F238E27FC236}">
                      <a16:creationId xmlns:a16="http://schemas.microsoft.com/office/drawing/2014/main" id="{4E5228E6-B764-CA4D-BEB8-B3BA22211077}"/>
                    </a:ext>
                  </a:extLst>
                </p:cNvPr>
                <p:cNvSpPr>
                  <a:spLocks noRot="1" noChangeAspect="1" noMove="1" noResize="1" noEditPoints="1" noAdjustHandles="1" noChangeArrowheads="1" noChangeShapeType="1" noTextEdit="1"/>
                </p:cNvSpPr>
                <p:nvPr/>
              </p:nvSpPr>
              <p:spPr>
                <a:xfrm>
                  <a:off x="7024505" y="2895240"/>
                  <a:ext cx="670199" cy="408623"/>
                </a:xfrm>
                <a:prstGeom prst="roundRect">
                  <a:avLst/>
                </a:prstGeom>
                <a:blipFill>
                  <a:blip r:embed="rId12"/>
                  <a:stretch>
                    <a:fillRect/>
                  </a:stretch>
                </a:blipFill>
              </p:spPr>
              <p:txBody>
                <a:bodyPr/>
                <a:lstStyle/>
                <a:p>
                  <a:r>
                    <a:rPr lang="en-GB">
                      <a:noFill/>
                    </a:rPr>
                    <a:t> </a:t>
                  </a:r>
                </a:p>
              </p:txBody>
            </p:sp>
          </mc:Fallback>
        </mc:AlternateContent>
      </p:grpSp>
      <p:grpSp>
        <p:nvGrpSpPr>
          <p:cNvPr id="38" name="Group 37">
            <a:extLst>
              <a:ext uri="{FF2B5EF4-FFF2-40B4-BE49-F238E27FC236}">
                <a16:creationId xmlns:a16="http://schemas.microsoft.com/office/drawing/2014/main" id="{FEE39ABD-8B04-0F40-8CE5-1805AF81FB4C}"/>
              </a:ext>
            </a:extLst>
          </p:cNvPr>
          <p:cNvGrpSpPr/>
          <p:nvPr/>
        </p:nvGrpSpPr>
        <p:grpSpPr>
          <a:xfrm>
            <a:off x="8388711" y="4784222"/>
            <a:ext cx="1360350" cy="778903"/>
            <a:chOff x="4181300" y="3267687"/>
            <a:chExt cx="1656793" cy="779714"/>
          </a:xfrm>
        </p:grpSpPr>
        <p:sp>
          <p:nvSpPr>
            <p:cNvPr id="39" name="Arc 38">
              <a:extLst>
                <a:ext uri="{FF2B5EF4-FFF2-40B4-BE49-F238E27FC236}">
                  <a16:creationId xmlns:a16="http://schemas.microsoft.com/office/drawing/2014/main" id="{80805A8A-E2A5-8747-A3BC-22FA6C718400}"/>
                </a:ext>
              </a:extLst>
            </p:cNvPr>
            <p:cNvSpPr/>
            <p:nvPr/>
          </p:nvSpPr>
          <p:spPr>
            <a:xfrm rot="15182610" flipH="1">
              <a:off x="4367762" y="3081225"/>
              <a:ext cx="726193" cy="1099118"/>
            </a:xfrm>
            <a:prstGeom prst="arc">
              <a:avLst>
                <a:gd name="adj1" fmla="val 13840475"/>
                <a:gd name="adj2" fmla="val 4215198"/>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sp>
          <p:nvSpPr>
            <p:cNvPr id="40" name="Arc 39">
              <a:extLst>
                <a:ext uri="{FF2B5EF4-FFF2-40B4-BE49-F238E27FC236}">
                  <a16:creationId xmlns:a16="http://schemas.microsoft.com/office/drawing/2014/main" id="{591C2548-3C37-3847-A707-8F874F9E4703}"/>
                </a:ext>
              </a:extLst>
            </p:cNvPr>
            <p:cNvSpPr/>
            <p:nvPr/>
          </p:nvSpPr>
          <p:spPr>
            <a:xfrm rot="15182610" flipV="1">
              <a:off x="4925437" y="3134746"/>
              <a:ext cx="726193" cy="1099118"/>
            </a:xfrm>
            <a:prstGeom prst="arc">
              <a:avLst>
                <a:gd name="adj1" fmla="val 13840475"/>
                <a:gd name="adj2" fmla="val 4215198"/>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grpSp>
      <p:sp>
        <p:nvSpPr>
          <p:cNvPr id="41" name="Cloud Callout 40">
            <a:extLst>
              <a:ext uri="{FF2B5EF4-FFF2-40B4-BE49-F238E27FC236}">
                <a16:creationId xmlns:a16="http://schemas.microsoft.com/office/drawing/2014/main" id="{5256526B-564E-8044-AB3D-CC62F045AD24}"/>
              </a:ext>
            </a:extLst>
          </p:cNvPr>
          <p:cNvSpPr/>
          <p:nvPr/>
        </p:nvSpPr>
        <p:spPr>
          <a:xfrm>
            <a:off x="7811274" y="2961741"/>
            <a:ext cx="1502327" cy="1106361"/>
          </a:xfrm>
          <a:prstGeom prst="cloudCallout">
            <a:avLst>
              <a:gd name="adj1" fmla="val -31980"/>
              <a:gd name="adj2" fmla="val 68511"/>
            </a:avLst>
          </a:prstGeom>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798" dirty="0"/>
          </a:p>
        </p:txBody>
      </p:sp>
      <p:grpSp>
        <p:nvGrpSpPr>
          <p:cNvPr id="42" name="Group 41">
            <a:extLst>
              <a:ext uri="{FF2B5EF4-FFF2-40B4-BE49-F238E27FC236}">
                <a16:creationId xmlns:a16="http://schemas.microsoft.com/office/drawing/2014/main" id="{C7FFB83C-4995-5D4E-960F-4FE75BDBF7EF}"/>
              </a:ext>
            </a:extLst>
          </p:cNvPr>
          <p:cNvGrpSpPr/>
          <p:nvPr/>
        </p:nvGrpSpPr>
        <p:grpSpPr>
          <a:xfrm>
            <a:off x="7773714" y="4188567"/>
            <a:ext cx="1277631" cy="1432256"/>
            <a:chOff x="3500418" y="2885288"/>
            <a:chExt cx="1278962" cy="1433748"/>
          </a:xfrm>
        </p:grpSpPr>
        <p:pic>
          <p:nvPicPr>
            <p:cNvPr id="43" name="Picture 42">
              <a:hlinkClick r:id="rId13"/>
              <a:extLst>
                <a:ext uri="{FF2B5EF4-FFF2-40B4-BE49-F238E27FC236}">
                  <a16:creationId xmlns:a16="http://schemas.microsoft.com/office/drawing/2014/main" id="{E581500B-E19F-8D44-9FEB-47D745A6B9D2}"/>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500418" y="3020996"/>
              <a:ext cx="480468" cy="1298040"/>
            </a:xfrm>
            <a:prstGeom prst="rect">
              <a:avLst/>
            </a:prstGeom>
          </p:spPr>
        </p:pic>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2A1A3293-4767-D547-9677-030C4CE8CABC}"/>
                    </a:ext>
                  </a:extLst>
                </p:cNvPr>
                <p:cNvSpPr/>
                <p:nvPr/>
              </p:nvSpPr>
              <p:spPr>
                <a:xfrm>
                  <a:off x="4092831" y="2885288"/>
                  <a:ext cx="686549" cy="408623"/>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798" i="1">
                                <a:solidFill>
                                  <a:schemeClr val="bg1"/>
                                </a:solidFill>
                                <a:latin typeface="Cambria Math" panose="02040503050406030204" pitchFamily="18" charset="0"/>
                              </a:rPr>
                            </m:ctrlPr>
                          </m:sSupPr>
                          <m:e>
                            <m:r>
                              <a:rPr lang="en-GB" sz="1798" i="1">
                                <a:solidFill>
                                  <a:schemeClr val="bg1"/>
                                </a:solidFill>
                                <a:latin typeface="Cambria Math" panose="02040503050406030204" pitchFamily="18" charset="0"/>
                                <a:ea typeface="Cambria Math" panose="02040503050406030204" pitchFamily="18" charset="0"/>
                              </a:rPr>
                              <m:t>ℳ</m:t>
                            </m:r>
                          </m:e>
                          <m:sup>
                            <m:r>
                              <a:rPr lang="en-GB" sz="1798" i="1">
                                <a:solidFill>
                                  <a:schemeClr val="bg1"/>
                                </a:solidFill>
                                <a:latin typeface="Cambria Math" panose="02040503050406030204" pitchFamily="18" charset="0"/>
                              </a:rPr>
                              <m:t>𝐻</m:t>
                            </m:r>
                          </m:sup>
                        </m:sSup>
                      </m:oMath>
                    </m:oMathPara>
                  </a14:m>
                  <a:endParaRPr lang="en-GB" sz="1798" dirty="0">
                    <a:solidFill>
                      <a:schemeClr val="bg1"/>
                    </a:solidFill>
                  </a:endParaRPr>
                </a:p>
              </p:txBody>
            </p:sp>
          </mc:Choice>
          <mc:Fallback xmlns="">
            <p:sp>
              <p:nvSpPr>
                <p:cNvPr id="29" name="Rounded Rectangle 28">
                  <a:extLst>
                    <a:ext uri="{FF2B5EF4-FFF2-40B4-BE49-F238E27FC236}">
                      <a16:creationId xmlns:a16="http://schemas.microsoft.com/office/drawing/2014/main" id="{3D106B8D-EA19-024C-BDA2-C9ADF4AA6594}"/>
                    </a:ext>
                  </a:extLst>
                </p:cNvPr>
                <p:cNvSpPr>
                  <a:spLocks noRot="1" noChangeAspect="1" noMove="1" noResize="1" noEditPoints="1" noAdjustHandles="1" noChangeArrowheads="1" noChangeShapeType="1" noTextEdit="1"/>
                </p:cNvSpPr>
                <p:nvPr/>
              </p:nvSpPr>
              <p:spPr>
                <a:xfrm>
                  <a:off x="4092831" y="2885288"/>
                  <a:ext cx="686549" cy="408623"/>
                </a:xfrm>
                <a:prstGeom prst="roundRect">
                  <a:avLst/>
                </a:prstGeom>
                <a:blipFill>
                  <a:blip r:embed="rId15"/>
                  <a:stretch>
                    <a:fillRect/>
                  </a:stretch>
                </a:blipFill>
                <a:ln>
                  <a:solidFill>
                    <a:schemeClr val="bg1"/>
                  </a:solidFill>
                </a:ln>
              </p:spPr>
              <p:txBody>
                <a:bodyPr/>
                <a:lstStyle/>
                <a:p>
                  <a:r>
                    <a:rPr lang="en-GB">
                      <a:noFill/>
                    </a:rPr>
                    <a:t> </a:t>
                  </a:r>
                </a:p>
              </p:txBody>
            </p:sp>
          </mc:Fallback>
        </mc:AlternateContent>
      </p:grpSp>
      <p:sp>
        <p:nvSpPr>
          <p:cNvPr id="45" name="Cloud Callout 44">
            <a:extLst>
              <a:ext uri="{FF2B5EF4-FFF2-40B4-BE49-F238E27FC236}">
                <a16:creationId xmlns:a16="http://schemas.microsoft.com/office/drawing/2014/main" id="{0F2F366A-E519-DD49-AC9B-8DBD6F7AFD63}"/>
              </a:ext>
            </a:extLst>
          </p:cNvPr>
          <p:cNvSpPr/>
          <p:nvPr/>
        </p:nvSpPr>
        <p:spPr>
          <a:xfrm>
            <a:off x="8317086" y="1482225"/>
            <a:ext cx="2563016" cy="1544100"/>
          </a:xfrm>
          <a:prstGeom prst="cloudCallout">
            <a:avLst>
              <a:gd name="adj1" fmla="val 17738"/>
              <a:gd name="adj2" fmla="val 141191"/>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798" dirty="0"/>
          </a:p>
        </p:txBody>
      </p:sp>
      <p:sp>
        <p:nvSpPr>
          <p:cNvPr id="46" name="Cloud Callout 45">
            <a:extLst>
              <a:ext uri="{FF2B5EF4-FFF2-40B4-BE49-F238E27FC236}">
                <a16:creationId xmlns:a16="http://schemas.microsoft.com/office/drawing/2014/main" id="{2432EAA6-4E09-4A40-866C-D17EEA1F5252}"/>
              </a:ext>
            </a:extLst>
          </p:cNvPr>
          <p:cNvSpPr/>
          <p:nvPr/>
        </p:nvSpPr>
        <p:spPr>
          <a:xfrm>
            <a:off x="9177769" y="1676823"/>
            <a:ext cx="1502327" cy="1106361"/>
          </a:xfrm>
          <a:prstGeom prst="cloudCallout">
            <a:avLst>
              <a:gd name="adj1" fmla="val -66724"/>
              <a:gd name="adj2" fmla="val -23489"/>
            </a:avLst>
          </a:prstGeom>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798" dirty="0"/>
          </a:p>
        </p:txBody>
      </p:sp>
      <p:pic>
        <p:nvPicPr>
          <p:cNvPr id="47" name="Picture 46">
            <a:extLst>
              <a:ext uri="{FF2B5EF4-FFF2-40B4-BE49-F238E27FC236}">
                <a16:creationId xmlns:a16="http://schemas.microsoft.com/office/drawing/2014/main" id="{7FF80CFC-0F83-414A-9623-FAB31E4D3B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02951" y="3131136"/>
            <a:ext cx="385987" cy="571433"/>
          </a:xfrm>
          <a:prstGeom prst="rect">
            <a:avLst/>
          </a:prstGeom>
        </p:spPr>
      </p:pic>
      <p:sp>
        <p:nvSpPr>
          <p:cNvPr id="48" name="Parallelogram 47">
            <a:extLst>
              <a:ext uri="{FF2B5EF4-FFF2-40B4-BE49-F238E27FC236}">
                <a16:creationId xmlns:a16="http://schemas.microsoft.com/office/drawing/2014/main" id="{95744415-B6B3-6E45-A8C1-FE646F3E1F2A}"/>
              </a:ext>
            </a:extLst>
          </p:cNvPr>
          <p:cNvSpPr/>
          <p:nvPr/>
        </p:nvSpPr>
        <p:spPr>
          <a:xfrm rot="19019428" flipV="1">
            <a:off x="7911253" y="2586916"/>
            <a:ext cx="2121790" cy="683288"/>
          </a:xfrm>
          <a:prstGeom prst="parallelogram">
            <a:avLst>
              <a:gd name="adj" fmla="val 32529"/>
            </a:avLst>
          </a:prstGeom>
          <a:gradFill flip="none" rotWithShape="1">
            <a:gsLst>
              <a:gs pos="65000">
                <a:schemeClr val="accent3"/>
              </a:gs>
              <a:gs pos="35000">
                <a:srgbClr val="7030A0">
                  <a:alpha val="65000"/>
                </a:srgbClr>
              </a:gs>
              <a:gs pos="0">
                <a:srgbClr val="7030A0"/>
              </a:gs>
              <a:gs pos="20000">
                <a:srgbClr val="7030A0"/>
              </a:gs>
              <a:gs pos="80000">
                <a:schemeClr val="accent3"/>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EC4A0893-6325-F04B-9E61-C2D2C8F07DA8}"/>
                  </a:ext>
                </a:extLst>
              </p:cNvPr>
              <p:cNvSpPr/>
              <p:nvPr/>
            </p:nvSpPr>
            <p:spPr>
              <a:xfrm>
                <a:off x="7951838" y="3358929"/>
                <a:ext cx="685835" cy="420458"/>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798" i="1">
                              <a:solidFill>
                                <a:schemeClr val="bg1"/>
                              </a:solidFill>
                              <a:latin typeface="Cambria Math" panose="02040503050406030204" pitchFamily="18" charset="0"/>
                              <a:ea typeface="Cambria Math" panose="02040503050406030204" pitchFamily="18" charset="0"/>
                            </a:rPr>
                          </m:ctrlPr>
                        </m:sSubSupPr>
                        <m:e>
                          <m:r>
                            <a:rPr lang="en-GB" sz="1798" i="1">
                              <a:solidFill>
                                <a:schemeClr val="bg1"/>
                              </a:solidFill>
                              <a:latin typeface="Cambria Math" panose="02040503050406030204" pitchFamily="18" charset="0"/>
                              <a:ea typeface="Cambria Math" panose="02040503050406030204" pitchFamily="18" charset="0"/>
                            </a:rPr>
                            <m:t>ℳ</m:t>
                          </m:r>
                        </m:e>
                        <m:sub>
                          <m:r>
                            <a:rPr lang="en-GB" sz="1798" i="1">
                              <a:solidFill>
                                <a:schemeClr val="bg1"/>
                              </a:solidFill>
                              <a:latin typeface="Cambria Math" panose="02040503050406030204" pitchFamily="18" charset="0"/>
                              <a:ea typeface="Cambria Math" panose="02040503050406030204" pitchFamily="18" charset="0"/>
                            </a:rPr>
                            <m:t>h</m:t>
                          </m:r>
                        </m:sub>
                        <m:sup>
                          <m:r>
                            <a:rPr lang="en-GB" sz="1798" i="1">
                              <a:solidFill>
                                <a:schemeClr val="bg1"/>
                              </a:solidFill>
                              <a:latin typeface="Cambria Math" panose="02040503050406030204" pitchFamily="18" charset="0"/>
                            </a:rPr>
                            <m:t>𝑅</m:t>
                          </m:r>
                        </m:sup>
                      </m:sSubSup>
                    </m:oMath>
                  </m:oMathPara>
                </a14:m>
                <a:endParaRPr lang="en-GB" sz="1798" dirty="0">
                  <a:solidFill>
                    <a:schemeClr val="bg1"/>
                  </a:solidFill>
                </a:endParaRPr>
              </a:p>
            </p:txBody>
          </p:sp>
        </mc:Choice>
        <mc:Fallback xmlns="">
          <p:sp>
            <p:nvSpPr>
              <p:cNvPr id="49" name="Rounded Rectangle 48">
                <a:extLst>
                  <a:ext uri="{FF2B5EF4-FFF2-40B4-BE49-F238E27FC236}">
                    <a16:creationId xmlns:a16="http://schemas.microsoft.com/office/drawing/2014/main" id="{EC4A0893-6325-F04B-9E61-C2D2C8F07DA8}"/>
                  </a:ext>
                </a:extLst>
              </p:cNvPr>
              <p:cNvSpPr>
                <a:spLocks noRot="1" noChangeAspect="1" noMove="1" noResize="1" noEditPoints="1" noAdjustHandles="1" noChangeArrowheads="1" noChangeShapeType="1" noTextEdit="1"/>
              </p:cNvSpPr>
              <p:nvPr/>
            </p:nvSpPr>
            <p:spPr>
              <a:xfrm>
                <a:off x="7951838" y="3358929"/>
                <a:ext cx="685835" cy="420458"/>
              </a:xfrm>
              <a:prstGeom prst="roundRect">
                <a:avLst/>
              </a:prstGeom>
              <a:blipFill>
                <a:blip r:embed="rId16"/>
                <a:stretch>
                  <a:fillRect/>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1E6BBC5D-C0E6-624D-B0BC-74C8EECFBE69}"/>
                  </a:ext>
                </a:extLst>
              </p:cNvPr>
              <p:cNvSpPr/>
              <p:nvPr/>
            </p:nvSpPr>
            <p:spPr>
              <a:xfrm>
                <a:off x="9318334" y="2074012"/>
                <a:ext cx="685835" cy="420458"/>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798" i="1">
                              <a:solidFill>
                                <a:schemeClr val="bg1"/>
                              </a:solidFill>
                              <a:latin typeface="Cambria Math" panose="02040503050406030204" pitchFamily="18" charset="0"/>
                              <a:ea typeface="Cambria Math" panose="02040503050406030204" pitchFamily="18" charset="0"/>
                            </a:rPr>
                          </m:ctrlPr>
                        </m:sSubSupPr>
                        <m:e>
                          <m:acc>
                            <m:accPr>
                              <m:chr m:val="̃"/>
                              <m:ctrlPr>
                                <a:rPr lang="en-GB" i="1" smtClean="0">
                                  <a:solidFill>
                                    <a:schemeClr val="bg1"/>
                                  </a:solidFill>
                                  <a:latin typeface="Cambria Math" panose="02040503050406030204" pitchFamily="18" charset="0"/>
                                  <a:ea typeface="Cambria Math" panose="02040503050406030204" pitchFamily="18" charset="0"/>
                                </a:rPr>
                              </m:ctrlPr>
                            </m:accPr>
                            <m:e>
                              <m:r>
                                <a:rPr lang="en-GB" i="1">
                                  <a:solidFill>
                                    <a:schemeClr val="bg1"/>
                                  </a:solidFill>
                                  <a:latin typeface="Cambria Math" panose="02040503050406030204" pitchFamily="18" charset="0"/>
                                  <a:ea typeface="Cambria Math" panose="02040503050406030204" pitchFamily="18" charset="0"/>
                                </a:rPr>
                                <m:t>ℳ</m:t>
                              </m:r>
                            </m:e>
                          </m:acc>
                        </m:e>
                        <m:sub>
                          <m:r>
                            <a:rPr lang="en-GB" sz="1798" i="1">
                              <a:solidFill>
                                <a:schemeClr val="bg1"/>
                              </a:solidFill>
                              <a:latin typeface="Cambria Math" panose="02040503050406030204" pitchFamily="18" charset="0"/>
                              <a:ea typeface="Cambria Math" panose="02040503050406030204" pitchFamily="18" charset="0"/>
                            </a:rPr>
                            <m:t>h</m:t>
                          </m:r>
                        </m:sub>
                        <m:sup>
                          <m:r>
                            <a:rPr lang="en-GB" sz="1798" i="1">
                              <a:solidFill>
                                <a:schemeClr val="bg1"/>
                              </a:solidFill>
                              <a:latin typeface="Cambria Math" panose="02040503050406030204" pitchFamily="18" charset="0"/>
                            </a:rPr>
                            <m:t>𝑅</m:t>
                          </m:r>
                        </m:sup>
                      </m:sSubSup>
                    </m:oMath>
                  </m:oMathPara>
                </a14:m>
                <a:endParaRPr lang="en-GB" sz="1798" dirty="0">
                  <a:solidFill>
                    <a:schemeClr val="bg1"/>
                  </a:solidFill>
                </a:endParaRPr>
              </a:p>
            </p:txBody>
          </p:sp>
        </mc:Choice>
        <mc:Fallback xmlns="">
          <p:sp>
            <p:nvSpPr>
              <p:cNvPr id="50" name="Rounded Rectangle 49">
                <a:extLst>
                  <a:ext uri="{FF2B5EF4-FFF2-40B4-BE49-F238E27FC236}">
                    <a16:creationId xmlns:a16="http://schemas.microsoft.com/office/drawing/2014/main" id="{1E6BBC5D-C0E6-624D-B0BC-74C8EECFBE69}"/>
                  </a:ext>
                </a:extLst>
              </p:cNvPr>
              <p:cNvSpPr>
                <a:spLocks noRot="1" noChangeAspect="1" noMove="1" noResize="1" noEditPoints="1" noAdjustHandles="1" noChangeArrowheads="1" noChangeShapeType="1" noTextEdit="1"/>
              </p:cNvSpPr>
              <p:nvPr/>
            </p:nvSpPr>
            <p:spPr>
              <a:xfrm>
                <a:off x="9318334" y="2074012"/>
                <a:ext cx="685835" cy="420458"/>
              </a:xfrm>
              <a:prstGeom prst="roundRect">
                <a:avLst/>
              </a:prstGeom>
              <a:blipFill>
                <a:blip r:embed="rId17"/>
                <a:stretch>
                  <a:fillRect/>
                </a:stretch>
              </a:blipFill>
              <a:ln>
                <a:solidFill>
                  <a:schemeClr val="bg1"/>
                </a:solidFill>
              </a:ln>
            </p:spPr>
            <p:txBody>
              <a:bodyPr/>
              <a:lstStyle/>
              <a:p>
                <a:r>
                  <a:rPr lang="en-GB">
                    <a:noFill/>
                  </a:rPr>
                  <a:t> </a:t>
                </a:r>
              </a:p>
            </p:txBody>
          </p:sp>
        </mc:Fallback>
      </mc:AlternateContent>
      <p:pic>
        <p:nvPicPr>
          <p:cNvPr id="51" name="Picture 50">
            <a:extLst>
              <a:ext uri="{FF2B5EF4-FFF2-40B4-BE49-F238E27FC236}">
                <a16:creationId xmlns:a16="http://schemas.microsoft.com/office/drawing/2014/main" id="{3994CDD8-E9CA-BC4B-9533-0D434D9749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45696" y="1862200"/>
            <a:ext cx="385987" cy="571433"/>
          </a:xfrm>
          <a:prstGeom prst="rect">
            <a:avLst/>
          </a:prstGeom>
        </p:spPr>
      </p:pic>
      <p:sp>
        <p:nvSpPr>
          <p:cNvPr id="52" name="Cloud Callout 51">
            <a:extLst>
              <a:ext uri="{FF2B5EF4-FFF2-40B4-BE49-F238E27FC236}">
                <a16:creationId xmlns:a16="http://schemas.microsoft.com/office/drawing/2014/main" id="{D07D8690-7965-C249-A372-250701993096}"/>
              </a:ext>
            </a:extLst>
          </p:cNvPr>
          <p:cNvSpPr/>
          <p:nvPr/>
        </p:nvSpPr>
        <p:spPr>
          <a:xfrm>
            <a:off x="10329349" y="2602416"/>
            <a:ext cx="1502327" cy="1347195"/>
          </a:xfrm>
          <a:prstGeom prst="cloudCallout">
            <a:avLst>
              <a:gd name="adj1" fmla="val -43272"/>
              <a:gd name="adj2" fmla="val 88562"/>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53" name="Rounded Rectangle 52">
                <a:extLst>
                  <a:ext uri="{FF2B5EF4-FFF2-40B4-BE49-F238E27FC236}">
                    <a16:creationId xmlns:a16="http://schemas.microsoft.com/office/drawing/2014/main" id="{E11A9C86-5F66-EE44-A624-BDA18D554E82}"/>
                  </a:ext>
                </a:extLst>
              </p:cNvPr>
              <p:cNvSpPr/>
              <p:nvPr/>
            </p:nvSpPr>
            <p:spPr>
              <a:xfrm>
                <a:off x="10469592" y="3096115"/>
                <a:ext cx="686549" cy="418271"/>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798" i="1">
                              <a:solidFill>
                                <a:schemeClr val="bg1"/>
                              </a:solidFill>
                              <a:latin typeface="Cambria Math" panose="02040503050406030204" pitchFamily="18" charset="0"/>
                              <a:ea typeface="Cambria Math" panose="02040503050406030204" pitchFamily="18" charset="0"/>
                            </a:rPr>
                          </m:ctrlPr>
                        </m:sSubSupPr>
                        <m:e>
                          <m:acc>
                            <m:accPr>
                              <m:chr m:val="̃"/>
                              <m:ctrlPr>
                                <a:rPr lang="en-GB" i="1">
                                  <a:solidFill>
                                    <a:schemeClr val="bg1"/>
                                  </a:solidFill>
                                  <a:latin typeface="Cambria Math" panose="02040503050406030204" pitchFamily="18" charset="0"/>
                                  <a:ea typeface="Cambria Math" panose="02040503050406030204" pitchFamily="18" charset="0"/>
                                </a:rPr>
                              </m:ctrlPr>
                            </m:accPr>
                            <m:e>
                              <m:r>
                                <a:rPr lang="en-GB" i="1">
                                  <a:solidFill>
                                    <a:schemeClr val="bg1"/>
                                  </a:solidFill>
                                  <a:latin typeface="Cambria Math" panose="02040503050406030204" pitchFamily="18" charset="0"/>
                                  <a:ea typeface="Cambria Math" panose="02040503050406030204" pitchFamily="18" charset="0"/>
                                </a:rPr>
                                <m:t>ℳ</m:t>
                              </m:r>
                            </m:e>
                          </m:acc>
                        </m:e>
                        <m:sub>
                          <m:r>
                            <a:rPr lang="en-GB" sz="1798" i="1">
                              <a:solidFill>
                                <a:schemeClr val="bg1"/>
                              </a:solidFill>
                              <a:latin typeface="Cambria Math" panose="02040503050406030204" pitchFamily="18" charset="0"/>
                              <a:ea typeface="Cambria Math" panose="02040503050406030204" pitchFamily="18" charset="0"/>
                            </a:rPr>
                            <m:t>𝑟</m:t>
                          </m:r>
                        </m:sub>
                        <m:sup>
                          <m:r>
                            <a:rPr lang="en-GB" sz="1798" i="1">
                              <a:solidFill>
                                <a:schemeClr val="bg1"/>
                              </a:solidFill>
                              <a:latin typeface="Cambria Math" panose="02040503050406030204" pitchFamily="18" charset="0"/>
                            </a:rPr>
                            <m:t>𝐻</m:t>
                          </m:r>
                        </m:sup>
                      </m:sSubSup>
                    </m:oMath>
                  </m:oMathPara>
                </a14:m>
                <a:endParaRPr lang="en-GB" sz="1798" dirty="0">
                  <a:solidFill>
                    <a:schemeClr val="bg1"/>
                  </a:solidFill>
                </a:endParaRPr>
              </a:p>
            </p:txBody>
          </p:sp>
        </mc:Choice>
        <mc:Fallback xmlns="">
          <p:sp>
            <p:nvSpPr>
              <p:cNvPr id="53" name="Rounded Rectangle 52">
                <a:extLst>
                  <a:ext uri="{FF2B5EF4-FFF2-40B4-BE49-F238E27FC236}">
                    <a16:creationId xmlns:a16="http://schemas.microsoft.com/office/drawing/2014/main" id="{E11A9C86-5F66-EE44-A624-BDA18D554E82}"/>
                  </a:ext>
                </a:extLst>
              </p:cNvPr>
              <p:cNvSpPr>
                <a:spLocks noRot="1" noChangeAspect="1" noMove="1" noResize="1" noEditPoints="1" noAdjustHandles="1" noChangeArrowheads="1" noChangeShapeType="1" noTextEdit="1"/>
              </p:cNvSpPr>
              <p:nvPr/>
            </p:nvSpPr>
            <p:spPr>
              <a:xfrm>
                <a:off x="10469592" y="3096115"/>
                <a:ext cx="686549" cy="418271"/>
              </a:xfrm>
              <a:prstGeom prst="roundRect">
                <a:avLst/>
              </a:prstGeom>
              <a:blipFill>
                <a:blip r:embed="rId18"/>
                <a:stretch>
                  <a:fillRect/>
                </a:stretch>
              </a:blipFill>
              <a:ln>
                <a:solidFill>
                  <a:schemeClr val="bg1"/>
                </a:solidFill>
              </a:ln>
            </p:spPr>
            <p:txBody>
              <a:bodyPr/>
              <a:lstStyle/>
              <a:p>
                <a:r>
                  <a:rPr lang="en-GB">
                    <a:noFill/>
                  </a:rPr>
                  <a:t> </a:t>
                </a:r>
              </a:p>
            </p:txBody>
          </p:sp>
        </mc:Fallback>
      </mc:AlternateContent>
      <p:pic>
        <p:nvPicPr>
          <p:cNvPr id="54" name="Picture 53">
            <a:hlinkClick r:id="rId13"/>
            <a:extLst>
              <a:ext uri="{FF2B5EF4-FFF2-40B4-BE49-F238E27FC236}">
                <a16:creationId xmlns:a16="http://schemas.microsoft.com/office/drawing/2014/main" id="{F98C6529-9B7F-454E-A125-62712D5F820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1207816" y="2771830"/>
            <a:ext cx="326635" cy="882441"/>
          </a:xfrm>
          <a:prstGeom prst="rect">
            <a:avLst/>
          </a:prstGeom>
        </p:spPr>
      </p:pic>
      <p:pic>
        <p:nvPicPr>
          <p:cNvPr id="55" name="Picture 54">
            <a:hlinkClick r:id="rId13"/>
            <a:extLst>
              <a:ext uri="{FF2B5EF4-FFF2-40B4-BE49-F238E27FC236}">
                <a16:creationId xmlns:a16="http://schemas.microsoft.com/office/drawing/2014/main" id="{F0987FE3-C8F2-1E45-8766-A8EFB293A9D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8599169" y="1862200"/>
            <a:ext cx="245531" cy="663331"/>
          </a:xfrm>
          <a:prstGeom prst="rect">
            <a:avLst/>
          </a:prstGeom>
        </p:spPr>
      </p:pic>
    </p:spTree>
    <p:extLst>
      <p:ext uri="{BB962C8B-B14F-4D97-AF65-F5344CB8AC3E}">
        <p14:creationId xmlns:p14="http://schemas.microsoft.com/office/powerpoint/2010/main" val="13814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1" animBg="1"/>
      <p:bldP spid="45" grpId="0" animBg="1"/>
      <p:bldP spid="46" grpId="0" animBg="1"/>
      <p:bldP spid="48" grpId="0" animBg="1"/>
      <p:bldP spid="49" grpId="0" animBg="1"/>
      <p:bldP spid="50" grpId="0" animBg="1"/>
      <p:bldP spid="52" grpId="0" animBg="1"/>
      <p:bldP spid="5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2D249-462E-4F45-A897-64CCF14FE1DE}"/>
              </a:ext>
            </a:extLst>
          </p:cNvPr>
          <p:cNvSpPr>
            <a:spLocks noGrp="1"/>
          </p:cNvSpPr>
          <p:nvPr>
            <p:ph type="title"/>
          </p:nvPr>
        </p:nvSpPr>
        <p:spPr/>
        <p:txBody>
          <a:bodyPr/>
          <a:lstStyle/>
          <a:p>
            <a:r>
              <a:rPr lang="en-GB"/>
              <a:t>Interim Summary</a:t>
            </a:r>
          </a:p>
        </p:txBody>
      </p:sp>
      <p:sp>
        <p:nvSpPr>
          <p:cNvPr id="3" name="Content Placeholder 2">
            <a:extLst>
              <a:ext uri="{FF2B5EF4-FFF2-40B4-BE49-F238E27FC236}">
                <a16:creationId xmlns:a16="http://schemas.microsoft.com/office/drawing/2014/main" id="{29A44858-EAF8-F14B-85B6-7632DAA30E5E}"/>
              </a:ext>
            </a:extLst>
          </p:cNvPr>
          <p:cNvSpPr>
            <a:spLocks noGrp="1"/>
          </p:cNvSpPr>
          <p:nvPr>
            <p:ph idx="1"/>
          </p:nvPr>
        </p:nvSpPr>
        <p:spPr/>
        <p:txBody>
          <a:bodyPr/>
          <a:lstStyle/>
          <a:p>
            <a:r>
              <a:rPr lang="en-GB" dirty="0"/>
              <a:t>Agent = architecture + agent program</a:t>
            </a:r>
          </a:p>
          <a:p>
            <a:r>
              <a:rPr lang="en-GB" dirty="0"/>
              <a:t>Task environment</a:t>
            </a:r>
          </a:p>
          <a:p>
            <a:pPr lvl="1"/>
            <a:r>
              <a:rPr lang="en-GB" dirty="0"/>
              <a:t>Description: PEAS</a:t>
            </a:r>
          </a:p>
          <a:p>
            <a:pPr lvl="2"/>
            <a:r>
              <a:rPr lang="en-GB" dirty="0"/>
              <a:t>Performance measure not easy to formalise</a:t>
            </a:r>
          </a:p>
          <a:p>
            <a:pPr lvl="1"/>
            <a:r>
              <a:rPr lang="en-GB" dirty="0"/>
              <a:t>Properties of task environment</a:t>
            </a:r>
          </a:p>
          <a:p>
            <a:pPr lvl="2"/>
            <a:r>
              <a:rPr lang="en-GB" dirty="0"/>
              <a:t>Fully observable (vs. partially observable); single agent (vs. multiple agents); deterministic (vs. stochastic), strategic; episodic (vs. sequential); static (vs. dynamic), semi-dynamic; discrete (vs. continuous); special: known (vs. unknown)</a:t>
            </a:r>
          </a:p>
          <a:p>
            <a:pPr lvl="1"/>
            <a:r>
              <a:rPr lang="en-GB" dirty="0"/>
              <a:t>Environment encoding</a:t>
            </a:r>
          </a:p>
          <a:p>
            <a:pPr lvl="2"/>
            <a:r>
              <a:rPr lang="en-GB" dirty="0"/>
              <a:t>Atomic, factorised, structured</a:t>
            </a:r>
          </a:p>
          <a:p>
            <a:r>
              <a:rPr lang="en-GB" dirty="0"/>
              <a:t>Agent structure</a:t>
            </a:r>
          </a:p>
          <a:p>
            <a:pPr lvl="1"/>
            <a:r>
              <a:rPr lang="en-GB" dirty="0"/>
              <a:t>Simple / model-based reflex agent, goal- / utility-based agent; learning agent</a:t>
            </a:r>
          </a:p>
        </p:txBody>
      </p:sp>
      <p:sp>
        <p:nvSpPr>
          <p:cNvPr id="4" name="Date Placeholder 3">
            <a:extLst>
              <a:ext uri="{FF2B5EF4-FFF2-40B4-BE49-F238E27FC236}">
                <a16:creationId xmlns:a16="http://schemas.microsoft.com/office/drawing/2014/main" id="{8215039D-A719-F14A-BB0D-73FDE4C25AD9}"/>
              </a:ext>
            </a:extLst>
          </p:cNvPr>
          <p:cNvSpPr>
            <a:spLocks noGrp="1"/>
          </p:cNvSpPr>
          <p:nvPr>
            <p:ph type="dt" sz="half" idx="2"/>
          </p:nvPr>
        </p:nvSpPr>
        <p:spPr/>
        <p:txBody>
          <a:bodyPr/>
          <a:lstStyle/>
          <a:p>
            <a:r>
              <a:rPr lang="en-GB"/>
              <a:t>Intro</a:t>
            </a:r>
          </a:p>
        </p:txBody>
      </p:sp>
      <p:sp>
        <p:nvSpPr>
          <p:cNvPr id="7" name="Footer Placeholder 6">
            <a:extLst>
              <a:ext uri="{FF2B5EF4-FFF2-40B4-BE49-F238E27FC236}">
                <a16:creationId xmlns:a16="http://schemas.microsoft.com/office/drawing/2014/main" id="{ECB203FE-4C04-154B-A869-C5F6D64E7BF5}"/>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FB4A4E3A-C88E-B84F-AF6A-522F7DBD6D06}"/>
              </a:ext>
            </a:extLst>
          </p:cNvPr>
          <p:cNvSpPr>
            <a:spLocks noGrp="1"/>
          </p:cNvSpPr>
          <p:nvPr>
            <p:ph type="sldNum" sz="quarter" idx="4"/>
          </p:nvPr>
        </p:nvSpPr>
        <p:spPr/>
        <p:txBody>
          <a:bodyPr/>
          <a:lstStyle/>
          <a:p>
            <a:fld id="{6C8FC03C-C266-4645-ABC5-645062898383}" type="slidenum">
              <a:rPr lang="en-GB" smtClean="0"/>
              <a:pPr/>
              <a:t>46</a:t>
            </a:fld>
            <a:r>
              <a:rPr lang="en-GB"/>
              <a:t> </a:t>
            </a:r>
          </a:p>
        </p:txBody>
      </p:sp>
    </p:spTree>
    <p:extLst>
      <p:ext uri="{BB962C8B-B14F-4D97-AF65-F5344CB8AC3E}">
        <p14:creationId xmlns:p14="http://schemas.microsoft.com/office/powerpoint/2010/main" val="1068409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8E44-5306-794F-925E-7BFDAEF4DBBC}"/>
              </a:ext>
            </a:extLst>
          </p:cNvPr>
          <p:cNvSpPr>
            <a:spLocks noGrp="1"/>
          </p:cNvSpPr>
          <p:nvPr>
            <p:ph type="title"/>
          </p:nvPr>
        </p:nvSpPr>
        <p:spPr/>
        <p:txBody>
          <a:bodyPr/>
          <a:lstStyle/>
          <a:p>
            <a:r>
              <a:rPr lang="en-GB" dirty="0"/>
              <a:t>Overview: 1. Introduction</a:t>
            </a:r>
          </a:p>
        </p:txBody>
      </p:sp>
      <p:sp>
        <p:nvSpPr>
          <p:cNvPr id="3" name="Content Placeholder 2">
            <a:extLst>
              <a:ext uri="{FF2B5EF4-FFF2-40B4-BE49-F238E27FC236}">
                <a16:creationId xmlns:a16="http://schemas.microsoft.com/office/drawing/2014/main" id="{9627F0AB-330F-1A44-AB84-DA85F211DE9F}"/>
              </a:ext>
            </a:extLst>
          </p:cNvPr>
          <p:cNvSpPr>
            <a:spLocks noGrp="1"/>
          </p:cNvSpPr>
          <p:nvPr>
            <p:ph idx="1"/>
          </p:nvPr>
        </p:nvSpPr>
        <p:spPr/>
        <p:txBody>
          <a:bodyPr/>
          <a:lstStyle/>
          <a:p>
            <a:pPr marL="457200" indent="-457200">
              <a:buFont typeface="+mj-lt"/>
              <a:buAutoNum type="alphaUcPeriod"/>
            </a:pPr>
            <a:r>
              <a:rPr lang="en-GB" i="1" dirty="0"/>
              <a:t>Artificial Intelligence</a:t>
            </a:r>
          </a:p>
          <a:p>
            <a:pPr lvl="1"/>
            <a:r>
              <a:rPr lang="en-GB" dirty="0"/>
              <a:t>Approaches: thinking / acting humanly / rationally</a:t>
            </a:r>
          </a:p>
          <a:p>
            <a:pPr marL="457200" indent="-457200">
              <a:buFont typeface="+mj-lt"/>
              <a:buAutoNum type="alphaUcPeriod"/>
            </a:pPr>
            <a:r>
              <a:rPr lang="en-GB" i="1" dirty="0"/>
              <a:t>Framework: Agent Theory</a:t>
            </a:r>
          </a:p>
          <a:p>
            <a:pPr lvl="1"/>
            <a:r>
              <a:rPr lang="en-GB" dirty="0"/>
              <a:t>Agent</a:t>
            </a:r>
          </a:p>
          <a:p>
            <a:pPr lvl="1"/>
            <a:r>
              <a:rPr lang="en-GB" dirty="0"/>
              <a:t>Task environment</a:t>
            </a:r>
          </a:p>
          <a:p>
            <a:pPr lvl="1"/>
            <a:r>
              <a:rPr lang="en-GB" dirty="0"/>
              <a:t>Agent structure</a:t>
            </a:r>
          </a:p>
          <a:p>
            <a:pPr marL="457200" indent="-457200">
              <a:buFont typeface="+mj-lt"/>
              <a:buAutoNum type="alphaUcPeriod"/>
            </a:pPr>
            <a:r>
              <a:rPr lang="en-GB" b="1" i="1" dirty="0">
                <a:solidFill>
                  <a:schemeClr val="accent1"/>
                </a:solidFill>
              </a:rPr>
              <a:t>Topic: StaRAI</a:t>
            </a:r>
          </a:p>
          <a:p>
            <a:pPr lvl="1"/>
            <a:r>
              <a:rPr lang="en-GB" dirty="0">
                <a:solidFill>
                  <a:schemeClr val="accent1"/>
                </a:solidFill>
              </a:rPr>
              <a:t>Motivation, context</a:t>
            </a:r>
          </a:p>
          <a:p>
            <a:pPr lvl="1"/>
            <a:r>
              <a:rPr lang="en-GB" dirty="0">
                <a:solidFill>
                  <a:schemeClr val="accent1"/>
                </a:solidFill>
              </a:rPr>
              <a:t>Relational examples, outlook on probabilistic relational models (PRMs)</a:t>
            </a:r>
          </a:p>
          <a:p>
            <a:endParaRPr lang="en-GB" dirty="0">
              <a:solidFill>
                <a:schemeClr val="accent1"/>
              </a:solidFill>
            </a:endParaRPr>
          </a:p>
        </p:txBody>
      </p:sp>
      <p:sp>
        <p:nvSpPr>
          <p:cNvPr id="4" name="Slide Number Placeholder 3">
            <a:extLst>
              <a:ext uri="{FF2B5EF4-FFF2-40B4-BE49-F238E27FC236}">
                <a16:creationId xmlns:a16="http://schemas.microsoft.com/office/drawing/2014/main" id="{4EC14A33-1BC9-7942-9712-EB2D49B9E91C}"/>
              </a:ext>
            </a:extLst>
          </p:cNvPr>
          <p:cNvSpPr>
            <a:spLocks noGrp="1"/>
          </p:cNvSpPr>
          <p:nvPr>
            <p:ph type="sldNum" sz="quarter" idx="4"/>
          </p:nvPr>
        </p:nvSpPr>
        <p:spPr/>
        <p:txBody>
          <a:bodyPr/>
          <a:lstStyle/>
          <a:p>
            <a:fld id="{67C9959E-8E6B-B04C-9955-EA096F41CA7A}" type="slidenum">
              <a:rPr lang="en-GB" smtClean="0"/>
              <a:t>47</a:t>
            </a:fld>
            <a:endParaRPr lang="en-GB"/>
          </a:p>
        </p:txBody>
      </p:sp>
      <p:sp>
        <p:nvSpPr>
          <p:cNvPr id="5" name="Date Placeholder 4">
            <a:extLst>
              <a:ext uri="{FF2B5EF4-FFF2-40B4-BE49-F238E27FC236}">
                <a16:creationId xmlns:a16="http://schemas.microsoft.com/office/drawing/2014/main" id="{1E11E972-7938-6E40-B11D-F14D6715BFAF}"/>
              </a:ext>
            </a:extLst>
          </p:cNvPr>
          <p:cNvSpPr>
            <a:spLocks noGrp="1"/>
          </p:cNvSpPr>
          <p:nvPr>
            <p:ph type="dt" sz="half" idx="2"/>
          </p:nvPr>
        </p:nvSpPr>
        <p:spPr/>
        <p:txBody>
          <a:bodyPr/>
          <a:lstStyle/>
          <a:p>
            <a:r>
              <a:rPr lang="en-GB"/>
              <a:t>Intro</a:t>
            </a:r>
            <a:endParaRPr lang="en-US" dirty="0"/>
          </a:p>
        </p:txBody>
      </p:sp>
      <p:sp>
        <p:nvSpPr>
          <p:cNvPr id="6" name="Footer Placeholder 5">
            <a:extLst>
              <a:ext uri="{FF2B5EF4-FFF2-40B4-BE49-F238E27FC236}">
                <a16:creationId xmlns:a16="http://schemas.microsoft.com/office/drawing/2014/main" id="{2023BF2E-8E10-804D-B1B1-E779B9E7E871}"/>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949750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dirty="0"/>
              <a:t>Take Your Spreadsheet …</a:t>
            </a:r>
          </a:p>
        </p:txBody>
      </p:sp>
      <p:sp>
        <p:nvSpPr>
          <p:cNvPr id="2" name="Slide Number Placeholder 1">
            <a:extLst>
              <a:ext uri="{FF2B5EF4-FFF2-40B4-BE49-F238E27FC236}">
                <a16:creationId xmlns:a16="http://schemas.microsoft.com/office/drawing/2014/main" id="{D6406EF1-E339-624F-A6CF-EEE8588A991C}"/>
              </a:ext>
            </a:extLst>
          </p:cNvPr>
          <p:cNvSpPr>
            <a:spLocks noGrp="1"/>
          </p:cNvSpPr>
          <p:nvPr>
            <p:ph type="sldNum" sz="quarter" idx="12"/>
          </p:nvPr>
        </p:nvSpPr>
        <p:spPr/>
        <p:txBody>
          <a:bodyPr/>
          <a:lstStyle/>
          <a:p>
            <a:fld id="{DB7C4649-800D-CB47-881A-AA04BFFFB18C}" type="slidenum">
              <a:rPr lang="en-US" smtClean="0"/>
              <a:t>48</a:t>
            </a:fld>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304500680"/>
              </p:ext>
            </p:extLst>
          </p:nvPr>
        </p:nvGraphicFramePr>
        <p:xfrm>
          <a:off x="4834356" y="2608451"/>
          <a:ext cx="2480845" cy="3045342"/>
        </p:xfrm>
        <a:graphic>
          <a:graphicData uri="http://schemas.openxmlformats.org/drawingml/2006/table">
            <a:tbl>
              <a:tblPr firstRow="1" bandRow="1">
                <a:tableStyleId>{5C22544A-7EE6-4342-B048-85BDC9FD1C3A}</a:tableStyleId>
              </a:tblPr>
              <a:tblGrid>
                <a:gridCol w="496169">
                  <a:extLst>
                    <a:ext uri="{9D8B030D-6E8A-4147-A177-3AD203B41FA5}">
                      <a16:colId xmlns:a16="http://schemas.microsoft.com/office/drawing/2014/main" val="20000"/>
                    </a:ext>
                  </a:extLst>
                </a:gridCol>
                <a:gridCol w="496169">
                  <a:extLst>
                    <a:ext uri="{9D8B030D-6E8A-4147-A177-3AD203B41FA5}">
                      <a16:colId xmlns:a16="http://schemas.microsoft.com/office/drawing/2014/main" val="20001"/>
                    </a:ext>
                  </a:extLst>
                </a:gridCol>
                <a:gridCol w="496169">
                  <a:extLst>
                    <a:ext uri="{9D8B030D-6E8A-4147-A177-3AD203B41FA5}">
                      <a16:colId xmlns:a16="http://schemas.microsoft.com/office/drawing/2014/main" val="20002"/>
                    </a:ext>
                  </a:extLst>
                </a:gridCol>
                <a:gridCol w="496169">
                  <a:extLst>
                    <a:ext uri="{9D8B030D-6E8A-4147-A177-3AD203B41FA5}">
                      <a16:colId xmlns:a16="http://schemas.microsoft.com/office/drawing/2014/main" val="20003"/>
                    </a:ext>
                  </a:extLst>
                </a:gridCol>
                <a:gridCol w="496169">
                  <a:extLst>
                    <a:ext uri="{9D8B030D-6E8A-4147-A177-3AD203B41FA5}">
                      <a16:colId xmlns:a16="http://schemas.microsoft.com/office/drawing/2014/main" val="20004"/>
                    </a:ext>
                  </a:extLst>
                </a:gridCol>
              </a:tblGrid>
              <a:tr h="507557">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0"/>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1"/>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2"/>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marL="36000" marR="36000" marT="36000" marB="36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3"/>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4"/>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5"/>
                  </a:ext>
                </a:extLst>
              </a:tr>
            </a:tbl>
          </a:graphicData>
        </a:graphic>
      </p:graphicFrame>
      <p:sp>
        <p:nvSpPr>
          <p:cNvPr id="17" name="TextBox 16"/>
          <p:cNvSpPr txBox="1"/>
          <p:nvPr/>
        </p:nvSpPr>
        <p:spPr>
          <a:xfrm>
            <a:off x="4986756" y="1998852"/>
            <a:ext cx="1620187" cy="584775"/>
          </a:xfrm>
          <a:prstGeom prst="rect">
            <a:avLst/>
          </a:prstGeom>
          <a:noFill/>
        </p:spPr>
        <p:txBody>
          <a:bodyPr wrap="none" rtlCol="0">
            <a:spAutoFit/>
          </a:bodyPr>
          <a:lstStyle/>
          <a:p>
            <a:r>
              <a:rPr lang="en-US" sz="3200" dirty="0">
                <a:solidFill>
                  <a:srgbClr val="000000"/>
                </a:solidFill>
              </a:rPr>
              <a:t>Features</a:t>
            </a:r>
          </a:p>
        </p:txBody>
      </p:sp>
      <p:sp>
        <p:nvSpPr>
          <p:cNvPr id="18" name="TextBox 17"/>
          <p:cNvSpPr txBox="1"/>
          <p:nvPr/>
        </p:nvSpPr>
        <p:spPr>
          <a:xfrm rot="16200000">
            <a:off x="3794028" y="3738332"/>
            <a:ext cx="1446230" cy="584775"/>
          </a:xfrm>
          <a:prstGeom prst="rect">
            <a:avLst/>
          </a:prstGeom>
          <a:noFill/>
        </p:spPr>
        <p:txBody>
          <a:bodyPr wrap="none" rtlCol="0">
            <a:spAutoFit/>
          </a:bodyPr>
          <a:lstStyle/>
          <a:p>
            <a:r>
              <a:rPr lang="en-US" sz="3200" dirty="0">
                <a:solidFill>
                  <a:srgbClr val="000000"/>
                </a:solidFill>
              </a:rPr>
              <a:t>Objects</a:t>
            </a:r>
          </a:p>
        </p:txBody>
      </p:sp>
      <p:sp>
        <p:nvSpPr>
          <p:cNvPr id="7" name="TextBox 6">
            <a:extLst>
              <a:ext uri="{FF2B5EF4-FFF2-40B4-BE49-F238E27FC236}">
                <a16:creationId xmlns:a16="http://schemas.microsoft.com/office/drawing/2014/main" id="{68F9DBAA-A37A-7E4C-9117-92C6BAE146F3}"/>
              </a:ext>
            </a:extLst>
          </p:cNvPr>
          <p:cNvSpPr txBox="1"/>
          <p:nvPr/>
        </p:nvSpPr>
        <p:spPr>
          <a:xfrm>
            <a:off x="3737637" y="6273464"/>
            <a:ext cx="4564326" cy="307777"/>
          </a:xfrm>
          <a:prstGeom prst="rect">
            <a:avLst/>
          </a:prstGeom>
          <a:noFill/>
        </p:spPr>
        <p:txBody>
          <a:bodyPr wrap="none" rtlCol="0">
            <a:spAutoFit/>
          </a:bodyPr>
          <a:lstStyle/>
          <a:p>
            <a:r>
              <a:rPr lang="en-GB" sz="1400" dirty="0">
                <a:solidFill>
                  <a:schemeClr val="tx1">
                    <a:lumMod val="60000"/>
                    <a:lumOff val="40000"/>
                  </a:schemeClr>
                </a:solidFill>
              </a:rPr>
              <a:t>Kristian </a:t>
            </a:r>
            <a:r>
              <a:rPr lang="en-GB" sz="1400" dirty="0" err="1">
                <a:solidFill>
                  <a:schemeClr val="tx1">
                    <a:lumMod val="60000"/>
                    <a:lumOff val="40000"/>
                  </a:schemeClr>
                </a:solidFill>
              </a:rPr>
              <a:t>Kersting</a:t>
            </a:r>
            <a:r>
              <a:rPr lang="en-GB" sz="1400" dirty="0">
                <a:solidFill>
                  <a:schemeClr val="tx1">
                    <a:lumMod val="60000"/>
                    <a:lumOff val="40000"/>
                  </a:schemeClr>
                </a:solidFill>
              </a:rPr>
              <a:t>. Statistical Relational AI. Tutorial at KI 2018.</a:t>
            </a:r>
            <a:endParaRPr lang="en-GB" dirty="0">
              <a:solidFill>
                <a:schemeClr val="tx1">
                  <a:lumMod val="60000"/>
                  <a:lumOff val="40000"/>
                </a:schemeClr>
              </a:solidFill>
            </a:endParaRPr>
          </a:p>
        </p:txBody>
      </p:sp>
      <p:sp>
        <p:nvSpPr>
          <p:cNvPr id="3" name="Date Placeholder 2">
            <a:extLst>
              <a:ext uri="{FF2B5EF4-FFF2-40B4-BE49-F238E27FC236}">
                <a16:creationId xmlns:a16="http://schemas.microsoft.com/office/drawing/2014/main" id="{80F392D4-DEB8-D04E-BC64-105005C0CAFC}"/>
              </a:ext>
            </a:extLst>
          </p:cNvPr>
          <p:cNvSpPr>
            <a:spLocks noGrp="1"/>
          </p:cNvSpPr>
          <p:nvPr>
            <p:ph type="dt" sz="half" idx="10"/>
          </p:nvPr>
        </p:nvSpPr>
        <p:spPr/>
        <p:txBody>
          <a:bodyPr/>
          <a:lstStyle/>
          <a:p>
            <a:r>
              <a:rPr lang="en-GB"/>
              <a:t>Intro</a:t>
            </a:r>
            <a:endParaRPr lang="en-US"/>
          </a:p>
        </p:txBody>
      </p:sp>
      <p:sp>
        <p:nvSpPr>
          <p:cNvPr id="4" name="Footer Placeholder 3">
            <a:extLst>
              <a:ext uri="{FF2B5EF4-FFF2-40B4-BE49-F238E27FC236}">
                <a16:creationId xmlns:a16="http://schemas.microsoft.com/office/drawing/2014/main" id="{D663D656-4552-8542-8609-BF8172562759}"/>
              </a:ext>
            </a:extLst>
          </p:cNvPr>
          <p:cNvSpPr>
            <a:spLocks noGrp="1"/>
          </p:cNvSpPr>
          <p:nvPr>
            <p:ph type="ftr" sz="quarter" idx="11"/>
          </p:nvPr>
        </p:nvSpPr>
        <p:spPr/>
        <p:txBody>
          <a:bodyPr/>
          <a:lstStyle/>
          <a:p>
            <a:r>
              <a:rPr lang="en-US"/>
              <a:t>T. Braun - StaRAI</a:t>
            </a:r>
          </a:p>
        </p:txBody>
      </p:sp>
    </p:spTree>
    <p:extLst>
      <p:ext uri="{BB962C8B-B14F-4D97-AF65-F5344CB8AC3E}">
        <p14:creationId xmlns:p14="http://schemas.microsoft.com/office/powerpoint/2010/main" val="2256826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487384" y="1428978"/>
            <a:ext cx="2915985" cy="1526977"/>
            <a:chOff x="5605715" y="1219200"/>
            <a:chExt cx="2915985" cy="1526977"/>
          </a:xfrm>
        </p:grpSpPr>
        <p:pic>
          <p:nvPicPr>
            <p:cNvPr id="3" name="Picture 2"/>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72200" y="1219200"/>
              <a:ext cx="2349500" cy="1160709"/>
            </a:xfrm>
            <a:prstGeom prst="rect">
              <a:avLst/>
            </a:prstGeom>
          </p:spPr>
        </p:pic>
        <p:sp>
          <p:nvSpPr>
            <p:cNvPr id="17" name="TextBox 16"/>
            <p:cNvSpPr txBox="1"/>
            <p:nvPr/>
          </p:nvSpPr>
          <p:spPr>
            <a:xfrm>
              <a:off x="5605715" y="2438400"/>
              <a:ext cx="2078069" cy="307777"/>
            </a:xfrm>
            <a:prstGeom prst="rect">
              <a:avLst/>
            </a:prstGeom>
            <a:noFill/>
          </p:spPr>
          <p:txBody>
            <a:bodyPr wrap="none" rtlCol="0">
              <a:spAutoFit/>
            </a:bodyPr>
            <a:lstStyle/>
            <a:p>
              <a:pPr algn="l"/>
              <a:r>
                <a:rPr lang="en-US" sz="1400" dirty="0">
                  <a:solidFill>
                    <a:srgbClr val="000000"/>
                  </a:solidFill>
                </a:rPr>
                <a:t>Latent </a:t>
              </a:r>
              <a:r>
                <a:rPr lang="en-US" sz="1400" dirty="0" err="1">
                  <a:solidFill>
                    <a:srgbClr val="000000"/>
                  </a:solidFill>
                </a:rPr>
                <a:t>Dirichlet</a:t>
              </a:r>
              <a:r>
                <a:rPr lang="en-US" sz="1400" dirty="0">
                  <a:solidFill>
                    <a:srgbClr val="000000"/>
                  </a:solidFill>
                </a:rPr>
                <a:t> Allocation</a:t>
              </a:r>
            </a:p>
          </p:txBody>
        </p:sp>
      </p:grpSp>
      <p:grpSp>
        <p:nvGrpSpPr>
          <p:cNvPr id="19" name="Group 18"/>
          <p:cNvGrpSpPr/>
          <p:nvPr/>
        </p:nvGrpSpPr>
        <p:grpSpPr>
          <a:xfrm>
            <a:off x="2167356" y="1560408"/>
            <a:ext cx="2667000" cy="991913"/>
            <a:chOff x="609600" y="5335664"/>
            <a:chExt cx="2667000" cy="991913"/>
          </a:xfrm>
        </p:grpSpPr>
        <p:pic>
          <p:nvPicPr>
            <p:cNvPr id="25" name="Picture 24"/>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9600" y="5335664"/>
              <a:ext cx="2667000" cy="760336"/>
            </a:xfrm>
            <a:prstGeom prst="rect">
              <a:avLst/>
            </a:prstGeom>
          </p:spPr>
        </p:pic>
        <p:sp>
          <p:nvSpPr>
            <p:cNvPr id="26" name="TextBox 25"/>
            <p:cNvSpPr txBox="1"/>
            <p:nvPr/>
          </p:nvSpPr>
          <p:spPr>
            <a:xfrm>
              <a:off x="636503" y="6019800"/>
              <a:ext cx="2293577" cy="307777"/>
            </a:xfrm>
            <a:prstGeom prst="rect">
              <a:avLst/>
            </a:prstGeom>
            <a:noFill/>
          </p:spPr>
          <p:txBody>
            <a:bodyPr wrap="none" rtlCol="0">
              <a:spAutoFit/>
            </a:bodyPr>
            <a:lstStyle/>
            <a:p>
              <a:pPr algn="l"/>
              <a:r>
                <a:rPr lang="en-US" sz="1400" dirty="0">
                  <a:solidFill>
                    <a:srgbClr val="000000"/>
                  </a:solidFill>
                </a:rPr>
                <a:t>Big Data Matrix Factorization</a:t>
              </a:r>
            </a:p>
          </p:txBody>
        </p:sp>
      </p:grpSp>
      <p:sp>
        <p:nvSpPr>
          <p:cNvPr id="9" name="Title 1"/>
          <p:cNvSpPr>
            <a:spLocks noGrp="1"/>
          </p:cNvSpPr>
          <p:nvPr>
            <p:ph type="title"/>
          </p:nvPr>
        </p:nvSpPr>
        <p:spPr/>
        <p:txBody>
          <a:bodyPr>
            <a:normAutofit/>
          </a:bodyPr>
          <a:lstStyle/>
          <a:p>
            <a:r>
              <a:rPr lang="en-US" dirty="0"/>
              <a:t>… and Apply Some AI/Machine Learning Methods</a:t>
            </a:r>
          </a:p>
        </p:txBody>
      </p:sp>
      <p:sp>
        <p:nvSpPr>
          <p:cNvPr id="2" name="Slide Number Placeholder 1">
            <a:extLst>
              <a:ext uri="{FF2B5EF4-FFF2-40B4-BE49-F238E27FC236}">
                <a16:creationId xmlns:a16="http://schemas.microsoft.com/office/drawing/2014/main" id="{680D72E9-4935-3646-9C82-5A314C3AD1A3}"/>
              </a:ext>
            </a:extLst>
          </p:cNvPr>
          <p:cNvSpPr>
            <a:spLocks noGrp="1"/>
          </p:cNvSpPr>
          <p:nvPr>
            <p:ph type="sldNum" sz="quarter" idx="12"/>
          </p:nvPr>
        </p:nvSpPr>
        <p:spPr/>
        <p:txBody>
          <a:bodyPr/>
          <a:lstStyle/>
          <a:p>
            <a:fld id="{DB7C4649-800D-CB47-881A-AA04BFFFB18C}" type="slidenum">
              <a:rPr lang="en-US" smtClean="0"/>
              <a:t>49</a:t>
            </a:fld>
            <a:endParaRPr lang="en-US"/>
          </a:p>
        </p:txBody>
      </p:sp>
      <p:grpSp>
        <p:nvGrpSpPr>
          <p:cNvPr id="11" name="Group 10"/>
          <p:cNvGrpSpPr/>
          <p:nvPr/>
        </p:nvGrpSpPr>
        <p:grpSpPr>
          <a:xfrm>
            <a:off x="80819" y="2627056"/>
            <a:ext cx="2168286" cy="1748973"/>
            <a:chOff x="346314" y="1149604"/>
            <a:chExt cx="2168286" cy="1748973"/>
          </a:xfrm>
        </p:grpSpPr>
        <p:pic>
          <p:nvPicPr>
            <p:cNvPr id="12" name="Picture 11"/>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3400" y="1149604"/>
              <a:ext cx="1981200" cy="1525524"/>
            </a:xfrm>
            <a:prstGeom prst="rect">
              <a:avLst/>
            </a:prstGeom>
          </p:spPr>
        </p:pic>
        <p:sp>
          <p:nvSpPr>
            <p:cNvPr id="13" name="TextBox 12"/>
            <p:cNvSpPr txBox="1"/>
            <p:nvPr/>
          </p:nvSpPr>
          <p:spPr>
            <a:xfrm>
              <a:off x="346314" y="2590800"/>
              <a:ext cx="1597232" cy="307777"/>
            </a:xfrm>
            <a:prstGeom prst="rect">
              <a:avLst/>
            </a:prstGeom>
            <a:noFill/>
          </p:spPr>
          <p:txBody>
            <a:bodyPr wrap="none" rtlCol="0">
              <a:spAutoFit/>
            </a:bodyPr>
            <a:lstStyle/>
            <a:p>
              <a:pPr algn="l"/>
              <a:r>
                <a:rPr lang="en-US" sz="1400" dirty="0">
                  <a:solidFill>
                    <a:srgbClr val="000000"/>
                  </a:solidFill>
                </a:rPr>
                <a:t>Gaussian Processes</a:t>
              </a:r>
            </a:p>
          </p:txBody>
        </p:sp>
      </p:grpSp>
      <p:grpSp>
        <p:nvGrpSpPr>
          <p:cNvPr id="21" name="Group 20"/>
          <p:cNvGrpSpPr/>
          <p:nvPr/>
        </p:nvGrpSpPr>
        <p:grpSpPr>
          <a:xfrm>
            <a:off x="9565453" y="2715728"/>
            <a:ext cx="2123062" cy="1660301"/>
            <a:chOff x="5798913" y="4210076"/>
            <a:chExt cx="2123062" cy="1660301"/>
          </a:xfrm>
        </p:grpSpPr>
        <p:pic>
          <p:nvPicPr>
            <p:cNvPr id="7" name="Picture 6"/>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08513" y="4210076"/>
              <a:ext cx="1513462" cy="1346244"/>
            </a:xfrm>
            <a:prstGeom prst="rect">
              <a:avLst/>
            </a:prstGeom>
          </p:spPr>
        </p:pic>
        <p:sp>
          <p:nvSpPr>
            <p:cNvPr id="23" name="TextBox 22"/>
            <p:cNvSpPr txBox="1"/>
            <p:nvPr/>
          </p:nvSpPr>
          <p:spPr>
            <a:xfrm>
              <a:off x="5798913" y="5562600"/>
              <a:ext cx="1937262" cy="307777"/>
            </a:xfrm>
            <a:prstGeom prst="rect">
              <a:avLst/>
            </a:prstGeom>
            <a:noFill/>
          </p:spPr>
          <p:txBody>
            <a:bodyPr wrap="none" rtlCol="0">
              <a:spAutoFit/>
            </a:bodyPr>
            <a:lstStyle/>
            <a:p>
              <a:pPr algn="l"/>
              <a:r>
                <a:rPr lang="en-US" sz="1400" dirty="0">
                  <a:solidFill>
                    <a:srgbClr val="000000"/>
                  </a:solidFill>
                </a:rPr>
                <a:t>Decision Trees/Boosting</a:t>
              </a:r>
            </a:p>
          </p:txBody>
        </p:sp>
      </p:grpSp>
      <p:grpSp>
        <p:nvGrpSpPr>
          <p:cNvPr id="24" name="Group 23"/>
          <p:cNvGrpSpPr/>
          <p:nvPr/>
        </p:nvGrpSpPr>
        <p:grpSpPr>
          <a:xfrm>
            <a:off x="1696423" y="4290015"/>
            <a:ext cx="2585824" cy="1755577"/>
            <a:chOff x="76200" y="4267200"/>
            <a:chExt cx="2585824" cy="1755577"/>
          </a:xfrm>
        </p:grpSpPr>
        <p:pic>
          <p:nvPicPr>
            <p:cNvPr id="22" name="Picture 21"/>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200" y="4267200"/>
              <a:ext cx="2585824" cy="1447800"/>
            </a:xfrm>
            <a:prstGeom prst="rect">
              <a:avLst/>
            </a:prstGeom>
          </p:spPr>
        </p:pic>
        <p:sp>
          <p:nvSpPr>
            <p:cNvPr id="30" name="TextBox 29"/>
            <p:cNvSpPr txBox="1"/>
            <p:nvPr/>
          </p:nvSpPr>
          <p:spPr>
            <a:xfrm>
              <a:off x="147424" y="5715000"/>
              <a:ext cx="2261132" cy="307777"/>
            </a:xfrm>
            <a:prstGeom prst="rect">
              <a:avLst/>
            </a:prstGeom>
            <a:noFill/>
          </p:spPr>
          <p:txBody>
            <a:bodyPr wrap="none" rtlCol="0">
              <a:spAutoFit/>
            </a:bodyPr>
            <a:lstStyle/>
            <a:p>
              <a:pPr algn="l"/>
              <a:r>
                <a:rPr lang="en-US" sz="1400" dirty="0" err="1">
                  <a:solidFill>
                    <a:srgbClr val="000000"/>
                  </a:solidFill>
                </a:rPr>
                <a:t>Autoencoder</a:t>
              </a:r>
              <a:r>
                <a:rPr lang="en-US" sz="1400" dirty="0">
                  <a:solidFill>
                    <a:srgbClr val="000000"/>
                  </a:solidFill>
                </a:rPr>
                <a:t>, Deep Learning</a:t>
              </a:r>
            </a:p>
          </p:txBody>
        </p:sp>
      </p:grpSp>
      <p:sp>
        <p:nvSpPr>
          <p:cNvPr id="32" name="TextBox 31"/>
          <p:cNvSpPr txBox="1"/>
          <p:nvPr/>
        </p:nvSpPr>
        <p:spPr>
          <a:xfrm>
            <a:off x="9501965" y="5525348"/>
            <a:ext cx="2428742" cy="461665"/>
          </a:xfrm>
          <a:prstGeom prst="rect">
            <a:avLst/>
          </a:prstGeom>
          <a:noFill/>
        </p:spPr>
        <p:txBody>
          <a:bodyPr wrap="none" rtlCol="0">
            <a:spAutoFit/>
          </a:bodyPr>
          <a:lstStyle/>
          <a:p>
            <a:pPr algn="l"/>
            <a:r>
              <a:rPr lang="en-US" sz="2400" dirty="0">
                <a:solidFill>
                  <a:srgbClr val="000000"/>
                </a:solidFill>
              </a:rPr>
              <a:t>and many more …</a:t>
            </a:r>
            <a:endParaRPr lang="en-US" sz="2400" dirty="0">
              <a:solidFill>
                <a:schemeClr val="bg1">
                  <a:lumMod val="50000"/>
                </a:schemeClr>
              </a:solidFill>
            </a:endParaRPr>
          </a:p>
        </p:txBody>
      </p:sp>
      <p:grpSp>
        <p:nvGrpSpPr>
          <p:cNvPr id="5" name="Group 4"/>
          <p:cNvGrpSpPr/>
          <p:nvPr/>
        </p:nvGrpSpPr>
        <p:grpSpPr>
          <a:xfrm>
            <a:off x="7399044" y="4361977"/>
            <a:ext cx="3068278" cy="1447058"/>
            <a:chOff x="5918732" y="4343400"/>
            <a:chExt cx="3068278" cy="1447058"/>
          </a:xfrm>
        </p:grpSpPr>
        <p:pic>
          <p:nvPicPr>
            <p:cNvPr id="27" name="Bild 4"/>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6172200" y="4343400"/>
              <a:ext cx="2814810" cy="1229627"/>
            </a:xfrm>
            <a:prstGeom prst="rect">
              <a:avLst/>
            </a:prstGeom>
          </p:spPr>
        </p:pic>
        <p:sp>
          <p:nvSpPr>
            <p:cNvPr id="28" name="TextBox 27"/>
            <p:cNvSpPr txBox="1"/>
            <p:nvPr/>
          </p:nvSpPr>
          <p:spPr>
            <a:xfrm>
              <a:off x="5918732" y="5482681"/>
              <a:ext cx="1425262" cy="307777"/>
            </a:xfrm>
            <a:prstGeom prst="rect">
              <a:avLst/>
            </a:prstGeom>
            <a:noFill/>
          </p:spPr>
          <p:txBody>
            <a:bodyPr wrap="none" rtlCol="0">
              <a:spAutoFit/>
            </a:bodyPr>
            <a:lstStyle/>
            <a:p>
              <a:pPr algn="l"/>
              <a:r>
                <a:rPr lang="en-US" sz="1400" dirty="0">
                  <a:solidFill>
                    <a:srgbClr val="000000"/>
                  </a:solidFill>
                </a:rPr>
                <a:t>Diffusion Models</a:t>
              </a:r>
            </a:p>
          </p:txBody>
        </p:sp>
      </p:grpSp>
      <p:sp>
        <p:nvSpPr>
          <p:cNvPr id="6" name="Date Placeholder 5">
            <a:extLst>
              <a:ext uri="{FF2B5EF4-FFF2-40B4-BE49-F238E27FC236}">
                <a16:creationId xmlns:a16="http://schemas.microsoft.com/office/drawing/2014/main" id="{2C182A85-761E-1F43-AE9D-F5BF7E0D4DD2}"/>
              </a:ext>
            </a:extLst>
          </p:cNvPr>
          <p:cNvSpPr>
            <a:spLocks noGrp="1"/>
          </p:cNvSpPr>
          <p:nvPr>
            <p:ph type="dt" sz="half" idx="10"/>
          </p:nvPr>
        </p:nvSpPr>
        <p:spPr/>
        <p:txBody>
          <a:bodyPr/>
          <a:lstStyle/>
          <a:p>
            <a:r>
              <a:rPr lang="en-GB"/>
              <a:t>Intro</a:t>
            </a:r>
            <a:endParaRPr lang="en-US"/>
          </a:p>
        </p:txBody>
      </p:sp>
      <p:sp>
        <p:nvSpPr>
          <p:cNvPr id="8" name="Footer Placeholder 7">
            <a:extLst>
              <a:ext uri="{FF2B5EF4-FFF2-40B4-BE49-F238E27FC236}">
                <a16:creationId xmlns:a16="http://schemas.microsoft.com/office/drawing/2014/main" id="{3B9C1980-3D51-0D4D-94CF-2C0716C9029B}"/>
              </a:ext>
            </a:extLst>
          </p:cNvPr>
          <p:cNvSpPr>
            <a:spLocks noGrp="1"/>
          </p:cNvSpPr>
          <p:nvPr>
            <p:ph type="ftr" sz="quarter" idx="11"/>
          </p:nvPr>
        </p:nvSpPr>
        <p:spPr/>
        <p:txBody>
          <a:bodyPr/>
          <a:lstStyle/>
          <a:p>
            <a:r>
              <a:rPr lang="en-US"/>
              <a:t>T. Braun - StaRAI</a:t>
            </a:r>
          </a:p>
        </p:txBody>
      </p:sp>
      <p:graphicFrame>
        <p:nvGraphicFramePr>
          <p:cNvPr id="33" name="Table 32">
            <a:extLst>
              <a:ext uri="{FF2B5EF4-FFF2-40B4-BE49-F238E27FC236}">
                <a16:creationId xmlns:a16="http://schemas.microsoft.com/office/drawing/2014/main" id="{06E36855-9CF0-DF4A-9731-5FED1C62B0C2}"/>
              </a:ext>
            </a:extLst>
          </p:cNvPr>
          <p:cNvGraphicFramePr>
            <a:graphicFrameLocks noGrp="1"/>
          </p:cNvGraphicFramePr>
          <p:nvPr>
            <p:extLst>
              <p:ext uri="{D42A27DB-BD31-4B8C-83A1-F6EECF244321}">
                <p14:modId xmlns:p14="http://schemas.microsoft.com/office/powerpoint/2010/main" val="1787181849"/>
              </p:ext>
            </p:extLst>
          </p:nvPr>
        </p:nvGraphicFramePr>
        <p:xfrm>
          <a:off x="4834356" y="2608451"/>
          <a:ext cx="2480845" cy="3045342"/>
        </p:xfrm>
        <a:graphic>
          <a:graphicData uri="http://schemas.openxmlformats.org/drawingml/2006/table">
            <a:tbl>
              <a:tblPr firstRow="1" bandRow="1">
                <a:tableStyleId>{5C22544A-7EE6-4342-B048-85BDC9FD1C3A}</a:tableStyleId>
              </a:tblPr>
              <a:tblGrid>
                <a:gridCol w="496169">
                  <a:extLst>
                    <a:ext uri="{9D8B030D-6E8A-4147-A177-3AD203B41FA5}">
                      <a16:colId xmlns:a16="http://schemas.microsoft.com/office/drawing/2014/main" val="20000"/>
                    </a:ext>
                  </a:extLst>
                </a:gridCol>
                <a:gridCol w="496169">
                  <a:extLst>
                    <a:ext uri="{9D8B030D-6E8A-4147-A177-3AD203B41FA5}">
                      <a16:colId xmlns:a16="http://schemas.microsoft.com/office/drawing/2014/main" val="20001"/>
                    </a:ext>
                  </a:extLst>
                </a:gridCol>
                <a:gridCol w="496169">
                  <a:extLst>
                    <a:ext uri="{9D8B030D-6E8A-4147-A177-3AD203B41FA5}">
                      <a16:colId xmlns:a16="http://schemas.microsoft.com/office/drawing/2014/main" val="20002"/>
                    </a:ext>
                  </a:extLst>
                </a:gridCol>
                <a:gridCol w="496169">
                  <a:extLst>
                    <a:ext uri="{9D8B030D-6E8A-4147-A177-3AD203B41FA5}">
                      <a16:colId xmlns:a16="http://schemas.microsoft.com/office/drawing/2014/main" val="20003"/>
                    </a:ext>
                  </a:extLst>
                </a:gridCol>
                <a:gridCol w="496169">
                  <a:extLst>
                    <a:ext uri="{9D8B030D-6E8A-4147-A177-3AD203B41FA5}">
                      <a16:colId xmlns:a16="http://schemas.microsoft.com/office/drawing/2014/main" val="20004"/>
                    </a:ext>
                  </a:extLst>
                </a:gridCol>
              </a:tblGrid>
              <a:tr h="507557">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0"/>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1"/>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2"/>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marL="36000" marR="36000" marT="36000" marB="36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3"/>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4"/>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5"/>
                  </a:ext>
                </a:extLst>
              </a:tr>
            </a:tbl>
          </a:graphicData>
        </a:graphic>
      </p:graphicFrame>
      <p:sp>
        <p:nvSpPr>
          <p:cNvPr id="34" name="TextBox 33">
            <a:extLst>
              <a:ext uri="{FF2B5EF4-FFF2-40B4-BE49-F238E27FC236}">
                <a16:creationId xmlns:a16="http://schemas.microsoft.com/office/drawing/2014/main" id="{5E25D002-D67F-C744-87D4-CFD1CDD084F7}"/>
              </a:ext>
            </a:extLst>
          </p:cNvPr>
          <p:cNvSpPr txBox="1"/>
          <p:nvPr/>
        </p:nvSpPr>
        <p:spPr>
          <a:xfrm>
            <a:off x="4986756" y="1998852"/>
            <a:ext cx="1620187" cy="584775"/>
          </a:xfrm>
          <a:prstGeom prst="rect">
            <a:avLst/>
          </a:prstGeom>
          <a:noFill/>
        </p:spPr>
        <p:txBody>
          <a:bodyPr wrap="none" rtlCol="0">
            <a:spAutoFit/>
          </a:bodyPr>
          <a:lstStyle/>
          <a:p>
            <a:r>
              <a:rPr lang="en-US" sz="3200" dirty="0">
                <a:solidFill>
                  <a:srgbClr val="000000"/>
                </a:solidFill>
              </a:rPr>
              <a:t>Features</a:t>
            </a:r>
          </a:p>
        </p:txBody>
      </p:sp>
      <p:sp>
        <p:nvSpPr>
          <p:cNvPr id="35" name="TextBox 34">
            <a:extLst>
              <a:ext uri="{FF2B5EF4-FFF2-40B4-BE49-F238E27FC236}">
                <a16:creationId xmlns:a16="http://schemas.microsoft.com/office/drawing/2014/main" id="{7130621C-7654-9341-9A41-CE348809028F}"/>
              </a:ext>
            </a:extLst>
          </p:cNvPr>
          <p:cNvSpPr txBox="1"/>
          <p:nvPr/>
        </p:nvSpPr>
        <p:spPr>
          <a:xfrm rot="16200000">
            <a:off x="3794028" y="3738332"/>
            <a:ext cx="1446230" cy="584775"/>
          </a:xfrm>
          <a:prstGeom prst="rect">
            <a:avLst/>
          </a:prstGeom>
          <a:noFill/>
        </p:spPr>
        <p:txBody>
          <a:bodyPr wrap="none" rtlCol="0">
            <a:spAutoFit/>
          </a:bodyPr>
          <a:lstStyle/>
          <a:p>
            <a:r>
              <a:rPr lang="en-US" sz="3200" dirty="0">
                <a:solidFill>
                  <a:srgbClr val="000000"/>
                </a:solidFill>
              </a:rPr>
              <a:t>Objects</a:t>
            </a:r>
          </a:p>
        </p:txBody>
      </p:sp>
      <p:sp>
        <p:nvSpPr>
          <p:cNvPr id="36" name="TextBox 35">
            <a:extLst>
              <a:ext uri="{FF2B5EF4-FFF2-40B4-BE49-F238E27FC236}">
                <a16:creationId xmlns:a16="http://schemas.microsoft.com/office/drawing/2014/main" id="{7C8822DD-F96E-314A-838D-2620FEF2EE93}"/>
              </a:ext>
            </a:extLst>
          </p:cNvPr>
          <p:cNvSpPr txBox="1"/>
          <p:nvPr/>
        </p:nvSpPr>
        <p:spPr>
          <a:xfrm>
            <a:off x="3737637" y="6273464"/>
            <a:ext cx="4564326" cy="307777"/>
          </a:xfrm>
          <a:prstGeom prst="rect">
            <a:avLst/>
          </a:prstGeom>
          <a:noFill/>
        </p:spPr>
        <p:txBody>
          <a:bodyPr wrap="none" rtlCol="0">
            <a:spAutoFit/>
          </a:bodyPr>
          <a:lstStyle/>
          <a:p>
            <a:r>
              <a:rPr lang="en-GB" sz="1400" dirty="0">
                <a:solidFill>
                  <a:schemeClr val="tx1">
                    <a:lumMod val="60000"/>
                    <a:lumOff val="40000"/>
                  </a:schemeClr>
                </a:solidFill>
              </a:rPr>
              <a:t>Kristian </a:t>
            </a:r>
            <a:r>
              <a:rPr lang="en-GB" sz="1400" dirty="0" err="1">
                <a:solidFill>
                  <a:schemeClr val="tx1">
                    <a:lumMod val="60000"/>
                    <a:lumOff val="40000"/>
                  </a:schemeClr>
                </a:solidFill>
              </a:rPr>
              <a:t>Kersting</a:t>
            </a:r>
            <a:r>
              <a:rPr lang="en-GB" sz="1400" dirty="0">
                <a:solidFill>
                  <a:schemeClr val="tx1">
                    <a:lumMod val="60000"/>
                    <a:lumOff val="40000"/>
                  </a:schemeClr>
                </a:solidFill>
              </a:rPr>
              <a:t>. Statistical Relational AI. Tutorial at KI 2018.</a:t>
            </a:r>
            <a:endParaRPr lang="en-GB" dirty="0">
              <a:solidFill>
                <a:schemeClr val="tx1">
                  <a:lumMod val="60000"/>
                  <a:lumOff val="40000"/>
                </a:schemeClr>
              </a:solidFill>
            </a:endParaRPr>
          </a:p>
        </p:txBody>
      </p:sp>
      <p:sp>
        <p:nvSpPr>
          <p:cNvPr id="29" name="Title 1"/>
          <p:cNvSpPr txBox="1">
            <a:spLocks/>
          </p:cNvSpPr>
          <p:nvPr/>
        </p:nvSpPr>
        <p:spPr bwMode="auto">
          <a:xfrm>
            <a:off x="2216537" y="3048960"/>
            <a:ext cx="7772400" cy="851297"/>
          </a:xfrm>
          <a:prstGeom prst="roundRect">
            <a:avLst/>
          </a:prstGeom>
          <a:solidFill>
            <a:srgbClr val="FFC000">
              <a:alpha val="95000"/>
            </a:srgbClr>
          </a:solid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hlink"/>
                </a:solidFill>
                <a:latin typeface="Verdana" pitchFamily="34" charset="0"/>
              </a:defRPr>
            </a:lvl2pPr>
            <a:lvl3pPr algn="l" rtl="0" eaLnBrk="0" fontAlgn="base" hangingPunct="0">
              <a:spcBef>
                <a:spcPct val="0"/>
              </a:spcBef>
              <a:spcAft>
                <a:spcPct val="0"/>
              </a:spcAft>
              <a:defRPr sz="3600" b="1">
                <a:solidFill>
                  <a:schemeClr val="hlink"/>
                </a:solidFill>
                <a:latin typeface="Verdana" pitchFamily="34" charset="0"/>
              </a:defRPr>
            </a:lvl3pPr>
            <a:lvl4pPr algn="l" rtl="0" eaLnBrk="0" fontAlgn="base" hangingPunct="0">
              <a:spcBef>
                <a:spcPct val="0"/>
              </a:spcBef>
              <a:spcAft>
                <a:spcPct val="0"/>
              </a:spcAft>
              <a:defRPr sz="3600" b="1">
                <a:solidFill>
                  <a:schemeClr val="hlink"/>
                </a:solidFill>
                <a:latin typeface="Verdana" pitchFamily="34" charset="0"/>
              </a:defRPr>
            </a:lvl4pPr>
            <a:lvl5pPr algn="l" rtl="0" eaLnBrk="0" fontAlgn="base" hangingPunct="0">
              <a:spcBef>
                <a:spcPct val="0"/>
              </a:spcBef>
              <a:spcAft>
                <a:spcPct val="0"/>
              </a:spcAft>
              <a:defRPr sz="3600" b="1">
                <a:solidFill>
                  <a:schemeClr val="hlink"/>
                </a:solidFill>
                <a:latin typeface="Verdana" pitchFamily="34" charset="0"/>
              </a:defRPr>
            </a:lvl5pPr>
            <a:lvl6pPr marL="457200" algn="l" rtl="0" fontAlgn="base">
              <a:spcBef>
                <a:spcPct val="0"/>
              </a:spcBef>
              <a:spcAft>
                <a:spcPct val="0"/>
              </a:spcAft>
              <a:defRPr sz="3600" b="1">
                <a:solidFill>
                  <a:schemeClr val="hlink"/>
                </a:solidFill>
                <a:latin typeface="Verdana" pitchFamily="34" charset="0"/>
              </a:defRPr>
            </a:lvl6pPr>
            <a:lvl7pPr marL="914400" algn="l" rtl="0" fontAlgn="base">
              <a:spcBef>
                <a:spcPct val="0"/>
              </a:spcBef>
              <a:spcAft>
                <a:spcPct val="0"/>
              </a:spcAft>
              <a:defRPr sz="3600" b="1">
                <a:solidFill>
                  <a:schemeClr val="hlink"/>
                </a:solidFill>
                <a:latin typeface="Verdana" pitchFamily="34" charset="0"/>
              </a:defRPr>
            </a:lvl7pPr>
            <a:lvl8pPr marL="1371600" algn="l" rtl="0" fontAlgn="base">
              <a:spcBef>
                <a:spcPct val="0"/>
              </a:spcBef>
              <a:spcAft>
                <a:spcPct val="0"/>
              </a:spcAft>
              <a:defRPr sz="3600" b="1">
                <a:solidFill>
                  <a:schemeClr val="hlink"/>
                </a:solidFill>
                <a:latin typeface="Verdana" pitchFamily="34" charset="0"/>
              </a:defRPr>
            </a:lvl8pPr>
            <a:lvl9pPr marL="1828800" algn="l" rtl="0" fontAlgn="base">
              <a:spcBef>
                <a:spcPct val="0"/>
              </a:spcBef>
              <a:spcAft>
                <a:spcPct val="0"/>
              </a:spcAft>
              <a:defRPr sz="3600" b="1">
                <a:solidFill>
                  <a:schemeClr val="hlink"/>
                </a:solidFill>
                <a:latin typeface="Verdana" pitchFamily="34" charset="0"/>
              </a:defRPr>
            </a:lvl9pPr>
          </a:lstStyle>
          <a:p>
            <a:pPr algn="ctr"/>
            <a:r>
              <a:rPr lang="en-US" sz="4400">
                <a:solidFill>
                  <a:srgbClr val="FFFFFF"/>
                </a:solidFill>
              </a:rPr>
              <a:t>Is it really that simple?</a:t>
            </a:r>
            <a:endParaRPr lang="en-US" sz="4400" dirty="0">
              <a:solidFill>
                <a:srgbClr val="FFFFFF"/>
              </a:solidFill>
            </a:endParaRPr>
          </a:p>
        </p:txBody>
      </p:sp>
    </p:spTree>
    <p:extLst>
      <p:ext uri="{BB962C8B-B14F-4D97-AF65-F5344CB8AC3E}">
        <p14:creationId xmlns:p14="http://schemas.microsoft.com/office/powerpoint/2010/main" val="229780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795D-785B-574A-B2AE-DE064CD8B08D}"/>
              </a:ext>
            </a:extLst>
          </p:cNvPr>
          <p:cNvSpPr>
            <a:spLocks noGrp="1"/>
          </p:cNvSpPr>
          <p:nvPr>
            <p:ph type="title"/>
          </p:nvPr>
        </p:nvSpPr>
        <p:spPr/>
        <p:txBody>
          <a:bodyPr/>
          <a:lstStyle/>
          <a:p>
            <a:r>
              <a:rPr lang="en-GB"/>
              <a:t>Acting Humanly</a:t>
            </a:r>
          </a:p>
        </p:txBody>
      </p:sp>
      <p:sp>
        <p:nvSpPr>
          <p:cNvPr id="3" name="Content Placeholder 2">
            <a:extLst>
              <a:ext uri="{FF2B5EF4-FFF2-40B4-BE49-F238E27FC236}">
                <a16:creationId xmlns:a16="http://schemas.microsoft.com/office/drawing/2014/main" id="{A289EAF8-B760-7944-AA7E-A85200162BC0}"/>
              </a:ext>
            </a:extLst>
          </p:cNvPr>
          <p:cNvSpPr>
            <a:spLocks noGrp="1"/>
          </p:cNvSpPr>
          <p:nvPr>
            <p:ph idx="1"/>
          </p:nvPr>
        </p:nvSpPr>
        <p:spPr>
          <a:xfrm>
            <a:off x="359626" y="1666902"/>
            <a:ext cx="7974504" cy="4236435"/>
          </a:xfrm>
        </p:spPr>
        <p:txBody>
          <a:bodyPr/>
          <a:lstStyle/>
          <a:p>
            <a:r>
              <a:rPr lang="en-GB" dirty="0">
                <a:solidFill>
                  <a:schemeClr val="accent1"/>
                </a:solidFill>
              </a:rPr>
              <a:t>Turing Test </a:t>
            </a:r>
            <a:r>
              <a:rPr lang="en-GB" dirty="0"/>
              <a:t>(Turing, 1950)</a:t>
            </a:r>
          </a:p>
          <a:p>
            <a:pPr lvl="1"/>
            <a:r>
              <a:rPr lang="en-GB" dirty="0"/>
              <a:t>Computer passes test, if a human, who asks written questions, cannot tell if the the written answers come from a human or not</a:t>
            </a:r>
          </a:p>
          <a:p>
            <a:pPr lvl="2"/>
            <a:r>
              <a:rPr lang="en-GB" dirty="0"/>
              <a:t>Example: </a:t>
            </a:r>
            <a:r>
              <a:rPr lang="en-GB" i="1" dirty="0"/>
              <a:t>Eliza</a:t>
            </a:r>
            <a:r>
              <a:rPr lang="en-GB" dirty="0"/>
              <a:t>, program for superficially simulating a psychiatrist</a:t>
            </a:r>
          </a:p>
          <a:p>
            <a:pPr lvl="2"/>
            <a:r>
              <a:rPr lang="en-GB" dirty="0"/>
              <a:t>See also Ch. 26, “Artificial Intelligence – A Modern Approach” by Russel &amp; </a:t>
            </a:r>
            <a:r>
              <a:rPr lang="en-GB" dirty="0" err="1"/>
              <a:t>Norvig</a:t>
            </a:r>
            <a:r>
              <a:rPr lang="en-GB" dirty="0"/>
              <a:t>, including a discussion whether a computer would really be intelligent if it passed </a:t>
            </a:r>
          </a:p>
          <a:p>
            <a:pPr lvl="3"/>
            <a:r>
              <a:rPr lang="en-GB" dirty="0"/>
              <a:t>Regarding Eliza: human’s example closure tendencies are more pronounced for emotional/social intelligence aspects</a:t>
            </a:r>
          </a:p>
          <a:p>
            <a:pPr lvl="8"/>
            <a:r>
              <a:rPr lang="en-GB" dirty="0"/>
              <a:t>Cf. robot </a:t>
            </a:r>
            <a:r>
              <a:rPr lang="en-GB" i="1" dirty="0" err="1"/>
              <a:t>Shakey</a:t>
            </a:r>
            <a:r>
              <a:rPr lang="en-GB" dirty="0"/>
              <a:t>: No on who saw </a:t>
            </a:r>
            <a:r>
              <a:rPr lang="en-GB" dirty="0" err="1"/>
              <a:t>Shakey</a:t>
            </a:r>
            <a:r>
              <a:rPr lang="en-GB" dirty="0"/>
              <a:t> the first time thought it could shoot hoops, yet the first people interacting with Eliza assumed it was a real doctor</a:t>
            </a:r>
          </a:p>
          <a:p>
            <a:pPr lvl="1"/>
            <a:r>
              <a:rPr lang="en-GB" i="1" dirty="0">
                <a:solidFill>
                  <a:schemeClr val="accent1"/>
                </a:solidFill>
              </a:rPr>
              <a:t>Total</a:t>
            </a:r>
            <a:r>
              <a:rPr lang="en-GB" dirty="0"/>
              <a:t> Turing Test: includes a video signal to test perceptual abilities, opportunity to pass physical objects</a:t>
            </a:r>
          </a:p>
        </p:txBody>
      </p:sp>
      <p:sp>
        <p:nvSpPr>
          <p:cNvPr id="4" name="Date Placeholder 3">
            <a:extLst>
              <a:ext uri="{FF2B5EF4-FFF2-40B4-BE49-F238E27FC236}">
                <a16:creationId xmlns:a16="http://schemas.microsoft.com/office/drawing/2014/main" id="{B5692BAD-2421-BB4F-9C7A-5B08ADE2505B}"/>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9F803531-A6BF-C449-98DA-C1BF4C6F99F8}"/>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5</a:t>
            </a:fld>
            <a:r>
              <a:rPr lang="en-GB"/>
              <a:t> </a:t>
            </a:r>
            <a:endParaRPr lang="en-GB" sz="1399"/>
          </a:p>
        </p:txBody>
      </p:sp>
      <p:pic>
        <p:nvPicPr>
          <p:cNvPr id="8" name="Picture 7">
            <a:extLst>
              <a:ext uri="{FF2B5EF4-FFF2-40B4-BE49-F238E27FC236}">
                <a16:creationId xmlns:a16="http://schemas.microsoft.com/office/drawing/2014/main" id="{122DF3F8-F975-964E-BB89-9A033658353C}"/>
              </a:ext>
            </a:extLst>
          </p:cNvPr>
          <p:cNvPicPr>
            <a:picLocks noChangeAspect="1"/>
          </p:cNvPicPr>
          <p:nvPr/>
        </p:nvPicPr>
        <p:blipFill>
          <a:blip r:embed="rId3"/>
          <a:stretch>
            <a:fillRect/>
          </a:stretch>
        </p:blipFill>
        <p:spPr>
          <a:xfrm>
            <a:off x="9326173" y="3487845"/>
            <a:ext cx="1774442" cy="2384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2CEC5CC-4283-A148-A086-7DB4B19D9945}"/>
              </a:ext>
            </a:extLst>
          </p:cNvPr>
          <p:cNvPicPr>
            <a:picLocks noChangeAspect="1"/>
          </p:cNvPicPr>
          <p:nvPr/>
        </p:nvPicPr>
        <p:blipFill>
          <a:blip r:embed="rId4"/>
          <a:stretch>
            <a:fillRect/>
          </a:stretch>
        </p:blipFill>
        <p:spPr>
          <a:xfrm>
            <a:off x="8595115" y="907495"/>
            <a:ext cx="3236560" cy="2283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677517A0-2359-AA4A-8800-066B32268710}"/>
              </a:ext>
            </a:extLst>
          </p:cNvPr>
          <p:cNvSpPr/>
          <p:nvPr/>
        </p:nvSpPr>
        <p:spPr>
          <a:xfrm>
            <a:off x="3666185" y="6169592"/>
            <a:ext cx="4858929" cy="461185"/>
          </a:xfrm>
          <a:prstGeom prst="rect">
            <a:avLst/>
          </a:prstGeom>
        </p:spPr>
        <p:txBody>
          <a:bodyPr wrap="square">
            <a:spAutoFit/>
          </a:bodyPr>
          <a:lstStyle/>
          <a:p>
            <a:pPr algn="ctr"/>
            <a:r>
              <a:rPr lang="en-GB" sz="1199">
                <a:solidFill>
                  <a:schemeClr val="tx1">
                    <a:lumMod val="60000"/>
                    <a:lumOff val="40000"/>
                  </a:schemeClr>
                </a:solidFill>
                <a:hlinkClick r:id="rId5">
                  <a:extLst>
                    <a:ext uri="{A12FA001-AC4F-418D-AE19-62706E023703}">
                      <ahyp:hlinkClr xmlns:ahyp="http://schemas.microsoft.com/office/drawing/2018/hyperlinkcolor" val="tx"/>
                    </a:ext>
                  </a:extLst>
                </a:hlinkClick>
              </a:rPr>
              <a:t>https://en.wikipedia.org/wiki/ELIZA</a:t>
            </a:r>
            <a:endParaRPr lang="en-GB" sz="1199">
              <a:solidFill>
                <a:schemeClr val="tx1">
                  <a:lumMod val="60000"/>
                  <a:lumOff val="40000"/>
                </a:schemeClr>
              </a:solidFill>
            </a:endParaRPr>
          </a:p>
          <a:p>
            <a:pPr algn="ctr"/>
            <a:r>
              <a:rPr lang="en-GB" sz="1199">
                <a:solidFill>
                  <a:schemeClr val="tx1">
                    <a:lumMod val="60000"/>
                    <a:lumOff val="40000"/>
                  </a:schemeClr>
                </a:solidFill>
                <a:hlinkClick r:id="rId6">
                  <a:extLst>
                    <a:ext uri="{A12FA001-AC4F-418D-AE19-62706E023703}">
                      <ahyp:hlinkClr xmlns:ahyp="http://schemas.microsoft.com/office/drawing/2018/hyperlinkcolor" val="tx"/>
                    </a:ext>
                  </a:extLst>
                </a:hlinkClick>
              </a:rPr>
              <a:t>https://thenewstack.io/remembering-shakey-first-intelligent-robot/</a:t>
            </a:r>
            <a:endParaRPr lang="en-GB" sz="1199">
              <a:solidFill>
                <a:schemeClr val="tx1">
                  <a:lumMod val="60000"/>
                  <a:lumOff val="40000"/>
                </a:schemeClr>
              </a:solidFill>
            </a:endParaRPr>
          </a:p>
        </p:txBody>
      </p:sp>
      <p:sp>
        <p:nvSpPr>
          <p:cNvPr id="7" name="Footer Placeholder 6">
            <a:extLst>
              <a:ext uri="{FF2B5EF4-FFF2-40B4-BE49-F238E27FC236}">
                <a16:creationId xmlns:a16="http://schemas.microsoft.com/office/drawing/2014/main" id="{D69244B4-AB55-7B43-97D9-2B5502C817FB}"/>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846916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2931" y="2075281"/>
            <a:ext cx="3660969" cy="287020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800" y="2252634"/>
            <a:ext cx="4419600" cy="2486025"/>
          </a:xfrm>
          <a:prstGeom prst="ellipse">
            <a:avLst/>
          </a:prstGeom>
          <a:ln>
            <a:noFill/>
          </a:ln>
          <a:effectLst>
            <a:softEdge rad="112500"/>
          </a:effectLst>
        </p:spPr>
      </p:pic>
      <p:sp>
        <p:nvSpPr>
          <p:cNvPr id="3" name="Title 2"/>
          <p:cNvSpPr>
            <a:spLocks noGrp="1"/>
          </p:cNvSpPr>
          <p:nvPr>
            <p:ph type="title"/>
          </p:nvPr>
        </p:nvSpPr>
        <p:spPr/>
        <p:txBody>
          <a:bodyPr/>
          <a:lstStyle/>
          <a:p>
            <a:r>
              <a:rPr lang="en-US" sz="3200" dirty="0"/>
              <a:t>Learning and Mining with Graphs</a:t>
            </a:r>
          </a:p>
        </p:txBody>
      </p:sp>
      <p:sp>
        <p:nvSpPr>
          <p:cNvPr id="2" name="Slide Number Placeholder 1">
            <a:extLst>
              <a:ext uri="{FF2B5EF4-FFF2-40B4-BE49-F238E27FC236}">
                <a16:creationId xmlns:a16="http://schemas.microsoft.com/office/drawing/2014/main" id="{157A7816-82C1-C24F-A5BA-9A777C176848}"/>
              </a:ext>
            </a:extLst>
          </p:cNvPr>
          <p:cNvSpPr>
            <a:spLocks noGrp="1"/>
          </p:cNvSpPr>
          <p:nvPr>
            <p:ph type="sldNum" sz="quarter" idx="12"/>
          </p:nvPr>
        </p:nvSpPr>
        <p:spPr/>
        <p:txBody>
          <a:bodyPr/>
          <a:lstStyle/>
          <a:p>
            <a:fld id="{DB7C4649-800D-CB47-881A-AA04BFFFB18C}" type="slidenum">
              <a:rPr lang="en-US" smtClean="0"/>
              <a:t>50</a:t>
            </a:fld>
            <a:endParaRPr lang="en-US"/>
          </a:p>
        </p:txBody>
      </p:sp>
      <p:sp>
        <p:nvSpPr>
          <p:cNvPr id="11" name="Text Placeholder 2"/>
          <p:cNvSpPr>
            <a:spLocks noGrp="1"/>
          </p:cNvSpPr>
          <p:nvPr>
            <p:ph type="body" idx="4294967295"/>
          </p:nvPr>
        </p:nvSpPr>
        <p:spPr>
          <a:xfrm>
            <a:off x="7613193" y="4836230"/>
            <a:ext cx="4218482" cy="817563"/>
          </a:xfrm>
        </p:spPr>
        <p:txBody>
          <a:bodyPr/>
          <a:lstStyle/>
          <a:p>
            <a:pPr marL="0" indent="0">
              <a:buNone/>
            </a:pPr>
            <a:r>
              <a:rPr lang="en-US" sz="1400" dirty="0">
                <a:solidFill>
                  <a:schemeClr val="tx1">
                    <a:lumMod val="60000"/>
                    <a:lumOff val="40000"/>
                  </a:schemeClr>
                </a:solidFill>
              </a:rPr>
              <a:t>Haussler ’99, </a:t>
            </a:r>
            <a:r>
              <a:rPr lang="en-US" sz="1400" dirty="0" err="1">
                <a:solidFill>
                  <a:schemeClr val="tx1">
                    <a:lumMod val="60000"/>
                    <a:lumOff val="40000"/>
                  </a:schemeClr>
                </a:solidFill>
              </a:rPr>
              <a:t>Gärtner</a:t>
            </a:r>
            <a:r>
              <a:rPr lang="en-US" sz="1400" dirty="0">
                <a:solidFill>
                  <a:schemeClr val="tx1">
                    <a:lumMod val="60000"/>
                    <a:lumOff val="40000"/>
                  </a:schemeClr>
                </a:solidFill>
              </a:rPr>
              <a:t>, </a:t>
            </a:r>
            <a:r>
              <a:rPr lang="en-US" sz="1400" dirty="0" err="1">
                <a:solidFill>
                  <a:schemeClr val="tx1">
                    <a:lumMod val="60000"/>
                    <a:lumOff val="40000"/>
                  </a:schemeClr>
                </a:solidFill>
              </a:rPr>
              <a:t>Flach</a:t>
            </a:r>
            <a:r>
              <a:rPr lang="en-US" sz="1400" dirty="0">
                <a:solidFill>
                  <a:schemeClr val="tx1">
                    <a:lumMod val="60000"/>
                    <a:lumOff val="40000"/>
                  </a:schemeClr>
                </a:solidFill>
              </a:rPr>
              <a:t>, </a:t>
            </a:r>
            <a:r>
              <a:rPr lang="en-US" sz="1400" dirty="0" err="1">
                <a:solidFill>
                  <a:schemeClr val="tx1">
                    <a:lumMod val="60000"/>
                    <a:lumOff val="40000"/>
                  </a:schemeClr>
                </a:solidFill>
              </a:rPr>
              <a:t>Wrobel</a:t>
            </a:r>
            <a:r>
              <a:rPr lang="en-US" sz="1400" dirty="0">
                <a:solidFill>
                  <a:schemeClr val="tx1">
                    <a:lumMod val="60000"/>
                    <a:lumOff val="40000"/>
                  </a:schemeClr>
                </a:solidFill>
              </a:rPr>
              <a:t> COLT</a:t>
            </a:r>
            <a:r>
              <a:rPr lang="fr-FR" sz="1400" dirty="0">
                <a:solidFill>
                  <a:schemeClr val="tx1">
                    <a:lumMod val="60000"/>
                    <a:lumOff val="40000"/>
                  </a:schemeClr>
                </a:solidFill>
              </a:rPr>
              <a:t>’</a:t>
            </a:r>
            <a:r>
              <a:rPr lang="en-US" sz="1400" dirty="0">
                <a:solidFill>
                  <a:schemeClr val="tx1">
                    <a:lumMod val="60000"/>
                    <a:lumOff val="40000"/>
                  </a:schemeClr>
                </a:solidFill>
              </a:rPr>
              <a:t>03, </a:t>
            </a:r>
            <a:r>
              <a:rPr lang="en-US" sz="1400" dirty="0" err="1">
                <a:solidFill>
                  <a:schemeClr val="tx1">
                    <a:lumMod val="60000"/>
                    <a:lumOff val="40000"/>
                  </a:schemeClr>
                </a:solidFill>
              </a:rPr>
              <a:t>Vishwanathan</a:t>
            </a:r>
            <a:r>
              <a:rPr lang="en-US" sz="1400" dirty="0">
                <a:solidFill>
                  <a:schemeClr val="tx1">
                    <a:lumMod val="60000"/>
                    <a:lumOff val="40000"/>
                  </a:schemeClr>
                </a:solidFill>
              </a:rPr>
              <a:t>, </a:t>
            </a:r>
            <a:r>
              <a:rPr lang="en-US" sz="1400" dirty="0" err="1">
                <a:solidFill>
                  <a:schemeClr val="tx1">
                    <a:lumMod val="60000"/>
                    <a:lumOff val="40000"/>
                  </a:schemeClr>
                </a:solidFill>
              </a:rPr>
              <a:t>Schraudolph</a:t>
            </a:r>
            <a:r>
              <a:rPr lang="en-US" sz="1400" dirty="0">
                <a:solidFill>
                  <a:schemeClr val="tx1">
                    <a:lumMod val="60000"/>
                    <a:lumOff val="40000"/>
                  </a:schemeClr>
                </a:solidFill>
              </a:rPr>
              <a:t>, </a:t>
            </a:r>
            <a:r>
              <a:rPr lang="en-US" sz="1400" dirty="0" err="1">
                <a:solidFill>
                  <a:schemeClr val="tx1">
                    <a:lumMod val="60000"/>
                    <a:lumOff val="40000"/>
                  </a:schemeClr>
                </a:solidFill>
              </a:rPr>
              <a:t>Kondor</a:t>
            </a:r>
            <a:r>
              <a:rPr lang="en-US" sz="1400" dirty="0">
                <a:solidFill>
                  <a:schemeClr val="tx1">
                    <a:lumMod val="60000"/>
                    <a:lumOff val="40000"/>
                  </a:schemeClr>
                </a:solidFill>
              </a:rPr>
              <a:t>, </a:t>
            </a:r>
            <a:r>
              <a:rPr lang="en-US" sz="1400" dirty="0" err="1">
                <a:solidFill>
                  <a:schemeClr val="tx1">
                    <a:lumMod val="60000"/>
                    <a:lumOff val="40000"/>
                  </a:schemeClr>
                </a:solidFill>
              </a:rPr>
              <a:t>Borgwardt</a:t>
            </a:r>
            <a:r>
              <a:rPr lang="en-US" sz="1400" dirty="0">
                <a:solidFill>
                  <a:schemeClr val="tx1">
                    <a:lumMod val="60000"/>
                    <a:lumOff val="40000"/>
                  </a:schemeClr>
                </a:solidFill>
              </a:rPr>
              <a:t> JMLR’10, </a:t>
            </a:r>
            <a:r>
              <a:rPr lang="en-US" sz="1400" dirty="0" err="1">
                <a:solidFill>
                  <a:schemeClr val="tx1">
                    <a:lumMod val="60000"/>
                    <a:lumOff val="40000"/>
                  </a:schemeClr>
                </a:solidFill>
              </a:rPr>
              <a:t>Shervashidze</a:t>
            </a:r>
            <a:r>
              <a:rPr lang="en-US" sz="1400" dirty="0">
                <a:solidFill>
                  <a:schemeClr val="tx1">
                    <a:lumMod val="60000"/>
                    <a:lumOff val="40000"/>
                  </a:schemeClr>
                </a:solidFill>
              </a:rPr>
              <a:t>, Schweitzer, van </a:t>
            </a:r>
            <a:r>
              <a:rPr lang="en-US" sz="1400" dirty="0" err="1">
                <a:solidFill>
                  <a:schemeClr val="tx1">
                    <a:lumMod val="60000"/>
                    <a:lumOff val="40000"/>
                  </a:schemeClr>
                </a:solidFill>
              </a:rPr>
              <a:t>Leeuwen</a:t>
            </a:r>
            <a:r>
              <a:rPr lang="en-US" sz="1400" dirty="0">
                <a:solidFill>
                  <a:schemeClr val="tx1">
                    <a:lumMod val="60000"/>
                    <a:lumOff val="40000"/>
                  </a:schemeClr>
                </a:solidFill>
              </a:rPr>
              <a:t>, </a:t>
            </a:r>
            <a:r>
              <a:rPr lang="en-US" sz="1400" dirty="0" err="1">
                <a:solidFill>
                  <a:schemeClr val="tx1">
                    <a:lumMod val="60000"/>
                    <a:lumOff val="40000"/>
                  </a:schemeClr>
                </a:solidFill>
              </a:rPr>
              <a:t>Mehlhorn</a:t>
            </a:r>
            <a:r>
              <a:rPr lang="en-US" sz="1400" dirty="0">
                <a:solidFill>
                  <a:schemeClr val="tx1">
                    <a:lumMod val="60000"/>
                    <a:lumOff val="40000"/>
                  </a:schemeClr>
                </a:solidFill>
              </a:rPr>
              <a:t>, </a:t>
            </a:r>
            <a:r>
              <a:rPr lang="en-US" sz="1400" dirty="0" err="1">
                <a:solidFill>
                  <a:schemeClr val="tx1">
                    <a:lumMod val="60000"/>
                    <a:lumOff val="40000"/>
                  </a:schemeClr>
                </a:solidFill>
              </a:rPr>
              <a:t>Borgwardt</a:t>
            </a:r>
            <a:r>
              <a:rPr lang="en-US" sz="1400" dirty="0">
                <a:solidFill>
                  <a:schemeClr val="tx1">
                    <a:lumMod val="60000"/>
                    <a:lumOff val="40000"/>
                  </a:schemeClr>
                </a:solidFill>
              </a:rPr>
              <a:t> JMLR’11, </a:t>
            </a:r>
            <a:r>
              <a:rPr lang="de-DE" sz="1400" dirty="0">
                <a:solidFill>
                  <a:schemeClr val="tx1">
                    <a:lumMod val="60000"/>
                    <a:lumOff val="40000"/>
                  </a:schemeClr>
                </a:solidFill>
              </a:rPr>
              <a:t>Neumann, Garnett, </a:t>
            </a:r>
            <a:r>
              <a:rPr lang="de-DE" sz="1400" dirty="0" err="1">
                <a:solidFill>
                  <a:schemeClr val="tx1">
                    <a:lumMod val="60000"/>
                    <a:lumOff val="40000"/>
                  </a:schemeClr>
                </a:solidFill>
              </a:rPr>
              <a:t>Bauckhage</a:t>
            </a:r>
            <a:r>
              <a:rPr lang="de-DE" sz="1400" dirty="0">
                <a:solidFill>
                  <a:schemeClr val="tx1">
                    <a:lumMod val="60000"/>
                    <a:lumOff val="40000"/>
                  </a:schemeClr>
                </a:solidFill>
              </a:rPr>
              <a:t>, Kersting MLJ</a:t>
            </a:r>
            <a:r>
              <a:rPr lang="fr-FR" sz="1400" dirty="0">
                <a:solidFill>
                  <a:schemeClr val="tx1">
                    <a:lumMod val="60000"/>
                    <a:lumOff val="40000"/>
                  </a:schemeClr>
                </a:solidFill>
              </a:rPr>
              <a:t>’</a:t>
            </a:r>
            <a:r>
              <a:rPr lang="de-DE" sz="1400" dirty="0">
                <a:solidFill>
                  <a:schemeClr val="tx1">
                    <a:lumMod val="60000"/>
                    <a:lumOff val="40000"/>
                  </a:schemeClr>
                </a:solidFill>
              </a:rPr>
              <a:t>16, Morris, Kersting, </a:t>
            </a:r>
            <a:r>
              <a:rPr lang="de-DE" sz="1400" dirty="0" err="1">
                <a:solidFill>
                  <a:schemeClr val="tx1">
                    <a:lumMod val="60000"/>
                    <a:lumOff val="40000"/>
                  </a:schemeClr>
                </a:solidFill>
              </a:rPr>
              <a:t>Mutzel</a:t>
            </a:r>
            <a:r>
              <a:rPr lang="de-DE" sz="1400" dirty="0">
                <a:solidFill>
                  <a:schemeClr val="tx1">
                    <a:lumMod val="60000"/>
                    <a:lumOff val="40000"/>
                  </a:schemeClr>
                </a:solidFill>
              </a:rPr>
              <a:t>, ICDM´17, </a:t>
            </a:r>
            <a:r>
              <a:rPr lang="de-DE" sz="1400" dirty="0" err="1">
                <a:solidFill>
                  <a:schemeClr val="tx1">
                    <a:lumMod val="60000"/>
                    <a:lumOff val="40000"/>
                  </a:schemeClr>
                </a:solidFill>
              </a:rPr>
              <a:t>and</a:t>
            </a:r>
            <a:r>
              <a:rPr lang="de-DE" sz="1400" dirty="0">
                <a:solidFill>
                  <a:schemeClr val="tx1">
                    <a:lumMod val="60000"/>
                    <a:lumOff val="40000"/>
                  </a:schemeClr>
                </a:solidFill>
              </a:rPr>
              <a:t> </a:t>
            </a:r>
            <a:r>
              <a:rPr lang="de-DE" sz="1400" dirty="0" err="1">
                <a:solidFill>
                  <a:schemeClr val="tx1">
                    <a:lumMod val="60000"/>
                    <a:lumOff val="40000"/>
                  </a:schemeClr>
                </a:solidFill>
              </a:rPr>
              <a:t>many</a:t>
            </a:r>
            <a:r>
              <a:rPr lang="de-DE" sz="1400" dirty="0">
                <a:solidFill>
                  <a:schemeClr val="tx1">
                    <a:lumMod val="60000"/>
                    <a:lumOff val="40000"/>
                  </a:schemeClr>
                </a:solidFill>
              </a:rPr>
              <a:t> </a:t>
            </a:r>
            <a:r>
              <a:rPr lang="de-DE" sz="1400" dirty="0" err="1">
                <a:solidFill>
                  <a:schemeClr val="tx1">
                    <a:lumMod val="60000"/>
                    <a:lumOff val="40000"/>
                  </a:schemeClr>
                </a:solidFill>
              </a:rPr>
              <a:t>more</a:t>
            </a:r>
            <a:endParaRPr lang="en-US" sz="1400" dirty="0">
              <a:solidFill>
                <a:schemeClr val="tx1">
                  <a:lumMod val="60000"/>
                  <a:lumOff val="40000"/>
                </a:schemeClr>
              </a:solidFill>
            </a:endParaRPr>
          </a:p>
        </p:txBody>
      </p:sp>
      <p:sp>
        <p:nvSpPr>
          <p:cNvPr id="4" name="Date Placeholder 3">
            <a:extLst>
              <a:ext uri="{FF2B5EF4-FFF2-40B4-BE49-F238E27FC236}">
                <a16:creationId xmlns:a16="http://schemas.microsoft.com/office/drawing/2014/main" id="{3B94154E-B1D6-E04D-9AD5-1AACA0008D1E}"/>
              </a:ext>
            </a:extLst>
          </p:cNvPr>
          <p:cNvSpPr>
            <a:spLocks noGrp="1"/>
          </p:cNvSpPr>
          <p:nvPr>
            <p:ph type="dt" sz="half" idx="10"/>
          </p:nvPr>
        </p:nvSpPr>
        <p:spPr/>
        <p:txBody>
          <a:bodyPr/>
          <a:lstStyle/>
          <a:p>
            <a:r>
              <a:rPr lang="en-GB"/>
              <a:t>Intro</a:t>
            </a:r>
            <a:endParaRPr lang="en-US"/>
          </a:p>
        </p:txBody>
      </p:sp>
      <p:sp>
        <p:nvSpPr>
          <p:cNvPr id="6" name="Footer Placeholder 5">
            <a:extLst>
              <a:ext uri="{FF2B5EF4-FFF2-40B4-BE49-F238E27FC236}">
                <a16:creationId xmlns:a16="http://schemas.microsoft.com/office/drawing/2014/main" id="{CA28F2C8-0D9A-924F-9218-11AE31FF5E7D}"/>
              </a:ext>
            </a:extLst>
          </p:cNvPr>
          <p:cNvSpPr>
            <a:spLocks noGrp="1"/>
          </p:cNvSpPr>
          <p:nvPr>
            <p:ph type="ftr" sz="quarter" idx="11"/>
          </p:nvPr>
        </p:nvSpPr>
        <p:spPr/>
        <p:txBody>
          <a:bodyPr/>
          <a:lstStyle/>
          <a:p>
            <a:r>
              <a:rPr lang="en-US"/>
              <a:t>T. Braun - StaRAI</a:t>
            </a:r>
          </a:p>
        </p:txBody>
      </p:sp>
      <p:graphicFrame>
        <p:nvGraphicFramePr>
          <p:cNvPr id="15" name="Table 14">
            <a:extLst>
              <a:ext uri="{FF2B5EF4-FFF2-40B4-BE49-F238E27FC236}">
                <a16:creationId xmlns:a16="http://schemas.microsoft.com/office/drawing/2014/main" id="{F535E26A-01A7-394B-BD00-BB787B8B5BDE}"/>
              </a:ext>
            </a:extLst>
          </p:cNvPr>
          <p:cNvGraphicFramePr>
            <a:graphicFrameLocks noGrp="1"/>
          </p:cNvGraphicFramePr>
          <p:nvPr>
            <p:extLst>
              <p:ext uri="{D42A27DB-BD31-4B8C-83A1-F6EECF244321}">
                <p14:modId xmlns:p14="http://schemas.microsoft.com/office/powerpoint/2010/main" val="540141067"/>
              </p:ext>
            </p:extLst>
          </p:nvPr>
        </p:nvGraphicFramePr>
        <p:xfrm>
          <a:off x="4834356" y="2608451"/>
          <a:ext cx="2480845" cy="3045342"/>
        </p:xfrm>
        <a:graphic>
          <a:graphicData uri="http://schemas.openxmlformats.org/drawingml/2006/table">
            <a:tbl>
              <a:tblPr firstRow="1" bandRow="1">
                <a:tableStyleId>{5C22544A-7EE6-4342-B048-85BDC9FD1C3A}</a:tableStyleId>
              </a:tblPr>
              <a:tblGrid>
                <a:gridCol w="496169">
                  <a:extLst>
                    <a:ext uri="{9D8B030D-6E8A-4147-A177-3AD203B41FA5}">
                      <a16:colId xmlns:a16="http://schemas.microsoft.com/office/drawing/2014/main" val="20000"/>
                    </a:ext>
                  </a:extLst>
                </a:gridCol>
                <a:gridCol w="496169">
                  <a:extLst>
                    <a:ext uri="{9D8B030D-6E8A-4147-A177-3AD203B41FA5}">
                      <a16:colId xmlns:a16="http://schemas.microsoft.com/office/drawing/2014/main" val="20001"/>
                    </a:ext>
                  </a:extLst>
                </a:gridCol>
                <a:gridCol w="496169">
                  <a:extLst>
                    <a:ext uri="{9D8B030D-6E8A-4147-A177-3AD203B41FA5}">
                      <a16:colId xmlns:a16="http://schemas.microsoft.com/office/drawing/2014/main" val="20002"/>
                    </a:ext>
                  </a:extLst>
                </a:gridCol>
                <a:gridCol w="496169">
                  <a:extLst>
                    <a:ext uri="{9D8B030D-6E8A-4147-A177-3AD203B41FA5}">
                      <a16:colId xmlns:a16="http://schemas.microsoft.com/office/drawing/2014/main" val="20003"/>
                    </a:ext>
                  </a:extLst>
                </a:gridCol>
                <a:gridCol w="496169">
                  <a:extLst>
                    <a:ext uri="{9D8B030D-6E8A-4147-A177-3AD203B41FA5}">
                      <a16:colId xmlns:a16="http://schemas.microsoft.com/office/drawing/2014/main" val="20004"/>
                    </a:ext>
                  </a:extLst>
                </a:gridCol>
              </a:tblGrid>
              <a:tr h="507557">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0"/>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1"/>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2"/>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marL="36000" marR="36000" marT="36000" marB="36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3"/>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4"/>
                  </a:ext>
                </a:extLst>
              </a:tr>
              <a:tr h="507557">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tc>
                  <a:txBody>
                    <a:bodyPr/>
                    <a:lstStyle/>
                    <a:p>
                      <a:endParaRPr lang="en-US" sz="3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5"/>
                  </a:ext>
                </a:extLst>
              </a:tr>
            </a:tbl>
          </a:graphicData>
        </a:graphic>
      </p:graphicFrame>
      <p:sp>
        <p:nvSpPr>
          <p:cNvPr id="16" name="TextBox 15">
            <a:extLst>
              <a:ext uri="{FF2B5EF4-FFF2-40B4-BE49-F238E27FC236}">
                <a16:creationId xmlns:a16="http://schemas.microsoft.com/office/drawing/2014/main" id="{E1F8FC5D-14F6-E942-A71B-5FC7DAD1BDD2}"/>
              </a:ext>
            </a:extLst>
          </p:cNvPr>
          <p:cNvSpPr txBox="1"/>
          <p:nvPr/>
        </p:nvSpPr>
        <p:spPr>
          <a:xfrm>
            <a:off x="3737637" y="6273464"/>
            <a:ext cx="4564326" cy="307777"/>
          </a:xfrm>
          <a:prstGeom prst="rect">
            <a:avLst/>
          </a:prstGeom>
          <a:noFill/>
        </p:spPr>
        <p:txBody>
          <a:bodyPr wrap="none" rtlCol="0">
            <a:spAutoFit/>
          </a:bodyPr>
          <a:lstStyle/>
          <a:p>
            <a:r>
              <a:rPr lang="en-GB" sz="1400" dirty="0">
                <a:solidFill>
                  <a:schemeClr val="tx1">
                    <a:lumMod val="60000"/>
                    <a:lumOff val="40000"/>
                  </a:schemeClr>
                </a:solidFill>
              </a:rPr>
              <a:t>Kristian </a:t>
            </a:r>
            <a:r>
              <a:rPr lang="en-GB" sz="1400" dirty="0" err="1">
                <a:solidFill>
                  <a:schemeClr val="tx1">
                    <a:lumMod val="60000"/>
                    <a:lumOff val="40000"/>
                  </a:schemeClr>
                </a:solidFill>
              </a:rPr>
              <a:t>Kersting</a:t>
            </a:r>
            <a:r>
              <a:rPr lang="en-GB" sz="1400" dirty="0">
                <a:solidFill>
                  <a:schemeClr val="tx1">
                    <a:lumMod val="60000"/>
                    <a:lumOff val="40000"/>
                  </a:schemeClr>
                </a:solidFill>
              </a:rPr>
              <a:t>. Statistical Relational AI. Tutorial at KI 2018.</a:t>
            </a:r>
            <a:endParaRPr lang="en-GB" dirty="0">
              <a:solidFill>
                <a:schemeClr val="tx1">
                  <a:lumMod val="60000"/>
                  <a:lumOff val="40000"/>
                </a:schemeClr>
              </a:solidFill>
            </a:endParaRPr>
          </a:p>
        </p:txBody>
      </p:sp>
      <p:cxnSp>
        <p:nvCxnSpPr>
          <p:cNvPr id="13" name="Straight Connector 12"/>
          <p:cNvCxnSpPr/>
          <p:nvPr/>
        </p:nvCxnSpPr>
        <p:spPr bwMode="auto">
          <a:xfrm flipV="1">
            <a:off x="4670062" y="2336801"/>
            <a:ext cx="2819400" cy="3429000"/>
          </a:xfrm>
          <a:prstGeom prst="line">
            <a:avLst/>
          </a:prstGeom>
          <a:solidFill>
            <a:schemeClr val="folHlink"/>
          </a:solidFill>
          <a:ln w="76200"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flipH="1" flipV="1">
            <a:off x="4593862" y="2336801"/>
            <a:ext cx="2819400" cy="3429000"/>
          </a:xfrm>
          <a:prstGeom prst="line">
            <a:avLst/>
          </a:prstGeom>
          <a:solidFill>
            <a:schemeClr val="folHlink"/>
          </a:solidFill>
          <a:ln w="76200" cap="flat" cmpd="sng" algn="ctr">
            <a:solidFill>
              <a:srgbClr val="FFC000"/>
            </a:solidFill>
            <a:prstDash val="solid"/>
            <a:round/>
            <a:headEnd type="none" w="med" len="med"/>
            <a:tailEnd type="none" w="med" len="med"/>
          </a:ln>
          <a:effectLst/>
        </p:spPr>
      </p:cxnSp>
    </p:spTree>
    <p:extLst>
      <p:ext uri="{BB962C8B-B14F-4D97-AF65-F5344CB8AC3E}">
        <p14:creationId xmlns:p14="http://schemas.microsoft.com/office/powerpoint/2010/main" val="192412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6A32-288B-9B45-AC62-7B4EE6439CE4}"/>
              </a:ext>
            </a:extLst>
          </p:cNvPr>
          <p:cNvSpPr>
            <a:spLocks noGrp="1"/>
          </p:cNvSpPr>
          <p:nvPr>
            <p:ph type="title"/>
          </p:nvPr>
        </p:nvSpPr>
        <p:spPr/>
        <p:txBody>
          <a:bodyPr/>
          <a:lstStyle/>
          <a:p>
            <a:r>
              <a:rPr lang="en-GB"/>
              <a:t>Complex data networks!</a:t>
            </a:r>
          </a:p>
        </p:txBody>
      </p:sp>
      <p:sp>
        <p:nvSpPr>
          <p:cNvPr id="7" name="Content Placeholder 6">
            <a:extLst>
              <a:ext uri="{FF2B5EF4-FFF2-40B4-BE49-F238E27FC236}">
                <a16:creationId xmlns:a16="http://schemas.microsoft.com/office/drawing/2014/main" id="{8205376D-B465-DD47-8F35-966D1FFF59CB}"/>
              </a:ext>
            </a:extLst>
          </p:cNvPr>
          <p:cNvSpPr>
            <a:spLocks noGrp="1"/>
          </p:cNvSpPr>
          <p:nvPr>
            <p:ph idx="1"/>
          </p:nvPr>
        </p:nvSpPr>
        <p:spPr>
          <a:xfrm>
            <a:off x="359625" y="1665065"/>
            <a:ext cx="3613875" cy="4240848"/>
          </a:xfrm>
        </p:spPr>
        <p:txBody>
          <a:bodyPr anchor="t"/>
          <a:lstStyle/>
          <a:p>
            <a:r>
              <a:rPr lang="en-GB" sz="2400" dirty="0">
                <a:solidFill>
                  <a:srgbClr val="FFC000"/>
                </a:solidFill>
              </a:rPr>
              <a:t>Examples not stored in a single table but in a large, heterogenous graph with attributes!</a:t>
            </a:r>
          </a:p>
          <a:p>
            <a:pPr lvl="1"/>
            <a:r>
              <a:rPr lang="en-GB" sz="2200" dirty="0"/>
              <a:t>Actually, most data in the world is stored in relational databases</a:t>
            </a:r>
          </a:p>
        </p:txBody>
      </p:sp>
      <p:sp>
        <p:nvSpPr>
          <p:cNvPr id="3" name="Slide Number Placeholder 2">
            <a:extLst>
              <a:ext uri="{FF2B5EF4-FFF2-40B4-BE49-F238E27FC236}">
                <a16:creationId xmlns:a16="http://schemas.microsoft.com/office/drawing/2014/main" id="{0DB7CC10-A148-844E-A4CF-86B6418B18CC}"/>
              </a:ext>
            </a:extLst>
          </p:cNvPr>
          <p:cNvSpPr>
            <a:spLocks noGrp="1"/>
          </p:cNvSpPr>
          <p:nvPr>
            <p:ph type="sldNum" sz="quarter" idx="12"/>
          </p:nvPr>
        </p:nvSpPr>
        <p:spPr/>
        <p:txBody>
          <a:bodyPr/>
          <a:lstStyle/>
          <a:p>
            <a:fld id="{DB7C4649-800D-CB47-881A-AA04BFFFB18C}" type="slidenum">
              <a:rPr lang="en-GB" smtClean="0"/>
              <a:t>51</a:t>
            </a:fld>
            <a:endParaRPr lang="en-GB"/>
          </a:p>
        </p:txBody>
      </p:sp>
      <p:pic>
        <p:nvPicPr>
          <p:cNvPr id="4" name="Picture 3" descr="Screen Shot 2016-09-06 at 13.22.08.png">
            <a:extLst>
              <a:ext uri="{FF2B5EF4-FFF2-40B4-BE49-F238E27FC236}">
                <a16:creationId xmlns:a16="http://schemas.microsoft.com/office/drawing/2014/main" id="{19828F36-51E5-4845-9913-7A6B63CDBF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73500" y="1553067"/>
            <a:ext cx="7858175" cy="4352846"/>
          </a:xfrm>
          <a:prstGeom prst="rect">
            <a:avLst/>
          </a:prstGeom>
        </p:spPr>
      </p:pic>
      <p:sp>
        <p:nvSpPr>
          <p:cNvPr id="5" name="Rechteck 11">
            <a:extLst>
              <a:ext uri="{FF2B5EF4-FFF2-40B4-BE49-F238E27FC236}">
                <a16:creationId xmlns:a16="http://schemas.microsoft.com/office/drawing/2014/main" id="{D0C26AF7-1D00-1F49-B745-98CFD2FE165F}"/>
              </a:ext>
            </a:extLst>
          </p:cNvPr>
          <p:cNvSpPr/>
          <p:nvPr/>
        </p:nvSpPr>
        <p:spPr>
          <a:xfrm>
            <a:off x="7130710" y="1203199"/>
            <a:ext cx="4760925" cy="276999"/>
          </a:xfrm>
          <a:prstGeom prst="rect">
            <a:avLst/>
          </a:prstGeom>
          <a:solidFill>
            <a:schemeClr val="bg1"/>
          </a:solidFill>
        </p:spPr>
        <p:txBody>
          <a:bodyPr wrap="square">
            <a:spAutoFit/>
          </a:bodyPr>
          <a:lstStyle/>
          <a:p>
            <a:pPr algn="l"/>
            <a:r>
              <a:rPr lang="en-GB" sz="1200">
                <a:solidFill>
                  <a:schemeClr val="tx1">
                    <a:lumMod val="60000"/>
                    <a:lumOff val="40000"/>
                  </a:schemeClr>
                </a:solidFill>
              </a:rPr>
              <a:t>[Lu, Krishna, Bernstein, Fei-Fei „Visual Relationship Detection“ CVPR 2016]</a:t>
            </a:r>
          </a:p>
        </p:txBody>
      </p:sp>
      <p:sp>
        <p:nvSpPr>
          <p:cNvPr id="10" name="Date Placeholder 9">
            <a:extLst>
              <a:ext uri="{FF2B5EF4-FFF2-40B4-BE49-F238E27FC236}">
                <a16:creationId xmlns:a16="http://schemas.microsoft.com/office/drawing/2014/main" id="{6BC9407C-E94C-4343-A04C-4716749BE5C3}"/>
              </a:ext>
            </a:extLst>
          </p:cNvPr>
          <p:cNvSpPr>
            <a:spLocks noGrp="1"/>
          </p:cNvSpPr>
          <p:nvPr>
            <p:ph type="dt" sz="half" idx="10"/>
          </p:nvPr>
        </p:nvSpPr>
        <p:spPr/>
        <p:txBody>
          <a:bodyPr/>
          <a:lstStyle/>
          <a:p>
            <a:r>
              <a:rPr lang="en-GB"/>
              <a:t>Intro</a:t>
            </a:r>
          </a:p>
        </p:txBody>
      </p:sp>
      <p:sp>
        <p:nvSpPr>
          <p:cNvPr id="11" name="Footer Placeholder 10">
            <a:extLst>
              <a:ext uri="{FF2B5EF4-FFF2-40B4-BE49-F238E27FC236}">
                <a16:creationId xmlns:a16="http://schemas.microsoft.com/office/drawing/2014/main" id="{B9BAF40B-D97A-104C-8DA0-7CA3479B48FE}"/>
              </a:ext>
            </a:extLst>
          </p:cNvPr>
          <p:cNvSpPr>
            <a:spLocks noGrp="1"/>
          </p:cNvSpPr>
          <p:nvPr>
            <p:ph type="ftr" sz="quarter" idx="11"/>
          </p:nvPr>
        </p:nvSpPr>
        <p:spPr/>
        <p:txBody>
          <a:bodyPr/>
          <a:lstStyle/>
          <a:p>
            <a:r>
              <a:rPr lang="en-GB"/>
              <a:t>T. Braun - StaRAI</a:t>
            </a:r>
          </a:p>
        </p:txBody>
      </p:sp>
      <p:sp>
        <p:nvSpPr>
          <p:cNvPr id="12" name="TextBox 11">
            <a:extLst>
              <a:ext uri="{FF2B5EF4-FFF2-40B4-BE49-F238E27FC236}">
                <a16:creationId xmlns:a16="http://schemas.microsoft.com/office/drawing/2014/main" id="{1FE41D69-EA4D-E842-844D-36CC4209D2DF}"/>
              </a:ext>
            </a:extLst>
          </p:cNvPr>
          <p:cNvSpPr txBox="1"/>
          <p:nvPr/>
        </p:nvSpPr>
        <p:spPr>
          <a:xfrm>
            <a:off x="3737637" y="6273464"/>
            <a:ext cx="4564326" cy="307777"/>
          </a:xfrm>
          <a:prstGeom prst="rect">
            <a:avLst/>
          </a:prstGeom>
          <a:noFill/>
        </p:spPr>
        <p:txBody>
          <a:bodyPr wrap="none" rtlCol="0">
            <a:spAutoFit/>
          </a:bodyPr>
          <a:lstStyle/>
          <a:p>
            <a:r>
              <a:rPr lang="en-GB" sz="1400">
                <a:solidFill>
                  <a:schemeClr val="tx1">
                    <a:lumMod val="60000"/>
                    <a:lumOff val="40000"/>
                  </a:schemeClr>
                </a:solidFill>
              </a:rPr>
              <a:t>Kristian Kersting. Statistical Relational AI. Tutorial at KI 2018.</a:t>
            </a:r>
            <a:endParaRPr lang="en-GB">
              <a:solidFill>
                <a:schemeClr val="tx1">
                  <a:lumMod val="60000"/>
                  <a:lumOff val="40000"/>
                </a:schemeClr>
              </a:solidFill>
            </a:endParaRPr>
          </a:p>
        </p:txBody>
      </p:sp>
    </p:spTree>
    <p:extLst>
      <p:ext uri="{BB962C8B-B14F-4D97-AF65-F5344CB8AC3E}">
        <p14:creationId xmlns:p14="http://schemas.microsoft.com/office/powerpoint/2010/main" val="2094955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AA81EC-FB87-604D-A710-91FC25E41DA1}"/>
              </a:ext>
            </a:extLst>
          </p:cNvPr>
          <p:cNvSpPr>
            <a:spLocks noGrp="1"/>
          </p:cNvSpPr>
          <p:nvPr>
            <p:ph type="dt" sz="half" idx="2"/>
          </p:nvPr>
        </p:nvSpPr>
        <p:spPr/>
        <p:txBody>
          <a:bodyPr/>
          <a:lstStyle/>
          <a:p>
            <a:r>
              <a:rPr lang="en-GB"/>
              <a:t>Intro</a:t>
            </a:r>
            <a:endParaRPr lang="en-US"/>
          </a:p>
        </p:txBody>
      </p:sp>
      <p:sp>
        <p:nvSpPr>
          <p:cNvPr id="4" name="Footer Placeholder 3">
            <a:extLst>
              <a:ext uri="{FF2B5EF4-FFF2-40B4-BE49-F238E27FC236}">
                <a16:creationId xmlns:a16="http://schemas.microsoft.com/office/drawing/2014/main" id="{03664473-81C6-2148-84DA-C69344B6C6CE}"/>
              </a:ext>
            </a:extLst>
          </p:cNvPr>
          <p:cNvSpPr>
            <a:spLocks noGrp="1"/>
          </p:cNvSpPr>
          <p:nvPr>
            <p:ph type="ftr" sz="quarter" idx="3"/>
          </p:nvPr>
        </p:nvSpPr>
        <p:spPr/>
        <p:txBody>
          <a:bodyPr/>
          <a:lstStyle/>
          <a:p>
            <a:r>
              <a:rPr lang="en-US"/>
              <a:t>T. Braun - StaRAI</a:t>
            </a:r>
          </a:p>
        </p:txBody>
      </p:sp>
      <p:sp>
        <p:nvSpPr>
          <p:cNvPr id="2" name="Slide Number Placeholder 1">
            <a:extLst>
              <a:ext uri="{FF2B5EF4-FFF2-40B4-BE49-F238E27FC236}">
                <a16:creationId xmlns:a16="http://schemas.microsoft.com/office/drawing/2014/main" id="{5E48E5FE-45BA-684D-B0D9-8D9C7784CAA0}"/>
              </a:ext>
            </a:extLst>
          </p:cNvPr>
          <p:cNvSpPr>
            <a:spLocks noGrp="1"/>
          </p:cNvSpPr>
          <p:nvPr>
            <p:ph type="sldNum" sz="quarter" idx="4"/>
          </p:nvPr>
        </p:nvSpPr>
        <p:spPr/>
        <p:txBody>
          <a:bodyPr/>
          <a:lstStyle/>
          <a:p>
            <a:fld id="{DB7C4649-800D-CB47-881A-AA04BFFFB18C}" type="slidenum">
              <a:rPr lang="en-US" smtClean="0"/>
              <a:t>52</a:t>
            </a:fld>
            <a:endParaRPr lang="en-US"/>
          </a:p>
        </p:txBody>
      </p:sp>
      <p:sp>
        <p:nvSpPr>
          <p:cNvPr id="6" name="Rechteck 5"/>
          <p:cNvSpPr/>
          <p:nvPr/>
        </p:nvSpPr>
        <p:spPr>
          <a:xfrm>
            <a:off x="359623" y="1554990"/>
            <a:ext cx="9534967" cy="954107"/>
          </a:xfrm>
          <a:prstGeom prst="rect">
            <a:avLst/>
          </a:prstGeom>
        </p:spPr>
        <p:txBody>
          <a:bodyPr wrap="square">
            <a:spAutoFit/>
          </a:bodyPr>
          <a:lstStyle/>
          <a:p>
            <a:pPr algn="l"/>
            <a:r>
              <a:rPr lang="en-US" sz="2800" dirty="0">
                <a:ln w="0"/>
                <a:effectLst>
                  <a:outerShdw blurRad="38100" dist="19050" dir="2700000" algn="tl" rotWithShape="0">
                    <a:schemeClr val="dk1">
                      <a:alpha val="40000"/>
                    </a:schemeClr>
                  </a:outerShdw>
                </a:effectLst>
              </a:rPr>
              <a:t>Heart diseases and strokes – cardiovascular disease – are expensive for the world</a:t>
            </a:r>
            <a:endParaRPr lang="de-DE" sz="2800" dirty="0">
              <a:ln w="0"/>
              <a:effectLst>
                <a:outerShdw blurRad="38100" dist="19050" dir="2700000" algn="tl" rotWithShape="0">
                  <a:schemeClr val="dk1">
                    <a:alpha val="40000"/>
                  </a:schemeClr>
                </a:outerShdw>
              </a:effectLst>
            </a:endParaRPr>
          </a:p>
        </p:txBody>
      </p:sp>
      <p:sp>
        <p:nvSpPr>
          <p:cNvPr id="9" name="Rechteck 8"/>
          <p:cNvSpPr/>
          <p:nvPr/>
        </p:nvSpPr>
        <p:spPr>
          <a:xfrm>
            <a:off x="359623" y="2610114"/>
            <a:ext cx="9190330" cy="861774"/>
          </a:xfrm>
          <a:prstGeom prst="rect">
            <a:avLst/>
          </a:prstGeom>
        </p:spPr>
        <p:txBody>
          <a:bodyPr wrap="square">
            <a:spAutoFit/>
          </a:bodyPr>
          <a:lstStyle/>
          <a:p>
            <a:pPr algn="l">
              <a:buNone/>
            </a:pPr>
            <a:r>
              <a:rPr lang="en-US" sz="1400" dirty="0"/>
              <a:t>According to the World Heart Federation, cardiovascular disease cost the European Union €169 billion in 2003 and the USA </a:t>
            </a:r>
            <a:r>
              <a:rPr lang="en-US" dirty="0"/>
              <a:t>about €310.23 billion </a:t>
            </a:r>
            <a:r>
              <a:rPr lang="en-US" sz="1400" dirty="0"/>
              <a:t>in direct and indirect annual costs. By comparison, the estimated cost of all </a:t>
            </a:r>
            <a:r>
              <a:rPr lang="en-US" dirty="0"/>
              <a:t>cancers is €146.19 billion </a:t>
            </a:r>
            <a:r>
              <a:rPr lang="en-US" sz="1400" dirty="0"/>
              <a:t>and</a:t>
            </a:r>
            <a:r>
              <a:rPr lang="en-US" dirty="0"/>
              <a:t> HIV infections, €22.24 billion</a:t>
            </a:r>
            <a:endParaRPr lang="de-DE" sz="2000" dirty="0">
              <a:latin typeface="Frutiger 55 Roman" pitchFamily="34" charset="0"/>
            </a:endParaRPr>
          </a:p>
        </p:txBody>
      </p:sp>
      <p:sp>
        <p:nvSpPr>
          <p:cNvPr id="17" name="Rechteck 16"/>
          <p:cNvSpPr/>
          <p:nvPr/>
        </p:nvSpPr>
        <p:spPr>
          <a:xfrm>
            <a:off x="359622" y="3582528"/>
            <a:ext cx="5867400" cy="369332"/>
          </a:xfrm>
          <a:prstGeom prst="rect">
            <a:avLst/>
          </a:prstGeom>
        </p:spPr>
        <p:txBody>
          <a:bodyPr wrap="square">
            <a:spAutoFit/>
          </a:bodyPr>
          <a:lstStyle/>
          <a:p>
            <a:r>
              <a:rPr lang="de-DE" dirty="0" err="1"/>
              <a:t>Nat</a:t>
            </a:r>
            <a:r>
              <a:rPr lang="de-DE" dirty="0"/>
              <a:t> </a:t>
            </a:r>
            <a:r>
              <a:rPr lang="de-DE" dirty="0" err="1"/>
              <a:t>Rev</a:t>
            </a:r>
            <a:r>
              <a:rPr lang="de-DE" dirty="0"/>
              <a:t> Genet. 2012 May 2;13(6):395-405</a:t>
            </a:r>
          </a:p>
        </p:txBody>
      </p:sp>
      <p:sp>
        <p:nvSpPr>
          <p:cNvPr id="10" name="TextBox 9">
            <a:extLst>
              <a:ext uri="{FF2B5EF4-FFF2-40B4-BE49-F238E27FC236}">
                <a16:creationId xmlns:a16="http://schemas.microsoft.com/office/drawing/2014/main" id="{135B35F3-0A89-7243-A070-3150D073F324}"/>
              </a:ext>
            </a:extLst>
          </p:cNvPr>
          <p:cNvSpPr txBox="1"/>
          <p:nvPr/>
        </p:nvSpPr>
        <p:spPr>
          <a:xfrm>
            <a:off x="7450111" y="4378976"/>
            <a:ext cx="4381564" cy="1384995"/>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r"/>
            <a:r>
              <a:rPr lang="en-GB" sz="2800" dirty="0">
                <a:solidFill>
                  <a:schemeClr val="bg1"/>
                </a:solidFill>
              </a:rPr>
              <a:t>Electronic Health Records</a:t>
            </a:r>
          </a:p>
          <a:p>
            <a:pPr algn="r"/>
            <a:r>
              <a:rPr lang="en-GB" sz="2800" dirty="0">
                <a:solidFill>
                  <a:schemeClr val="bg1"/>
                </a:solidFill>
              </a:rPr>
              <a:t>A New Opportunity for AI</a:t>
            </a:r>
            <a:br>
              <a:rPr lang="en-GB" sz="2800" dirty="0">
                <a:solidFill>
                  <a:schemeClr val="bg1"/>
                </a:solidFill>
              </a:rPr>
            </a:br>
            <a:r>
              <a:rPr lang="en-GB" sz="2800" dirty="0">
                <a:solidFill>
                  <a:schemeClr val="bg1"/>
                </a:solidFill>
              </a:rPr>
              <a:t>to Save Our Lives</a:t>
            </a:r>
            <a:endParaRPr lang="en-GB" sz="2800" dirty="0"/>
          </a:p>
        </p:txBody>
      </p:sp>
      <p:sp>
        <p:nvSpPr>
          <p:cNvPr id="11" name="TextBox 10">
            <a:extLst>
              <a:ext uri="{FF2B5EF4-FFF2-40B4-BE49-F238E27FC236}">
                <a16:creationId xmlns:a16="http://schemas.microsoft.com/office/drawing/2014/main" id="{13AB6664-DB86-9046-921B-C8E100F081B4}"/>
              </a:ext>
            </a:extLst>
          </p:cNvPr>
          <p:cNvSpPr txBox="1"/>
          <p:nvPr/>
        </p:nvSpPr>
        <p:spPr>
          <a:xfrm>
            <a:off x="3737637" y="6273464"/>
            <a:ext cx="4564326" cy="307777"/>
          </a:xfrm>
          <a:prstGeom prst="rect">
            <a:avLst/>
          </a:prstGeom>
          <a:noFill/>
        </p:spPr>
        <p:txBody>
          <a:bodyPr wrap="none" rtlCol="0">
            <a:spAutoFit/>
          </a:bodyPr>
          <a:lstStyle/>
          <a:p>
            <a:r>
              <a:rPr lang="en-GB" sz="1400" dirty="0">
                <a:solidFill>
                  <a:schemeClr val="tx1">
                    <a:lumMod val="60000"/>
                    <a:lumOff val="40000"/>
                  </a:schemeClr>
                </a:solidFill>
              </a:rPr>
              <a:t>Kristian </a:t>
            </a:r>
            <a:r>
              <a:rPr lang="en-GB" sz="1400" dirty="0" err="1">
                <a:solidFill>
                  <a:schemeClr val="tx1">
                    <a:lumMod val="60000"/>
                    <a:lumOff val="40000"/>
                  </a:schemeClr>
                </a:solidFill>
              </a:rPr>
              <a:t>Kersting</a:t>
            </a:r>
            <a:r>
              <a:rPr lang="en-GB" sz="1400" dirty="0">
                <a:solidFill>
                  <a:schemeClr val="tx1">
                    <a:lumMod val="60000"/>
                    <a:lumOff val="40000"/>
                  </a:schemeClr>
                </a:solidFill>
              </a:rPr>
              <a:t>. Statistical Relational AI. Tutorial at KI 2018.</a:t>
            </a:r>
            <a:endParaRPr lang="en-GB" dirty="0">
              <a:solidFill>
                <a:schemeClr val="tx1">
                  <a:lumMod val="60000"/>
                  <a:lumOff val="40000"/>
                </a:schemeClr>
              </a:solidFill>
            </a:endParaRPr>
          </a:p>
        </p:txBody>
      </p:sp>
      <p:pic>
        <p:nvPicPr>
          <p:cNvPr id="14" name="Grafik 13" descr="natureGenetics.JPG"/>
          <p:cNvPicPr>
            <a:picLocks noChangeAspect="1"/>
          </p:cNvPicPr>
          <p:nvPr/>
        </p:nvPicPr>
        <p:blipFill>
          <a:blip r:embed="rId2" cstate="print"/>
          <a:stretch>
            <a:fillRect/>
          </a:stretch>
        </p:blipFill>
        <p:spPr>
          <a:xfrm>
            <a:off x="9894591" y="1679508"/>
            <a:ext cx="1937084" cy="2514600"/>
          </a:xfrm>
          <a:prstGeom prst="rect">
            <a:avLst/>
          </a:prstGeom>
        </p:spPr>
      </p:pic>
    </p:spTree>
    <p:extLst>
      <p:ext uri="{BB962C8B-B14F-4D97-AF65-F5344CB8AC3E}">
        <p14:creationId xmlns:p14="http://schemas.microsoft.com/office/powerpoint/2010/main" val="3039550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635B-97E4-204F-A69D-0224EADCFD9F}"/>
              </a:ext>
            </a:extLst>
          </p:cNvPr>
          <p:cNvSpPr>
            <a:spLocks noGrp="1"/>
          </p:cNvSpPr>
          <p:nvPr>
            <p:ph type="title"/>
          </p:nvPr>
        </p:nvSpPr>
        <p:spPr/>
        <p:txBody>
          <a:bodyPr/>
          <a:lstStyle/>
          <a:p>
            <a:r>
              <a:rPr lang="en-GB" dirty="0"/>
              <a:t>Connection to AI, Agents, and Environments</a:t>
            </a:r>
          </a:p>
        </p:txBody>
      </p:sp>
      <p:sp>
        <p:nvSpPr>
          <p:cNvPr id="6" name="Content Placeholder 5">
            <a:extLst>
              <a:ext uri="{FF2B5EF4-FFF2-40B4-BE49-F238E27FC236}">
                <a16:creationId xmlns:a16="http://schemas.microsoft.com/office/drawing/2014/main" id="{126761E7-805C-D74E-B0FC-694ACAA88818}"/>
              </a:ext>
            </a:extLst>
          </p:cNvPr>
          <p:cNvSpPr>
            <a:spLocks noGrp="1"/>
          </p:cNvSpPr>
          <p:nvPr>
            <p:ph idx="1"/>
          </p:nvPr>
        </p:nvSpPr>
        <p:spPr/>
        <p:txBody>
          <a:bodyPr/>
          <a:lstStyle/>
          <a:p>
            <a:endParaRPr lang="en-GB"/>
          </a:p>
        </p:txBody>
      </p:sp>
      <p:sp>
        <p:nvSpPr>
          <p:cNvPr id="3" name="Date Placeholder 2">
            <a:extLst>
              <a:ext uri="{FF2B5EF4-FFF2-40B4-BE49-F238E27FC236}">
                <a16:creationId xmlns:a16="http://schemas.microsoft.com/office/drawing/2014/main" id="{089D60DD-CF27-214D-ADC4-9F18A888EF31}"/>
              </a:ext>
            </a:extLst>
          </p:cNvPr>
          <p:cNvSpPr>
            <a:spLocks noGrp="1"/>
          </p:cNvSpPr>
          <p:nvPr>
            <p:ph type="dt" sz="half" idx="10"/>
          </p:nvPr>
        </p:nvSpPr>
        <p:spPr/>
        <p:txBody>
          <a:bodyPr/>
          <a:lstStyle/>
          <a:p>
            <a:r>
              <a:rPr lang="en-GB"/>
              <a:t>Intro</a:t>
            </a:r>
            <a:endParaRPr lang="en-US"/>
          </a:p>
        </p:txBody>
      </p:sp>
      <p:sp>
        <p:nvSpPr>
          <p:cNvPr id="5" name="Footer Placeholder 4">
            <a:extLst>
              <a:ext uri="{FF2B5EF4-FFF2-40B4-BE49-F238E27FC236}">
                <a16:creationId xmlns:a16="http://schemas.microsoft.com/office/drawing/2014/main" id="{A6B2D5E4-37E9-E746-9924-7F313BF61029}"/>
              </a:ext>
            </a:extLst>
          </p:cNvPr>
          <p:cNvSpPr>
            <a:spLocks noGrp="1"/>
          </p:cNvSpPr>
          <p:nvPr>
            <p:ph type="ftr" sz="quarter" idx="11"/>
          </p:nvPr>
        </p:nvSpPr>
        <p:spPr/>
        <p:txBody>
          <a:bodyPr/>
          <a:lstStyle/>
          <a:p>
            <a:r>
              <a:rPr lang="en-US"/>
              <a:t>T. Braun - StaRAI</a:t>
            </a:r>
          </a:p>
        </p:txBody>
      </p:sp>
      <p:sp>
        <p:nvSpPr>
          <p:cNvPr id="4" name="Slide Number Placeholder 3">
            <a:extLst>
              <a:ext uri="{FF2B5EF4-FFF2-40B4-BE49-F238E27FC236}">
                <a16:creationId xmlns:a16="http://schemas.microsoft.com/office/drawing/2014/main" id="{B4C2D5C8-ED7E-2E47-AC9F-66007FD11A7D}"/>
              </a:ext>
            </a:extLst>
          </p:cNvPr>
          <p:cNvSpPr>
            <a:spLocks noGrp="1"/>
          </p:cNvSpPr>
          <p:nvPr>
            <p:ph type="sldNum" sz="quarter" idx="12"/>
          </p:nvPr>
        </p:nvSpPr>
        <p:spPr/>
        <p:txBody>
          <a:bodyPr/>
          <a:lstStyle/>
          <a:p>
            <a:fld id="{DB7C4649-800D-CB47-881A-AA04BFFFB18C}" type="slidenum">
              <a:rPr lang="en-US" smtClean="0"/>
              <a:t>53</a:t>
            </a:fld>
            <a:endParaRPr lang="en-US"/>
          </a:p>
        </p:txBody>
      </p:sp>
      <p:sp>
        <p:nvSpPr>
          <p:cNvPr id="7" name="TextBox 6">
            <a:extLst>
              <a:ext uri="{FF2B5EF4-FFF2-40B4-BE49-F238E27FC236}">
                <a16:creationId xmlns:a16="http://schemas.microsoft.com/office/drawing/2014/main" id="{3AED9F7F-7C27-EC4A-9658-E51C8CEF8AF7}"/>
              </a:ext>
            </a:extLst>
          </p:cNvPr>
          <p:cNvSpPr txBox="1"/>
          <p:nvPr/>
        </p:nvSpPr>
        <p:spPr>
          <a:xfrm>
            <a:off x="4877260" y="1665065"/>
            <a:ext cx="2278441"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AI: intelligent systems in the real world</a:t>
            </a:r>
          </a:p>
        </p:txBody>
      </p:sp>
      <p:sp>
        <p:nvSpPr>
          <p:cNvPr id="8" name="TextBox 7">
            <a:extLst>
              <a:ext uri="{FF2B5EF4-FFF2-40B4-BE49-F238E27FC236}">
                <a16:creationId xmlns:a16="http://schemas.microsoft.com/office/drawing/2014/main" id="{99D5260E-914E-554F-8392-FEF52B1891FC}"/>
              </a:ext>
            </a:extLst>
          </p:cNvPr>
          <p:cNvSpPr txBox="1"/>
          <p:nvPr/>
        </p:nvSpPr>
        <p:spPr>
          <a:xfrm>
            <a:off x="3010676" y="2904428"/>
            <a:ext cx="1723002" cy="408623"/>
          </a:xfrm>
          <a:prstGeom prst="roundRect">
            <a:avLst/>
          </a:prstGeom>
          <a:noFill/>
          <a:ln w="38100">
            <a:solidFill>
              <a:schemeClr val="accent1"/>
            </a:solidFill>
          </a:ln>
        </p:spPr>
        <p:txBody>
          <a:bodyPr wrap="square" rtlCol="0">
            <a:spAutoFit/>
          </a:bodyPr>
          <a:lstStyle/>
          <a:p>
            <a:pPr algn="ctr"/>
            <a:r>
              <a:rPr lang="en-GB" dirty="0"/>
              <a:t>First-order logic</a:t>
            </a:r>
          </a:p>
        </p:txBody>
      </p:sp>
      <p:sp>
        <p:nvSpPr>
          <p:cNvPr id="9" name="TextBox 8">
            <a:extLst>
              <a:ext uri="{FF2B5EF4-FFF2-40B4-BE49-F238E27FC236}">
                <a16:creationId xmlns:a16="http://schemas.microsoft.com/office/drawing/2014/main" id="{4C63368F-2476-BB41-859D-9F53B0AFF0E6}"/>
              </a:ext>
            </a:extLst>
          </p:cNvPr>
          <p:cNvSpPr txBox="1"/>
          <p:nvPr/>
        </p:nvSpPr>
        <p:spPr>
          <a:xfrm>
            <a:off x="7248283" y="2756029"/>
            <a:ext cx="1889256" cy="715089"/>
          </a:xfrm>
          <a:prstGeom prst="roundRect">
            <a:avLst/>
          </a:prstGeom>
          <a:noFill/>
          <a:ln w="38100">
            <a:solidFill>
              <a:schemeClr val="accent1"/>
            </a:solidFill>
          </a:ln>
        </p:spPr>
        <p:txBody>
          <a:bodyPr wrap="square" rtlCol="0">
            <a:spAutoFit/>
          </a:bodyPr>
          <a:lstStyle/>
          <a:p>
            <a:pPr algn="ctr"/>
            <a:r>
              <a:rPr lang="en-GB" dirty="0"/>
              <a:t>Probabilistic graphical models</a:t>
            </a:r>
          </a:p>
        </p:txBody>
      </p:sp>
      <p:sp>
        <p:nvSpPr>
          <p:cNvPr id="10" name="TextBox 9">
            <a:extLst>
              <a:ext uri="{FF2B5EF4-FFF2-40B4-BE49-F238E27FC236}">
                <a16:creationId xmlns:a16="http://schemas.microsoft.com/office/drawing/2014/main" id="{42C9F974-4923-A249-B8AE-E28C8A234C7E}"/>
              </a:ext>
            </a:extLst>
          </p:cNvPr>
          <p:cNvSpPr txBox="1"/>
          <p:nvPr/>
        </p:nvSpPr>
        <p:spPr>
          <a:xfrm>
            <a:off x="4794132" y="3985904"/>
            <a:ext cx="2440916" cy="715089"/>
          </a:xfrm>
          <a:prstGeom prst="round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First-order probabilistic languages</a:t>
            </a:r>
          </a:p>
        </p:txBody>
      </p:sp>
      <p:cxnSp>
        <p:nvCxnSpPr>
          <p:cNvPr id="13" name="Straight Arrow Connector 12">
            <a:extLst>
              <a:ext uri="{FF2B5EF4-FFF2-40B4-BE49-F238E27FC236}">
                <a16:creationId xmlns:a16="http://schemas.microsoft.com/office/drawing/2014/main" id="{D56FDEF6-0293-E34A-AA3A-076363BA7315}"/>
              </a:ext>
            </a:extLst>
          </p:cNvPr>
          <p:cNvCxnSpPr>
            <a:cxnSpLocks/>
            <a:stCxn id="7" idx="2"/>
            <a:endCxn id="8" idx="0"/>
          </p:cNvCxnSpPr>
          <p:nvPr/>
        </p:nvCxnSpPr>
        <p:spPr>
          <a:xfrm flipH="1">
            <a:off x="3872178" y="2380153"/>
            <a:ext cx="2144303" cy="524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C06AD6-0C95-E441-9EAF-6EF54F447B85}"/>
              </a:ext>
            </a:extLst>
          </p:cNvPr>
          <p:cNvCxnSpPr>
            <a:cxnSpLocks/>
            <a:stCxn id="7" idx="2"/>
            <a:endCxn id="9" idx="0"/>
          </p:cNvCxnSpPr>
          <p:nvPr/>
        </p:nvCxnSpPr>
        <p:spPr>
          <a:xfrm>
            <a:off x="6016481" y="2380154"/>
            <a:ext cx="2176431" cy="375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A37A50-A8F9-FD42-8FFE-B57A98C985CB}"/>
              </a:ext>
            </a:extLst>
          </p:cNvPr>
          <p:cNvCxnSpPr>
            <a:cxnSpLocks/>
            <a:stCxn id="8" idx="2"/>
            <a:endCxn id="10" idx="0"/>
          </p:cNvCxnSpPr>
          <p:nvPr/>
        </p:nvCxnSpPr>
        <p:spPr>
          <a:xfrm>
            <a:off x="3872178" y="3313051"/>
            <a:ext cx="2142413" cy="6728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8D3B4F-98B7-8944-ACAC-326FC6E3E589}"/>
              </a:ext>
            </a:extLst>
          </p:cNvPr>
          <p:cNvCxnSpPr>
            <a:cxnSpLocks/>
            <a:stCxn id="9" idx="2"/>
            <a:endCxn id="10" idx="0"/>
          </p:cNvCxnSpPr>
          <p:nvPr/>
        </p:nvCxnSpPr>
        <p:spPr>
          <a:xfrm flipH="1">
            <a:off x="6014591" y="3471117"/>
            <a:ext cx="2178321" cy="5147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5E88A8C-0505-7849-9577-FD93B6B451A1}"/>
              </a:ext>
            </a:extLst>
          </p:cNvPr>
          <p:cNvSpPr txBox="1"/>
          <p:nvPr/>
        </p:nvSpPr>
        <p:spPr>
          <a:xfrm>
            <a:off x="3214718" y="2039464"/>
            <a:ext cx="1518961" cy="646331"/>
          </a:xfrm>
          <a:prstGeom prst="rect">
            <a:avLst/>
          </a:prstGeom>
          <a:effectLst>
            <a:outerShdw blurRad="57150" dist="19050" dir="5400000" algn="ctr" rotWithShape="0">
              <a:srgbClr val="000000">
                <a:alpha val="63000"/>
              </a:srgbClr>
            </a:outerShdw>
            <a:softEdge rad="31750"/>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The world has things in it!</a:t>
            </a:r>
          </a:p>
        </p:txBody>
      </p:sp>
      <p:sp>
        <p:nvSpPr>
          <p:cNvPr id="29" name="TextBox 28">
            <a:extLst>
              <a:ext uri="{FF2B5EF4-FFF2-40B4-BE49-F238E27FC236}">
                <a16:creationId xmlns:a16="http://schemas.microsoft.com/office/drawing/2014/main" id="{A107EE4F-0C38-8B49-A530-E817E834E4E6}"/>
              </a:ext>
            </a:extLst>
          </p:cNvPr>
          <p:cNvSpPr txBox="1"/>
          <p:nvPr/>
        </p:nvSpPr>
        <p:spPr>
          <a:xfrm>
            <a:off x="7299290" y="2032292"/>
            <a:ext cx="1518961" cy="646331"/>
          </a:xfrm>
          <a:prstGeom prst="rect">
            <a:avLst/>
          </a:prstGeo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dirty="0"/>
              <a:t>The world is uncertain!</a:t>
            </a:r>
          </a:p>
        </p:txBody>
      </p:sp>
      <p:sp>
        <p:nvSpPr>
          <p:cNvPr id="30" name="TextBox 29">
            <a:extLst>
              <a:ext uri="{FF2B5EF4-FFF2-40B4-BE49-F238E27FC236}">
                <a16:creationId xmlns:a16="http://schemas.microsoft.com/office/drawing/2014/main" id="{B9ACCD7E-C92E-154D-8534-C077B31B42E9}"/>
              </a:ext>
            </a:extLst>
          </p:cNvPr>
          <p:cNvSpPr txBox="1"/>
          <p:nvPr/>
        </p:nvSpPr>
        <p:spPr>
          <a:xfrm>
            <a:off x="3214718" y="3502063"/>
            <a:ext cx="1518961" cy="646331"/>
          </a:xfrm>
          <a:prstGeom prst="rect">
            <a:avLst/>
          </a:prstGeo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dirty="0"/>
              <a:t>The world is uncertain!</a:t>
            </a:r>
          </a:p>
        </p:txBody>
      </p:sp>
      <p:sp>
        <p:nvSpPr>
          <p:cNvPr id="31" name="TextBox 30">
            <a:extLst>
              <a:ext uri="{FF2B5EF4-FFF2-40B4-BE49-F238E27FC236}">
                <a16:creationId xmlns:a16="http://schemas.microsoft.com/office/drawing/2014/main" id="{F2FB2341-BF04-7042-96D5-4D74BFABB186}"/>
              </a:ext>
            </a:extLst>
          </p:cNvPr>
          <p:cNvSpPr txBox="1"/>
          <p:nvPr/>
        </p:nvSpPr>
        <p:spPr>
          <a:xfrm>
            <a:off x="7297398" y="3617479"/>
            <a:ext cx="1518961" cy="646331"/>
          </a:xfrm>
          <a:prstGeom prst="rect">
            <a:avLst/>
          </a:prstGeom>
          <a:effectLst>
            <a:outerShdw blurRad="57150" dist="19050" dir="5400000" algn="ctr" rotWithShape="0">
              <a:srgbClr val="000000">
                <a:alpha val="63000"/>
              </a:srgbClr>
            </a:outerShdw>
            <a:softEdge rad="31750"/>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The world has things in it!</a:t>
            </a:r>
          </a:p>
        </p:txBody>
      </p:sp>
      <p:sp>
        <p:nvSpPr>
          <p:cNvPr id="34" name="TextBox 33">
            <a:extLst>
              <a:ext uri="{FF2B5EF4-FFF2-40B4-BE49-F238E27FC236}">
                <a16:creationId xmlns:a16="http://schemas.microsoft.com/office/drawing/2014/main" id="{FF15528C-B309-9949-B87B-9B3A1AF3893C}"/>
              </a:ext>
            </a:extLst>
          </p:cNvPr>
          <p:cNvSpPr txBox="1"/>
          <p:nvPr/>
        </p:nvSpPr>
        <p:spPr>
          <a:xfrm>
            <a:off x="4751972" y="6183170"/>
            <a:ext cx="2684261" cy="338554"/>
          </a:xfrm>
          <a:prstGeom prst="rect">
            <a:avLst/>
          </a:prstGeom>
          <a:noFill/>
        </p:spPr>
        <p:txBody>
          <a:bodyPr wrap="none" rtlCol="0">
            <a:spAutoFit/>
          </a:bodyPr>
          <a:lstStyle/>
          <a:p>
            <a:r>
              <a:rPr lang="en-GB" sz="1600" dirty="0">
                <a:solidFill>
                  <a:schemeClr val="tx1">
                    <a:lumMod val="60000"/>
                    <a:lumOff val="40000"/>
                  </a:schemeClr>
                </a:solidFill>
              </a:rPr>
              <a:t>Figure based on Stuart Russell</a:t>
            </a:r>
          </a:p>
        </p:txBody>
      </p:sp>
    </p:spTree>
    <p:extLst>
      <p:ext uri="{BB962C8B-B14F-4D97-AF65-F5344CB8AC3E}">
        <p14:creationId xmlns:p14="http://schemas.microsoft.com/office/powerpoint/2010/main" val="29670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8" grpId="0" animBg="1"/>
      <p:bldP spid="29" grpId="0" animBg="1"/>
      <p:bldP spid="30" grpId="0" animBg="1"/>
      <p:bldP spid="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635B-97E4-204F-A69D-0224EADCFD9F}"/>
              </a:ext>
            </a:extLst>
          </p:cNvPr>
          <p:cNvSpPr>
            <a:spLocks noGrp="1"/>
          </p:cNvSpPr>
          <p:nvPr>
            <p:ph type="title"/>
          </p:nvPr>
        </p:nvSpPr>
        <p:spPr/>
        <p:txBody>
          <a:bodyPr/>
          <a:lstStyle/>
          <a:p>
            <a:r>
              <a:rPr lang="en-GB" dirty="0"/>
              <a:t>Connection to AI, Agents, and Environments</a:t>
            </a:r>
          </a:p>
        </p:txBody>
      </p:sp>
      <p:sp>
        <p:nvSpPr>
          <p:cNvPr id="6" name="Content Placeholder 5">
            <a:extLst>
              <a:ext uri="{FF2B5EF4-FFF2-40B4-BE49-F238E27FC236}">
                <a16:creationId xmlns:a16="http://schemas.microsoft.com/office/drawing/2014/main" id="{126761E7-805C-D74E-B0FC-694ACAA88818}"/>
              </a:ext>
            </a:extLst>
          </p:cNvPr>
          <p:cNvSpPr>
            <a:spLocks noGrp="1"/>
          </p:cNvSpPr>
          <p:nvPr>
            <p:ph idx="1"/>
          </p:nvPr>
        </p:nvSpPr>
        <p:spPr/>
        <p:txBody>
          <a:bodyPr/>
          <a:lstStyle/>
          <a:p>
            <a:endParaRPr lang="en-GB"/>
          </a:p>
        </p:txBody>
      </p:sp>
      <p:sp>
        <p:nvSpPr>
          <p:cNvPr id="3" name="Date Placeholder 2">
            <a:extLst>
              <a:ext uri="{FF2B5EF4-FFF2-40B4-BE49-F238E27FC236}">
                <a16:creationId xmlns:a16="http://schemas.microsoft.com/office/drawing/2014/main" id="{089D60DD-CF27-214D-ADC4-9F18A888EF31}"/>
              </a:ext>
            </a:extLst>
          </p:cNvPr>
          <p:cNvSpPr>
            <a:spLocks noGrp="1"/>
          </p:cNvSpPr>
          <p:nvPr>
            <p:ph type="dt" sz="half" idx="10"/>
          </p:nvPr>
        </p:nvSpPr>
        <p:spPr/>
        <p:txBody>
          <a:bodyPr/>
          <a:lstStyle/>
          <a:p>
            <a:r>
              <a:rPr lang="en-GB"/>
              <a:t>Intro</a:t>
            </a:r>
            <a:endParaRPr lang="en-US"/>
          </a:p>
        </p:txBody>
      </p:sp>
      <p:sp>
        <p:nvSpPr>
          <p:cNvPr id="5" name="Footer Placeholder 4">
            <a:extLst>
              <a:ext uri="{FF2B5EF4-FFF2-40B4-BE49-F238E27FC236}">
                <a16:creationId xmlns:a16="http://schemas.microsoft.com/office/drawing/2014/main" id="{A6B2D5E4-37E9-E746-9924-7F313BF61029}"/>
              </a:ext>
            </a:extLst>
          </p:cNvPr>
          <p:cNvSpPr>
            <a:spLocks noGrp="1"/>
          </p:cNvSpPr>
          <p:nvPr>
            <p:ph type="ftr" sz="quarter" idx="11"/>
          </p:nvPr>
        </p:nvSpPr>
        <p:spPr/>
        <p:txBody>
          <a:bodyPr/>
          <a:lstStyle/>
          <a:p>
            <a:r>
              <a:rPr lang="en-US"/>
              <a:t>T. Braun - StaRAI</a:t>
            </a:r>
          </a:p>
        </p:txBody>
      </p:sp>
      <p:sp>
        <p:nvSpPr>
          <p:cNvPr id="4" name="Slide Number Placeholder 3">
            <a:extLst>
              <a:ext uri="{FF2B5EF4-FFF2-40B4-BE49-F238E27FC236}">
                <a16:creationId xmlns:a16="http://schemas.microsoft.com/office/drawing/2014/main" id="{B4C2D5C8-ED7E-2E47-AC9F-66007FD11A7D}"/>
              </a:ext>
            </a:extLst>
          </p:cNvPr>
          <p:cNvSpPr>
            <a:spLocks noGrp="1"/>
          </p:cNvSpPr>
          <p:nvPr>
            <p:ph type="sldNum" sz="quarter" idx="12"/>
          </p:nvPr>
        </p:nvSpPr>
        <p:spPr/>
        <p:txBody>
          <a:bodyPr/>
          <a:lstStyle/>
          <a:p>
            <a:fld id="{DB7C4649-800D-CB47-881A-AA04BFFFB18C}" type="slidenum">
              <a:rPr lang="en-US" smtClean="0"/>
              <a:t>54</a:t>
            </a:fld>
            <a:endParaRPr lang="en-US"/>
          </a:p>
        </p:txBody>
      </p:sp>
      <p:sp>
        <p:nvSpPr>
          <p:cNvPr id="7" name="TextBox 6">
            <a:extLst>
              <a:ext uri="{FF2B5EF4-FFF2-40B4-BE49-F238E27FC236}">
                <a16:creationId xmlns:a16="http://schemas.microsoft.com/office/drawing/2014/main" id="{3AED9F7F-7C27-EC4A-9658-E51C8CEF8AF7}"/>
              </a:ext>
            </a:extLst>
          </p:cNvPr>
          <p:cNvSpPr txBox="1"/>
          <p:nvPr/>
        </p:nvSpPr>
        <p:spPr>
          <a:xfrm>
            <a:off x="4877260" y="1665065"/>
            <a:ext cx="2278441"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AI: intelligent systems in the real world</a:t>
            </a:r>
          </a:p>
        </p:txBody>
      </p:sp>
      <p:sp>
        <p:nvSpPr>
          <p:cNvPr id="8" name="TextBox 7">
            <a:extLst>
              <a:ext uri="{FF2B5EF4-FFF2-40B4-BE49-F238E27FC236}">
                <a16:creationId xmlns:a16="http://schemas.microsoft.com/office/drawing/2014/main" id="{99D5260E-914E-554F-8392-FEF52B1891FC}"/>
              </a:ext>
            </a:extLst>
          </p:cNvPr>
          <p:cNvSpPr txBox="1"/>
          <p:nvPr/>
        </p:nvSpPr>
        <p:spPr>
          <a:xfrm>
            <a:off x="3010676" y="2904428"/>
            <a:ext cx="1723002" cy="408623"/>
          </a:xfrm>
          <a:prstGeom prst="roundRect">
            <a:avLst/>
          </a:prstGeom>
          <a:noFill/>
          <a:ln w="38100">
            <a:solidFill>
              <a:schemeClr val="accent1"/>
            </a:solidFill>
          </a:ln>
        </p:spPr>
        <p:txBody>
          <a:bodyPr wrap="square" rtlCol="0">
            <a:spAutoFit/>
          </a:bodyPr>
          <a:lstStyle/>
          <a:p>
            <a:pPr algn="ctr"/>
            <a:r>
              <a:rPr lang="en-GB" dirty="0"/>
              <a:t>First-order logic</a:t>
            </a:r>
          </a:p>
        </p:txBody>
      </p:sp>
      <p:sp>
        <p:nvSpPr>
          <p:cNvPr id="9" name="TextBox 8">
            <a:extLst>
              <a:ext uri="{FF2B5EF4-FFF2-40B4-BE49-F238E27FC236}">
                <a16:creationId xmlns:a16="http://schemas.microsoft.com/office/drawing/2014/main" id="{4C63368F-2476-BB41-859D-9F53B0AFF0E6}"/>
              </a:ext>
            </a:extLst>
          </p:cNvPr>
          <p:cNvSpPr txBox="1"/>
          <p:nvPr/>
        </p:nvSpPr>
        <p:spPr>
          <a:xfrm>
            <a:off x="7248283" y="2756029"/>
            <a:ext cx="1889256" cy="715089"/>
          </a:xfrm>
          <a:prstGeom prst="roundRect">
            <a:avLst/>
          </a:prstGeom>
          <a:noFill/>
          <a:ln w="38100">
            <a:solidFill>
              <a:schemeClr val="accent1"/>
            </a:solidFill>
          </a:ln>
        </p:spPr>
        <p:txBody>
          <a:bodyPr wrap="square" rtlCol="0">
            <a:spAutoFit/>
          </a:bodyPr>
          <a:lstStyle/>
          <a:p>
            <a:pPr algn="ctr"/>
            <a:r>
              <a:rPr lang="en-GB" dirty="0"/>
              <a:t>Probabilistic graphical models</a:t>
            </a:r>
          </a:p>
        </p:txBody>
      </p:sp>
      <p:sp>
        <p:nvSpPr>
          <p:cNvPr id="10" name="TextBox 9">
            <a:extLst>
              <a:ext uri="{FF2B5EF4-FFF2-40B4-BE49-F238E27FC236}">
                <a16:creationId xmlns:a16="http://schemas.microsoft.com/office/drawing/2014/main" id="{42C9F974-4923-A249-B8AE-E28C8A234C7E}"/>
              </a:ext>
            </a:extLst>
          </p:cNvPr>
          <p:cNvSpPr txBox="1"/>
          <p:nvPr/>
        </p:nvSpPr>
        <p:spPr>
          <a:xfrm>
            <a:off x="4794132" y="3985904"/>
            <a:ext cx="2440916" cy="715089"/>
          </a:xfrm>
          <a:prstGeom prst="round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First-order probabilistic languages</a:t>
            </a:r>
          </a:p>
        </p:txBody>
      </p:sp>
      <p:cxnSp>
        <p:nvCxnSpPr>
          <p:cNvPr id="13" name="Straight Arrow Connector 12">
            <a:extLst>
              <a:ext uri="{FF2B5EF4-FFF2-40B4-BE49-F238E27FC236}">
                <a16:creationId xmlns:a16="http://schemas.microsoft.com/office/drawing/2014/main" id="{D56FDEF6-0293-E34A-AA3A-076363BA7315}"/>
              </a:ext>
            </a:extLst>
          </p:cNvPr>
          <p:cNvCxnSpPr>
            <a:cxnSpLocks/>
            <a:stCxn id="7" idx="2"/>
            <a:endCxn id="8" idx="0"/>
          </p:cNvCxnSpPr>
          <p:nvPr/>
        </p:nvCxnSpPr>
        <p:spPr>
          <a:xfrm flipH="1">
            <a:off x="3872178" y="2380153"/>
            <a:ext cx="2144303" cy="524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C06AD6-0C95-E441-9EAF-6EF54F447B85}"/>
              </a:ext>
            </a:extLst>
          </p:cNvPr>
          <p:cNvCxnSpPr>
            <a:cxnSpLocks/>
            <a:stCxn id="7" idx="2"/>
            <a:endCxn id="9" idx="0"/>
          </p:cNvCxnSpPr>
          <p:nvPr/>
        </p:nvCxnSpPr>
        <p:spPr>
          <a:xfrm>
            <a:off x="6016481" y="2380154"/>
            <a:ext cx="2176431" cy="375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A37A50-A8F9-FD42-8FFE-B57A98C985CB}"/>
              </a:ext>
            </a:extLst>
          </p:cNvPr>
          <p:cNvCxnSpPr>
            <a:cxnSpLocks/>
            <a:stCxn id="8" idx="2"/>
            <a:endCxn id="10" idx="0"/>
          </p:cNvCxnSpPr>
          <p:nvPr/>
        </p:nvCxnSpPr>
        <p:spPr>
          <a:xfrm>
            <a:off x="3872178" y="3313051"/>
            <a:ext cx="2142413" cy="6728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8D3B4F-98B7-8944-ACAC-326FC6E3E589}"/>
              </a:ext>
            </a:extLst>
          </p:cNvPr>
          <p:cNvCxnSpPr>
            <a:cxnSpLocks/>
            <a:stCxn id="9" idx="2"/>
            <a:endCxn id="10" idx="0"/>
          </p:cNvCxnSpPr>
          <p:nvPr/>
        </p:nvCxnSpPr>
        <p:spPr>
          <a:xfrm flipH="1">
            <a:off x="6014591" y="3471117"/>
            <a:ext cx="2178321" cy="5147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5E88A8C-0505-7849-9577-FD93B6B451A1}"/>
              </a:ext>
            </a:extLst>
          </p:cNvPr>
          <p:cNvSpPr txBox="1"/>
          <p:nvPr/>
        </p:nvSpPr>
        <p:spPr>
          <a:xfrm>
            <a:off x="3214718" y="2039464"/>
            <a:ext cx="1518961" cy="646331"/>
          </a:xfrm>
          <a:prstGeom prst="rect">
            <a:avLst/>
          </a:prstGeom>
          <a:effectLst>
            <a:outerShdw blurRad="57150" dist="19050" dir="5400000" algn="ctr" rotWithShape="0">
              <a:srgbClr val="000000">
                <a:alpha val="63000"/>
              </a:srgbClr>
            </a:outerShdw>
            <a:softEdge rad="31750"/>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The world has things in it!</a:t>
            </a:r>
          </a:p>
        </p:txBody>
      </p:sp>
      <p:sp>
        <p:nvSpPr>
          <p:cNvPr id="29" name="TextBox 28">
            <a:extLst>
              <a:ext uri="{FF2B5EF4-FFF2-40B4-BE49-F238E27FC236}">
                <a16:creationId xmlns:a16="http://schemas.microsoft.com/office/drawing/2014/main" id="{A107EE4F-0C38-8B49-A530-E817E834E4E6}"/>
              </a:ext>
            </a:extLst>
          </p:cNvPr>
          <p:cNvSpPr txBox="1"/>
          <p:nvPr/>
        </p:nvSpPr>
        <p:spPr>
          <a:xfrm>
            <a:off x="7299290" y="2032292"/>
            <a:ext cx="1518961" cy="646331"/>
          </a:xfrm>
          <a:prstGeom prst="rect">
            <a:avLst/>
          </a:prstGeo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dirty="0"/>
              <a:t>The world is uncertain!</a:t>
            </a:r>
          </a:p>
        </p:txBody>
      </p:sp>
      <p:sp>
        <p:nvSpPr>
          <p:cNvPr id="30" name="TextBox 29">
            <a:extLst>
              <a:ext uri="{FF2B5EF4-FFF2-40B4-BE49-F238E27FC236}">
                <a16:creationId xmlns:a16="http://schemas.microsoft.com/office/drawing/2014/main" id="{B9ACCD7E-C92E-154D-8534-C077B31B42E9}"/>
              </a:ext>
            </a:extLst>
          </p:cNvPr>
          <p:cNvSpPr txBox="1"/>
          <p:nvPr/>
        </p:nvSpPr>
        <p:spPr>
          <a:xfrm>
            <a:off x="3214718" y="3502063"/>
            <a:ext cx="1518961" cy="646331"/>
          </a:xfrm>
          <a:prstGeom prst="rect">
            <a:avLst/>
          </a:prstGeo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dirty="0"/>
              <a:t>The world is uncertain!</a:t>
            </a:r>
          </a:p>
        </p:txBody>
      </p:sp>
      <p:sp>
        <p:nvSpPr>
          <p:cNvPr id="31" name="TextBox 30">
            <a:extLst>
              <a:ext uri="{FF2B5EF4-FFF2-40B4-BE49-F238E27FC236}">
                <a16:creationId xmlns:a16="http://schemas.microsoft.com/office/drawing/2014/main" id="{F2FB2341-BF04-7042-96D5-4D74BFABB186}"/>
              </a:ext>
            </a:extLst>
          </p:cNvPr>
          <p:cNvSpPr txBox="1"/>
          <p:nvPr/>
        </p:nvSpPr>
        <p:spPr>
          <a:xfrm>
            <a:off x="7297398" y="3617479"/>
            <a:ext cx="1518961" cy="646331"/>
          </a:xfrm>
          <a:prstGeom prst="rect">
            <a:avLst/>
          </a:prstGeom>
          <a:effectLst>
            <a:outerShdw blurRad="57150" dist="19050" dir="5400000" algn="ctr" rotWithShape="0">
              <a:srgbClr val="000000">
                <a:alpha val="63000"/>
              </a:srgbClr>
            </a:outerShdw>
            <a:softEdge rad="31750"/>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The world has things in it!</a:t>
            </a:r>
          </a:p>
        </p:txBody>
      </p:sp>
      <p:sp>
        <p:nvSpPr>
          <p:cNvPr id="34" name="TextBox 33">
            <a:extLst>
              <a:ext uri="{FF2B5EF4-FFF2-40B4-BE49-F238E27FC236}">
                <a16:creationId xmlns:a16="http://schemas.microsoft.com/office/drawing/2014/main" id="{FF15528C-B309-9949-B87B-9B3A1AF3893C}"/>
              </a:ext>
            </a:extLst>
          </p:cNvPr>
          <p:cNvSpPr txBox="1"/>
          <p:nvPr/>
        </p:nvSpPr>
        <p:spPr>
          <a:xfrm>
            <a:off x="4751972" y="6183170"/>
            <a:ext cx="2684261" cy="338554"/>
          </a:xfrm>
          <a:prstGeom prst="rect">
            <a:avLst/>
          </a:prstGeom>
          <a:noFill/>
        </p:spPr>
        <p:txBody>
          <a:bodyPr wrap="none" rtlCol="0">
            <a:spAutoFit/>
          </a:bodyPr>
          <a:lstStyle/>
          <a:p>
            <a:r>
              <a:rPr lang="en-GB" sz="1600" dirty="0">
                <a:solidFill>
                  <a:schemeClr val="tx1">
                    <a:lumMod val="60000"/>
                    <a:lumOff val="40000"/>
                  </a:schemeClr>
                </a:solidFill>
              </a:rPr>
              <a:t>Figure based on Stuart Russell</a:t>
            </a:r>
          </a:p>
        </p:txBody>
      </p:sp>
      <p:sp>
        <p:nvSpPr>
          <p:cNvPr id="11" name="Rectangle 10">
            <a:extLst>
              <a:ext uri="{FF2B5EF4-FFF2-40B4-BE49-F238E27FC236}">
                <a16:creationId xmlns:a16="http://schemas.microsoft.com/office/drawing/2014/main" id="{5C61D7BE-E5C7-9145-9053-DE80187B38C0}"/>
              </a:ext>
            </a:extLst>
          </p:cNvPr>
          <p:cNvSpPr/>
          <p:nvPr/>
        </p:nvSpPr>
        <p:spPr>
          <a:xfrm>
            <a:off x="2944446" y="1953153"/>
            <a:ext cx="1824421" cy="23106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2893907-AC42-7046-A6B4-0329DFAB331E}"/>
              </a:ext>
            </a:extLst>
          </p:cNvPr>
          <p:cNvSpPr/>
          <p:nvPr/>
        </p:nvSpPr>
        <p:spPr>
          <a:xfrm rot="5400000">
            <a:off x="4586247" y="2557564"/>
            <a:ext cx="1575771" cy="12809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0490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E32825-229D-5247-AD88-885BEAEF08F5}"/>
              </a:ext>
            </a:extLst>
          </p:cNvPr>
          <p:cNvSpPr>
            <a:spLocks noGrp="1"/>
          </p:cNvSpPr>
          <p:nvPr>
            <p:ph type="title"/>
          </p:nvPr>
        </p:nvSpPr>
        <p:spPr/>
        <p:txBody>
          <a:bodyPr/>
          <a:lstStyle/>
          <a:p>
            <a:r>
              <a:rPr lang="en-GB" dirty="0"/>
              <a:t>Example: Bayes’ Rule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E9D3DB97-2992-0245-A39A-D7BF4C359BB1}"/>
                  </a:ext>
                </a:extLst>
              </p:cNvPr>
              <p:cNvSpPr>
                <a:spLocks noGrp="1"/>
              </p:cNvSpPr>
              <p:nvPr>
                <p:ph idx="1"/>
              </p:nvPr>
            </p:nvSpPr>
            <p:spPr>
              <a:xfrm>
                <a:off x="359626" y="1665065"/>
                <a:ext cx="6266462" cy="4240848"/>
              </a:xfrm>
            </p:spPr>
            <p:txBody>
              <a:bodyPr/>
              <a:lstStyle/>
              <a:p>
                <a:r>
                  <a:rPr lang="en-GB" dirty="0"/>
                  <a:t>What if </a:t>
                </a:r>
                <a:br>
                  <a:rPr lang="en-GB" dirty="0"/>
                </a:br>
                <a:r>
                  <a:rPr lang="en-GB" dirty="0"/>
                  <a:t>	</a:t>
                </a:r>
                <a14:m>
                  <m:oMath xmlns:m="http://schemas.openxmlformats.org/officeDocument/2006/math">
                    <m:r>
                      <a:rPr lang="en-GB" i="1" dirty="0" smtClean="0">
                        <a:latin typeface="Cambria Math" panose="02040503050406030204" pitchFamily="18" charset="0"/>
                      </a:rPr>
                      <m:t>h</m:t>
                    </m:r>
                  </m:oMath>
                </a14:m>
                <a:r>
                  <a:rPr lang="en-GB" dirty="0"/>
                  <a:t> is the effect of a drug on a particular</a:t>
                </a:r>
                <a:br>
                  <a:rPr lang="en-GB" dirty="0"/>
                </a:br>
                <a:r>
                  <a:rPr lang="en-GB" dirty="0"/>
                  <a:t>patient, and </a:t>
                </a:r>
                <a:br>
                  <a:rPr lang="en-GB" dirty="0"/>
                </a:br>
                <a:r>
                  <a:rPr lang="en-GB" dirty="0"/>
                  <a:t>	</a:t>
                </a:r>
                <a14:m>
                  <m:oMath xmlns:m="http://schemas.openxmlformats.org/officeDocument/2006/math">
                    <m:r>
                      <a:rPr lang="en-GB" i="1" dirty="0" smtClean="0">
                        <a:latin typeface="Cambria Math" panose="02040503050406030204" pitchFamily="18" charset="0"/>
                      </a:rPr>
                      <m:t>𝑒</m:t>
                    </m:r>
                  </m:oMath>
                </a14:m>
                <a:r>
                  <a:rPr lang="en-GB" dirty="0"/>
                  <a:t> is the patient’s electronic </a:t>
                </a:r>
                <a:br>
                  <a:rPr lang="en-GB" dirty="0"/>
                </a:br>
                <a:r>
                  <a:rPr lang="en-GB" dirty="0"/>
                  <a:t>health record?</a:t>
                </a:r>
              </a:p>
              <a:p>
                <a:endParaRPr lang="en-GB" dirty="0"/>
              </a:p>
              <a:p>
                <a:r>
                  <a:rPr lang="en-US" dirty="0"/>
                  <a:t>What if </a:t>
                </a:r>
                <a14:m>
                  <m:oMath xmlns:m="http://schemas.openxmlformats.org/officeDocument/2006/math">
                    <m:r>
                      <a:rPr lang="en-US" i="1" dirty="0" smtClean="0">
                        <a:latin typeface="Cambria Math" panose="02040503050406030204" pitchFamily="18" charset="0"/>
                      </a:rPr>
                      <m:t>𝑒</m:t>
                    </m:r>
                  </m:oMath>
                </a14:m>
                <a:r>
                  <a:rPr lang="en-US" dirty="0"/>
                  <a:t> is the electronic health records </a:t>
                </a:r>
                <a:br>
                  <a:rPr lang="en-US" dirty="0"/>
                </a:br>
                <a:r>
                  <a:rPr lang="en-US" dirty="0"/>
                  <a:t>for all of the people in the world?</a:t>
                </a:r>
              </a:p>
              <a:p>
                <a:r>
                  <a:rPr lang="en-US" dirty="0"/>
                  <a:t>What if </a:t>
                </a:r>
                <a14:m>
                  <m:oMath xmlns:m="http://schemas.openxmlformats.org/officeDocument/2006/math">
                    <m:r>
                      <a:rPr lang="en-US" i="1" dirty="0" smtClean="0">
                        <a:latin typeface="Cambria Math" panose="02040503050406030204" pitchFamily="18" charset="0"/>
                      </a:rPr>
                      <m:t>𝑒</m:t>
                    </m:r>
                  </m:oMath>
                </a14:m>
                <a:r>
                  <a:rPr lang="en-US" dirty="0"/>
                  <a:t> is a collection of student records </a:t>
                </a:r>
                <a:br>
                  <a:rPr lang="en-US" dirty="0"/>
                </a:br>
                <a:r>
                  <a:rPr lang="en-US" dirty="0"/>
                  <a:t>in a university?</a:t>
                </a:r>
              </a:p>
              <a:p>
                <a:r>
                  <a:rPr lang="en-US" dirty="0"/>
                  <a:t>What if </a:t>
                </a:r>
                <a14:m>
                  <m:oMath xmlns:m="http://schemas.openxmlformats.org/officeDocument/2006/math">
                    <m:r>
                      <a:rPr lang="en-US" i="1" dirty="0" smtClean="0">
                        <a:latin typeface="Cambria Math" panose="02040503050406030204" pitchFamily="18" charset="0"/>
                      </a:rPr>
                      <m:t>𝑒</m:t>
                    </m:r>
                  </m:oMath>
                </a14:m>
                <a:r>
                  <a:rPr lang="en-US" dirty="0"/>
                  <a:t> is a description of </a:t>
                </a:r>
                <a:br>
                  <a:rPr lang="en-US" dirty="0"/>
                </a:br>
                <a:r>
                  <a:rPr lang="en-US" dirty="0"/>
                  <a:t>everything known about the geology of Earth?</a:t>
                </a:r>
                <a:endParaRPr lang="en-GB" dirty="0"/>
              </a:p>
            </p:txBody>
          </p:sp>
        </mc:Choice>
        <mc:Fallback xmlns="">
          <p:sp>
            <p:nvSpPr>
              <p:cNvPr id="6" name="Content Placeholder 5">
                <a:extLst>
                  <a:ext uri="{FF2B5EF4-FFF2-40B4-BE49-F238E27FC236}">
                    <a16:creationId xmlns:a16="http://schemas.microsoft.com/office/drawing/2014/main" id="{E9D3DB97-2992-0245-A39A-D7BF4C359BB1}"/>
                  </a:ext>
                </a:extLst>
              </p:cNvPr>
              <p:cNvSpPr>
                <a:spLocks noGrp="1" noRot="1" noChangeAspect="1" noMove="1" noResize="1" noEditPoints="1" noAdjustHandles="1" noChangeArrowheads="1" noChangeShapeType="1" noTextEdit="1"/>
              </p:cNvSpPr>
              <p:nvPr>
                <p:ph idx="1"/>
              </p:nvPr>
            </p:nvSpPr>
            <p:spPr>
              <a:xfrm>
                <a:off x="359626" y="1665065"/>
                <a:ext cx="6266462" cy="4240848"/>
              </a:xfrm>
              <a:blipFill>
                <a:blip r:embed="rId2"/>
                <a:stretch>
                  <a:fillRect l="-2626" t="-2687" b="-298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2D2FEA4-AF37-9A40-9686-4C63B0160035}"/>
              </a:ext>
            </a:extLst>
          </p:cNvPr>
          <p:cNvSpPr>
            <a:spLocks noGrp="1"/>
          </p:cNvSpPr>
          <p:nvPr>
            <p:ph type="sldNum" sz="quarter" idx="12"/>
          </p:nvPr>
        </p:nvSpPr>
        <p:spPr/>
        <p:txBody>
          <a:bodyPr/>
          <a:lstStyle/>
          <a:p>
            <a:fld id="{DB7C4649-800D-CB47-881A-AA04BFFFB18C}" type="slidenum">
              <a:rPr lang="en-US" smtClean="0"/>
              <a:t>55</a:t>
            </a:fld>
            <a:endParaRPr lang="en-US"/>
          </a:p>
        </p:txBody>
      </p:sp>
      <p:pic>
        <p:nvPicPr>
          <p:cNvPr id="7" name="Picture 6">
            <a:extLst>
              <a:ext uri="{FF2B5EF4-FFF2-40B4-BE49-F238E27FC236}">
                <a16:creationId xmlns:a16="http://schemas.microsoft.com/office/drawing/2014/main" id="{E47DFA04-41B0-0948-BC71-7EA260CD06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1832" y="1480198"/>
            <a:ext cx="3437851" cy="22895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Date Placeholder 1">
            <a:extLst>
              <a:ext uri="{FF2B5EF4-FFF2-40B4-BE49-F238E27FC236}">
                <a16:creationId xmlns:a16="http://schemas.microsoft.com/office/drawing/2014/main" id="{03C4F598-01CE-764F-AF1A-5F73A5BD3600}"/>
              </a:ext>
            </a:extLst>
          </p:cNvPr>
          <p:cNvSpPr>
            <a:spLocks noGrp="1"/>
          </p:cNvSpPr>
          <p:nvPr>
            <p:ph type="dt" sz="half" idx="10"/>
          </p:nvPr>
        </p:nvSpPr>
        <p:spPr/>
        <p:txBody>
          <a:bodyPr/>
          <a:lstStyle/>
          <a:p>
            <a:r>
              <a:rPr lang="en-GB"/>
              <a:t>Intro</a:t>
            </a:r>
            <a:endParaRPr lang="en-US" dirty="0"/>
          </a:p>
        </p:txBody>
      </p:sp>
      <p:sp>
        <p:nvSpPr>
          <p:cNvPr id="3" name="Footer Placeholder 2">
            <a:extLst>
              <a:ext uri="{FF2B5EF4-FFF2-40B4-BE49-F238E27FC236}">
                <a16:creationId xmlns:a16="http://schemas.microsoft.com/office/drawing/2014/main" id="{2168D586-D1D5-8840-9CE7-87EECFC06E12}"/>
              </a:ext>
            </a:extLst>
          </p:cNvPr>
          <p:cNvSpPr>
            <a:spLocks noGrp="1"/>
          </p:cNvSpPr>
          <p:nvPr>
            <p:ph type="ftr" sz="quarter" idx="11"/>
          </p:nvPr>
        </p:nvSpPr>
        <p:spPr/>
        <p:txBody>
          <a:bodyPr/>
          <a:lstStyle/>
          <a:p>
            <a:r>
              <a:rPr lang="en-US"/>
              <a:t>T. Braun - StaRAI</a:t>
            </a:r>
          </a:p>
        </p:txBody>
      </p:sp>
    </p:spTree>
    <p:extLst>
      <p:ext uri="{BB962C8B-B14F-4D97-AF65-F5344CB8AC3E}">
        <p14:creationId xmlns:p14="http://schemas.microsoft.com/office/powerpoint/2010/main" val="2143485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Predicting Grades</a:t>
            </a:r>
          </a:p>
        </p:txBody>
      </p:sp>
      <p:sp>
        <p:nvSpPr>
          <p:cNvPr id="5" name="Content Placeholder 4"/>
          <p:cNvSpPr>
            <a:spLocks noGrp="1"/>
          </p:cNvSpPr>
          <p:nvPr>
            <p:ph idx="1"/>
          </p:nvPr>
        </p:nvSpPr>
        <p:spPr>
          <a:xfrm>
            <a:off x="359626" y="1665065"/>
            <a:ext cx="6041174" cy="4240848"/>
          </a:xfrm>
        </p:spPr>
        <p:txBody>
          <a:bodyPr/>
          <a:lstStyle/>
          <a:p>
            <a:r>
              <a:rPr lang="en-US" dirty="0"/>
              <a:t>Students s3 and s4 have the same averages, on courses with the same averages.</a:t>
            </a:r>
          </a:p>
          <a:p>
            <a:r>
              <a:rPr lang="en-US" dirty="0">
                <a:solidFill>
                  <a:schemeClr val="accent1"/>
                </a:solidFill>
              </a:rPr>
              <a:t>Which student would you expect to do better?</a:t>
            </a:r>
          </a:p>
        </p:txBody>
      </p:sp>
      <p:sp>
        <p:nvSpPr>
          <p:cNvPr id="3" name="Slide Number Placeholder 2">
            <a:extLst>
              <a:ext uri="{FF2B5EF4-FFF2-40B4-BE49-F238E27FC236}">
                <a16:creationId xmlns:a16="http://schemas.microsoft.com/office/drawing/2014/main" id="{6002C765-ADE1-9140-85BB-125C741335A0}"/>
              </a:ext>
            </a:extLst>
          </p:cNvPr>
          <p:cNvSpPr>
            <a:spLocks noGrp="1"/>
          </p:cNvSpPr>
          <p:nvPr>
            <p:ph type="sldNum" sz="quarter" idx="12"/>
          </p:nvPr>
        </p:nvSpPr>
        <p:spPr/>
        <p:txBody>
          <a:bodyPr/>
          <a:lstStyle/>
          <a:p>
            <a:fld id="{DB7C4649-800D-CB47-881A-AA04BFFFB18C}" type="slidenum">
              <a:rPr lang="en-US" smtClean="0"/>
              <a:t>56</a:t>
            </a:fld>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9124" y="1665065"/>
            <a:ext cx="4273300" cy="40409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Date Placeholder 5">
            <a:extLst>
              <a:ext uri="{FF2B5EF4-FFF2-40B4-BE49-F238E27FC236}">
                <a16:creationId xmlns:a16="http://schemas.microsoft.com/office/drawing/2014/main" id="{AF192CF0-9EAF-114E-B59F-803525292AA1}"/>
              </a:ext>
            </a:extLst>
          </p:cNvPr>
          <p:cNvSpPr>
            <a:spLocks noGrp="1"/>
          </p:cNvSpPr>
          <p:nvPr>
            <p:ph type="dt" sz="half" idx="10"/>
          </p:nvPr>
        </p:nvSpPr>
        <p:spPr/>
        <p:txBody>
          <a:bodyPr/>
          <a:lstStyle/>
          <a:p>
            <a:r>
              <a:rPr lang="en-GB"/>
              <a:t>Intro</a:t>
            </a:r>
            <a:endParaRPr lang="en-US"/>
          </a:p>
        </p:txBody>
      </p:sp>
      <p:sp>
        <p:nvSpPr>
          <p:cNvPr id="7" name="Footer Placeholder 6">
            <a:extLst>
              <a:ext uri="{FF2B5EF4-FFF2-40B4-BE49-F238E27FC236}">
                <a16:creationId xmlns:a16="http://schemas.microsoft.com/office/drawing/2014/main" id="{2037061B-7EA4-A046-8064-B37F4EFF5BA8}"/>
              </a:ext>
            </a:extLst>
          </p:cNvPr>
          <p:cNvSpPr>
            <a:spLocks noGrp="1"/>
          </p:cNvSpPr>
          <p:nvPr>
            <p:ph type="ftr" sz="quarter" idx="11"/>
          </p:nvPr>
        </p:nvSpPr>
        <p:spPr/>
        <p:txBody>
          <a:bodyPr/>
          <a:lstStyle/>
          <a:p>
            <a:r>
              <a:rPr lang="en-US"/>
              <a:t>T. Braun - StaRAI</a:t>
            </a:r>
          </a:p>
        </p:txBody>
      </p:sp>
    </p:spTree>
    <p:extLst>
      <p:ext uri="{BB962C8B-B14F-4D97-AF65-F5344CB8AC3E}">
        <p14:creationId xmlns:p14="http://schemas.microsoft.com/office/powerpoint/2010/main" val="292736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Example: Predicting Grades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045D63DA-0268-2341-A502-D37B363408CD}"/>
                  </a:ext>
                </a:extLst>
              </p:cNvPr>
              <p:cNvSpPr>
                <a:spLocks noGrp="1"/>
              </p:cNvSpPr>
              <p:nvPr>
                <p:ph idx="1"/>
              </p:nvPr>
            </p:nvSpPr>
            <p:spPr/>
            <p:txBody>
              <a:bodyPr/>
              <a:lstStyle/>
              <a:p>
                <a:r>
                  <a:rPr lang="en-US" dirty="0"/>
                  <a:t>Rigid and large graphical model</a:t>
                </a:r>
              </a:p>
              <a:p>
                <a:r>
                  <a:rPr lang="en-US" dirty="0"/>
                  <a:t>Available features</a:t>
                </a:r>
              </a:p>
              <a:p>
                <a:pPr lvl="1"/>
                <a:r>
                  <a:rPr lang="en-US" dirty="0"/>
                  <a:t>Student </a:t>
                </a:r>
                <a14:m>
                  <m:oMath xmlns:m="http://schemas.openxmlformats.org/officeDocument/2006/math">
                    <m:r>
                      <a:rPr lang="en-US" i="1" dirty="0" smtClean="0">
                        <a:latin typeface="Cambria Math" panose="02040503050406030204" pitchFamily="18" charset="0"/>
                      </a:rPr>
                      <m:t>𝑠</m:t>
                    </m:r>
                  </m:oMath>
                </a14:m>
                <a:r>
                  <a:rPr lang="en-US" dirty="0"/>
                  <a:t> intelligence: </a:t>
                </a:r>
                <a14:m>
                  <m:oMath xmlns:m="http://schemas.openxmlformats.org/officeDocument/2006/math">
                    <m:r>
                      <a:rPr lang="en-US" i="1" dirty="0" smtClean="0">
                        <a:latin typeface="Cambria Math" panose="02040503050406030204" pitchFamily="18" charset="0"/>
                      </a:rPr>
                      <m:t>𝐼𝑛𝑡</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oMath>
                </a14:m>
                <a:endParaRPr lang="en-US" dirty="0"/>
              </a:p>
              <a:p>
                <a:pPr lvl="2"/>
                <a:r>
                  <a:rPr lang="en-US" dirty="0"/>
                  <a:t>Discrete (Boolean) range: </a:t>
                </a:r>
                <a14:m>
                  <m:oMath xmlns:m="http://schemas.openxmlformats.org/officeDocument/2006/math">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𝐹</m:t>
                    </m:r>
                  </m:oMath>
                </a14:m>
                <a:endParaRPr lang="en-US" dirty="0"/>
              </a:p>
              <a:p>
                <a:pPr lvl="1"/>
                <a:r>
                  <a:rPr lang="en-US" dirty="0"/>
                  <a:t>Course </a:t>
                </a:r>
                <a14:m>
                  <m:oMath xmlns:m="http://schemas.openxmlformats.org/officeDocument/2006/math">
                    <m:r>
                      <a:rPr lang="en-US" i="1" dirty="0" smtClean="0">
                        <a:latin typeface="Cambria Math" panose="02040503050406030204" pitchFamily="18" charset="0"/>
                      </a:rPr>
                      <m:t>𝑐</m:t>
                    </m:r>
                  </m:oMath>
                </a14:m>
                <a:r>
                  <a:rPr lang="en-US" dirty="0"/>
                  <a:t> difficulty: </a:t>
                </a:r>
                <a14:m>
                  <m:oMath xmlns:m="http://schemas.openxmlformats.org/officeDocument/2006/math">
                    <m:r>
                      <a:rPr lang="en-US" i="1" dirty="0" smtClean="0">
                        <a:latin typeface="Cambria Math" panose="02040503050406030204" pitchFamily="18" charset="0"/>
                      </a:rPr>
                      <m:t>𝐷𝑖𝑓𝑓</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𝑐</m:t>
                        </m:r>
                      </m:e>
                    </m:d>
                  </m:oMath>
                </a14:m>
                <a:endParaRPr lang="de-DE" b="0" dirty="0"/>
              </a:p>
              <a:p>
                <a:pPr lvl="2"/>
                <a:r>
                  <a:rPr lang="en-US" dirty="0"/>
                  <a:t>Discrete (Boolean) range: </a:t>
                </a:r>
                <a14:m>
                  <m:oMath xmlns:m="http://schemas.openxmlformats.org/officeDocument/2006/math">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𝐹</m:t>
                    </m:r>
                  </m:oMath>
                </a14:m>
                <a:endParaRPr lang="en-US" dirty="0"/>
              </a:p>
              <a:p>
                <a:pPr lvl="1"/>
                <a:r>
                  <a:rPr lang="en-US" dirty="0"/>
                  <a:t>Student </a:t>
                </a:r>
                <a14:m>
                  <m:oMath xmlns:m="http://schemas.openxmlformats.org/officeDocument/2006/math">
                    <m:r>
                      <a:rPr lang="en-US" i="1" dirty="0" smtClean="0">
                        <a:latin typeface="Cambria Math" panose="02040503050406030204" pitchFamily="18" charset="0"/>
                      </a:rPr>
                      <m:t>𝑠</m:t>
                    </m:r>
                  </m:oMath>
                </a14:m>
                <a:r>
                  <a:rPr lang="en-US" dirty="0"/>
                  <a:t> grade in course </a:t>
                </a:r>
                <a14:m>
                  <m:oMath xmlns:m="http://schemas.openxmlformats.org/officeDocument/2006/math">
                    <m:r>
                      <a:rPr lang="en-US" i="1" dirty="0" smtClean="0">
                        <a:latin typeface="Cambria Math" panose="02040503050406030204" pitchFamily="18" charset="0"/>
                      </a:rPr>
                      <m:t>𝑐</m:t>
                    </m:r>
                  </m:oMath>
                </a14:m>
                <a:r>
                  <a:rPr lang="en-US" dirty="0"/>
                  <a:t>: </a:t>
                </a:r>
                <a14:m>
                  <m:oMath xmlns:m="http://schemas.openxmlformats.org/officeDocument/2006/math">
                    <m:r>
                      <a:rPr lang="de-DE" b="0" i="1" smtClean="0">
                        <a:latin typeface="Cambria Math" panose="02040503050406030204" pitchFamily="18" charset="0"/>
                      </a:rPr>
                      <m:t>𝐺𝑟</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𝑐</m:t>
                        </m:r>
                      </m:e>
                    </m:d>
                  </m:oMath>
                </a14:m>
                <a:endParaRPr lang="de-DE" b="0" dirty="0"/>
              </a:p>
              <a:p>
                <a:pPr lvl="2"/>
                <a:r>
                  <a:rPr lang="en-GB" b="0" dirty="0"/>
                  <a:t>Discrete range: </a:t>
                </a:r>
                <a14:m>
                  <m:oMath xmlns:m="http://schemas.openxmlformats.org/officeDocument/2006/math">
                    <m:r>
                      <a:rPr lang="en-GB" b="0" i="1" smtClean="0">
                        <a:latin typeface="Cambria Math" panose="02040503050406030204" pitchFamily="18" charset="0"/>
                      </a:rPr>
                      <m:t>𝐴</m:t>
                    </m:r>
                    <m:r>
                      <a:rPr lang="en-GB" b="0" i="1" smtClean="0">
                        <a:latin typeface="Cambria Math" panose="02040503050406030204" pitchFamily="18" charset="0"/>
                      </a:rPr>
                      <m:t>,</m:t>
                    </m:r>
                    <m:r>
                      <a:rPr lang="en-GB" b="0" i="1" smtClean="0">
                        <a:latin typeface="Cambria Math" panose="02040503050406030204" pitchFamily="18" charset="0"/>
                      </a:rPr>
                      <m:t>𝐵</m:t>
                    </m:r>
                    <m:r>
                      <a:rPr lang="en-GB" b="0" i="1" smtClean="0">
                        <a:latin typeface="Cambria Math" panose="02040503050406030204" pitchFamily="18" charset="0"/>
                      </a:rPr>
                      <m:t>,</m:t>
                    </m:r>
                    <m:r>
                      <a:rPr lang="en-GB" b="0" i="1" smtClean="0">
                        <a:latin typeface="Cambria Math" panose="02040503050406030204" pitchFamily="18" charset="0"/>
                      </a:rPr>
                      <m:t>𝐶</m:t>
                    </m:r>
                  </m:oMath>
                </a14:m>
                <a:endParaRPr lang="en-GB" dirty="0"/>
              </a:p>
              <a:p>
                <a:pPr lvl="1"/>
                <a:endParaRPr lang="en-GB" dirty="0"/>
              </a:p>
            </p:txBody>
          </p:sp>
        </mc:Choice>
        <mc:Fallback xmlns="">
          <p:sp>
            <p:nvSpPr>
              <p:cNvPr id="5" name="Content Placeholder 4">
                <a:extLst>
                  <a:ext uri="{FF2B5EF4-FFF2-40B4-BE49-F238E27FC236}">
                    <a16:creationId xmlns:a16="http://schemas.microsoft.com/office/drawing/2014/main" id="{045D63DA-0268-2341-A502-D37B363408CD}"/>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760D5835-78B8-F445-8D0D-0367084872EF}"/>
              </a:ext>
            </a:extLst>
          </p:cNvPr>
          <p:cNvSpPr>
            <a:spLocks noGrp="1"/>
          </p:cNvSpPr>
          <p:nvPr>
            <p:ph type="sldNum" sz="quarter" idx="12"/>
          </p:nvPr>
        </p:nvSpPr>
        <p:spPr/>
        <p:txBody>
          <a:bodyPr/>
          <a:lstStyle/>
          <a:p>
            <a:fld id="{DB7C4649-800D-CB47-881A-AA04BFFFB18C}" type="slidenum">
              <a:rPr lang="en-US" smtClean="0"/>
              <a:t>57</a:t>
            </a:fld>
            <a:endParaRPr lang="en-US"/>
          </a:p>
        </p:txBody>
      </p:sp>
      <p:pic>
        <p:nvPicPr>
          <p:cNvPr id="7" name="Pictur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73837" y="1480198"/>
            <a:ext cx="5989292" cy="4459936"/>
          </a:xfrm>
          <a:prstGeom prst="rect">
            <a:avLst/>
          </a:prstGeom>
        </p:spPr>
      </p:pic>
      <p:grpSp>
        <p:nvGrpSpPr>
          <p:cNvPr id="9" name="Group 8"/>
          <p:cNvGrpSpPr/>
          <p:nvPr/>
        </p:nvGrpSpPr>
        <p:grpSpPr>
          <a:xfrm>
            <a:off x="3776869" y="4890654"/>
            <a:ext cx="6646917" cy="1015663"/>
            <a:chOff x="-371061" y="5046519"/>
            <a:chExt cx="6646917" cy="1015663"/>
          </a:xfrm>
        </p:grpSpPr>
        <p:sp>
          <p:nvSpPr>
            <p:cNvPr id="4" name="Rounded Rectangle 3"/>
            <p:cNvSpPr/>
            <p:nvPr/>
          </p:nvSpPr>
          <p:spPr bwMode="auto">
            <a:xfrm>
              <a:off x="2465856" y="5261256"/>
              <a:ext cx="1219200" cy="715089"/>
            </a:xfrm>
            <a:prstGeom prst="roundRec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spcBef>
                  <a:spcPct val="0"/>
                </a:spcBef>
                <a:spcAft>
                  <a:spcPct val="0"/>
                </a:spcAft>
              </a:pPr>
              <a:endParaRPr lang="en-US" sz="3600" b="1">
                <a:solidFill>
                  <a:srgbClr val="FFC000"/>
                </a:solidFill>
                <a:latin typeface="Verdana" pitchFamily="34" charset="0"/>
              </a:endParaRPr>
            </a:p>
          </p:txBody>
        </p:sp>
        <p:sp>
          <p:nvSpPr>
            <p:cNvPr id="8" name="Rounded Rectangle 7"/>
            <p:cNvSpPr/>
            <p:nvPr/>
          </p:nvSpPr>
          <p:spPr bwMode="auto">
            <a:xfrm>
              <a:off x="5056656" y="5304032"/>
              <a:ext cx="1219200" cy="715089"/>
            </a:xfrm>
            <a:prstGeom prst="roundRec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spcBef>
                  <a:spcPct val="0"/>
                </a:spcBef>
                <a:spcAft>
                  <a:spcPct val="0"/>
                </a:spcAft>
              </a:pPr>
              <a:endParaRPr lang="en-US" sz="3600" b="1">
                <a:solidFill>
                  <a:srgbClr val="FFC000"/>
                </a:solidFill>
                <a:latin typeface="Verdana" pitchFamily="34" charset="0"/>
              </a:endParaRPr>
            </a:p>
          </p:txBody>
        </p:sp>
        <p:sp>
          <p:nvSpPr>
            <p:cNvPr id="6" name="TextBox 5"/>
            <p:cNvSpPr txBox="1"/>
            <p:nvPr/>
          </p:nvSpPr>
          <p:spPr>
            <a:xfrm>
              <a:off x="-371061" y="5046519"/>
              <a:ext cx="2468369" cy="1015663"/>
            </a:xfrm>
            <a:prstGeom prst="rect">
              <a:avLst/>
            </a:prstGeom>
            <a:noFill/>
          </p:spPr>
          <p:txBody>
            <a:bodyPr wrap="square" rtlCol="0">
              <a:spAutoFit/>
            </a:bodyPr>
            <a:lstStyle/>
            <a:p>
              <a:pPr algn="l"/>
              <a:r>
                <a:rPr lang="en-US" sz="2000" dirty="0">
                  <a:solidFill>
                    <a:srgbClr val="FFC000"/>
                  </a:solidFill>
                </a:rPr>
                <a:t>So, we should expect student s3 to perform better</a:t>
              </a:r>
            </a:p>
          </p:txBody>
        </p:sp>
      </p:grpSp>
      <p:sp>
        <p:nvSpPr>
          <p:cNvPr id="10" name="Date Placeholder 9">
            <a:extLst>
              <a:ext uri="{FF2B5EF4-FFF2-40B4-BE49-F238E27FC236}">
                <a16:creationId xmlns:a16="http://schemas.microsoft.com/office/drawing/2014/main" id="{81A4980A-C68D-FD41-9C1D-79349F13FB28}"/>
              </a:ext>
            </a:extLst>
          </p:cNvPr>
          <p:cNvSpPr>
            <a:spLocks noGrp="1"/>
          </p:cNvSpPr>
          <p:nvPr>
            <p:ph type="dt" sz="half" idx="10"/>
          </p:nvPr>
        </p:nvSpPr>
        <p:spPr/>
        <p:txBody>
          <a:bodyPr/>
          <a:lstStyle/>
          <a:p>
            <a:r>
              <a:rPr lang="en-GB"/>
              <a:t>Intro</a:t>
            </a:r>
            <a:endParaRPr lang="en-US"/>
          </a:p>
        </p:txBody>
      </p:sp>
      <p:sp>
        <p:nvSpPr>
          <p:cNvPr id="11" name="Footer Placeholder 10">
            <a:extLst>
              <a:ext uri="{FF2B5EF4-FFF2-40B4-BE49-F238E27FC236}">
                <a16:creationId xmlns:a16="http://schemas.microsoft.com/office/drawing/2014/main" id="{7C1C34B2-4840-DE4F-AEE3-C89AA7D57DD3}"/>
              </a:ext>
            </a:extLst>
          </p:cNvPr>
          <p:cNvSpPr>
            <a:spLocks noGrp="1"/>
          </p:cNvSpPr>
          <p:nvPr>
            <p:ph type="ftr" sz="quarter" idx="11"/>
          </p:nvPr>
        </p:nvSpPr>
        <p:spPr/>
        <p:txBody>
          <a:bodyPr/>
          <a:lstStyle/>
          <a:p>
            <a:r>
              <a:rPr lang="en-US"/>
              <a:t>T. Braun - StaRAI</a:t>
            </a:r>
          </a:p>
        </p:txBody>
      </p:sp>
    </p:spTree>
    <p:extLst>
      <p:ext uri="{BB962C8B-B14F-4D97-AF65-F5344CB8AC3E}">
        <p14:creationId xmlns:p14="http://schemas.microsoft.com/office/powerpoint/2010/main" val="95827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7498-EC98-C24C-AE97-3ABBF014CFD7}"/>
              </a:ext>
            </a:extLst>
          </p:cNvPr>
          <p:cNvSpPr>
            <a:spLocks noGrp="1"/>
          </p:cNvSpPr>
          <p:nvPr>
            <p:ph type="title"/>
          </p:nvPr>
        </p:nvSpPr>
        <p:spPr/>
        <p:txBody>
          <a:bodyPr>
            <a:normAutofit/>
          </a:bodyPr>
          <a:lstStyle/>
          <a:p>
            <a:r>
              <a:rPr lang="en-GB" dirty="0"/>
              <a:t>Example: Predicting Grades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25CBCB-0E59-984C-8B4F-5E9924CD429F}"/>
                  </a:ext>
                </a:extLst>
              </p:cNvPr>
              <p:cNvSpPr>
                <a:spLocks noGrp="1"/>
              </p:cNvSpPr>
              <p:nvPr>
                <p:ph idx="1"/>
              </p:nvPr>
            </p:nvSpPr>
            <p:spPr>
              <a:xfrm>
                <a:off x="359625" y="1665065"/>
                <a:ext cx="7023653" cy="4240848"/>
              </a:xfrm>
            </p:spPr>
            <p:txBody>
              <a:bodyPr>
                <a:noAutofit/>
              </a:bodyPr>
              <a:lstStyle/>
              <a:p>
                <a:r>
                  <a:rPr lang="en-US" dirty="0"/>
                  <a:t>Relational models: more flexible and compact way</a:t>
                </a:r>
              </a:p>
              <a:p>
                <a:r>
                  <a:rPr lang="en-US" dirty="0"/>
                  <a:t>Program abstraction</a:t>
                </a:r>
              </a:p>
              <a:p>
                <a:pPr lvl="1"/>
                <a14:m>
                  <m:oMath xmlns:m="http://schemas.openxmlformats.org/officeDocument/2006/math">
                    <m:r>
                      <a:rPr lang="en-US" i="1" dirty="0" smtClean="0">
                        <a:latin typeface="Cambria Math" panose="02040503050406030204" pitchFamily="18" charset="0"/>
                      </a:rPr>
                      <m:t>𝑆</m:t>
                    </m:r>
                    <m:r>
                      <a:rPr lang="de-DE" b="0" i="1" dirty="0" smtClean="0">
                        <a:latin typeface="Cambria Math" panose="02040503050406030204" pitchFamily="18" charset="0"/>
                      </a:rPr>
                      <m:t>,</m:t>
                    </m:r>
                    <m:r>
                      <a:rPr lang="de-DE" b="0" i="1" dirty="0" smtClean="0">
                        <a:latin typeface="Cambria Math" panose="02040503050406030204" pitchFamily="18" charset="0"/>
                      </a:rPr>
                      <m:t>𝐶</m:t>
                    </m:r>
                  </m:oMath>
                </a14:m>
                <a:r>
                  <a:rPr lang="en-US" dirty="0"/>
                  <a:t> </a:t>
                </a:r>
                <a:r>
                  <a:rPr lang="en-US" dirty="0">
                    <a:solidFill>
                      <a:schemeClr val="accent1"/>
                    </a:solidFill>
                  </a:rPr>
                  <a:t>logical variable</a:t>
                </a:r>
                <a:r>
                  <a:rPr lang="en-US" dirty="0"/>
                  <a:t> representing students, courses</a:t>
                </a:r>
              </a:p>
              <a:p>
                <a:pPr lvl="1"/>
                <a:r>
                  <a:rPr lang="en-US" dirty="0"/>
                  <a:t>Set of individuals of a type is called a </a:t>
                </a:r>
                <a:r>
                  <a:rPr lang="en-US" dirty="0">
                    <a:solidFill>
                      <a:schemeClr val="accent1"/>
                    </a:solidFill>
                  </a:rPr>
                  <a:t>domain </a:t>
                </a:r>
                <a:r>
                  <a:rPr lang="en-US" dirty="0"/>
                  <a:t>or</a:t>
                </a:r>
                <a:r>
                  <a:rPr lang="en-US" dirty="0">
                    <a:solidFill>
                      <a:schemeClr val="accent1"/>
                    </a:solidFill>
                  </a:rPr>
                  <a:t> population</a:t>
                </a:r>
              </a:p>
              <a:p>
                <a:pPr lvl="1"/>
                <a14:m>
                  <m:oMath xmlns:m="http://schemas.openxmlformats.org/officeDocument/2006/math">
                    <m:r>
                      <a:rPr lang="en-US" i="1" dirty="0" smtClean="0">
                        <a:latin typeface="Cambria Math" panose="02040503050406030204" pitchFamily="18" charset="0"/>
                      </a:rPr>
                      <m:t>𝐼𝑛𝑡</m:t>
                    </m:r>
                    <m:d>
                      <m:dPr>
                        <m:ctrlPr>
                          <a:rPr lang="en-US" i="1" dirty="0">
                            <a:latin typeface="Cambria Math" panose="02040503050406030204" pitchFamily="18" charset="0"/>
                          </a:rPr>
                        </m:ctrlPr>
                      </m:dPr>
                      <m:e>
                        <m:r>
                          <a:rPr lang="en-US" i="1" dirty="0">
                            <a:latin typeface="Cambria Math" panose="02040503050406030204" pitchFamily="18" charset="0"/>
                          </a:rPr>
                          <m:t>𝑆</m:t>
                        </m:r>
                      </m:e>
                    </m:d>
                    <m:r>
                      <a:rPr lang="en-US" i="1" dirty="0">
                        <a:latin typeface="Cambria Math" panose="02040503050406030204" pitchFamily="18" charset="0"/>
                      </a:rPr>
                      <m:t>, </m:t>
                    </m:r>
                    <m:r>
                      <a:rPr lang="en-US" i="1" dirty="0">
                        <a:latin typeface="Cambria Math" panose="02040503050406030204" pitchFamily="18" charset="0"/>
                      </a:rPr>
                      <m:t>𝐺𝑟𝑎𝑑𝑒</m:t>
                    </m:r>
                    <m:d>
                      <m:dPr>
                        <m:ctrlPr>
                          <a:rPr lang="en-US" i="1" dirty="0">
                            <a:latin typeface="Cambria Math" panose="02040503050406030204" pitchFamily="18" charset="0"/>
                          </a:rPr>
                        </m:ctrlPr>
                      </m:dPr>
                      <m:e>
                        <m:r>
                          <a:rPr lang="en-US" i="1" dirty="0">
                            <a:latin typeface="Cambria Math" panose="02040503050406030204" pitchFamily="18" charset="0"/>
                          </a:rPr>
                          <m:t>𝑆</m:t>
                        </m:r>
                        <m:r>
                          <a:rPr lang="en-US" i="1" dirty="0">
                            <a:latin typeface="Cambria Math" panose="02040503050406030204" pitchFamily="18" charset="0"/>
                          </a:rPr>
                          <m:t>, </m:t>
                        </m:r>
                        <m:r>
                          <a:rPr lang="en-US" i="1" dirty="0">
                            <a:latin typeface="Cambria Math" panose="02040503050406030204" pitchFamily="18" charset="0"/>
                          </a:rPr>
                          <m:t>𝐶</m:t>
                        </m:r>
                      </m:e>
                    </m:d>
                    <m:r>
                      <a:rPr lang="en-US" i="1" dirty="0">
                        <a:latin typeface="Cambria Math" panose="02040503050406030204" pitchFamily="18" charset="0"/>
                      </a:rPr>
                      <m:t>, </m:t>
                    </m:r>
                    <m:r>
                      <a:rPr lang="en-US" i="1" dirty="0">
                        <a:latin typeface="Cambria Math" panose="02040503050406030204" pitchFamily="18" charset="0"/>
                      </a:rPr>
                      <m:t>𝐷𝑖𝑓𝑓</m:t>
                    </m:r>
                    <m:d>
                      <m:dPr>
                        <m:ctrlPr>
                          <a:rPr lang="en-US" i="1" dirty="0">
                            <a:latin typeface="Cambria Math" panose="02040503050406030204" pitchFamily="18" charset="0"/>
                          </a:rPr>
                        </m:ctrlPr>
                      </m:dPr>
                      <m:e>
                        <m:r>
                          <a:rPr lang="en-US" i="1" dirty="0">
                            <a:latin typeface="Cambria Math" panose="02040503050406030204" pitchFamily="18" charset="0"/>
                          </a:rPr>
                          <m:t>𝐶</m:t>
                        </m:r>
                      </m:e>
                    </m:d>
                  </m:oMath>
                </a14:m>
                <a:r>
                  <a:rPr lang="en-US" dirty="0"/>
                  <a:t> are </a:t>
                </a:r>
                <a:r>
                  <a:rPr lang="en-US" dirty="0">
                    <a:solidFill>
                      <a:schemeClr val="accent1"/>
                    </a:solidFill>
                  </a:rPr>
                  <a:t>parameterized random variables</a:t>
                </a:r>
              </a:p>
              <a:p>
                <a:r>
                  <a:rPr lang="en-GB" dirty="0">
                    <a:solidFill>
                      <a:schemeClr val="accent1"/>
                    </a:solidFill>
                  </a:rPr>
                  <a:t>Grounding</a:t>
                </a:r>
              </a:p>
              <a:p>
                <a:pPr lvl="1"/>
                <a:r>
                  <a:rPr lang="en-US" dirty="0">
                    <a:solidFill>
                      <a:schemeClr val="tx1"/>
                    </a:solidFill>
                  </a:rPr>
                  <a:t>for every student </a:t>
                </a:r>
                <a14:m>
                  <m:oMath xmlns:m="http://schemas.openxmlformats.org/officeDocument/2006/math">
                    <m:r>
                      <a:rPr lang="de-DE" b="0" i="1" dirty="0" smtClean="0">
                        <a:latin typeface="Cambria Math" panose="02040503050406030204" pitchFamily="18" charset="0"/>
                      </a:rPr>
                      <m:t>𝑠</m:t>
                    </m:r>
                  </m:oMath>
                </a14:m>
                <a:r>
                  <a:rPr lang="en-US" dirty="0">
                    <a:solidFill>
                      <a:schemeClr val="tx1"/>
                    </a:solidFill>
                  </a:rPr>
                  <a:t>, there is a random variable </a:t>
                </a:r>
                <a14:m>
                  <m:oMath xmlns:m="http://schemas.openxmlformats.org/officeDocument/2006/math">
                    <m:r>
                      <a:rPr lang="en-US" i="1" dirty="0">
                        <a:solidFill>
                          <a:schemeClr val="tx1"/>
                        </a:solidFill>
                        <a:latin typeface="Cambria Math" panose="02040503050406030204" pitchFamily="18" charset="0"/>
                      </a:rPr>
                      <m:t>𝐼𝑛𝑡</m:t>
                    </m:r>
                    <m:d>
                      <m:dPr>
                        <m:ctrlPr>
                          <a:rPr lang="en-US"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𝑠</m:t>
                        </m:r>
                      </m:e>
                    </m:d>
                  </m:oMath>
                </a14:m>
                <a:endParaRPr lang="en-US" dirty="0">
                  <a:solidFill>
                    <a:schemeClr val="tx1"/>
                  </a:solidFill>
                </a:endParaRPr>
              </a:p>
              <a:p>
                <a:pPr lvl="1"/>
                <a:r>
                  <a:rPr lang="en-US" dirty="0">
                    <a:solidFill>
                      <a:schemeClr val="tx1"/>
                    </a:solidFill>
                  </a:rPr>
                  <a:t>for every course </a:t>
                </a:r>
                <a14:m>
                  <m:oMath xmlns:m="http://schemas.openxmlformats.org/officeDocument/2006/math">
                    <m:r>
                      <a:rPr lang="de-DE" i="1" dirty="0">
                        <a:solidFill>
                          <a:schemeClr val="tx1"/>
                        </a:solidFill>
                        <a:latin typeface="Cambria Math" panose="02040503050406030204" pitchFamily="18" charset="0"/>
                      </a:rPr>
                      <m:t>𝑐</m:t>
                    </m:r>
                  </m:oMath>
                </a14:m>
                <a:r>
                  <a:rPr lang="en-US" dirty="0">
                    <a:solidFill>
                      <a:schemeClr val="tx1"/>
                    </a:solidFill>
                  </a:rPr>
                  <a:t>, there is a random variable </a:t>
                </a:r>
                <a14:m>
                  <m:oMath xmlns:m="http://schemas.openxmlformats.org/officeDocument/2006/math">
                    <m:r>
                      <a:rPr lang="en-US" i="1" dirty="0">
                        <a:solidFill>
                          <a:schemeClr val="tx1"/>
                        </a:solidFill>
                        <a:latin typeface="Cambria Math" panose="02040503050406030204" pitchFamily="18" charset="0"/>
                      </a:rPr>
                      <m:t>𝐷</m:t>
                    </m:r>
                    <m:r>
                      <a:rPr lang="de-DE" i="1" dirty="0">
                        <a:solidFill>
                          <a:schemeClr val="tx1"/>
                        </a:solidFill>
                        <a:latin typeface="Cambria Math" panose="02040503050406030204" pitchFamily="18" charset="0"/>
                      </a:rPr>
                      <m:t>𝑖𝑓𝑓</m:t>
                    </m:r>
                    <m:d>
                      <m:dPr>
                        <m:ctrlPr>
                          <a:rPr lang="en-US"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𝑐</m:t>
                        </m:r>
                      </m:e>
                    </m:d>
                  </m:oMath>
                </a14:m>
                <a:endParaRPr lang="en-US" dirty="0">
                  <a:solidFill>
                    <a:schemeClr val="tx1"/>
                  </a:solidFill>
                </a:endParaRPr>
              </a:p>
              <a:p>
                <a:pPr lvl="1"/>
                <a:r>
                  <a:rPr lang="en-US" dirty="0">
                    <a:solidFill>
                      <a:schemeClr val="tx1"/>
                    </a:solidFill>
                  </a:rPr>
                  <a:t>for every </a:t>
                </a:r>
                <a14:m>
                  <m:oMath xmlns:m="http://schemas.openxmlformats.org/officeDocument/2006/math">
                    <m:r>
                      <a:rPr lang="de-DE" i="1" dirty="0">
                        <a:solidFill>
                          <a:schemeClr val="tx1"/>
                        </a:solidFill>
                        <a:latin typeface="Cambria Math" panose="02040503050406030204" pitchFamily="18" charset="0"/>
                      </a:rPr>
                      <m:t>𝑠</m:t>
                    </m:r>
                    <m:r>
                      <a:rPr lang="de-DE" i="1" dirty="0">
                        <a:solidFill>
                          <a:schemeClr val="tx1"/>
                        </a:solidFill>
                        <a:latin typeface="Cambria Math" panose="02040503050406030204" pitchFamily="18" charset="0"/>
                      </a:rPr>
                      <m:t>,</m:t>
                    </m:r>
                    <m:r>
                      <a:rPr lang="de-DE" i="1" dirty="0">
                        <a:solidFill>
                          <a:schemeClr val="tx1"/>
                        </a:solidFill>
                        <a:latin typeface="Cambria Math" panose="02040503050406030204" pitchFamily="18" charset="0"/>
                      </a:rPr>
                      <m:t>𝑐</m:t>
                    </m:r>
                  </m:oMath>
                </a14:m>
                <a:r>
                  <a:rPr lang="en-US" dirty="0">
                    <a:solidFill>
                      <a:schemeClr val="tx1"/>
                    </a:solidFill>
                  </a:rPr>
                  <a:t> pair there is a random variable </a:t>
                </a:r>
                <a14:m>
                  <m:oMath xmlns:m="http://schemas.openxmlformats.org/officeDocument/2006/math">
                    <m:r>
                      <a:rPr lang="en-US" i="1" dirty="0">
                        <a:solidFill>
                          <a:schemeClr val="tx1"/>
                        </a:solidFill>
                        <a:latin typeface="Cambria Math" panose="02040503050406030204" pitchFamily="18" charset="0"/>
                      </a:rPr>
                      <m:t>𝐺𝑟𝑎𝑑𝑒</m:t>
                    </m:r>
                    <m:d>
                      <m:dPr>
                        <m:ctrlPr>
                          <a:rPr lang="en-US"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𝑠</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𝑐</m:t>
                        </m:r>
                      </m:e>
                    </m:d>
                  </m:oMath>
                </a14:m>
                <a:endParaRPr lang="en-US" dirty="0">
                  <a:solidFill>
                    <a:schemeClr val="tx1"/>
                  </a:solidFill>
                </a:endParaRPr>
              </a:p>
              <a:p>
                <a:pPr lvl="1"/>
                <a:r>
                  <a:rPr lang="en-US" dirty="0">
                    <a:solidFill>
                      <a:schemeClr val="tx1"/>
                    </a:solidFill>
                  </a:rPr>
                  <a:t>all instances share the same structure and parameters</a:t>
                </a:r>
                <a:endParaRPr lang="en-GB" dirty="0"/>
              </a:p>
            </p:txBody>
          </p:sp>
        </mc:Choice>
        <mc:Fallback xmlns="">
          <p:sp>
            <p:nvSpPr>
              <p:cNvPr id="3" name="Content Placeholder 2">
                <a:extLst>
                  <a:ext uri="{FF2B5EF4-FFF2-40B4-BE49-F238E27FC236}">
                    <a16:creationId xmlns:a16="http://schemas.microsoft.com/office/drawing/2014/main" id="{2825CBCB-0E59-984C-8B4F-5E9924CD429F}"/>
                  </a:ext>
                </a:extLst>
              </p:cNvPr>
              <p:cNvSpPr>
                <a:spLocks noGrp="1" noRot="1" noChangeAspect="1" noMove="1" noResize="1" noEditPoints="1" noAdjustHandles="1" noChangeArrowheads="1" noChangeShapeType="1" noTextEdit="1"/>
              </p:cNvSpPr>
              <p:nvPr>
                <p:ph idx="1"/>
              </p:nvPr>
            </p:nvSpPr>
            <p:spPr>
              <a:xfrm>
                <a:off x="359625" y="1665065"/>
                <a:ext cx="7023653" cy="4240848"/>
              </a:xfrm>
              <a:blipFill>
                <a:blip r:embed="rId2"/>
                <a:stretch>
                  <a:fillRect l="-2347" t="-2687" b="-477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E19110B-60B4-D441-8E15-6F8CD5DCF846}"/>
              </a:ext>
            </a:extLst>
          </p:cNvPr>
          <p:cNvSpPr>
            <a:spLocks noGrp="1"/>
          </p:cNvSpPr>
          <p:nvPr>
            <p:ph type="sldNum" sz="quarter" idx="12"/>
          </p:nvPr>
        </p:nvSpPr>
        <p:spPr/>
        <p:txBody>
          <a:bodyPr/>
          <a:lstStyle/>
          <a:p>
            <a:fld id="{DB7C4649-800D-CB47-881A-AA04BFFFB18C}" type="slidenum">
              <a:rPr lang="en-US" smtClean="0"/>
              <a:t>58</a:t>
            </a:fld>
            <a:endParaRPr lang="en-US"/>
          </a:p>
        </p:txBody>
      </p:sp>
      <p:sp>
        <p:nvSpPr>
          <p:cNvPr id="6" name="TextBox 5">
            <a:extLst>
              <a:ext uri="{FF2B5EF4-FFF2-40B4-BE49-F238E27FC236}">
                <a16:creationId xmlns:a16="http://schemas.microsoft.com/office/drawing/2014/main" id="{4B3556C6-FE99-2948-B612-158177295237}"/>
              </a:ext>
            </a:extLst>
          </p:cNvPr>
          <p:cNvSpPr txBox="1"/>
          <p:nvPr/>
        </p:nvSpPr>
        <p:spPr>
          <a:xfrm>
            <a:off x="9612189" y="3565741"/>
            <a:ext cx="2136004" cy="885114"/>
          </a:xfrm>
          <a:prstGeom prst="rect">
            <a:avLst/>
          </a:prstGeom>
          <a:noFill/>
        </p:spPr>
        <p:txBody>
          <a:bodyPr wrap="square" rtlCol="0">
            <a:spAutoFit/>
          </a:bodyPr>
          <a:lstStyle/>
          <a:p>
            <a:pPr algn="l">
              <a:lnSpc>
                <a:spcPct val="80000"/>
              </a:lnSpc>
            </a:pPr>
            <a:r>
              <a:rPr lang="en-US" sz="1600" dirty="0">
                <a:solidFill>
                  <a:schemeClr val="accent1"/>
                </a:solidFill>
              </a:rPr>
              <a:t>Called plate notation, plates are pictured as boxes, denoting logical variables, types, groups</a:t>
            </a:r>
          </a:p>
        </p:txBody>
      </p:sp>
      <p:sp>
        <p:nvSpPr>
          <p:cNvPr id="7" name="Date Placeholder 6">
            <a:extLst>
              <a:ext uri="{FF2B5EF4-FFF2-40B4-BE49-F238E27FC236}">
                <a16:creationId xmlns:a16="http://schemas.microsoft.com/office/drawing/2014/main" id="{3DA04FFD-55E5-F843-B86B-77907B8811C3}"/>
              </a:ext>
            </a:extLst>
          </p:cNvPr>
          <p:cNvSpPr>
            <a:spLocks noGrp="1"/>
          </p:cNvSpPr>
          <p:nvPr>
            <p:ph type="dt" sz="half" idx="10"/>
          </p:nvPr>
        </p:nvSpPr>
        <p:spPr/>
        <p:txBody>
          <a:bodyPr/>
          <a:lstStyle/>
          <a:p>
            <a:r>
              <a:rPr lang="en-GB"/>
              <a:t>Intro</a:t>
            </a:r>
            <a:endParaRPr lang="en-US"/>
          </a:p>
        </p:txBody>
      </p:sp>
      <p:sp>
        <p:nvSpPr>
          <p:cNvPr id="8" name="Footer Placeholder 7">
            <a:extLst>
              <a:ext uri="{FF2B5EF4-FFF2-40B4-BE49-F238E27FC236}">
                <a16:creationId xmlns:a16="http://schemas.microsoft.com/office/drawing/2014/main" id="{B92EA9D0-33D8-7944-98BF-01765D3CE2E0}"/>
              </a:ext>
            </a:extLst>
          </p:cNvPr>
          <p:cNvSpPr>
            <a:spLocks noGrp="1"/>
          </p:cNvSpPr>
          <p:nvPr>
            <p:ph type="ftr" sz="quarter" idx="11"/>
          </p:nvPr>
        </p:nvSpPr>
        <p:spPr/>
        <p:txBody>
          <a:bodyPr/>
          <a:lstStyle/>
          <a:p>
            <a:r>
              <a:rPr lang="en-US"/>
              <a:t>T. Braun - StaRAI</a:t>
            </a:r>
          </a:p>
        </p:txBody>
      </p:sp>
      <p:pic>
        <p:nvPicPr>
          <p:cNvPr id="5" name="Picture 4">
            <a:extLst>
              <a:ext uri="{FF2B5EF4-FFF2-40B4-BE49-F238E27FC236}">
                <a16:creationId xmlns:a16="http://schemas.microsoft.com/office/drawing/2014/main" id="{22C774CB-9FC0-7C4C-BD6C-78A85DA169F5}"/>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9862" r="6743" b="2818"/>
          <a:stretch/>
        </p:blipFill>
        <p:spPr>
          <a:xfrm>
            <a:off x="7383278" y="1480198"/>
            <a:ext cx="4448397" cy="2164150"/>
          </a:xfrm>
          <a:prstGeom prst="rect">
            <a:avLst/>
          </a:prstGeom>
        </p:spPr>
      </p:pic>
    </p:spTree>
    <p:extLst>
      <p:ext uri="{BB962C8B-B14F-4D97-AF65-F5344CB8AC3E}">
        <p14:creationId xmlns:p14="http://schemas.microsoft.com/office/powerpoint/2010/main" val="1468043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7498-EC98-C24C-AE97-3ABBF014CFD7}"/>
              </a:ext>
            </a:extLst>
          </p:cNvPr>
          <p:cNvSpPr>
            <a:spLocks noGrp="1"/>
          </p:cNvSpPr>
          <p:nvPr>
            <p:ph type="title"/>
          </p:nvPr>
        </p:nvSpPr>
        <p:spPr/>
        <p:txBody>
          <a:bodyPr>
            <a:normAutofit/>
          </a:bodyPr>
          <a:lstStyle/>
          <a:p>
            <a:r>
              <a:rPr lang="en-GB" dirty="0"/>
              <a:t>Example: Predicting Grades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25CBCB-0E59-984C-8B4F-5E9924CD429F}"/>
                  </a:ext>
                </a:extLst>
              </p:cNvPr>
              <p:cNvSpPr>
                <a:spLocks noGrp="1"/>
              </p:cNvSpPr>
              <p:nvPr>
                <p:ph idx="1"/>
              </p:nvPr>
            </p:nvSpPr>
            <p:spPr>
              <a:xfrm>
                <a:off x="359625" y="1665065"/>
                <a:ext cx="6476631" cy="4240848"/>
              </a:xfrm>
            </p:spPr>
            <p:txBody>
              <a:bodyPr>
                <a:noAutofit/>
              </a:bodyPr>
              <a:lstStyle/>
              <a:p>
                <a:r>
                  <a:rPr lang="en-US" dirty="0"/>
                  <a:t>If there were </a:t>
                </a:r>
                <a14:m>
                  <m:oMath xmlns:m="http://schemas.openxmlformats.org/officeDocument/2006/math">
                    <m:r>
                      <a:rPr lang="en-US" i="1" dirty="0" smtClean="0">
                        <a:latin typeface="Cambria Math" panose="02040503050406030204" pitchFamily="18" charset="0"/>
                      </a:rPr>
                      <m:t>1000</m:t>
                    </m:r>
                  </m:oMath>
                </a14:m>
                <a:r>
                  <a:rPr lang="en-US" dirty="0"/>
                  <a:t> students and </a:t>
                </a:r>
                <a14:m>
                  <m:oMath xmlns:m="http://schemas.openxmlformats.org/officeDocument/2006/math">
                    <m:r>
                      <a:rPr lang="en-US" i="1" dirty="0" smtClean="0">
                        <a:latin typeface="Cambria Math" panose="02040503050406030204" pitchFamily="18" charset="0"/>
                      </a:rPr>
                      <m:t>100</m:t>
                    </m:r>
                  </m:oMath>
                </a14:m>
                <a:r>
                  <a:rPr lang="en-US" dirty="0"/>
                  <a:t> courses: </a:t>
                </a:r>
              </a:p>
              <a:p>
                <a:pPr lvl="1"/>
                <a:r>
                  <a:rPr lang="en-US" dirty="0"/>
                  <a:t>Grounding contains</a:t>
                </a:r>
              </a:p>
              <a:p>
                <a:pPr lvl="2"/>
                <a:r>
                  <a:rPr lang="fr-FR" dirty="0"/>
                  <a:t>1000 </a:t>
                </a:r>
                <a14:m>
                  <m:oMath xmlns:m="http://schemas.openxmlformats.org/officeDocument/2006/math">
                    <m:r>
                      <a:rPr lang="fr-FR" i="1" dirty="0" smtClean="0">
                        <a:latin typeface="Cambria Math" panose="02040503050406030204" pitchFamily="18" charset="0"/>
                      </a:rPr>
                      <m:t>𝐼𝑛𝑡</m:t>
                    </m:r>
                    <m:d>
                      <m:dPr>
                        <m:ctrlPr>
                          <a:rPr lang="fr-FR" i="1" dirty="0" smtClean="0">
                            <a:latin typeface="Cambria Math" panose="02040503050406030204" pitchFamily="18" charset="0"/>
                          </a:rPr>
                        </m:ctrlPr>
                      </m:dPr>
                      <m:e>
                        <m:r>
                          <a:rPr lang="fr-FR" i="1" dirty="0" smtClean="0">
                            <a:latin typeface="Cambria Math" panose="02040503050406030204" pitchFamily="18" charset="0"/>
                          </a:rPr>
                          <m:t>𝑠</m:t>
                        </m:r>
                      </m:e>
                    </m:d>
                  </m:oMath>
                </a14:m>
                <a:r>
                  <a:rPr lang="fr-FR" dirty="0"/>
                  <a:t> variables</a:t>
                </a:r>
              </a:p>
              <a:p>
                <a:pPr lvl="2"/>
                <a:r>
                  <a:rPr lang="fr-FR" dirty="0"/>
                  <a:t>100 </a:t>
                </a:r>
                <a14:m>
                  <m:oMath xmlns:m="http://schemas.openxmlformats.org/officeDocument/2006/math">
                    <m:r>
                      <a:rPr lang="fr-FR" i="1" dirty="0" smtClean="0">
                        <a:latin typeface="Cambria Math" panose="02040503050406030204" pitchFamily="18" charset="0"/>
                      </a:rPr>
                      <m:t>𝐷</m:t>
                    </m:r>
                    <m:r>
                      <a:rPr lang="de-DE" b="0" i="1" dirty="0" smtClean="0">
                        <a:latin typeface="Cambria Math" panose="02040503050406030204" pitchFamily="18" charset="0"/>
                      </a:rPr>
                      <m:t>𝑖𝑓𝑓</m:t>
                    </m:r>
                    <m:d>
                      <m:dPr>
                        <m:ctrlPr>
                          <a:rPr lang="fr-FR" i="1" dirty="0" smtClean="0">
                            <a:latin typeface="Cambria Math" panose="02040503050406030204" pitchFamily="18" charset="0"/>
                          </a:rPr>
                        </m:ctrlPr>
                      </m:dPr>
                      <m:e>
                        <m:r>
                          <a:rPr lang="fr-FR" i="1" dirty="0" smtClean="0">
                            <a:latin typeface="Cambria Math" panose="02040503050406030204" pitchFamily="18" charset="0"/>
                          </a:rPr>
                          <m:t>𝑐</m:t>
                        </m:r>
                      </m:e>
                    </m:d>
                  </m:oMath>
                </a14:m>
                <a:r>
                  <a:rPr lang="fr-FR" dirty="0"/>
                  <a:t> variables</a:t>
                </a:r>
              </a:p>
              <a:p>
                <a:pPr lvl="2"/>
                <a:r>
                  <a:rPr lang="fr-FR" dirty="0"/>
                  <a:t>100000 </a:t>
                </a:r>
                <a14:m>
                  <m:oMath xmlns:m="http://schemas.openxmlformats.org/officeDocument/2006/math">
                    <m:r>
                      <a:rPr lang="fr-FR" i="1" dirty="0" smtClean="0">
                        <a:latin typeface="Cambria Math" panose="02040503050406030204" pitchFamily="18" charset="0"/>
                      </a:rPr>
                      <m:t>𝐺𝑟𝑎𝑑𝑒</m:t>
                    </m:r>
                    <m:d>
                      <m:dPr>
                        <m:ctrlPr>
                          <a:rPr lang="fr-FR" i="1" dirty="0" smtClean="0">
                            <a:latin typeface="Cambria Math" panose="02040503050406030204" pitchFamily="18" charset="0"/>
                          </a:rPr>
                        </m:ctrlPr>
                      </m:dPr>
                      <m:e>
                        <m:r>
                          <a:rPr lang="fr-FR" i="1" dirty="0" err="1">
                            <a:latin typeface="Cambria Math" panose="02040503050406030204" pitchFamily="18" charset="0"/>
                          </a:rPr>
                          <m:t>𝑠</m:t>
                        </m:r>
                        <m:r>
                          <a:rPr lang="de-DE" b="0" i="1" dirty="0" smtClean="0">
                            <a:latin typeface="Cambria Math" panose="02040503050406030204" pitchFamily="18" charset="0"/>
                          </a:rPr>
                          <m:t>,</m:t>
                        </m:r>
                        <m:r>
                          <a:rPr lang="fr-FR" i="1" dirty="0" err="1">
                            <a:latin typeface="Cambria Math" panose="02040503050406030204" pitchFamily="18" charset="0"/>
                          </a:rPr>
                          <m:t>𝑐</m:t>
                        </m:r>
                      </m:e>
                    </m:d>
                  </m:oMath>
                </a14:m>
                <a:r>
                  <a:rPr lang="fr-FR" dirty="0"/>
                  <a:t> variables</a:t>
                </a:r>
              </a:p>
              <a:p>
                <a:pPr lvl="1"/>
                <a:r>
                  <a:rPr lang="fr-FR" b="1" dirty="0">
                    <a:solidFill>
                      <a:srgbClr val="FFC000"/>
                    </a:solidFill>
                  </a:rPr>
                  <a:t>Total: 101100 variables</a:t>
                </a:r>
                <a:endParaRPr lang="en-US" b="1" dirty="0">
                  <a:solidFill>
                    <a:srgbClr val="FFC000"/>
                  </a:solidFill>
                </a:endParaRPr>
              </a:p>
              <a:p>
                <a:r>
                  <a:rPr lang="en-US" dirty="0">
                    <a:solidFill>
                      <a:schemeClr val="accent1"/>
                    </a:solidFill>
                  </a:rPr>
                  <a:t>Numbers to be specified to define the probabilities = </a:t>
                </a:r>
                <a:r>
                  <a:rPr lang="en-US" b="1" u="sng" dirty="0">
                    <a:solidFill>
                      <a:schemeClr val="accent1"/>
                    </a:solidFill>
                  </a:rPr>
                  <a:t>10 parameters</a:t>
                </a:r>
                <a:endParaRPr lang="en-US" dirty="0">
                  <a:solidFill>
                    <a:schemeClr val="accent1"/>
                  </a:solidFill>
                </a:endParaRPr>
              </a:p>
              <a:p>
                <a:pPr lvl="1"/>
                <a:r>
                  <a:rPr lang="en-US" dirty="0">
                    <a:solidFill>
                      <a:schemeClr val="accent1"/>
                    </a:solidFill>
                  </a:rPr>
                  <a:t>1 for </a:t>
                </a:r>
                <a14:m>
                  <m:oMath xmlns:m="http://schemas.openxmlformats.org/officeDocument/2006/math">
                    <m:r>
                      <a:rPr lang="en-US" i="1" dirty="0" smtClean="0">
                        <a:solidFill>
                          <a:schemeClr val="accent1"/>
                        </a:solidFill>
                        <a:latin typeface="Cambria Math" panose="02040503050406030204" pitchFamily="18" charset="0"/>
                      </a:rPr>
                      <m:t>𝐼</m:t>
                    </m:r>
                    <m:r>
                      <a:rPr lang="de-DE" b="0" i="1" dirty="0" smtClean="0">
                        <a:solidFill>
                          <a:schemeClr val="accent1"/>
                        </a:solidFill>
                        <a:latin typeface="Cambria Math" panose="02040503050406030204" pitchFamily="18" charset="0"/>
                      </a:rPr>
                      <m:t>𝑛𝑡</m:t>
                    </m:r>
                    <m:d>
                      <m:dPr>
                        <m:ctrlPr>
                          <a:rPr lang="en-US" i="1" dirty="0" smtClean="0">
                            <a:solidFill>
                              <a:schemeClr val="accent1"/>
                            </a:solidFill>
                            <a:latin typeface="Cambria Math" panose="02040503050406030204" pitchFamily="18" charset="0"/>
                          </a:rPr>
                        </m:ctrlPr>
                      </m:dPr>
                      <m:e>
                        <m:r>
                          <a:rPr lang="en-US" i="1" dirty="0">
                            <a:solidFill>
                              <a:schemeClr val="accent1"/>
                            </a:solidFill>
                            <a:latin typeface="Cambria Math" panose="02040503050406030204" pitchFamily="18" charset="0"/>
                          </a:rPr>
                          <m:t>𝑆</m:t>
                        </m:r>
                      </m:e>
                    </m:d>
                  </m:oMath>
                </a14:m>
                <a:r>
                  <a:rPr lang="en-US" dirty="0">
                    <a:solidFill>
                      <a:schemeClr val="accent1"/>
                    </a:solidFill>
                  </a:rPr>
                  <a:t>, </a:t>
                </a:r>
              </a:p>
              <a:p>
                <a:pPr lvl="1"/>
                <a:r>
                  <a:rPr lang="en-US" dirty="0">
                    <a:solidFill>
                      <a:schemeClr val="accent1"/>
                    </a:solidFill>
                  </a:rPr>
                  <a:t>1 for </a:t>
                </a:r>
                <a14:m>
                  <m:oMath xmlns:m="http://schemas.openxmlformats.org/officeDocument/2006/math">
                    <m:r>
                      <a:rPr lang="en-US" i="1" dirty="0" smtClean="0">
                        <a:solidFill>
                          <a:schemeClr val="accent1"/>
                        </a:solidFill>
                        <a:latin typeface="Cambria Math" panose="02040503050406030204" pitchFamily="18" charset="0"/>
                      </a:rPr>
                      <m:t>𝐷</m:t>
                    </m:r>
                    <m:r>
                      <a:rPr lang="de-DE" b="0" i="1" dirty="0" smtClean="0">
                        <a:solidFill>
                          <a:schemeClr val="accent1"/>
                        </a:solidFill>
                        <a:latin typeface="Cambria Math" panose="02040503050406030204" pitchFamily="18" charset="0"/>
                      </a:rPr>
                      <m:t>𝑖𝑓𝑓</m:t>
                    </m:r>
                    <m:d>
                      <m:dPr>
                        <m:ctrlPr>
                          <a:rPr lang="en-US" i="1" dirty="0" smtClean="0">
                            <a:solidFill>
                              <a:schemeClr val="accent1"/>
                            </a:solidFill>
                            <a:latin typeface="Cambria Math" panose="02040503050406030204" pitchFamily="18" charset="0"/>
                          </a:rPr>
                        </m:ctrlPr>
                      </m:dPr>
                      <m:e>
                        <m:r>
                          <a:rPr lang="en-US" i="1" dirty="0" smtClean="0">
                            <a:solidFill>
                              <a:schemeClr val="accent1"/>
                            </a:solidFill>
                            <a:latin typeface="Cambria Math" panose="02040503050406030204" pitchFamily="18" charset="0"/>
                          </a:rPr>
                          <m:t>𝐶</m:t>
                        </m:r>
                      </m:e>
                    </m:d>
                  </m:oMath>
                </a14:m>
                <a:r>
                  <a:rPr lang="en-US" dirty="0">
                    <a:solidFill>
                      <a:schemeClr val="accent1"/>
                    </a:solidFill>
                  </a:rPr>
                  <a:t>, </a:t>
                </a:r>
              </a:p>
              <a:p>
                <a:pPr lvl="1"/>
                <a:r>
                  <a:rPr lang="en-US" dirty="0">
                    <a:solidFill>
                      <a:schemeClr val="accent1"/>
                    </a:solidFill>
                  </a:rPr>
                  <a:t>8 for </a:t>
                </a:r>
                <a14:m>
                  <m:oMath xmlns:m="http://schemas.openxmlformats.org/officeDocument/2006/math">
                    <m:r>
                      <a:rPr lang="en-US" i="1" dirty="0" smtClean="0">
                        <a:solidFill>
                          <a:schemeClr val="accent1"/>
                        </a:solidFill>
                        <a:latin typeface="Cambria Math" panose="02040503050406030204" pitchFamily="18" charset="0"/>
                      </a:rPr>
                      <m:t>𝐺𝑟</m:t>
                    </m:r>
                    <m:r>
                      <a:rPr lang="de-DE" b="0" i="1" dirty="0" smtClean="0">
                        <a:solidFill>
                          <a:schemeClr val="accent1"/>
                        </a:solidFill>
                        <a:latin typeface="Cambria Math" panose="02040503050406030204" pitchFamily="18" charset="0"/>
                      </a:rPr>
                      <m:t>𝑎𝑑𝑒</m:t>
                    </m:r>
                    <m:d>
                      <m:dPr>
                        <m:ctrlPr>
                          <a:rPr lang="en-US" i="1" dirty="0" smtClean="0">
                            <a:solidFill>
                              <a:schemeClr val="accent1"/>
                            </a:solidFill>
                            <a:latin typeface="Cambria Math" panose="02040503050406030204" pitchFamily="18" charset="0"/>
                          </a:rPr>
                        </m:ctrlPr>
                      </m:dPr>
                      <m:e>
                        <m:r>
                          <a:rPr lang="en-US" i="1" dirty="0" smtClean="0">
                            <a:solidFill>
                              <a:schemeClr val="accent1"/>
                            </a:solidFill>
                            <a:latin typeface="Cambria Math" panose="02040503050406030204" pitchFamily="18" charset="0"/>
                          </a:rPr>
                          <m:t>𝑆</m:t>
                        </m:r>
                        <m:r>
                          <a:rPr lang="en-US" i="1" dirty="0" smtClean="0">
                            <a:solidFill>
                              <a:schemeClr val="accent1"/>
                            </a:solidFill>
                            <a:latin typeface="Cambria Math" panose="02040503050406030204" pitchFamily="18" charset="0"/>
                          </a:rPr>
                          <m:t>,</m:t>
                        </m:r>
                        <m:r>
                          <a:rPr lang="en-US" i="1" dirty="0" smtClean="0">
                            <a:solidFill>
                              <a:schemeClr val="accent1"/>
                            </a:solidFill>
                            <a:latin typeface="Cambria Math" panose="02040503050406030204" pitchFamily="18" charset="0"/>
                          </a:rPr>
                          <m:t>𝐶</m:t>
                        </m:r>
                      </m:e>
                    </m:d>
                  </m:oMath>
                </a14:m>
                <a:endParaRPr lang="en-US" dirty="0">
                  <a:solidFill>
                    <a:schemeClr val="accent1"/>
                  </a:solidFill>
                </a:endParaRPr>
              </a:p>
              <a:p>
                <a:pPr lvl="2"/>
                <a:r>
                  <a:rPr lang="en-US" dirty="0"/>
                  <a:t>Idea of parfactor models as we will see later</a:t>
                </a:r>
              </a:p>
            </p:txBody>
          </p:sp>
        </mc:Choice>
        <mc:Fallback xmlns="">
          <p:sp>
            <p:nvSpPr>
              <p:cNvPr id="3" name="Content Placeholder 2">
                <a:extLst>
                  <a:ext uri="{FF2B5EF4-FFF2-40B4-BE49-F238E27FC236}">
                    <a16:creationId xmlns:a16="http://schemas.microsoft.com/office/drawing/2014/main" id="{2825CBCB-0E59-984C-8B4F-5E9924CD429F}"/>
                  </a:ext>
                </a:extLst>
              </p:cNvPr>
              <p:cNvSpPr>
                <a:spLocks noGrp="1" noRot="1" noChangeAspect="1" noMove="1" noResize="1" noEditPoints="1" noAdjustHandles="1" noChangeArrowheads="1" noChangeShapeType="1" noTextEdit="1"/>
              </p:cNvSpPr>
              <p:nvPr>
                <p:ph idx="1"/>
              </p:nvPr>
            </p:nvSpPr>
            <p:spPr>
              <a:xfrm>
                <a:off x="359625" y="1665065"/>
                <a:ext cx="6476631" cy="4240848"/>
              </a:xfrm>
              <a:blipFill>
                <a:blip r:embed="rId2"/>
                <a:stretch>
                  <a:fillRect l="-2544" t="-2687" b="-298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E19110B-60B4-D441-8E15-6F8CD5DCF846}"/>
              </a:ext>
            </a:extLst>
          </p:cNvPr>
          <p:cNvSpPr>
            <a:spLocks noGrp="1"/>
          </p:cNvSpPr>
          <p:nvPr>
            <p:ph type="sldNum" sz="quarter" idx="12"/>
          </p:nvPr>
        </p:nvSpPr>
        <p:spPr/>
        <p:txBody>
          <a:bodyPr/>
          <a:lstStyle/>
          <a:p>
            <a:fld id="{DB7C4649-800D-CB47-881A-AA04BFFFB18C}" type="slidenum">
              <a:rPr lang="en-US" smtClean="0"/>
              <a:t>59</a:t>
            </a:fld>
            <a:endParaRPr lang="en-US"/>
          </a:p>
        </p:txBody>
      </p:sp>
      <p:sp>
        <p:nvSpPr>
          <p:cNvPr id="6" name="TextBox 5">
            <a:extLst>
              <a:ext uri="{FF2B5EF4-FFF2-40B4-BE49-F238E27FC236}">
                <a16:creationId xmlns:a16="http://schemas.microsoft.com/office/drawing/2014/main" id="{4B3556C6-FE99-2948-B612-158177295237}"/>
              </a:ext>
            </a:extLst>
          </p:cNvPr>
          <p:cNvSpPr txBox="1"/>
          <p:nvPr/>
        </p:nvSpPr>
        <p:spPr>
          <a:xfrm rot="16200000">
            <a:off x="10441134" y="4515153"/>
            <a:ext cx="2166737" cy="688137"/>
          </a:xfrm>
          <a:prstGeom prst="rect">
            <a:avLst/>
          </a:prstGeom>
          <a:noFill/>
        </p:spPr>
        <p:txBody>
          <a:bodyPr wrap="square" rtlCol="0">
            <a:spAutoFit/>
          </a:bodyPr>
          <a:lstStyle/>
          <a:p>
            <a:pPr algn="l">
              <a:lnSpc>
                <a:spcPct val="80000"/>
              </a:lnSpc>
            </a:pPr>
            <a:r>
              <a:rPr lang="en-US" sz="1600" dirty="0">
                <a:solidFill>
                  <a:schemeClr val="tx1">
                    <a:lumMod val="60000"/>
                    <a:lumOff val="40000"/>
                  </a:schemeClr>
                </a:solidFill>
              </a:rPr>
              <a:t>Not necessary due to probability distributions adding to 1</a:t>
            </a:r>
          </a:p>
        </p:txBody>
      </p:sp>
      <p:sp>
        <p:nvSpPr>
          <p:cNvPr id="7" name="Date Placeholder 6">
            <a:extLst>
              <a:ext uri="{FF2B5EF4-FFF2-40B4-BE49-F238E27FC236}">
                <a16:creationId xmlns:a16="http://schemas.microsoft.com/office/drawing/2014/main" id="{3DA04FFD-55E5-F843-B86B-77907B8811C3}"/>
              </a:ext>
            </a:extLst>
          </p:cNvPr>
          <p:cNvSpPr>
            <a:spLocks noGrp="1"/>
          </p:cNvSpPr>
          <p:nvPr>
            <p:ph type="dt" sz="half" idx="10"/>
          </p:nvPr>
        </p:nvSpPr>
        <p:spPr/>
        <p:txBody>
          <a:bodyPr/>
          <a:lstStyle/>
          <a:p>
            <a:r>
              <a:rPr lang="en-GB"/>
              <a:t>Intro</a:t>
            </a:r>
            <a:endParaRPr lang="en-US"/>
          </a:p>
        </p:txBody>
      </p:sp>
      <p:sp>
        <p:nvSpPr>
          <p:cNvPr id="8" name="Footer Placeholder 7">
            <a:extLst>
              <a:ext uri="{FF2B5EF4-FFF2-40B4-BE49-F238E27FC236}">
                <a16:creationId xmlns:a16="http://schemas.microsoft.com/office/drawing/2014/main" id="{B92EA9D0-33D8-7944-98BF-01765D3CE2E0}"/>
              </a:ext>
            </a:extLst>
          </p:cNvPr>
          <p:cNvSpPr>
            <a:spLocks noGrp="1"/>
          </p:cNvSpPr>
          <p:nvPr>
            <p:ph type="ftr" sz="quarter" idx="11"/>
          </p:nvPr>
        </p:nvSpPr>
        <p:spPr/>
        <p:txBody>
          <a:bodyPr/>
          <a:lstStyle/>
          <a:p>
            <a:r>
              <a:rPr lang="en-US"/>
              <a:t>T. Braun - StaRAI</a:t>
            </a:r>
          </a:p>
        </p:txBody>
      </p:sp>
      <p:pic>
        <p:nvPicPr>
          <p:cNvPr id="5" name="Picture 4">
            <a:extLst>
              <a:ext uri="{FF2B5EF4-FFF2-40B4-BE49-F238E27FC236}">
                <a16:creationId xmlns:a16="http://schemas.microsoft.com/office/drawing/2014/main" id="{22C774CB-9FC0-7C4C-BD6C-78A85DA169F5}"/>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9862" r="6743" b="2818"/>
          <a:stretch/>
        </p:blipFill>
        <p:spPr>
          <a:xfrm>
            <a:off x="7383278" y="1480198"/>
            <a:ext cx="4448397" cy="2164150"/>
          </a:xfrm>
          <a:prstGeom prst="rect">
            <a:avLst/>
          </a:prstGeom>
        </p:spPr>
      </p:pic>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43FE5CDA-FB48-854C-9EA4-5181EC857DE1}"/>
                  </a:ext>
                </a:extLst>
              </p:cNvPr>
              <p:cNvGraphicFramePr>
                <a:graphicFrameLocks noGrp="1"/>
              </p:cNvGraphicFramePr>
              <p:nvPr>
                <p:extLst>
                  <p:ext uri="{D42A27DB-BD31-4B8C-83A1-F6EECF244321}">
                    <p14:modId xmlns:p14="http://schemas.microsoft.com/office/powerpoint/2010/main" val="4159481633"/>
                  </p:ext>
                </p:extLst>
              </p:nvPr>
            </p:nvGraphicFramePr>
            <p:xfrm>
              <a:off x="6185015" y="4002075"/>
              <a:ext cx="4995419" cy="1854200"/>
            </p:xfrm>
            <a:graphic>
              <a:graphicData uri="http://schemas.openxmlformats.org/drawingml/2006/table">
                <a:tbl>
                  <a:tblPr firstRow="1" bandRow="1">
                    <a:tableStyleId>{B301B821-A1FF-4177-AEE7-76D212191A09}</a:tableStyleId>
                  </a:tblPr>
                  <a:tblGrid>
                    <a:gridCol w="863410">
                      <a:extLst>
                        <a:ext uri="{9D8B030D-6E8A-4147-A177-3AD203B41FA5}">
                          <a16:colId xmlns:a16="http://schemas.microsoft.com/office/drawing/2014/main" val="1031288677"/>
                        </a:ext>
                      </a:extLst>
                    </a:gridCol>
                    <a:gridCol w="1060577">
                      <a:extLst>
                        <a:ext uri="{9D8B030D-6E8A-4147-A177-3AD203B41FA5}">
                          <a16:colId xmlns:a16="http://schemas.microsoft.com/office/drawing/2014/main" val="798097804"/>
                        </a:ext>
                      </a:extLst>
                    </a:gridCol>
                    <a:gridCol w="548640">
                      <a:extLst>
                        <a:ext uri="{9D8B030D-6E8A-4147-A177-3AD203B41FA5}">
                          <a16:colId xmlns:a16="http://schemas.microsoft.com/office/drawing/2014/main" val="3249118691"/>
                        </a:ext>
                      </a:extLst>
                    </a:gridCol>
                    <a:gridCol w="548640">
                      <a:extLst>
                        <a:ext uri="{9D8B030D-6E8A-4147-A177-3AD203B41FA5}">
                          <a16:colId xmlns:a16="http://schemas.microsoft.com/office/drawing/2014/main" val="3241668121"/>
                        </a:ext>
                      </a:extLst>
                    </a:gridCol>
                    <a:gridCol w="1974152">
                      <a:extLst>
                        <a:ext uri="{9D8B030D-6E8A-4147-A177-3AD203B41FA5}">
                          <a16:colId xmlns:a16="http://schemas.microsoft.com/office/drawing/2014/main" val="1993949794"/>
                        </a:ext>
                      </a:extLst>
                    </a:gridCol>
                  </a:tblGrid>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𝐼𝑛𝑡</m:t>
                                </m:r>
                                <m:d>
                                  <m:dPr>
                                    <m:ctrlPr>
                                      <a:rPr lang="de-DE" i="1" smtClean="0">
                                        <a:latin typeface="Cambria Math" panose="02040503050406030204" pitchFamily="18" charset="0"/>
                                      </a:rPr>
                                    </m:ctrlPr>
                                  </m:dPr>
                                  <m:e>
                                    <m:r>
                                      <a:rPr lang="de-DE" smtClean="0">
                                        <a:latin typeface="Cambria Math" panose="02040503050406030204" pitchFamily="18" charset="0"/>
                                      </a:rPr>
                                      <m:t>𝑆</m:t>
                                    </m:r>
                                  </m:e>
                                </m:d>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𝐷𝑖𝑓𝑓</m:t>
                                </m:r>
                                <m:d>
                                  <m:dPr>
                                    <m:ctrlPr>
                                      <a:rPr lang="de-DE" i="1" smtClean="0">
                                        <a:latin typeface="Cambria Math" panose="02040503050406030204" pitchFamily="18" charset="0"/>
                                      </a:rPr>
                                    </m:ctrlPr>
                                  </m:dPr>
                                  <m:e>
                                    <m:r>
                                      <a:rPr lang="de-DE" smtClean="0">
                                        <a:latin typeface="Cambria Math" panose="02040503050406030204" pitchFamily="18" charset="0"/>
                                      </a:rPr>
                                      <m:t>𝐶</m:t>
                                    </m:r>
                                  </m:e>
                                </m:d>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𝐴</m:t>
                                    </m:r>
                                  </m:sub>
                                </m:sSub>
                              </m:oMath>
                            </m:oMathPara>
                          </a14:m>
                          <a:endParaRPr lang="de-DE" b="0"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𝐵</m:t>
                                    </m:r>
                                  </m:sub>
                                </m:sSub>
                              </m:oMath>
                            </m:oMathPara>
                          </a14:m>
                          <a:endParaRPr lang="en-GB" b="0" i="1"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b="1" i="1" smtClean="0">
                                        <a:latin typeface="Cambria Math" panose="02040503050406030204" pitchFamily="18" charset="0"/>
                                      </a:rPr>
                                    </m:ctrlPr>
                                  </m:sSubPr>
                                  <m:e>
                                    <m:r>
                                      <a:rPr lang="de-DE" smtClean="0">
                                        <a:latin typeface="Cambria Math" panose="02040503050406030204" pitchFamily="18" charset="0"/>
                                      </a:rPr>
                                      <m:t>𝑃</m:t>
                                    </m:r>
                                  </m:e>
                                  <m:sub>
                                    <m:r>
                                      <a:rPr lang="de-DE" b="0" i="1" smtClean="0">
                                        <a:latin typeface="Cambria Math" panose="02040503050406030204" pitchFamily="18" charset="0"/>
                                      </a:rPr>
                                      <m:t>𝐶</m:t>
                                    </m:r>
                                  </m:sub>
                                </m:sSub>
                              </m:oMath>
                            </m:oMathPara>
                          </a14:m>
                          <a:endParaRPr lang="en-GB" b="0" dirty="0"/>
                        </a:p>
                      </a:txBody>
                      <a:tcPr>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984986782"/>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11</m:t>
                                    </m:r>
                                  </m:sub>
                                </m:sSub>
                              </m:oMath>
                            </m:oMathPara>
                          </a14:m>
                          <a:endParaRPr lang="de-DE" b="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12</m:t>
                                    </m:r>
                                  </m:sub>
                                </m:sSub>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11</m:t>
                                    </m:r>
                                  </m:sub>
                                </m:sSub>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12</m:t>
                                    </m:r>
                                  </m:sub>
                                </m:sSub>
                              </m:oMath>
                            </m:oMathPara>
                          </a14:m>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585014108"/>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21</m:t>
                                    </m:r>
                                  </m:sub>
                                </m:sSub>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22</m:t>
                                    </m:r>
                                  </m:sub>
                                </m:sSub>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21</m:t>
                                    </m:r>
                                  </m:sub>
                                </m:sSub>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22</m:t>
                                    </m:r>
                                  </m:sub>
                                </m:sSub>
                              </m:oMath>
                            </m:oMathPara>
                          </a14:m>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2885083"/>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31</m:t>
                                    </m:r>
                                  </m:sub>
                                </m:sSub>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32</m:t>
                                    </m:r>
                                  </m:sub>
                                </m:sSub>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31</m:t>
                                    </m:r>
                                  </m:sub>
                                </m:sSub>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32</m:t>
                                    </m:r>
                                  </m:sub>
                                </m:sSub>
                              </m:oMath>
                            </m:oMathPara>
                          </a14:m>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2053217"/>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41</m:t>
                                    </m:r>
                                  </m:sub>
                                </m:sSub>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42</m:t>
                                    </m:r>
                                  </m:sub>
                                </m:sSub>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41</m:t>
                                    </m:r>
                                  </m:sub>
                                </m:sSub>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𝑝</m:t>
                                    </m:r>
                                  </m:e>
                                  <m:sub>
                                    <m:r>
                                      <a:rPr lang="de-DE" smtClean="0">
                                        <a:latin typeface="Cambria Math" panose="02040503050406030204" pitchFamily="18" charset="0"/>
                                      </a:rPr>
                                      <m:t>42</m:t>
                                    </m:r>
                                  </m:sub>
                                </m:sSub>
                              </m:oMath>
                            </m:oMathPara>
                          </a14:m>
                          <a:endParaRPr lang="en-GB"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4353652"/>
                      </a:ext>
                    </a:extLst>
                  </a:tr>
                </a:tbl>
              </a:graphicData>
            </a:graphic>
          </p:graphicFrame>
        </mc:Choice>
        <mc:Fallback xmlns="">
          <p:graphicFrame>
            <p:nvGraphicFramePr>
              <p:cNvPr id="10" name="Table 9">
                <a:extLst>
                  <a:ext uri="{FF2B5EF4-FFF2-40B4-BE49-F238E27FC236}">
                    <a16:creationId xmlns:a16="http://schemas.microsoft.com/office/drawing/2014/main" id="{43FE5CDA-FB48-854C-9EA4-5181EC857DE1}"/>
                  </a:ext>
                </a:extLst>
              </p:cNvPr>
              <p:cNvGraphicFramePr>
                <a:graphicFrameLocks noGrp="1"/>
              </p:cNvGraphicFramePr>
              <p:nvPr>
                <p:extLst>
                  <p:ext uri="{D42A27DB-BD31-4B8C-83A1-F6EECF244321}">
                    <p14:modId xmlns:p14="http://schemas.microsoft.com/office/powerpoint/2010/main" val="4159481633"/>
                  </p:ext>
                </p:extLst>
              </p:nvPr>
            </p:nvGraphicFramePr>
            <p:xfrm>
              <a:off x="6185015" y="4002075"/>
              <a:ext cx="4995419" cy="1854200"/>
            </p:xfrm>
            <a:graphic>
              <a:graphicData uri="http://schemas.openxmlformats.org/drawingml/2006/table">
                <a:tbl>
                  <a:tblPr firstRow="1" bandRow="1">
                    <a:tableStyleId>{B301B821-A1FF-4177-AEE7-76D212191A09}</a:tableStyleId>
                  </a:tblPr>
                  <a:tblGrid>
                    <a:gridCol w="863410">
                      <a:extLst>
                        <a:ext uri="{9D8B030D-6E8A-4147-A177-3AD203B41FA5}">
                          <a16:colId xmlns:a16="http://schemas.microsoft.com/office/drawing/2014/main" val="1031288677"/>
                        </a:ext>
                      </a:extLst>
                    </a:gridCol>
                    <a:gridCol w="1060577">
                      <a:extLst>
                        <a:ext uri="{9D8B030D-6E8A-4147-A177-3AD203B41FA5}">
                          <a16:colId xmlns:a16="http://schemas.microsoft.com/office/drawing/2014/main" val="798097804"/>
                        </a:ext>
                      </a:extLst>
                    </a:gridCol>
                    <a:gridCol w="548640">
                      <a:extLst>
                        <a:ext uri="{9D8B030D-6E8A-4147-A177-3AD203B41FA5}">
                          <a16:colId xmlns:a16="http://schemas.microsoft.com/office/drawing/2014/main" val="3249118691"/>
                        </a:ext>
                      </a:extLst>
                    </a:gridCol>
                    <a:gridCol w="548640">
                      <a:extLst>
                        <a:ext uri="{9D8B030D-6E8A-4147-A177-3AD203B41FA5}">
                          <a16:colId xmlns:a16="http://schemas.microsoft.com/office/drawing/2014/main" val="3241668121"/>
                        </a:ext>
                      </a:extLst>
                    </a:gridCol>
                    <a:gridCol w="1974152">
                      <a:extLst>
                        <a:ext uri="{9D8B030D-6E8A-4147-A177-3AD203B41FA5}">
                          <a16:colId xmlns:a16="http://schemas.microsoft.com/office/drawing/2014/main" val="1993949794"/>
                        </a:ext>
                      </a:extLst>
                    </a:gridCol>
                  </a:tblGrid>
                  <a:tr h="370840">
                    <a:tc>
                      <a:txBody>
                        <a:bodyPr/>
                        <a:lstStyle/>
                        <a:p>
                          <a:endParaRPr lang="en-US"/>
                        </a:p>
                      </a:txBody>
                      <a:tcPr>
                        <a:blipFill>
                          <a:blip r:embed="rId4"/>
                          <a:stretch>
                            <a:fillRect l="-1471" t="-3448" r="-479412" b="-410345"/>
                          </a:stretch>
                        </a:blipFill>
                      </a:tcPr>
                    </a:tc>
                    <a:tc>
                      <a:txBody>
                        <a:bodyPr/>
                        <a:lstStyle/>
                        <a:p>
                          <a:endParaRPr lang="en-US"/>
                        </a:p>
                      </a:txBody>
                      <a:tcPr>
                        <a:blipFill>
                          <a:blip r:embed="rId4"/>
                          <a:stretch>
                            <a:fillRect l="-82143" t="-3448" r="-288095" b="-410345"/>
                          </a:stretch>
                        </a:blipFill>
                      </a:tcPr>
                    </a:tc>
                    <a:tc>
                      <a:txBody>
                        <a:bodyPr/>
                        <a:lstStyle/>
                        <a:p>
                          <a:endParaRPr lang="en-US"/>
                        </a:p>
                      </a:txBody>
                      <a:tcPr>
                        <a:blipFill>
                          <a:blip r:embed="rId4"/>
                          <a:stretch>
                            <a:fillRect l="-355814" t="-3448" r="-462791" b="-410345"/>
                          </a:stretch>
                        </a:blipFill>
                      </a:tcPr>
                    </a:tc>
                    <a:tc>
                      <a:txBody>
                        <a:bodyPr/>
                        <a:lstStyle/>
                        <a:p>
                          <a:endParaRPr lang="en-US"/>
                        </a:p>
                      </a:txBody>
                      <a:tcPr>
                        <a:blipFill>
                          <a:blip r:embed="rId4"/>
                          <a:stretch>
                            <a:fillRect l="-455814" t="-3448" r="-362791" b="-410345"/>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153205" t="-3448" b="-410345"/>
                          </a:stretch>
                        </a:blipFill>
                      </a:tcPr>
                    </a:tc>
                    <a:extLst>
                      <a:ext uri="{0D108BD9-81ED-4DB2-BD59-A6C34878D82A}">
                        <a16:rowId xmlns:a16="http://schemas.microsoft.com/office/drawing/2014/main" val="2984986782"/>
                      </a:ext>
                    </a:extLst>
                  </a:tr>
                  <a:tr h="370840">
                    <a:tc>
                      <a:txBody>
                        <a:bodyPr/>
                        <a:lstStyle/>
                        <a:p>
                          <a:endParaRPr lang="en-US"/>
                        </a:p>
                      </a:txBody>
                      <a:tcPr>
                        <a:blipFill>
                          <a:blip r:embed="rId4"/>
                          <a:stretch>
                            <a:fillRect l="-1471" t="-100000" r="-479412" b="-296667"/>
                          </a:stretch>
                        </a:blipFill>
                      </a:tcPr>
                    </a:tc>
                    <a:tc>
                      <a:txBody>
                        <a:bodyPr/>
                        <a:lstStyle/>
                        <a:p>
                          <a:endParaRPr lang="en-US"/>
                        </a:p>
                      </a:txBody>
                      <a:tcPr>
                        <a:blipFill>
                          <a:blip r:embed="rId4"/>
                          <a:stretch>
                            <a:fillRect l="-82143" t="-100000" r="-288095" b="-296667"/>
                          </a:stretch>
                        </a:blipFill>
                      </a:tcPr>
                    </a:tc>
                    <a:tc>
                      <a:txBody>
                        <a:bodyPr/>
                        <a:lstStyle/>
                        <a:p>
                          <a:endParaRPr lang="en-US"/>
                        </a:p>
                      </a:txBody>
                      <a:tcPr>
                        <a:blipFill>
                          <a:blip r:embed="rId4"/>
                          <a:stretch>
                            <a:fillRect l="-355814" t="-100000" r="-462791" b="-296667"/>
                          </a:stretch>
                        </a:blipFill>
                      </a:tcPr>
                    </a:tc>
                    <a:tc>
                      <a:txBody>
                        <a:bodyPr/>
                        <a:lstStyle/>
                        <a:p>
                          <a:endParaRPr lang="en-US"/>
                        </a:p>
                      </a:txBody>
                      <a:tcPr>
                        <a:blipFill>
                          <a:blip r:embed="rId4"/>
                          <a:stretch>
                            <a:fillRect l="-455814" t="-100000" r="-362791" b="-296667"/>
                          </a:stretch>
                        </a:blipFill>
                      </a:tcPr>
                    </a:tc>
                    <a:tc>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3205" t="-100000" b="-296667"/>
                          </a:stretch>
                        </a:blipFill>
                      </a:tcPr>
                    </a:tc>
                    <a:extLst>
                      <a:ext uri="{0D108BD9-81ED-4DB2-BD59-A6C34878D82A}">
                        <a16:rowId xmlns:a16="http://schemas.microsoft.com/office/drawing/2014/main" val="3585014108"/>
                      </a:ext>
                    </a:extLst>
                  </a:tr>
                  <a:tr h="370840">
                    <a:tc>
                      <a:txBody>
                        <a:bodyPr/>
                        <a:lstStyle/>
                        <a:p>
                          <a:endParaRPr lang="en-US"/>
                        </a:p>
                      </a:txBody>
                      <a:tcPr>
                        <a:blipFill>
                          <a:blip r:embed="rId4"/>
                          <a:stretch>
                            <a:fillRect l="-1471" t="-206897" r="-479412" b="-206897"/>
                          </a:stretch>
                        </a:blipFill>
                      </a:tcPr>
                    </a:tc>
                    <a:tc>
                      <a:txBody>
                        <a:bodyPr/>
                        <a:lstStyle/>
                        <a:p>
                          <a:endParaRPr lang="en-US"/>
                        </a:p>
                      </a:txBody>
                      <a:tcPr>
                        <a:blipFill>
                          <a:blip r:embed="rId4"/>
                          <a:stretch>
                            <a:fillRect l="-82143" t="-206897" r="-288095" b="-206897"/>
                          </a:stretch>
                        </a:blipFill>
                      </a:tcPr>
                    </a:tc>
                    <a:tc>
                      <a:txBody>
                        <a:bodyPr/>
                        <a:lstStyle/>
                        <a:p>
                          <a:endParaRPr lang="en-US"/>
                        </a:p>
                      </a:txBody>
                      <a:tcPr>
                        <a:blipFill>
                          <a:blip r:embed="rId4"/>
                          <a:stretch>
                            <a:fillRect l="-355814" t="-206897" r="-462791" b="-206897"/>
                          </a:stretch>
                        </a:blipFill>
                      </a:tcPr>
                    </a:tc>
                    <a:tc>
                      <a:txBody>
                        <a:bodyPr/>
                        <a:lstStyle/>
                        <a:p>
                          <a:endParaRPr lang="en-US"/>
                        </a:p>
                      </a:txBody>
                      <a:tcPr>
                        <a:blipFill>
                          <a:blip r:embed="rId4"/>
                          <a:stretch>
                            <a:fillRect l="-455814" t="-206897" r="-362791" b="-206897"/>
                          </a:stretch>
                        </a:blipFill>
                      </a:tcPr>
                    </a:tc>
                    <a:tc>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3205" t="-206897" b="-206897"/>
                          </a:stretch>
                        </a:blipFill>
                      </a:tcPr>
                    </a:tc>
                    <a:extLst>
                      <a:ext uri="{0D108BD9-81ED-4DB2-BD59-A6C34878D82A}">
                        <a16:rowId xmlns:a16="http://schemas.microsoft.com/office/drawing/2014/main" val="582885083"/>
                      </a:ext>
                    </a:extLst>
                  </a:tr>
                  <a:tr h="370840">
                    <a:tc>
                      <a:txBody>
                        <a:bodyPr/>
                        <a:lstStyle/>
                        <a:p>
                          <a:endParaRPr lang="en-US"/>
                        </a:p>
                      </a:txBody>
                      <a:tcPr>
                        <a:blipFill>
                          <a:blip r:embed="rId4"/>
                          <a:stretch>
                            <a:fillRect l="-1471" t="-296667" r="-479412" b="-100000"/>
                          </a:stretch>
                        </a:blipFill>
                      </a:tcPr>
                    </a:tc>
                    <a:tc>
                      <a:txBody>
                        <a:bodyPr/>
                        <a:lstStyle/>
                        <a:p>
                          <a:endParaRPr lang="en-US"/>
                        </a:p>
                      </a:txBody>
                      <a:tcPr>
                        <a:blipFill>
                          <a:blip r:embed="rId4"/>
                          <a:stretch>
                            <a:fillRect l="-82143" t="-296667" r="-288095" b="-100000"/>
                          </a:stretch>
                        </a:blipFill>
                      </a:tcPr>
                    </a:tc>
                    <a:tc>
                      <a:txBody>
                        <a:bodyPr/>
                        <a:lstStyle/>
                        <a:p>
                          <a:endParaRPr lang="en-US"/>
                        </a:p>
                      </a:txBody>
                      <a:tcPr>
                        <a:blipFill>
                          <a:blip r:embed="rId4"/>
                          <a:stretch>
                            <a:fillRect l="-355814" t="-296667" r="-462791" b="-100000"/>
                          </a:stretch>
                        </a:blipFill>
                      </a:tcPr>
                    </a:tc>
                    <a:tc>
                      <a:txBody>
                        <a:bodyPr/>
                        <a:lstStyle/>
                        <a:p>
                          <a:endParaRPr lang="en-US"/>
                        </a:p>
                      </a:txBody>
                      <a:tcPr>
                        <a:blipFill>
                          <a:blip r:embed="rId4"/>
                          <a:stretch>
                            <a:fillRect l="-455814" t="-296667" r="-362791" b="-100000"/>
                          </a:stretch>
                        </a:blipFill>
                      </a:tcPr>
                    </a:tc>
                    <a:tc>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53205" t="-296667" b="-100000"/>
                          </a:stretch>
                        </a:blipFill>
                      </a:tcPr>
                    </a:tc>
                    <a:extLst>
                      <a:ext uri="{0D108BD9-81ED-4DB2-BD59-A6C34878D82A}">
                        <a16:rowId xmlns:a16="http://schemas.microsoft.com/office/drawing/2014/main" val="42053217"/>
                      </a:ext>
                    </a:extLst>
                  </a:tr>
                  <a:tr h="370840">
                    <a:tc>
                      <a:txBody>
                        <a:bodyPr/>
                        <a:lstStyle/>
                        <a:p>
                          <a:endParaRPr lang="en-US"/>
                        </a:p>
                      </a:txBody>
                      <a:tcPr>
                        <a:blipFill>
                          <a:blip r:embed="rId4"/>
                          <a:stretch>
                            <a:fillRect l="-1471" t="-410345" r="-479412" b="-3448"/>
                          </a:stretch>
                        </a:blipFill>
                      </a:tcPr>
                    </a:tc>
                    <a:tc>
                      <a:txBody>
                        <a:bodyPr/>
                        <a:lstStyle/>
                        <a:p>
                          <a:endParaRPr lang="en-US"/>
                        </a:p>
                      </a:txBody>
                      <a:tcPr>
                        <a:blipFill>
                          <a:blip r:embed="rId4"/>
                          <a:stretch>
                            <a:fillRect l="-82143" t="-410345" r="-288095" b="-3448"/>
                          </a:stretch>
                        </a:blipFill>
                      </a:tcPr>
                    </a:tc>
                    <a:tc>
                      <a:txBody>
                        <a:bodyPr/>
                        <a:lstStyle/>
                        <a:p>
                          <a:endParaRPr lang="en-US"/>
                        </a:p>
                      </a:txBody>
                      <a:tcPr>
                        <a:blipFill>
                          <a:blip r:embed="rId4"/>
                          <a:stretch>
                            <a:fillRect l="-355814" t="-410345" r="-462791" b="-3448"/>
                          </a:stretch>
                        </a:blipFill>
                      </a:tcPr>
                    </a:tc>
                    <a:tc>
                      <a:txBody>
                        <a:bodyPr/>
                        <a:lstStyle/>
                        <a:p>
                          <a:endParaRPr lang="en-US"/>
                        </a:p>
                      </a:txBody>
                      <a:tcPr>
                        <a:blipFill>
                          <a:blip r:embed="rId4"/>
                          <a:stretch>
                            <a:fillRect l="-455814" t="-410345" r="-362791" b="-3448"/>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153205" t="-410345" b="-3448"/>
                          </a:stretch>
                        </a:blipFill>
                      </a:tcPr>
                    </a:tc>
                    <a:extLst>
                      <a:ext uri="{0D108BD9-81ED-4DB2-BD59-A6C34878D82A}">
                        <a16:rowId xmlns:a16="http://schemas.microsoft.com/office/drawing/2014/main" val="3964353652"/>
                      </a:ext>
                    </a:extLst>
                  </a:tr>
                </a:tbl>
              </a:graphicData>
            </a:graphic>
          </p:graphicFrame>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89FCE05-74F0-1E40-B502-43E4683F164B}"/>
                  </a:ext>
                </a:extLst>
              </p:cNvPr>
              <p:cNvSpPr/>
              <p:nvPr/>
            </p:nvSpPr>
            <p:spPr>
              <a:xfrm>
                <a:off x="6836256" y="3591187"/>
                <a:ext cx="39845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smtClean="0">
                              <a:latin typeface="Cambria Math" panose="02040503050406030204" pitchFamily="18" charset="0"/>
                            </a:rPr>
                            <m:t>𝑃</m:t>
                          </m:r>
                        </m:e>
                        <m:sub>
                          <m:r>
                            <a:rPr lang="de-DE" b="0" i="1" smtClean="0">
                              <a:latin typeface="Cambria Math" panose="02040503050406030204" pitchFamily="18" charset="0"/>
                            </a:rPr>
                            <m:t>𝑣</m:t>
                          </m:r>
                        </m:sub>
                      </m:sSub>
                      <m:r>
                        <a:rPr lang="de-DE" b="0" i="0" smtClean="0">
                          <a:latin typeface="Cambria Math" panose="02040503050406030204" pitchFamily="18" charset="0"/>
                        </a:rPr>
                        <m:t>=</m:t>
                      </m:r>
                      <m:r>
                        <a:rPr lang="de-DE" smtClean="0">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𝐺𝑟</m:t>
                          </m:r>
                          <m:d>
                            <m:dPr>
                              <m:ctrlPr>
                                <a:rPr lang="de-DE" i="1">
                                  <a:latin typeface="Cambria Math" panose="02040503050406030204" pitchFamily="18" charset="0"/>
                                </a:rPr>
                              </m:ctrlPr>
                            </m:dPr>
                            <m:e>
                              <m:r>
                                <a:rPr lang="de-DE">
                                  <a:latin typeface="Cambria Math" panose="02040503050406030204" pitchFamily="18" charset="0"/>
                                </a:rPr>
                                <m:t>𝑆</m:t>
                              </m:r>
                              <m:r>
                                <a:rPr lang="de-DE">
                                  <a:latin typeface="Cambria Math" panose="02040503050406030204" pitchFamily="18" charset="0"/>
                                </a:rPr>
                                <m:t>,</m:t>
                              </m:r>
                              <m:r>
                                <a:rPr lang="de-DE">
                                  <a:latin typeface="Cambria Math" panose="02040503050406030204" pitchFamily="18" charset="0"/>
                                </a:rPr>
                                <m:t>𝐶</m:t>
                              </m:r>
                            </m:e>
                          </m:d>
                          <m:r>
                            <a:rPr lang="de-DE">
                              <a:latin typeface="Cambria Math" panose="02040503050406030204" pitchFamily="18" charset="0"/>
                            </a:rPr>
                            <m:t>=</m:t>
                          </m:r>
                          <m:r>
                            <a:rPr lang="de-DE" b="0" i="1" smtClean="0">
                              <a:latin typeface="Cambria Math" panose="02040503050406030204" pitchFamily="18" charset="0"/>
                            </a:rPr>
                            <m:t>𝑣</m:t>
                          </m:r>
                        </m:e>
                        <m:e>
                          <m:r>
                            <a:rPr lang="de-DE" b="0" i="1" smtClean="0">
                              <a:latin typeface="Cambria Math" panose="02040503050406030204" pitchFamily="18" charset="0"/>
                            </a:rPr>
                            <m:t>𝐼𝑛𝑡</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r>
                            <a:rPr lang="de-DE" b="0" i="1" smtClean="0">
                              <a:latin typeface="Cambria Math" panose="02040503050406030204" pitchFamily="18" charset="0"/>
                            </a:rPr>
                            <m:t>,</m:t>
                          </m:r>
                          <m:r>
                            <a:rPr lang="de-DE" b="0" i="1" smtClean="0">
                              <a:latin typeface="Cambria Math" panose="02040503050406030204" pitchFamily="18" charset="0"/>
                            </a:rPr>
                            <m:t>𝐷𝑖𝑓𝑓</m:t>
                          </m:r>
                          <m:d>
                            <m:dPr>
                              <m:ctrlPr>
                                <a:rPr lang="de-DE" b="0" i="1" smtClean="0">
                                  <a:latin typeface="Cambria Math" panose="02040503050406030204" pitchFamily="18" charset="0"/>
                                </a:rPr>
                              </m:ctrlPr>
                            </m:dPr>
                            <m:e>
                              <m:r>
                                <a:rPr lang="de-DE" b="0" i="1" smtClean="0">
                                  <a:latin typeface="Cambria Math" panose="02040503050406030204" pitchFamily="18" charset="0"/>
                                </a:rPr>
                                <m:t>𝐶</m:t>
                              </m:r>
                            </m:e>
                          </m:d>
                        </m:e>
                      </m:d>
                    </m:oMath>
                  </m:oMathPara>
                </a14:m>
                <a:endParaRPr lang="en-GB" dirty="0"/>
              </a:p>
            </p:txBody>
          </p:sp>
        </mc:Choice>
        <mc:Fallback xmlns="">
          <p:sp>
            <p:nvSpPr>
              <p:cNvPr id="11" name="Rectangle 10">
                <a:extLst>
                  <a:ext uri="{FF2B5EF4-FFF2-40B4-BE49-F238E27FC236}">
                    <a16:creationId xmlns:a16="http://schemas.microsoft.com/office/drawing/2014/main" id="{E89FCE05-74F0-1E40-B502-43E4683F164B}"/>
                  </a:ext>
                </a:extLst>
              </p:cNvPr>
              <p:cNvSpPr>
                <a:spLocks noRot="1" noChangeAspect="1" noMove="1" noResize="1" noEditPoints="1" noAdjustHandles="1" noChangeArrowheads="1" noChangeShapeType="1" noTextEdit="1"/>
              </p:cNvSpPr>
              <p:nvPr/>
            </p:nvSpPr>
            <p:spPr>
              <a:xfrm>
                <a:off x="6836256" y="3591187"/>
                <a:ext cx="3984552" cy="369332"/>
              </a:xfrm>
              <a:prstGeom prst="rect">
                <a:avLst/>
              </a:prstGeom>
              <a:blipFill>
                <a:blip r:embed="rId5"/>
                <a:stretch>
                  <a:fillRect b="-13333"/>
                </a:stretch>
              </a:blipFill>
            </p:spPr>
            <p:txBody>
              <a:bodyPr/>
              <a:lstStyle/>
              <a:p>
                <a:r>
                  <a:rPr lang="en-GB">
                    <a:noFill/>
                  </a:rPr>
                  <a:t> </a:t>
                </a:r>
              </a:p>
            </p:txBody>
          </p:sp>
        </mc:Fallback>
      </mc:AlternateContent>
    </p:spTree>
    <p:extLst>
      <p:ext uri="{BB962C8B-B14F-4D97-AF65-F5344CB8AC3E}">
        <p14:creationId xmlns:p14="http://schemas.microsoft.com/office/powerpoint/2010/main" val="2729971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253A9-5F38-544F-AD24-1ECFA677127E}"/>
              </a:ext>
            </a:extLst>
          </p:cNvPr>
          <p:cNvSpPr>
            <a:spLocks noGrp="1"/>
          </p:cNvSpPr>
          <p:nvPr>
            <p:ph type="title"/>
          </p:nvPr>
        </p:nvSpPr>
        <p:spPr/>
        <p:txBody>
          <a:bodyPr/>
          <a:lstStyle/>
          <a:p>
            <a:r>
              <a:rPr lang="en-GB"/>
              <a:t>Acting Humanly</a:t>
            </a:r>
          </a:p>
        </p:txBody>
      </p:sp>
      <p:sp>
        <p:nvSpPr>
          <p:cNvPr id="8" name="Content Placeholder 7">
            <a:extLst>
              <a:ext uri="{FF2B5EF4-FFF2-40B4-BE49-F238E27FC236}">
                <a16:creationId xmlns:a16="http://schemas.microsoft.com/office/drawing/2014/main" id="{24EA7B25-768E-814A-9AFF-0AF053F8B3B5}"/>
              </a:ext>
            </a:extLst>
          </p:cNvPr>
          <p:cNvSpPr>
            <a:spLocks noGrp="1"/>
          </p:cNvSpPr>
          <p:nvPr>
            <p:ph idx="1"/>
          </p:nvPr>
        </p:nvSpPr>
        <p:spPr/>
        <p:txBody>
          <a:bodyPr>
            <a:normAutofit/>
          </a:bodyPr>
          <a:lstStyle/>
          <a:p>
            <a:r>
              <a:rPr lang="en-GB"/>
              <a:t>Subproblems to solve as part of the Turing Test</a:t>
            </a:r>
          </a:p>
          <a:p>
            <a:pPr lvl="1"/>
            <a:r>
              <a:rPr lang="en-GB" i="1">
                <a:solidFill>
                  <a:schemeClr val="accent1"/>
                </a:solidFill>
              </a:rPr>
              <a:t>Natural Language Processing</a:t>
            </a:r>
          </a:p>
          <a:p>
            <a:pPr lvl="2"/>
            <a:r>
              <a:rPr lang="en-GB"/>
              <a:t>Communication</a:t>
            </a:r>
          </a:p>
          <a:p>
            <a:pPr lvl="1"/>
            <a:r>
              <a:rPr lang="en-GB" i="1">
                <a:solidFill>
                  <a:schemeClr val="accent1"/>
                </a:solidFill>
              </a:rPr>
              <a:t>Knowledge representation</a:t>
            </a:r>
          </a:p>
          <a:p>
            <a:pPr lvl="2"/>
            <a:r>
              <a:rPr lang="en-GB"/>
              <a:t>Store knowledge and observations</a:t>
            </a:r>
          </a:p>
          <a:p>
            <a:pPr lvl="1"/>
            <a:r>
              <a:rPr lang="en-GB" i="1">
                <a:solidFill>
                  <a:schemeClr val="accent1"/>
                </a:solidFill>
              </a:rPr>
              <a:t>Automated reasoning</a:t>
            </a:r>
          </a:p>
          <a:p>
            <a:pPr lvl="2"/>
            <a:r>
              <a:rPr lang="en-GB"/>
              <a:t>Answer questions, draw new conclusions</a:t>
            </a:r>
          </a:p>
          <a:p>
            <a:pPr lvl="1"/>
            <a:r>
              <a:rPr lang="en-GB" i="1">
                <a:solidFill>
                  <a:schemeClr val="accent1"/>
                </a:solidFill>
              </a:rPr>
              <a:t>Machine learning</a:t>
            </a:r>
          </a:p>
          <a:p>
            <a:pPr lvl="2"/>
            <a:r>
              <a:rPr lang="en-GB"/>
              <a:t>Adapt to new circumstances, detect and extrapolate patterns</a:t>
            </a:r>
          </a:p>
          <a:p>
            <a:pPr lvl="1"/>
            <a:r>
              <a:rPr lang="en-GB"/>
              <a:t>Total Turing Test</a:t>
            </a:r>
          </a:p>
          <a:p>
            <a:pPr lvl="2"/>
            <a:r>
              <a:rPr lang="en-GB" i="1">
                <a:solidFill>
                  <a:schemeClr val="accent1"/>
                </a:solidFill>
              </a:rPr>
              <a:t>Computer vision</a:t>
            </a:r>
            <a:r>
              <a:rPr lang="en-GB"/>
              <a:t>: perceive objects</a:t>
            </a:r>
          </a:p>
          <a:p>
            <a:pPr lvl="2"/>
            <a:r>
              <a:rPr lang="en-GB" i="1">
                <a:solidFill>
                  <a:schemeClr val="accent1"/>
                </a:solidFill>
              </a:rPr>
              <a:t>Robotics</a:t>
            </a:r>
            <a:r>
              <a:rPr lang="en-GB"/>
              <a:t>: manipulate objects, move about</a:t>
            </a:r>
          </a:p>
          <a:p>
            <a:endParaRPr lang="en-GB"/>
          </a:p>
          <a:p>
            <a:endParaRPr lang="en-GB"/>
          </a:p>
        </p:txBody>
      </p:sp>
      <p:sp>
        <p:nvSpPr>
          <p:cNvPr id="10" name="TextBox 9">
            <a:extLst>
              <a:ext uri="{FF2B5EF4-FFF2-40B4-BE49-F238E27FC236}">
                <a16:creationId xmlns:a16="http://schemas.microsoft.com/office/drawing/2014/main" id="{BF4C76C5-CA2A-9041-A265-62D16C093173}"/>
              </a:ext>
            </a:extLst>
          </p:cNvPr>
          <p:cNvSpPr txBox="1"/>
          <p:nvPr/>
        </p:nvSpPr>
        <p:spPr>
          <a:xfrm>
            <a:off x="8182059" y="2134205"/>
            <a:ext cx="2805390" cy="258243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a:t>The Turing Test covers a majority of disciplines that make up AI nowadays.</a:t>
            </a:r>
          </a:p>
          <a:p>
            <a:pPr marL="285464" indent="-285464">
              <a:buFont typeface="Arial" panose="020B0604020202020204" pitchFamily="34" charset="0"/>
              <a:buChar char="•"/>
            </a:pPr>
            <a:r>
              <a:rPr lang="en-GB" sz="1798"/>
              <a:t>But: </a:t>
            </a:r>
            <a:br>
              <a:rPr lang="en-GB" sz="1798"/>
            </a:br>
            <a:r>
              <a:rPr lang="en-GB" sz="1798"/>
              <a:t>little research effort devoted to pass test</a:t>
            </a:r>
          </a:p>
          <a:p>
            <a:pPr marL="285464" indent="-285464">
              <a:buFont typeface="Arial" panose="020B0604020202020204" pitchFamily="34" charset="0"/>
              <a:buChar char="•"/>
            </a:pPr>
            <a:r>
              <a:rPr lang="en-GB" sz="1798"/>
              <a:t>Instead: </a:t>
            </a:r>
            <a:br>
              <a:rPr lang="en-GB" sz="1798"/>
            </a:br>
            <a:r>
              <a:rPr lang="en-GB" sz="1798"/>
              <a:t>Study underlying principles of intelligence</a:t>
            </a:r>
          </a:p>
        </p:txBody>
      </p:sp>
      <p:sp>
        <p:nvSpPr>
          <p:cNvPr id="3" name="Date Placeholder 2">
            <a:extLst>
              <a:ext uri="{FF2B5EF4-FFF2-40B4-BE49-F238E27FC236}">
                <a16:creationId xmlns:a16="http://schemas.microsoft.com/office/drawing/2014/main" id="{31F33740-F8AC-0C41-AB00-FA4BD995E207}"/>
              </a:ext>
            </a:extLst>
          </p:cNvPr>
          <p:cNvSpPr>
            <a:spLocks noGrp="1"/>
          </p:cNvSpPr>
          <p:nvPr>
            <p:ph type="dt" sz="half" idx="2"/>
          </p:nvPr>
        </p:nvSpPr>
        <p:spPr/>
        <p:txBody>
          <a:bodyPr/>
          <a:lstStyle/>
          <a:p>
            <a:r>
              <a:rPr lang="en-GB"/>
              <a:t>Intro</a:t>
            </a:r>
          </a:p>
        </p:txBody>
      </p:sp>
      <p:sp>
        <p:nvSpPr>
          <p:cNvPr id="4" name="Slide Number Placeholder 3">
            <a:extLst>
              <a:ext uri="{FF2B5EF4-FFF2-40B4-BE49-F238E27FC236}">
                <a16:creationId xmlns:a16="http://schemas.microsoft.com/office/drawing/2014/main" id="{A796CF2C-9821-D147-A26B-9C356C250D68}"/>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6</a:t>
            </a:fld>
            <a:r>
              <a:rPr lang="en-GB"/>
              <a:t> </a:t>
            </a:r>
            <a:endParaRPr lang="en-GB" sz="1399"/>
          </a:p>
        </p:txBody>
      </p:sp>
      <p:sp>
        <p:nvSpPr>
          <p:cNvPr id="5" name="Footer Placeholder 4">
            <a:extLst>
              <a:ext uri="{FF2B5EF4-FFF2-40B4-BE49-F238E27FC236}">
                <a16:creationId xmlns:a16="http://schemas.microsoft.com/office/drawing/2014/main" id="{A72FE0F5-9AEF-F246-A626-102AA7417E3F}"/>
              </a:ext>
            </a:extLst>
          </p:cNvPr>
          <p:cNvSpPr>
            <a:spLocks noGrp="1"/>
          </p:cNvSpPr>
          <p:nvPr>
            <p:ph type="ftr" sz="quarter" idx="3"/>
          </p:nvPr>
        </p:nvSpPr>
        <p:spPr/>
        <p:txBody>
          <a:bodyPr/>
          <a:lstStyle/>
          <a:p>
            <a:r>
              <a:rPr lang="en-GB"/>
              <a:t>T. Braun - StaRAI</a:t>
            </a:r>
          </a:p>
        </p:txBody>
      </p:sp>
      <p:sp>
        <p:nvSpPr>
          <p:cNvPr id="9" name="TextBox 8">
            <a:extLst>
              <a:ext uri="{FF2B5EF4-FFF2-40B4-BE49-F238E27FC236}">
                <a16:creationId xmlns:a16="http://schemas.microsoft.com/office/drawing/2014/main" id="{EE3285F9-C3EE-5746-BC02-69AD9BA9A9D2}"/>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37795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635B-97E4-204F-A69D-0224EADCFD9F}"/>
              </a:ext>
            </a:extLst>
          </p:cNvPr>
          <p:cNvSpPr>
            <a:spLocks noGrp="1"/>
          </p:cNvSpPr>
          <p:nvPr>
            <p:ph type="title"/>
          </p:nvPr>
        </p:nvSpPr>
        <p:spPr/>
        <p:txBody>
          <a:bodyPr/>
          <a:lstStyle/>
          <a:p>
            <a:r>
              <a:rPr lang="en-GB" dirty="0"/>
              <a:t>Connection to AI, Agents, and Environments</a:t>
            </a:r>
          </a:p>
        </p:txBody>
      </p:sp>
      <p:sp>
        <p:nvSpPr>
          <p:cNvPr id="6" name="Content Placeholder 5">
            <a:extLst>
              <a:ext uri="{FF2B5EF4-FFF2-40B4-BE49-F238E27FC236}">
                <a16:creationId xmlns:a16="http://schemas.microsoft.com/office/drawing/2014/main" id="{126761E7-805C-D74E-B0FC-694ACAA88818}"/>
              </a:ext>
            </a:extLst>
          </p:cNvPr>
          <p:cNvSpPr>
            <a:spLocks noGrp="1"/>
          </p:cNvSpPr>
          <p:nvPr>
            <p:ph idx="1"/>
          </p:nvPr>
        </p:nvSpPr>
        <p:spPr/>
        <p:txBody>
          <a:bodyPr/>
          <a:lstStyle/>
          <a:p>
            <a:endParaRPr lang="en-GB" dirty="0"/>
          </a:p>
        </p:txBody>
      </p:sp>
      <p:sp>
        <p:nvSpPr>
          <p:cNvPr id="3" name="Date Placeholder 2">
            <a:extLst>
              <a:ext uri="{FF2B5EF4-FFF2-40B4-BE49-F238E27FC236}">
                <a16:creationId xmlns:a16="http://schemas.microsoft.com/office/drawing/2014/main" id="{089D60DD-CF27-214D-ADC4-9F18A888EF31}"/>
              </a:ext>
            </a:extLst>
          </p:cNvPr>
          <p:cNvSpPr>
            <a:spLocks noGrp="1"/>
          </p:cNvSpPr>
          <p:nvPr>
            <p:ph type="dt" sz="half" idx="10"/>
          </p:nvPr>
        </p:nvSpPr>
        <p:spPr/>
        <p:txBody>
          <a:bodyPr/>
          <a:lstStyle/>
          <a:p>
            <a:r>
              <a:rPr lang="en-GB"/>
              <a:t>Intro</a:t>
            </a:r>
            <a:endParaRPr lang="en-US"/>
          </a:p>
        </p:txBody>
      </p:sp>
      <p:sp>
        <p:nvSpPr>
          <p:cNvPr id="5" name="Footer Placeholder 4">
            <a:extLst>
              <a:ext uri="{FF2B5EF4-FFF2-40B4-BE49-F238E27FC236}">
                <a16:creationId xmlns:a16="http://schemas.microsoft.com/office/drawing/2014/main" id="{A6B2D5E4-37E9-E746-9924-7F313BF61029}"/>
              </a:ext>
            </a:extLst>
          </p:cNvPr>
          <p:cNvSpPr>
            <a:spLocks noGrp="1"/>
          </p:cNvSpPr>
          <p:nvPr>
            <p:ph type="ftr" sz="quarter" idx="11"/>
          </p:nvPr>
        </p:nvSpPr>
        <p:spPr/>
        <p:txBody>
          <a:bodyPr/>
          <a:lstStyle/>
          <a:p>
            <a:r>
              <a:rPr lang="en-US"/>
              <a:t>T. Braun - StaRAI</a:t>
            </a:r>
          </a:p>
        </p:txBody>
      </p:sp>
      <p:sp>
        <p:nvSpPr>
          <p:cNvPr id="4" name="Slide Number Placeholder 3">
            <a:extLst>
              <a:ext uri="{FF2B5EF4-FFF2-40B4-BE49-F238E27FC236}">
                <a16:creationId xmlns:a16="http://schemas.microsoft.com/office/drawing/2014/main" id="{B4C2D5C8-ED7E-2E47-AC9F-66007FD11A7D}"/>
              </a:ext>
            </a:extLst>
          </p:cNvPr>
          <p:cNvSpPr>
            <a:spLocks noGrp="1"/>
          </p:cNvSpPr>
          <p:nvPr>
            <p:ph type="sldNum" sz="quarter" idx="12"/>
          </p:nvPr>
        </p:nvSpPr>
        <p:spPr/>
        <p:txBody>
          <a:bodyPr/>
          <a:lstStyle/>
          <a:p>
            <a:fld id="{DB7C4649-800D-CB47-881A-AA04BFFFB18C}" type="slidenum">
              <a:rPr lang="en-US" smtClean="0"/>
              <a:t>60</a:t>
            </a:fld>
            <a:endParaRPr lang="en-US"/>
          </a:p>
        </p:txBody>
      </p:sp>
      <p:sp>
        <p:nvSpPr>
          <p:cNvPr id="7" name="TextBox 6">
            <a:extLst>
              <a:ext uri="{FF2B5EF4-FFF2-40B4-BE49-F238E27FC236}">
                <a16:creationId xmlns:a16="http://schemas.microsoft.com/office/drawing/2014/main" id="{3AED9F7F-7C27-EC4A-9658-E51C8CEF8AF7}"/>
              </a:ext>
            </a:extLst>
          </p:cNvPr>
          <p:cNvSpPr txBox="1"/>
          <p:nvPr/>
        </p:nvSpPr>
        <p:spPr>
          <a:xfrm>
            <a:off x="4877260" y="1665065"/>
            <a:ext cx="2278441"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AI: intelligent systems in the real world</a:t>
            </a:r>
          </a:p>
        </p:txBody>
      </p:sp>
      <p:sp>
        <p:nvSpPr>
          <p:cNvPr id="8" name="TextBox 7">
            <a:extLst>
              <a:ext uri="{FF2B5EF4-FFF2-40B4-BE49-F238E27FC236}">
                <a16:creationId xmlns:a16="http://schemas.microsoft.com/office/drawing/2014/main" id="{99D5260E-914E-554F-8392-FEF52B1891FC}"/>
              </a:ext>
            </a:extLst>
          </p:cNvPr>
          <p:cNvSpPr txBox="1"/>
          <p:nvPr/>
        </p:nvSpPr>
        <p:spPr>
          <a:xfrm>
            <a:off x="3010676" y="2904428"/>
            <a:ext cx="1723002" cy="408623"/>
          </a:xfrm>
          <a:prstGeom prst="roundRect">
            <a:avLst/>
          </a:prstGeom>
          <a:noFill/>
          <a:ln w="38100">
            <a:solidFill>
              <a:schemeClr val="accent1"/>
            </a:solidFill>
          </a:ln>
        </p:spPr>
        <p:txBody>
          <a:bodyPr wrap="square" rtlCol="0">
            <a:spAutoFit/>
          </a:bodyPr>
          <a:lstStyle/>
          <a:p>
            <a:pPr algn="ctr"/>
            <a:r>
              <a:rPr lang="en-GB" dirty="0"/>
              <a:t>First-order logic</a:t>
            </a:r>
          </a:p>
        </p:txBody>
      </p:sp>
      <p:sp>
        <p:nvSpPr>
          <p:cNvPr id="9" name="TextBox 8">
            <a:extLst>
              <a:ext uri="{FF2B5EF4-FFF2-40B4-BE49-F238E27FC236}">
                <a16:creationId xmlns:a16="http://schemas.microsoft.com/office/drawing/2014/main" id="{4C63368F-2476-BB41-859D-9F53B0AFF0E6}"/>
              </a:ext>
            </a:extLst>
          </p:cNvPr>
          <p:cNvSpPr txBox="1"/>
          <p:nvPr/>
        </p:nvSpPr>
        <p:spPr>
          <a:xfrm>
            <a:off x="7248283" y="2756029"/>
            <a:ext cx="1889256" cy="715089"/>
          </a:xfrm>
          <a:prstGeom prst="roundRect">
            <a:avLst/>
          </a:prstGeom>
          <a:noFill/>
          <a:ln w="38100">
            <a:solidFill>
              <a:schemeClr val="accent1"/>
            </a:solidFill>
          </a:ln>
        </p:spPr>
        <p:txBody>
          <a:bodyPr wrap="square" rtlCol="0">
            <a:spAutoFit/>
          </a:bodyPr>
          <a:lstStyle/>
          <a:p>
            <a:pPr algn="ctr"/>
            <a:r>
              <a:rPr lang="en-GB" dirty="0"/>
              <a:t>Probabilistic graphical models</a:t>
            </a:r>
          </a:p>
        </p:txBody>
      </p:sp>
      <p:sp>
        <p:nvSpPr>
          <p:cNvPr id="10" name="TextBox 9">
            <a:extLst>
              <a:ext uri="{FF2B5EF4-FFF2-40B4-BE49-F238E27FC236}">
                <a16:creationId xmlns:a16="http://schemas.microsoft.com/office/drawing/2014/main" id="{42C9F974-4923-A249-B8AE-E28C8A234C7E}"/>
              </a:ext>
            </a:extLst>
          </p:cNvPr>
          <p:cNvSpPr txBox="1"/>
          <p:nvPr/>
        </p:nvSpPr>
        <p:spPr>
          <a:xfrm>
            <a:off x="4794132" y="3985904"/>
            <a:ext cx="2440916" cy="715089"/>
          </a:xfrm>
          <a:prstGeom prst="round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First-order probabilistic languages</a:t>
            </a:r>
          </a:p>
        </p:txBody>
      </p:sp>
      <p:cxnSp>
        <p:nvCxnSpPr>
          <p:cNvPr id="13" name="Straight Arrow Connector 12">
            <a:extLst>
              <a:ext uri="{FF2B5EF4-FFF2-40B4-BE49-F238E27FC236}">
                <a16:creationId xmlns:a16="http://schemas.microsoft.com/office/drawing/2014/main" id="{D56FDEF6-0293-E34A-AA3A-076363BA7315}"/>
              </a:ext>
            </a:extLst>
          </p:cNvPr>
          <p:cNvCxnSpPr>
            <a:cxnSpLocks/>
            <a:stCxn id="7" idx="2"/>
            <a:endCxn id="8" idx="0"/>
          </p:cNvCxnSpPr>
          <p:nvPr/>
        </p:nvCxnSpPr>
        <p:spPr>
          <a:xfrm flipH="1">
            <a:off x="3872178" y="2380153"/>
            <a:ext cx="2144303" cy="524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C06AD6-0C95-E441-9EAF-6EF54F447B85}"/>
              </a:ext>
            </a:extLst>
          </p:cNvPr>
          <p:cNvCxnSpPr>
            <a:cxnSpLocks/>
            <a:stCxn id="7" idx="2"/>
            <a:endCxn id="9" idx="0"/>
          </p:cNvCxnSpPr>
          <p:nvPr/>
        </p:nvCxnSpPr>
        <p:spPr>
          <a:xfrm>
            <a:off x="6016481" y="2380154"/>
            <a:ext cx="2176431" cy="375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A37A50-A8F9-FD42-8FFE-B57A98C985CB}"/>
              </a:ext>
            </a:extLst>
          </p:cNvPr>
          <p:cNvCxnSpPr>
            <a:cxnSpLocks/>
            <a:stCxn id="8" idx="2"/>
            <a:endCxn id="10" idx="0"/>
          </p:cNvCxnSpPr>
          <p:nvPr/>
        </p:nvCxnSpPr>
        <p:spPr>
          <a:xfrm>
            <a:off x="3872178" y="3313051"/>
            <a:ext cx="2142413" cy="6728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8D3B4F-98B7-8944-ACAC-326FC6E3E589}"/>
              </a:ext>
            </a:extLst>
          </p:cNvPr>
          <p:cNvCxnSpPr>
            <a:cxnSpLocks/>
            <a:stCxn id="9" idx="2"/>
            <a:endCxn id="10" idx="0"/>
          </p:cNvCxnSpPr>
          <p:nvPr/>
        </p:nvCxnSpPr>
        <p:spPr>
          <a:xfrm flipH="1">
            <a:off x="6014591" y="3471117"/>
            <a:ext cx="2178321" cy="5147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5E88A8C-0505-7849-9577-FD93B6B451A1}"/>
              </a:ext>
            </a:extLst>
          </p:cNvPr>
          <p:cNvSpPr txBox="1"/>
          <p:nvPr/>
        </p:nvSpPr>
        <p:spPr>
          <a:xfrm>
            <a:off x="3214718" y="2039464"/>
            <a:ext cx="1518961" cy="646331"/>
          </a:xfrm>
          <a:prstGeom prst="rect">
            <a:avLst/>
          </a:prstGeom>
          <a:effectLst>
            <a:outerShdw blurRad="57150" dist="19050" dir="5400000" algn="ctr" rotWithShape="0">
              <a:srgbClr val="000000">
                <a:alpha val="63000"/>
              </a:srgbClr>
            </a:outerShdw>
            <a:softEdge rad="31750"/>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The world has things in it!</a:t>
            </a:r>
          </a:p>
        </p:txBody>
      </p:sp>
      <p:sp>
        <p:nvSpPr>
          <p:cNvPr id="29" name="TextBox 28">
            <a:extLst>
              <a:ext uri="{FF2B5EF4-FFF2-40B4-BE49-F238E27FC236}">
                <a16:creationId xmlns:a16="http://schemas.microsoft.com/office/drawing/2014/main" id="{A107EE4F-0C38-8B49-A530-E817E834E4E6}"/>
              </a:ext>
            </a:extLst>
          </p:cNvPr>
          <p:cNvSpPr txBox="1"/>
          <p:nvPr/>
        </p:nvSpPr>
        <p:spPr>
          <a:xfrm>
            <a:off x="7299290" y="2032292"/>
            <a:ext cx="1518961" cy="646331"/>
          </a:xfrm>
          <a:prstGeom prst="rect">
            <a:avLst/>
          </a:prstGeo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dirty="0"/>
              <a:t>The world is uncertain!</a:t>
            </a:r>
          </a:p>
        </p:txBody>
      </p:sp>
      <p:sp>
        <p:nvSpPr>
          <p:cNvPr id="30" name="TextBox 29">
            <a:extLst>
              <a:ext uri="{FF2B5EF4-FFF2-40B4-BE49-F238E27FC236}">
                <a16:creationId xmlns:a16="http://schemas.microsoft.com/office/drawing/2014/main" id="{B9ACCD7E-C92E-154D-8534-C077B31B42E9}"/>
              </a:ext>
            </a:extLst>
          </p:cNvPr>
          <p:cNvSpPr txBox="1"/>
          <p:nvPr/>
        </p:nvSpPr>
        <p:spPr>
          <a:xfrm>
            <a:off x="3214718" y="3502063"/>
            <a:ext cx="1518961" cy="646331"/>
          </a:xfrm>
          <a:prstGeom prst="rect">
            <a:avLst/>
          </a:prstGeo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dirty="0"/>
              <a:t>The world is uncertain!</a:t>
            </a:r>
          </a:p>
        </p:txBody>
      </p:sp>
      <p:sp>
        <p:nvSpPr>
          <p:cNvPr id="31" name="TextBox 30">
            <a:extLst>
              <a:ext uri="{FF2B5EF4-FFF2-40B4-BE49-F238E27FC236}">
                <a16:creationId xmlns:a16="http://schemas.microsoft.com/office/drawing/2014/main" id="{F2FB2341-BF04-7042-96D5-4D74BFABB186}"/>
              </a:ext>
            </a:extLst>
          </p:cNvPr>
          <p:cNvSpPr txBox="1"/>
          <p:nvPr/>
        </p:nvSpPr>
        <p:spPr>
          <a:xfrm>
            <a:off x="7297398" y="3617479"/>
            <a:ext cx="1518961" cy="646331"/>
          </a:xfrm>
          <a:prstGeom prst="rect">
            <a:avLst/>
          </a:prstGeom>
          <a:effectLst>
            <a:outerShdw blurRad="57150" dist="19050" dir="5400000" algn="ctr" rotWithShape="0">
              <a:srgbClr val="000000">
                <a:alpha val="63000"/>
              </a:srgbClr>
            </a:outerShdw>
            <a:softEdge rad="31750"/>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The world has things in it!</a:t>
            </a:r>
          </a:p>
        </p:txBody>
      </p:sp>
      <p:sp>
        <p:nvSpPr>
          <p:cNvPr id="34" name="TextBox 33">
            <a:extLst>
              <a:ext uri="{FF2B5EF4-FFF2-40B4-BE49-F238E27FC236}">
                <a16:creationId xmlns:a16="http://schemas.microsoft.com/office/drawing/2014/main" id="{FF15528C-B309-9949-B87B-9B3A1AF3893C}"/>
              </a:ext>
            </a:extLst>
          </p:cNvPr>
          <p:cNvSpPr txBox="1"/>
          <p:nvPr/>
        </p:nvSpPr>
        <p:spPr>
          <a:xfrm>
            <a:off x="4751972" y="6183170"/>
            <a:ext cx="2684261" cy="338554"/>
          </a:xfrm>
          <a:prstGeom prst="rect">
            <a:avLst/>
          </a:prstGeom>
          <a:noFill/>
        </p:spPr>
        <p:txBody>
          <a:bodyPr wrap="none" rtlCol="0">
            <a:spAutoFit/>
          </a:bodyPr>
          <a:lstStyle/>
          <a:p>
            <a:r>
              <a:rPr lang="en-GB" sz="1600" dirty="0">
                <a:solidFill>
                  <a:schemeClr val="tx1">
                    <a:lumMod val="60000"/>
                    <a:lumOff val="40000"/>
                  </a:schemeClr>
                </a:solidFill>
              </a:rPr>
              <a:t>Figure based on Stuart Russell</a:t>
            </a:r>
          </a:p>
        </p:txBody>
      </p:sp>
      <p:sp>
        <p:nvSpPr>
          <p:cNvPr id="21" name="Rectangle 20">
            <a:extLst>
              <a:ext uri="{FF2B5EF4-FFF2-40B4-BE49-F238E27FC236}">
                <a16:creationId xmlns:a16="http://schemas.microsoft.com/office/drawing/2014/main" id="{23C7FAFE-6F90-D446-BD39-063112AD4901}"/>
              </a:ext>
            </a:extLst>
          </p:cNvPr>
          <p:cNvSpPr/>
          <p:nvPr/>
        </p:nvSpPr>
        <p:spPr>
          <a:xfrm>
            <a:off x="7244793" y="1963923"/>
            <a:ext cx="1923392" cy="23106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ABBD0AC-B05D-2E42-86A4-8D50D4F030D1}"/>
              </a:ext>
            </a:extLst>
          </p:cNvPr>
          <p:cNvSpPr/>
          <p:nvPr/>
        </p:nvSpPr>
        <p:spPr>
          <a:xfrm rot="5400000">
            <a:off x="5842678" y="2587311"/>
            <a:ext cx="1575771" cy="123194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7502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F3117-4826-CC4F-8D80-E11BB8CF8688}"/>
              </a:ext>
            </a:extLst>
          </p:cNvPr>
          <p:cNvSpPr>
            <a:spLocks noGrp="1"/>
          </p:cNvSpPr>
          <p:nvPr>
            <p:ph type="title"/>
          </p:nvPr>
        </p:nvSpPr>
        <p:spPr/>
        <p:txBody>
          <a:bodyPr/>
          <a:lstStyle/>
          <a:p>
            <a:r>
              <a:rPr lang="en-GB" dirty="0"/>
              <a:t>From Logics to Probabilistic Relational Models</a:t>
            </a:r>
          </a:p>
        </p:txBody>
      </p:sp>
      <p:sp>
        <p:nvSpPr>
          <p:cNvPr id="3" name="Content Placeholder 2">
            <a:extLst>
              <a:ext uri="{FF2B5EF4-FFF2-40B4-BE49-F238E27FC236}">
                <a16:creationId xmlns:a16="http://schemas.microsoft.com/office/drawing/2014/main" id="{24D4B517-A035-4541-8650-8899656E6B4A}"/>
              </a:ext>
            </a:extLst>
          </p:cNvPr>
          <p:cNvSpPr>
            <a:spLocks noGrp="1"/>
          </p:cNvSpPr>
          <p:nvPr>
            <p:ph sz="half" idx="1"/>
          </p:nvPr>
        </p:nvSpPr>
        <p:spPr>
          <a:xfrm>
            <a:off x="359962" y="1666800"/>
            <a:ext cx="5452008" cy="4239112"/>
          </a:xfrm>
        </p:spPr>
        <p:txBody>
          <a:bodyPr/>
          <a:lstStyle/>
          <a:p>
            <a:r>
              <a:rPr lang="en-GB" dirty="0"/>
              <a:t>Propositional: Descriptions about world</a:t>
            </a:r>
          </a:p>
          <a:p>
            <a:pPr lvl="1"/>
            <a:r>
              <a:rPr lang="en-GB" dirty="0"/>
              <a:t>Form of constraints on an environment</a:t>
            </a:r>
          </a:p>
          <a:p>
            <a:pPr lvl="2"/>
            <a:endParaRPr lang="en-GB" dirty="0"/>
          </a:p>
          <a:p>
            <a:pPr lvl="2"/>
            <a:endParaRPr lang="en-GB" dirty="0"/>
          </a:p>
          <a:p>
            <a:pPr lvl="2"/>
            <a:endParaRPr lang="en-GB" dirty="0"/>
          </a:p>
          <a:p>
            <a:r>
              <a:rPr lang="en-GB" dirty="0"/>
              <a:t>First-order: Objects, relations among them</a:t>
            </a:r>
          </a:p>
          <a:p>
            <a:pPr lvl="1"/>
            <a:r>
              <a:rPr lang="en-GB" dirty="0"/>
              <a:t>Groundings to get to propositional logic</a:t>
            </a:r>
          </a:p>
          <a:p>
            <a:pPr lvl="2"/>
            <a:endParaRPr lang="en-GB" dirty="0"/>
          </a:p>
          <a:p>
            <a:pPr lvl="2"/>
            <a:endParaRPr lang="en-GB" dirty="0"/>
          </a:p>
          <a:p>
            <a:endParaRPr lang="en-GB" dirty="0"/>
          </a:p>
          <a:p>
            <a:r>
              <a:rPr lang="en-GB" dirty="0"/>
              <a:t>Denote either true or false  statements</a:t>
            </a:r>
          </a:p>
          <a:p>
            <a:endParaRPr lang="en-GB" dirty="0"/>
          </a:p>
        </p:txBody>
      </p:sp>
      <p:sp>
        <p:nvSpPr>
          <p:cNvPr id="18" name="Content Placeholder 17">
            <a:extLst>
              <a:ext uri="{FF2B5EF4-FFF2-40B4-BE49-F238E27FC236}">
                <a16:creationId xmlns:a16="http://schemas.microsoft.com/office/drawing/2014/main" id="{1D1A0F0C-8620-D049-A29E-3DE94E653027}"/>
              </a:ext>
            </a:extLst>
          </p:cNvPr>
          <p:cNvSpPr>
            <a:spLocks noGrp="1"/>
          </p:cNvSpPr>
          <p:nvPr>
            <p:ph sz="half" idx="2"/>
          </p:nvPr>
        </p:nvSpPr>
        <p:spPr/>
        <p:txBody>
          <a:bodyPr/>
          <a:lstStyle/>
          <a:p>
            <a:r>
              <a:rPr lang="en-GB" dirty="0"/>
              <a:t>Approach to soften constraints: Introduce weights to denote that statements hold to a certain degree over all possible worlds</a:t>
            </a:r>
          </a:p>
          <a:p>
            <a:pPr lvl="1"/>
            <a:r>
              <a:rPr lang="en-GB" dirty="0"/>
              <a:t>Example: Markov Logic Network</a:t>
            </a:r>
          </a:p>
          <a:p>
            <a:pPr lvl="2"/>
            <a:r>
              <a:rPr lang="en-GB" dirty="0"/>
              <a:t>We will see more of them later</a:t>
            </a:r>
          </a:p>
          <a:p>
            <a:endParaRPr lang="en-GB" dirty="0"/>
          </a:p>
        </p:txBody>
      </p:sp>
      <p:sp>
        <p:nvSpPr>
          <p:cNvPr id="4" name="Date Placeholder 3">
            <a:extLst>
              <a:ext uri="{FF2B5EF4-FFF2-40B4-BE49-F238E27FC236}">
                <a16:creationId xmlns:a16="http://schemas.microsoft.com/office/drawing/2014/main" id="{72191F85-61CA-7242-B1F6-838874E12119}"/>
              </a:ext>
            </a:extLst>
          </p:cNvPr>
          <p:cNvSpPr>
            <a:spLocks noGrp="1"/>
          </p:cNvSpPr>
          <p:nvPr>
            <p:ph type="dt" sz="half" idx="10"/>
          </p:nvPr>
        </p:nvSpPr>
        <p:spPr/>
        <p:txBody>
          <a:bodyPr/>
          <a:lstStyle/>
          <a:p>
            <a:r>
              <a:rPr lang="en-GB"/>
              <a:t>Intro</a:t>
            </a:r>
            <a:endParaRPr lang="en-US"/>
          </a:p>
        </p:txBody>
      </p:sp>
      <p:sp>
        <p:nvSpPr>
          <p:cNvPr id="5" name="Footer Placeholder 4">
            <a:extLst>
              <a:ext uri="{FF2B5EF4-FFF2-40B4-BE49-F238E27FC236}">
                <a16:creationId xmlns:a16="http://schemas.microsoft.com/office/drawing/2014/main" id="{E360178B-C118-D640-A357-51CE904DA442}"/>
              </a:ext>
            </a:extLst>
          </p:cNvPr>
          <p:cNvSpPr>
            <a:spLocks noGrp="1"/>
          </p:cNvSpPr>
          <p:nvPr>
            <p:ph type="ftr" sz="quarter" idx="3"/>
          </p:nvPr>
        </p:nvSpPr>
        <p:spPr/>
        <p:txBody>
          <a:bodyPr/>
          <a:lstStyle/>
          <a:p>
            <a:r>
              <a:rPr lang="en-US"/>
              <a:t>T. Braun - StaRAI</a:t>
            </a:r>
          </a:p>
        </p:txBody>
      </p:sp>
      <p:sp>
        <p:nvSpPr>
          <p:cNvPr id="6" name="Slide Number Placeholder 5">
            <a:extLst>
              <a:ext uri="{FF2B5EF4-FFF2-40B4-BE49-F238E27FC236}">
                <a16:creationId xmlns:a16="http://schemas.microsoft.com/office/drawing/2014/main" id="{A7DB0E9E-7398-1044-8476-8F6EB15550DC}"/>
              </a:ext>
            </a:extLst>
          </p:cNvPr>
          <p:cNvSpPr>
            <a:spLocks noGrp="1"/>
          </p:cNvSpPr>
          <p:nvPr>
            <p:ph type="sldNum" sz="quarter" idx="4"/>
          </p:nvPr>
        </p:nvSpPr>
        <p:spPr/>
        <p:txBody>
          <a:bodyPr/>
          <a:lstStyle/>
          <a:p>
            <a:fld id="{DB7C4649-800D-CB47-881A-AA04BFFFB18C}" type="slidenum">
              <a:rPr lang="en-US" smtClean="0"/>
              <a:t>61</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888CC0-007F-FB42-A7AF-57D95564A64B}"/>
                  </a:ext>
                </a:extLst>
              </p:cNvPr>
              <p:cNvSpPr txBox="1"/>
              <p:nvPr/>
            </p:nvSpPr>
            <p:spPr>
              <a:xfrm>
                <a:off x="1884015" y="2441101"/>
                <a:ext cx="2403902" cy="369332"/>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solidFill>
                          <a:latin typeface="Cambria Math" panose="02040503050406030204" pitchFamily="18" charset="0"/>
                        </a:rPr>
                        <m:t>𝑃𝑟𝑒𝑠𝑒𝑛𝑡𝑠</m:t>
                      </m:r>
                      <m:r>
                        <a:rPr lang="en-GB" i="1" dirty="0" smtClean="0">
                          <a:solidFill>
                            <a:schemeClr val="tx1"/>
                          </a:solidFill>
                          <a:latin typeface="Cambria Math" panose="02040503050406030204" pitchFamily="18" charset="0"/>
                        </a:rPr>
                        <m:t>⇒</m:t>
                      </m:r>
                      <m:r>
                        <a:rPr lang="en-GB" i="1" dirty="0" smtClean="0">
                          <a:solidFill>
                            <a:schemeClr val="tx1"/>
                          </a:solidFill>
                          <a:latin typeface="Cambria Math" panose="02040503050406030204" pitchFamily="18" charset="0"/>
                        </a:rPr>
                        <m:t>𝐴𝑡𝑡𝑒𝑛𝑑𝑠</m:t>
                      </m:r>
                    </m:oMath>
                  </m:oMathPara>
                </a14:m>
                <a:endParaRPr lang="en-GB" dirty="0">
                  <a:solidFill>
                    <a:schemeClr val="tx1"/>
                  </a:solidFill>
                </a:endParaRPr>
              </a:p>
            </p:txBody>
          </p:sp>
        </mc:Choice>
        <mc:Fallback xmlns="">
          <p:sp>
            <p:nvSpPr>
              <p:cNvPr id="14" name="TextBox 13">
                <a:extLst>
                  <a:ext uri="{FF2B5EF4-FFF2-40B4-BE49-F238E27FC236}">
                    <a16:creationId xmlns:a16="http://schemas.microsoft.com/office/drawing/2014/main" id="{33888CC0-007F-FB42-A7AF-57D95564A64B}"/>
                  </a:ext>
                </a:extLst>
              </p:cNvPr>
              <p:cNvSpPr txBox="1">
                <a:spLocks noRot="1" noChangeAspect="1" noMove="1" noResize="1" noEditPoints="1" noAdjustHandles="1" noChangeArrowheads="1" noChangeShapeType="1" noTextEdit="1"/>
              </p:cNvSpPr>
              <p:nvPr/>
            </p:nvSpPr>
            <p:spPr>
              <a:xfrm>
                <a:off x="1884015" y="2441101"/>
                <a:ext cx="2403902" cy="36933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A7BEF80-BC20-434D-8043-512C2EFF4300}"/>
                  </a:ext>
                </a:extLst>
              </p:cNvPr>
              <p:cNvSpPr txBox="1"/>
              <p:nvPr/>
            </p:nvSpPr>
            <p:spPr>
              <a:xfrm>
                <a:off x="1084174" y="4616602"/>
                <a:ext cx="3744595" cy="369332"/>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i="1" dirty="0" smtClean="0">
                          <a:solidFill>
                            <a:schemeClr val="tx1"/>
                          </a:solidFill>
                          <a:latin typeface="Cambria Math" panose="02040503050406030204" pitchFamily="18" charset="0"/>
                        </a:rPr>
                        <m:t>𝑃𝑟𝑒𝑠𝑒𝑛𝑡𝑠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𝑃</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r>
                        <a:rPr lang="en-GB" i="1" dirty="0" smtClean="0">
                          <a:solidFill>
                            <a:schemeClr val="tx1"/>
                          </a:solidFill>
                          <a:latin typeface="Cambria Math" panose="02040503050406030204" pitchFamily="18" charset="0"/>
                        </a:rPr>
                        <m:t>⇒</m:t>
                      </m:r>
                      <m:r>
                        <a:rPr lang="en-GB" i="1" dirty="0" smtClean="0">
                          <a:solidFill>
                            <a:schemeClr val="tx1"/>
                          </a:solidFill>
                          <a:latin typeface="Cambria Math" panose="02040503050406030204" pitchFamily="18" charset="0"/>
                        </a:rPr>
                        <m:t>𝐴𝑡𝑡𝑒𝑛𝑑𝑠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oMath>
                  </m:oMathPara>
                </a14:m>
                <a:endParaRPr lang="en-GB" dirty="0">
                  <a:solidFill>
                    <a:schemeClr val="tx1"/>
                  </a:solidFill>
                </a:endParaRPr>
              </a:p>
            </p:txBody>
          </p:sp>
        </mc:Choice>
        <mc:Fallback xmlns="">
          <p:sp>
            <p:nvSpPr>
              <p:cNvPr id="35" name="TextBox 34">
                <a:extLst>
                  <a:ext uri="{FF2B5EF4-FFF2-40B4-BE49-F238E27FC236}">
                    <a16:creationId xmlns:a16="http://schemas.microsoft.com/office/drawing/2014/main" id="{5A7BEF80-BC20-434D-8043-512C2EFF4300}"/>
                  </a:ext>
                </a:extLst>
              </p:cNvPr>
              <p:cNvSpPr txBox="1">
                <a:spLocks noRot="1" noChangeAspect="1" noMove="1" noResize="1" noEditPoints="1" noAdjustHandles="1" noChangeArrowheads="1" noChangeShapeType="1" noTextEdit="1"/>
              </p:cNvSpPr>
              <p:nvPr/>
            </p:nvSpPr>
            <p:spPr>
              <a:xfrm>
                <a:off x="1084174" y="4616602"/>
                <a:ext cx="3744595"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80690C8-6E0B-5340-A857-CAC2D7794FED}"/>
                  </a:ext>
                </a:extLst>
              </p:cNvPr>
              <p:cNvSpPr txBox="1"/>
              <p:nvPr/>
            </p:nvSpPr>
            <p:spPr>
              <a:xfrm>
                <a:off x="7959777" y="3932417"/>
                <a:ext cx="3871897" cy="369332"/>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tabLst>
                    <a:tab pos="530225" algn="l"/>
                  </a:tabLst>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 </m:t>
                      </m:r>
                      <m:r>
                        <a:rPr lang="en-GB" i="1" dirty="0" smtClean="0">
                          <a:solidFill>
                            <a:schemeClr val="tx1"/>
                          </a:solidFill>
                          <a:latin typeface="Cambria Math" panose="02040503050406030204" pitchFamily="18" charset="0"/>
                        </a:rPr>
                        <m:t>𝑃𝑟𝑒𝑠𝑒𝑛𝑡𝑠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𝑃</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r>
                        <a:rPr lang="en-GB" i="1" dirty="0" smtClean="0">
                          <a:solidFill>
                            <a:schemeClr val="tx1"/>
                          </a:solidFill>
                          <a:latin typeface="Cambria Math" panose="02040503050406030204" pitchFamily="18" charset="0"/>
                        </a:rPr>
                        <m:t>⇒</m:t>
                      </m:r>
                      <m:r>
                        <a:rPr lang="en-GB" i="1" dirty="0" smtClean="0">
                          <a:solidFill>
                            <a:schemeClr val="tx1"/>
                          </a:solidFill>
                          <a:latin typeface="Cambria Math" panose="02040503050406030204" pitchFamily="18" charset="0"/>
                        </a:rPr>
                        <m:t>𝐴𝑡𝑡𝑒𝑛𝑑𝑠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oMath>
                  </m:oMathPara>
                </a14:m>
                <a:endParaRPr lang="en-GB" dirty="0">
                  <a:solidFill>
                    <a:schemeClr val="tx1"/>
                  </a:solidFill>
                </a:endParaRPr>
              </a:p>
            </p:txBody>
          </p:sp>
        </mc:Choice>
        <mc:Fallback xmlns="">
          <p:sp>
            <p:nvSpPr>
              <p:cNvPr id="37" name="TextBox 36">
                <a:extLst>
                  <a:ext uri="{FF2B5EF4-FFF2-40B4-BE49-F238E27FC236}">
                    <a16:creationId xmlns:a16="http://schemas.microsoft.com/office/drawing/2014/main" id="{780690C8-6E0B-5340-A857-CAC2D7794FED}"/>
                  </a:ext>
                </a:extLst>
              </p:cNvPr>
              <p:cNvSpPr txBox="1">
                <a:spLocks noRot="1" noChangeAspect="1" noMove="1" noResize="1" noEditPoints="1" noAdjustHandles="1" noChangeArrowheads="1" noChangeShapeType="1" noTextEdit="1"/>
              </p:cNvSpPr>
              <p:nvPr/>
            </p:nvSpPr>
            <p:spPr>
              <a:xfrm>
                <a:off x="7959777" y="3932417"/>
                <a:ext cx="3871897"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5B96EAE-944F-4E4A-9E9A-20E94AD797EF}"/>
                  </a:ext>
                </a:extLst>
              </p:cNvPr>
              <p:cNvSpPr txBox="1"/>
              <p:nvPr/>
            </p:nvSpPr>
            <p:spPr>
              <a:xfrm>
                <a:off x="6257842" y="4542982"/>
                <a:ext cx="5573833" cy="369332"/>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tabLst>
                    <a:tab pos="530225" algn="l"/>
                  </a:tabLst>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3.75</m:t>
                      </m:r>
                      <m:r>
                        <a:rPr lang="en-GB" i="1" dirty="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𝑃𝑢𝑏𝑙𝑖𝑠h𝑒𝑠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r>
                        <a:rPr lang="en-GB" i="1" dirty="0" smtClean="0">
                          <a:solidFill>
                            <a:schemeClr val="tx1"/>
                          </a:solidFill>
                          <a:latin typeface="Cambria Math" panose="02040503050406030204" pitchFamily="18" charset="0"/>
                        </a:rPr>
                        <m:t>∧</m:t>
                      </m:r>
                      <m:r>
                        <a:rPr lang="en-GB" i="1" dirty="0" err="1" smtClean="0">
                          <a:solidFill>
                            <a:schemeClr val="tx1"/>
                          </a:solidFill>
                          <a:latin typeface="Cambria Math" panose="02040503050406030204" pitchFamily="18" charset="0"/>
                        </a:rPr>
                        <m:t>𝐹𝑎𝑟𝐴𝑤𝑎𝑦</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𝐶</m:t>
                          </m:r>
                        </m:e>
                      </m:d>
                      <m:r>
                        <a:rPr lang="en-GB" i="1" dirty="0" smtClean="0">
                          <a:solidFill>
                            <a:schemeClr val="tx1"/>
                          </a:solidFill>
                          <a:latin typeface="Cambria Math" panose="02040503050406030204" pitchFamily="18" charset="0"/>
                        </a:rPr>
                        <m:t>⇒</m:t>
                      </m:r>
                      <m:r>
                        <a:rPr lang="en-GB" i="1" dirty="0" smtClean="0">
                          <a:solidFill>
                            <a:schemeClr val="tx1"/>
                          </a:solidFill>
                          <a:latin typeface="Cambria Math" panose="02040503050406030204" pitchFamily="18" charset="0"/>
                        </a:rPr>
                        <m:t>𝐴𝑡𝑡𝑒𝑛𝑑𝑠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oMath>
                  </m:oMathPara>
                </a14:m>
                <a:endParaRPr lang="en-GB" dirty="0">
                  <a:solidFill>
                    <a:schemeClr val="tx1"/>
                  </a:solidFill>
                </a:endParaRPr>
              </a:p>
            </p:txBody>
          </p:sp>
        </mc:Choice>
        <mc:Fallback xmlns="">
          <p:sp>
            <p:nvSpPr>
              <p:cNvPr id="45" name="TextBox 44">
                <a:extLst>
                  <a:ext uri="{FF2B5EF4-FFF2-40B4-BE49-F238E27FC236}">
                    <a16:creationId xmlns:a16="http://schemas.microsoft.com/office/drawing/2014/main" id="{C5B96EAE-944F-4E4A-9E9A-20E94AD797EF}"/>
                  </a:ext>
                </a:extLst>
              </p:cNvPr>
              <p:cNvSpPr txBox="1">
                <a:spLocks noRot="1" noChangeAspect="1" noMove="1" noResize="1" noEditPoints="1" noAdjustHandles="1" noChangeArrowheads="1" noChangeShapeType="1" noTextEdit="1"/>
              </p:cNvSpPr>
              <p:nvPr/>
            </p:nvSpPr>
            <p:spPr>
              <a:xfrm>
                <a:off x="6257842" y="4542982"/>
                <a:ext cx="5573833" cy="369332"/>
              </a:xfrm>
              <a:prstGeom prst="rect">
                <a:avLst/>
              </a:prstGeom>
              <a:blipFill>
                <a:blip r:embed="rId5"/>
                <a:stretch>
                  <a:fillRect/>
                </a:stretch>
              </a:blipFill>
            </p:spPr>
            <p:txBody>
              <a:bodyPr/>
              <a:lstStyle/>
              <a:p>
                <a:r>
                  <a:rPr lang="en-GB">
                    <a:noFill/>
                  </a:rPr>
                  <a:t> </a:t>
                </a:r>
              </a:p>
            </p:txBody>
          </p:sp>
        </mc:Fallback>
      </mc:AlternateContent>
      <p:sp>
        <p:nvSpPr>
          <p:cNvPr id="17" name="TextBox 16">
            <a:extLst>
              <a:ext uri="{FF2B5EF4-FFF2-40B4-BE49-F238E27FC236}">
                <a16:creationId xmlns:a16="http://schemas.microsoft.com/office/drawing/2014/main" id="{C4D4D607-B50F-0D4F-BEC1-412F028BE63F}"/>
              </a:ext>
            </a:extLst>
          </p:cNvPr>
          <p:cNvSpPr txBox="1"/>
          <p:nvPr/>
        </p:nvSpPr>
        <p:spPr>
          <a:xfrm>
            <a:off x="5688208" y="3434728"/>
            <a:ext cx="2569881" cy="562213"/>
          </a:xfrm>
          <a:prstGeom prst="cloudCallout">
            <a:avLst>
              <a:gd name="adj1" fmla="val 32817"/>
              <a:gd name="adj2" fmla="val 68975"/>
            </a:avLst>
          </a:prstGeom>
          <a:solidFill>
            <a:schemeClr val="bg1"/>
          </a:solidFill>
          <a:ln>
            <a:solidFill>
              <a:schemeClr val="tx1"/>
            </a:solidFill>
          </a:ln>
        </p:spPr>
        <p:txBody>
          <a:bodyPr wrap="none" rtlCol="0">
            <a:spAutoFit/>
          </a:bodyPr>
          <a:lstStyle/>
          <a:p>
            <a:pPr algn="ctr"/>
            <a:r>
              <a:rPr lang="en-GB" dirty="0"/>
              <a:t>Hard constraint</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AA9BE52-A82D-734B-817E-A644F598A4C6}"/>
                  </a:ext>
                </a:extLst>
              </p:cNvPr>
              <p:cNvSpPr txBox="1"/>
              <p:nvPr/>
            </p:nvSpPr>
            <p:spPr>
              <a:xfrm>
                <a:off x="6721274" y="4967906"/>
                <a:ext cx="3073629" cy="983873"/>
              </a:xfrm>
              <a:prstGeom prst="cloudCallout">
                <a:avLst>
                  <a:gd name="adj1" fmla="val -52375"/>
                  <a:gd name="adj2" fmla="val -48721"/>
                </a:avLst>
              </a:prstGeom>
              <a:solidFill>
                <a:schemeClr val="bg1"/>
              </a:solidFill>
              <a:ln>
                <a:solidFill>
                  <a:schemeClr val="tx1"/>
                </a:solidFill>
              </a:ln>
            </p:spPr>
            <p:txBody>
              <a:bodyPr wrap="none" rtlCol="0">
                <a:spAutoFit/>
              </a:bodyPr>
              <a:lstStyle/>
              <a:p>
                <a:pPr algn="ctr"/>
                <a:r>
                  <a:rPr lang="en-GB" dirty="0"/>
                  <a:t>Soft constraint,</a:t>
                </a:r>
                <a:br>
                  <a:rPr lang="en-GB" dirty="0"/>
                </a:br>
                <a:r>
                  <a:rPr lang="en-GB" dirty="0"/>
                  <a:t>weight = </a:t>
                </a:r>
                <a14:m>
                  <m:oMath xmlns:m="http://schemas.openxmlformats.org/officeDocument/2006/math">
                    <m:r>
                      <m:rPr>
                        <m:sty m:val="p"/>
                      </m:rPr>
                      <a:rPr lang="en-GB" i="1" dirty="0" smtClean="0">
                        <a:solidFill>
                          <a:schemeClr val="accent1"/>
                        </a:solidFill>
                        <a:latin typeface="Cambria Math" panose="02040503050406030204" pitchFamily="18" charset="0"/>
                      </a:rPr>
                      <m:t>exp</m:t>
                    </m:r>
                    <m:r>
                      <a:rPr lang="en-GB" i="1" dirty="0" smtClean="0">
                        <a:solidFill>
                          <a:schemeClr val="accent1"/>
                        </a:solidFill>
                        <a:latin typeface="Cambria Math" panose="02040503050406030204" pitchFamily="18" charset="0"/>
                      </a:rPr>
                      <m:t>⁡(3.75)</m:t>
                    </m:r>
                  </m:oMath>
                </a14:m>
                <a:endParaRPr lang="en-GB" dirty="0">
                  <a:solidFill>
                    <a:schemeClr val="accent1"/>
                  </a:solidFill>
                </a:endParaRPr>
              </a:p>
            </p:txBody>
          </p:sp>
        </mc:Choice>
        <mc:Fallback xmlns="">
          <p:sp>
            <p:nvSpPr>
              <p:cNvPr id="46" name="TextBox 45">
                <a:extLst>
                  <a:ext uri="{FF2B5EF4-FFF2-40B4-BE49-F238E27FC236}">
                    <a16:creationId xmlns:a16="http://schemas.microsoft.com/office/drawing/2014/main" id="{1AA9BE52-A82D-734B-817E-A644F598A4C6}"/>
                  </a:ext>
                </a:extLst>
              </p:cNvPr>
              <p:cNvSpPr txBox="1">
                <a:spLocks noRot="1" noChangeAspect="1" noMove="1" noResize="1" noEditPoints="1" noAdjustHandles="1" noChangeArrowheads="1" noChangeShapeType="1" noTextEdit="1"/>
              </p:cNvSpPr>
              <p:nvPr/>
            </p:nvSpPr>
            <p:spPr>
              <a:xfrm>
                <a:off x="6721274" y="4967906"/>
                <a:ext cx="3073629" cy="983873"/>
              </a:xfrm>
              <a:prstGeom prst="cloudCallout">
                <a:avLst>
                  <a:gd name="adj1" fmla="val -52375"/>
                  <a:gd name="adj2" fmla="val -48721"/>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DD7D9DC-DCF8-7245-8F7E-4BE1228FC0DD}"/>
                  </a:ext>
                </a:extLst>
              </p:cNvPr>
              <p:cNvSpPr txBox="1"/>
              <p:nvPr/>
            </p:nvSpPr>
            <p:spPr>
              <a:xfrm>
                <a:off x="359625" y="2957035"/>
                <a:ext cx="5476155" cy="369332"/>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14:m>
                  <m:oMathPara xmlns:m="http://schemas.openxmlformats.org/officeDocument/2006/math">
                    <m:oMathParaPr>
                      <m:jc m:val="center"/>
                    </m:oMathParaPr>
                    <m:oMath xmlns:m="http://schemas.openxmlformats.org/officeDocument/2006/math">
                      <m:r>
                        <a:rPr lang="en-GB" i="1" dirty="0" smtClean="0">
                          <a:solidFill>
                            <a:schemeClr val="tx1"/>
                          </a:solidFill>
                          <a:latin typeface="Cambria Math" panose="02040503050406030204" pitchFamily="18" charset="0"/>
                        </a:rPr>
                        <m:t>𝑃𝑟𝑒𝑠𝑒𝑛𝑡𝑠</m:t>
                      </m:r>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𝑒𝑣𝑒</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𝑝𝑎𝑝𝑒𝑟</m:t>
                          </m:r>
                          <m:r>
                            <a:rPr lang="de-DE" b="0" i="1" dirty="0" smtClean="0">
                              <a:solidFill>
                                <a:schemeClr val="tx1"/>
                              </a:solidFill>
                              <a:latin typeface="Cambria Math" panose="02040503050406030204" pitchFamily="18" charset="0"/>
                            </a:rPr>
                            <m:t>1,</m:t>
                          </m:r>
                          <m:r>
                            <a:rPr lang="de-DE" b="0" i="1" dirty="0" smtClean="0">
                              <a:solidFill>
                                <a:schemeClr val="tx1"/>
                              </a:solidFill>
                              <a:latin typeface="Cambria Math" panose="02040503050406030204" pitchFamily="18" charset="0"/>
                            </a:rPr>
                            <m:t>𝐼𝐽𝐶𝐴𝐼</m:t>
                          </m:r>
                        </m:e>
                      </m:d>
                      <m:r>
                        <a:rPr lang="en-GB" i="1" dirty="0" smtClean="0">
                          <a:solidFill>
                            <a:schemeClr val="tx1"/>
                          </a:solidFill>
                          <a:latin typeface="Cambria Math" panose="02040503050406030204" pitchFamily="18" charset="0"/>
                        </a:rPr>
                        <m:t>⇒</m:t>
                      </m:r>
                      <m:r>
                        <a:rPr lang="en-GB" i="1" dirty="0" smtClean="0">
                          <a:solidFill>
                            <a:schemeClr val="tx1"/>
                          </a:solidFill>
                          <a:latin typeface="Cambria Math" panose="02040503050406030204" pitchFamily="18" charset="0"/>
                        </a:rPr>
                        <m:t>𝐴𝑡𝑡𝑒𝑛𝑑𝑠</m:t>
                      </m:r>
                      <m:d>
                        <m:dPr>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𝑒𝑣𝑒</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𝐼𝐽𝐶𝐴𝐼</m:t>
                          </m:r>
                        </m:e>
                      </m:d>
                    </m:oMath>
                  </m:oMathPara>
                </a14:m>
                <a:endParaRPr lang="en-GB" dirty="0">
                  <a:solidFill>
                    <a:schemeClr val="tx1"/>
                  </a:solidFill>
                </a:endParaRPr>
              </a:p>
            </p:txBody>
          </p:sp>
        </mc:Choice>
        <mc:Fallback xmlns="">
          <p:sp>
            <p:nvSpPr>
              <p:cNvPr id="15" name="TextBox 14">
                <a:extLst>
                  <a:ext uri="{FF2B5EF4-FFF2-40B4-BE49-F238E27FC236}">
                    <a16:creationId xmlns:a16="http://schemas.microsoft.com/office/drawing/2014/main" id="{2DD7D9DC-DCF8-7245-8F7E-4BE1228FC0DD}"/>
                  </a:ext>
                </a:extLst>
              </p:cNvPr>
              <p:cNvSpPr txBox="1">
                <a:spLocks noRot="1" noChangeAspect="1" noMove="1" noResize="1" noEditPoints="1" noAdjustHandles="1" noChangeArrowheads="1" noChangeShapeType="1" noTextEdit="1"/>
              </p:cNvSpPr>
              <p:nvPr/>
            </p:nvSpPr>
            <p:spPr>
              <a:xfrm>
                <a:off x="359625" y="2957035"/>
                <a:ext cx="5476155" cy="369332"/>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4866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animBg="1"/>
      <p:bldP spid="17" grpId="0" animBg="1"/>
      <p:bldP spid="4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635B-97E4-204F-A69D-0224EADCFD9F}"/>
              </a:ext>
            </a:extLst>
          </p:cNvPr>
          <p:cNvSpPr>
            <a:spLocks noGrp="1"/>
          </p:cNvSpPr>
          <p:nvPr>
            <p:ph type="title"/>
          </p:nvPr>
        </p:nvSpPr>
        <p:spPr/>
        <p:txBody>
          <a:bodyPr/>
          <a:lstStyle/>
          <a:p>
            <a:r>
              <a:rPr lang="en-GB" dirty="0"/>
              <a:t>Connection to AI, Agents, and Environments</a:t>
            </a:r>
          </a:p>
        </p:txBody>
      </p:sp>
      <p:sp>
        <p:nvSpPr>
          <p:cNvPr id="6" name="Content Placeholder 5">
            <a:extLst>
              <a:ext uri="{FF2B5EF4-FFF2-40B4-BE49-F238E27FC236}">
                <a16:creationId xmlns:a16="http://schemas.microsoft.com/office/drawing/2014/main" id="{126761E7-805C-D74E-B0FC-694ACAA88818}"/>
              </a:ext>
            </a:extLst>
          </p:cNvPr>
          <p:cNvSpPr>
            <a:spLocks noGrp="1"/>
          </p:cNvSpPr>
          <p:nvPr>
            <p:ph idx="1"/>
          </p:nvPr>
        </p:nvSpPr>
        <p:spPr/>
        <p:txBody>
          <a:bodyPr/>
          <a:lstStyle/>
          <a:p>
            <a:endParaRPr lang="en-GB"/>
          </a:p>
        </p:txBody>
      </p:sp>
      <p:sp>
        <p:nvSpPr>
          <p:cNvPr id="3" name="Date Placeholder 2">
            <a:extLst>
              <a:ext uri="{FF2B5EF4-FFF2-40B4-BE49-F238E27FC236}">
                <a16:creationId xmlns:a16="http://schemas.microsoft.com/office/drawing/2014/main" id="{089D60DD-CF27-214D-ADC4-9F18A888EF31}"/>
              </a:ext>
            </a:extLst>
          </p:cNvPr>
          <p:cNvSpPr>
            <a:spLocks noGrp="1"/>
          </p:cNvSpPr>
          <p:nvPr>
            <p:ph type="dt" sz="half" idx="10"/>
          </p:nvPr>
        </p:nvSpPr>
        <p:spPr/>
        <p:txBody>
          <a:bodyPr/>
          <a:lstStyle/>
          <a:p>
            <a:r>
              <a:rPr lang="en-GB"/>
              <a:t>Intro</a:t>
            </a:r>
            <a:endParaRPr lang="en-US"/>
          </a:p>
        </p:txBody>
      </p:sp>
      <p:sp>
        <p:nvSpPr>
          <p:cNvPr id="5" name="Footer Placeholder 4">
            <a:extLst>
              <a:ext uri="{FF2B5EF4-FFF2-40B4-BE49-F238E27FC236}">
                <a16:creationId xmlns:a16="http://schemas.microsoft.com/office/drawing/2014/main" id="{A6B2D5E4-37E9-E746-9924-7F313BF61029}"/>
              </a:ext>
            </a:extLst>
          </p:cNvPr>
          <p:cNvSpPr>
            <a:spLocks noGrp="1"/>
          </p:cNvSpPr>
          <p:nvPr>
            <p:ph type="ftr" sz="quarter" idx="11"/>
          </p:nvPr>
        </p:nvSpPr>
        <p:spPr/>
        <p:txBody>
          <a:bodyPr/>
          <a:lstStyle/>
          <a:p>
            <a:r>
              <a:rPr lang="en-US"/>
              <a:t>T. Braun - StaRAI</a:t>
            </a:r>
          </a:p>
        </p:txBody>
      </p:sp>
      <p:sp>
        <p:nvSpPr>
          <p:cNvPr id="4" name="Slide Number Placeholder 3">
            <a:extLst>
              <a:ext uri="{FF2B5EF4-FFF2-40B4-BE49-F238E27FC236}">
                <a16:creationId xmlns:a16="http://schemas.microsoft.com/office/drawing/2014/main" id="{B4C2D5C8-ED7E-2E47-AC9F-66007FD11A7D}"/>
              </a:ext>
            </a:extLst>
          </p:cNvPr>
          <p:cNvSpPr>
            <a:spLocks noGrp="1"/>
          </p:cNvSpPr>
          <p:nvPr>
            <p:ph type="sldNum" sz="quarter" idx="12"/>
          </p:nvPr>
        </p:nvSpPr>
        <p:spPr/>
        <p:txBody>
          <a:bodyPr/>
          <a:lstStyle/>
          <a:p>
            <a:fld id="{DB7C4649-800D-CB47-881A-AA04BFFFB18C}" type="slidenum">
              <a:rPr lang="en-US" smtClean="0"/>
              <a:t>62</a:t>
            </a:fld>
            <a:endParaRPr lang="en-US"/>
          </a:p>
        </p:txBody>
      </p:sp>
      <p:sp>
        <p:nvSpPr>
          <p:cNvPr id="7" name="TextBox 6">
            <a:extLst>
              <a:ext uri="{FF2B5EF4-FFF2-40B4-BE49-F238E27FC236}">
                <a16:creationId xmlns:a16="http://schemas.microsoft.com/office/drawing/2014/main" id="{3AED9F7F-7C27-EC4A-9658-E51C8CEF8AF7}"/>
              </a:ext>
            </a:extLst>
          </p:cNvPr>
          <p:cNvSpPr txBox="1"/>
          <p:nvPr/>
        </p:nvSpPr>
        <p:spPr>
          <a:xfrm>
            <a:off x="4877260" y="1665065"/>
            <a:ext cx="2278441"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AI: intelligent systems in the real world</a:t>
            </a:r>
          </a:p>
        </p:txBody>
      </p:sp>
      <p:sp>
        <p:nvSpPr>
          <p:cNvPr id="8" name="TextBox 7">
            <a:extLst>
              <a:ext uri="{FF2B5EF4-FFF2-40B4-BE49-F238E27FC236}">
                <a16:creationId xmlns:a16="http://schemas.microsoft.com/office/drawing/2014/main" id="{99D5260E-914E-554F-8392-FEF52B1891FC}"/>
              </a:ext>
            </a:extLst>
          </p:cNvPr>
          <p:cNvSpPr txBox="1"/>
          <p:nvPr/>
        </p:nvSpPr>
        <p:spPr>
          <a:xfrm>
            <a:off x="3010676" y="2904428"/>
            <a:ext cx="1723002" cy="408623"/>
          </a:xfrm>
          <a:prstGeom prst="roundRect">
            <a:avLst/>
          </a:prstGeom>
          <a:noFill/>
          <a:ln w="38100">
            <a:solidFill>
              <a:schemeClr val="accent1"/>
            </a:solidFill>
          </a:ln>
        </p:spPr>
        <p:txBody>
          <a:bodyPr wrap="square" rtlCol="0">
            <a:spAutoFit/>
          </a:bodyPr>
          <a:lstStyle/>
          <a:p>
            <a:pPr algn="ctr"/>
            <a:r>
              <a:rPr lang="en-GB" dirty="0"/>
              <a:t>First-order logic</a:t>
            </a:r>
          </a:p>
        </p:txBody>
      </p:sp>
      <p:sp>
        <p:nvSpPr>
          <p:cNvPr id="9" name="TextBox 8">
            <a:extLst>
              <a:ext uri="{FF2B5EF4-FFF2-40B4-BE49-F238E27FC236}">
                <a16:creationId xmlns:a16="http://schemas.microsoft.com/office/drawing/2014/main" id="{4C63368F-2476-BB41-859D-9F53B0AFF0E6}"/>
              </a:ext>
            </a:extLst>
          </p:cNvPr>
          <p:cNvSpPr txBox="1"/>
          <p:nvPr/>
        </p:nvSpPr>
        <p:spPr>
          <a:xfrm>
            <a:off x="7248283" y="2756029"/>
            <a:ext cx="1889256" cy="715089"/>
          </a:xfrm>
          <a:prstGeom prst="roundRect">
            <a:avLst/>
          </a:prstGeom>
          <a:noFill/>
          <a:ln w="38100">
            <a:solidFill>
              <a:schemeClr val="accent1"/>
            </a:solidFill>
          </a:ln>
        </p:spPr>
        <p:txBody>
          <a:bodyPr wrap="square" rtlCol="0">
            <a:spAutoFit/>
          </a:bodyPr>
          <a:lstStyle/>
          <a:p>
            <a:pPr algn="ctr"/>
            <a:r>
              <a:rPr lang="en-GB" dirty="0"/>
              <a:t>Probabilistic graphical models</a:t>
            </a:r>
          </a:p>
        </p:txBody>
      </p:sp>
      <p:sp>
        <p:nvSpPr>
          <p:cNvPr id="10" name="TextBox 9">
            <a:extLst>
              <a:ext uri="{FF2B5EF4-FFF2-40B4-BE49-F238E27FC236}">
                <a16:creationId xmlns:a16="http://schemas.microsoft.com/office/drawing/2014/main" id="{42C9F974-4923-A249-B8AE-E28C8A234C7E}"/>
              </a:ext>
            </a:extLst>
          </p:cNvPr>
          <p:cNvSpPr txBox="1"/>
          <p:nvPr/>
        </p:nvSpPr>
        <p:spPr>
          <a:xfrm>
            <a:off x="4794132" y="3985904"/>
            <a:ext cx="2440916" cy="715089"/>
          </a:xfrm>
          <a:prstGeom prst="round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First-order probabilistic languages</a:t>
            </a:r>
          </a:p>
        </p:txBody>
      </p:sp>
      <p:cxnSp>
        <p:nvCxnSpPr>
          <p:cNvPr id="13" name="Straight Arrow Connector 12">
            <a:extLst>
              <a:ext uri="{FF2B5EF4-FFF2-40B4-BE49-F238E27FC236}">
                <a16:creationId xmlns:a16="http://schemas.microsoft.com/office/drawing/2014/main" id="{D56FDEF6-0293-E34A-AA3A-076363BA7315}"/>
              </a:ext>
            </a:extLst>
          </p:cNvPr>
          <p:cNvCxnSpPr>
            <a:cxnSpLocks/>
            <a:stCxn id="7" idx="2"/>
            <a:endCxn id="8" idx="0"/>
          </p:cNvCxnSpPr>
          <p:nvPr/>
        </p:nvCxnSpPr>
        <p:spPr>
          <a:xfrm flipH="1">
            <a:off x="3872178" y="2380153"/>
            <a:ext cx="2144303" cy="524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C06AD6-0C95-E441-9EAF-6EF54F447B85}"/>
              </a:ext>
            </a:extLst>
          </p:cNvPr>
          <p:cNvCxnSpPr>
            <a:cxnSpLocks/>
            <a:stCxn id="7" idx="2"/>
            <a:endCxn id="9" idx="0"/>
          </p:cNvCxnSpPr>
          <p:nvPr/>
        </p:nvCxnSpPr>
        <p:spPr>
          <a:xfrm>
            <a:off x="6016481" y="2380154"/>
            <a:ext cx="2176431" cy="375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A37A50-A8F9-FD42-8FFE-B57A98C985CB}"/>
              </a:ext>
            </a:extLst>
          </p:cNvPr>
          <p:cNvCxnSpPr>
            <a:cxnSpLocks/>
            <a:stCxn id="8" idx="2"/>
            <a:endCxn id="10" idx="0"/>
          </p:cNvCxnSpPr>
          <p:nvPr/>
        </p:nvCxnSpPr>
        <p:spPr>
          <a:xfrm>
            <a:off x="3872178" y="3313051"/>
            <a:ext cx="2142413" cy="6728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8D3B4F-98B7-8944-ACAC-326FC6E3E589}"/>
              </a:ext>
            </a:extLst>
          </p:cNvPr>
          <p:cNvCxnSpPr>
            <a:cxnSpLocks/>
            <a:stCxn id="9" idx="2"/>
            <a:endCxn id="10" idx="0"/>
          </p:cNvCxnSpPr>
          <p:nvPr/>
        </p:nvCxnSpPr>
        <p:spPr>
          <a:xfrm flipH="1">
            <a:off x="6014591" y="3471117"/>
            <a:ext cx="2178321" cy="5147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5E88A8C-0505-7849-9577-FD93B6B451A1}"/>
              </a:ext>
            </a:extLst>
          </p:cNvPr>
          <p:cNvSpPr txBox="1"/>
          <p:nvPr/>
        </p:nvSpPr>
        <p:spPr>
          <a:xfrm>
            <a:off x="3214718" y="2039464"/>
            <a:ext cx="1518961" cy="646331"/>
          </a:xfrm>
          <a:prstGeom prst="rect">
            <a:avLst/>
          </a:prstGeom>
          <a:effectLst>
            <a:outerShdw blurRad="57150" dist="19050" dir="5400000" algn="ctr" rotWithShape="0">
              <a:srgbClr val="000000">
                <a:alpha val="63000"/>
              </a:srgbClr>
            </a:outerShdw>
            <a:softEdge rad="31750"/>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The world has things in it!</a:t>
            </a:r>
          </a:p>
        </p:txBody>
      </p:sp>
      <p:sp>
        <p:nvSpPr>
          <p:cNvPr id="29" name="TextBox 28">
            <a:extLst>
              <a:ext uri="{FF2B5EF4-FFF2-40B4-BE49-F238E27FC236}">
                <a16:creationId xmlns:a16="http://schemas.microsoft.com/office/drawing/2014/main" id="{A107EE4F-0C38-8B49-A530-E817E834E4E6}"/>
              </a:ext>
            </a:extLst>
          </p:cNvPr>
          <p:cNvSpPr txBox="1"/>
          <p:nvPr/>
        </p:nvSpPr>
        <p:spPr>
          <a:xfrm>
            <a:off x="7299290" y="2032292"/>
            <a:ext cx="1518961" cy="646331"/>
          </a:xfrm>
          <a:prstGeom prst="rect">
            <a:avLst/>
          </a:prstGeo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dirty="0"/>
              <a:t>The world is uncertain!</a:t>
            </a:r>
          </a:p>
        </p:txBody>
      </p:sp>
      <p:sp>
        <p:nvSpPr>
          <p:cNvPr id="30" name="TextBox 29">
            <a:extLst>
              <a:ext uri="{FF2B5EF4-FFF2-40B4-BE49-F238E27FC236}">
                <a16:creationId xmlns:a16="http://schemas.microsoft.com/office/drawing/2014/main" id="{B9ACCD7E-C92E-154D-8534-C077B31B42E9}"/>
              </a:ext>
            </a:extLst>
          </p:cNvPr>
          <p:cNvSpPr txBox="1"/>
          <p:nvPr/>
        </p:nvSpPr>
        <p:spPr>
          <a:xfrm>
            <a:off x="3214718" y="3502063"/>
            <a:ext cx="1518961" cy="646331"/>
          </a:xfrm>
          <a:prstGeom prst="rect">
            <a:avLst/>
          </a:prstGeo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dirty="0"/>
              <a:t>The world is uncertain!</a:t>
            </a:r>
          </a:p>
        </p:txBody>
      </p:sp>
      <p:sp>
        <p:nvSpPr>
          <p:cNvPr id="31" name="TextBox 30">
            <a:extLst>
              <a:ext uri="{FF2B5EF4-FFF2-40B4-BE49-F238E27FC236}">
                <a16:creationId xmlns:a16="http://schemas.microsoft.com/office/drawing/2014/main" id="{F2FB2341-BF04-7042-96D5-4D74BFABB186}"/>
              </a:ext>
            </a:extLst>
          </p:cNvPr>
          <p:cNvSpPr txBox="1"/>
          <p:nvPr/>
        </p:nvSpPr>
        <p:spPr>
          <a:xfrm>
            <a:off x="7297398" y="3617479"/>
            <a:ext cx="1518961" cy="646331"/>
          </a:xfrm>
          <a:prstGeom prst="rect">
            <a:avLst/>
          </a:prstGeom>
          <a:effectLst>
            <a:outerShdw blurRad="57150" dist="19050" dir="5400000" algn="ctr" rotWithShape="0">
              <a:srgbClr val="000000">
                <a:alpha val="63000"/>
              </a:srgbClr>
            </a:outerShdw>
            <a:softEdge rad="31750"/>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dirty="0"/>
              <a:t>The world has things in it!</a:t>
            </a:r>
          </a:p>
        </p:txBody>
      </p:sp>
      <p:sp>
        <p:nvSpPr>
          <p:cNvPr id="34" name="TextBox 33">
            <a:extLst>
              <a:ext uri="{FF2B5EF4-FFF2-40B4-BE49-F238E27FC236}">
                <a16:creationId xmlns:a16="http://schemas.microsoft.com/office/drawing/2014/main" id="{FF15528C-B309-9949-B87B-9B3A1AF3893C}"/>
              </a:ext>
            </a:extLst>
          </p:cNvPr>
          <p:cNvSpPr txBox="1"/>
          <p:nvPr/>
        </p:nvSpPr>
        <p:spPr>
          <a:xfrm>
            <a:off x="4751972" y="6183170"/>
            <a:ext cx="2684261" cy="338554"/>
          </a:xfrm>
          <a:prstGeom prst="rect">
            <a:avLst/>
          </a:prstGeom>
          <a:noFill/>
        </p:spPr>
        <p:txBody>
          <a:bodyPr wrap="none" rtlCol="0">
            <a:spAutoFit/>
          </a:bodyPr>
          <a:lstStyle/>
          <a:p>
            <a:r>
              <a:rPr lang="en-GB" sz="1600" dirty="0">
                <a:solidFill>
                  <a:schemeClr val="tx1">
                    <a:lumMod val="60000"/>
                    <a:lumOff val="40000"/>
                  </a:schemeClr>
                </a:solidFill>
              </a:rPr>
              <a:t>Figure based on Stuart Russell</a:t>
            </a:r>
          </a:p>
        </p:txBody>
      </p:sp>
      <p:sp>
        <p:nvSpPr>
          <p:cNvPr id="49" name="TextBox 48">
            <a:extLst>
              <a:ext uri="{FF2B5EF4-FFF2-40B4-BE49-F238E27FC236}">
                <a16:creationId xmlns:a16="http://schemas.microsoft.com/office/drawing/2014/main" id="{227AEC81-64A2-F046-8D21-14E40F4A8882}"/>
              </a:ext>
            </a:extLst>
          </p:cNvPr>
          <p:cNvSpPr txBox="1"/>
          <p:nvPr/>
        </p:nvSpPr>
        <p:spPr>
          <a:xfrm>
            <a:off x="4794132" y="4821247"/>
            <a:ext cx="2466381" cy="646331"/>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GB" dirty="0"/>
              <a:t>One way of looking at it:</a:t>
            </a:r>
          </a:p>
          <a:p>
            <a:pPr algn="ctr"/>
            <a:r>
              <a:rPr lang="en-GB" dirty="0"/>
              <a:t>Statistical Relational AI</a:t>
            </a:r>
          </a:p>
        </p:txBody>
      </p:sp>
      <p:sp>
        <p:nvSpPr>
          <p:cNvPr id="25" name="TextBox 24">
            <a:extLst>
              <a:ext uri="{FF2B5EF4-FFF2-40B4-BE49-F238E27FC236}">
                <a16:creationId xmlns:a16="http://schemas.microsoft.com/office/drawing/2014/main" id="{B78993C4-DF92-2B4F-9492-7D4CD7CEB3E8}"/>
              </a:ext>
            </a:extLst>
          </p:cNvPr>
          <p:cNvSpPr txBox="1"/>
          <p:nvPr/>
        </p:nvSpPr>
        <p:spPr>
          <a:xfrm>
            <a:off x="4521236" y="5589579"/>
            <a:ext cx="301217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GB" dirty="0"/>
              <a:t>Probabilistic relational models</a:t>
            </a:r>
          </a:p>
        </p:txBody>
      </p:sp>
    </p:spTree>
    <p:extLst>
      <p:ext uri="{BB962C8B-B14F-4D97-AF65-F5344CB8AC3E}">
        <p14:creationId xmlns:p14="http://schemas.microsoft.com/office/powerpoint/2010/main" val="7474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Relational Models (PRMs)</a:t>
            </a:r>
          </a:p>
        </p:txBody>
      </p:sp>
      <p:sp>
        <p:nvSpPr>
          <p:cNvPr id="3" name="Content Placeholder 2"/>
          <p:cNvSpPr>
            <a:spLocks noGrp="1"/>
          </p:cNvSpPr>
          <p:nvPr>
            <p:ph sz="half" idx="1"/>
          </p:nvPr>
        </p:nvSpPr>
        <p:spPr/>
        <p:txBody>
          <a:bodyPr/>
          <a:lstStyle/>
          <a:p>
            <a:r>
              <a:rPr lang="en-US" dirty="0"/>
              <a:t>Random variables for combinations of individuals in populations</a:t>
            </a:r>
          </a:p>
          <a:p>
            <a:pPr lvl="1"/>
            <a:r>
              <a:rPr lang="en-US" dirty="0"/>
              <a:t>Build a probabilistic model before knowing (all of) the individuals</a:t>
            </a:r>
          </a:p>
          <a:p>
            <a:pPr lvl="1"/>
            <a:r>
              <a:rPr lang="en-US" dirty="0"/>
              <a:t>Learn the model for one set of individuals</a:t>
            </a:r>
          </a:p>
          <a:p>
            <a:pPr lvl="1"/>
            <a:r>
              <a:rPr lang="en-US" dirty="0"/>
              <a:t>Apply the model to existing and new individuals</a:t>
            </a:r>
          </a:p>
          <a:p>
            <a:pPr lvl="1"/>
            <a:r>
              <a:rPr lang="en-US" dirty="0"/>
              <a:t>Allow complex relationships between individuals</a:t>
            </a:r>
          </a:p>
          <a:p>
            <a:r>
              <a:rPr lang="en-US" dirty="0"/>
              <a:t>Exchangeability:</a:t>
            </a:r>
          </a:p>
          <a:p>
            <a:pPr lvl="1"/>
            <a:r>
              <a:rPr lang="en-US" dirty="0"/>
              <a:t>Before we know anything about individuals, they are </a:t>
            </a:r>
            <a:r>
              <a:rPr lang="en-US" i="1" dirty="0">
                <a:solidFill>
                  <a:schemeClr val="accent1"/>
                </a:solidFill>
              </a:rPr>
              <a:t>indistinguishable</a:t>
            </a:r>
            <a:r>
              <a:rPr lang="en-US" dirty="0"/>
              <a:t>, and so should be treated identically.</a:t>
            </a:r>
          </a:p>
        </p:txBody>
      </p:sp>
      <p:sp>
        <p:nvSpPr>
          <p:cNvPr id="13" name="Content Placeholder 12">
            <a:extLst>
              <a:ext uri="{FF2B5EF4-FFF2-40B4-BE49-F238E27FC236}">
                <a16:creationId xmlns:a16="http://schemas.microsoft.com/office/drawing/2014/main" id="{82549ED9-FA26-0C4C-8FFB-E2CD26488410}"/>
              </a:ext>
            </a:extLst>
          </p:cNvPr>
          <p:cNvSpPr>
            <a:spLocks noGrp="1"/>
          </p:cNvSpPr>
          <p:nvPr>
            <p:ph sz="half" idx="2"/>
          </p:nvPr>
        </p:nvSpPr>
        <p:spPr/>
        <p:txBody>
          <a:bodyPr/>
          <a:lstStyle/>
          <a:p>
            <a:endParaRPr lang="en-US" dirty="0"/>
          </a:p>
          <a:p>
            <a:endParaRPr lang="en-US" dirty="0"/>
          </a:p>
          <a:p>
            <a:pPr lvl="1"/>
            <a:endParaRPr lang="en-US" dirty="0"/>
          </a:p>
          <a:p>
            <a:pPr lvl="1"/>
            <a:endParaRPr lang="en-US" dirty="0"/>
          </a:p>
          <a:p>
            <a:pPr lvl="1"/>
            <a:endParaRPr lang="en-US" dirty="0"/>
          </a:p>
          <a:p>
            <a:r>
              <a:rPr lang="en-US" dirty="0"/>
              <a:t>Uncertainty about:</a:t>
            </a:r>
          </a:p>
          <a:p>
            <a:pPr lvl="1"/>
            <a:r>
              <a:rPr lang="en-US" dirty="0"/>
              <a:t>Properties of individuals</a:t>
            </a:r>
          </a:p>
          <a:p>
            <a:pPr lvl="1"/>
            <a:r>
              <a:rPr lang="en-US" dirty="0"/>
              <a:t>Relationships among individuals</a:t>
            </a:r>
          </a:p>
          <a:p>
            <a:pPr lvl="1"/>
            <a:r>
              <a:rPr lang="en-US" dirty="0"/>
              <a:t>Identity (equality) of individuals</a:t>
            </a:r>
          </a:p>
          <a:p>
            <a:pPr lvl="1"/>
            <a:r>
              <a:rPr lang="en-US" dirty="0"/>
              <a:t>Existence (and number) if individuals</a:t>
            </a:r>
          </a:p>
          <a:p>
            <a:r>
              <a:rPr lang="en-US" dirty="0"/>
              <a:t>Depicted formalisms: Parfactor graphs, Markov logic networks</a:t>
            </a:r>
          </a:p>
          <a:p>
            <a:endParaRPr lang="en-GB" dirty="0"/>
          </a:p>
        </p:txBody>
      </p:sp>
      <p:sp>
        <p:nvSpPr>
          <p:cNvPr id="5" name="Date Placeholder 4">
            <a:extLst>
              <a:ext uri="{FF2B5EF4-FFF2-40B4-BE49-F238E27FC236}">
                <a16:creationId xmlns:a16="http://schemas.microsoft.com/office/drawing/2014/main" id="{12414537-3C59-5349-B714-78C4D9924471}"/>
              </a:ext>
            </a:extLst>
          </p:cNvPr>
          <p:cNvSpPr>
            <a:spLocks noGrp="1"/>
          </p:cNvSpPr>
          <p:nvPr>
            <p:ph type="dt" sz="half" idx="10"/>
          </p:nvPr>
        </p:nvSpPr>
        <p:spPr/>
        <p:txBody>
          <a:bodyPr/>
          <a:lstStyle/>
          <a:p>
            <a:r>
              <a:rPr lang="en-GB"/>
              <a:t>Intro</a:t>
            </a:r>
            <a:endParaRPr lang="en-US"/>
          </a:p>
        </p:txBody>
      </p:sp>
      <p:sp>
        <p:nvSpPr>
          <p:cNvPr id="6" name="Footer Placeholder 5">
            <a:extLst>
              <a:ext uri="{FF2B5EF4-FFF2-40B4-BE49-F238E27FC236}">
                <a16:creationId xmlns:a16="http://schemas.microsoft.com/office/drawing/2014/main" id="{192B2372-29B2-EC47-AF72-4C066028AE49}"/>
              </a:ext>
            </a:extLst>
          </p:cNvPr>
          <p:cNvSpPr>
            <a:spLocks noGrp="1"/>
          </p:cNvSpPr>
          <p:nvPr>
            <p:ph type="ftr" sz="quarter" idx="3"/>
          </p:nvPr>
        </p:nvSpPr>
        <p:spPr/>
        <p:txBody>
          <a:bodyPr/>
          <a:lstStyle/>
          <a:p>
            <a:r>
              <a:rPr lang="en-US" dirty="0"/>
              <a:t>T. Braun - StaRAI</a:t>
            </a:r>
          </a:p>
        </p:txBody>
      </p:sp>
      <p:sp>
        <p:nvSpPr>
          <p:cNvPr id="4" name="Slide Number Placeholder 3">
            <a:extLst>
              <a:ext uri="{FF2B5EF4-FFF2-40B4-BE49-F238E27FC236}">
                <a16:creationId xmlns:a16="http://schemas.microsoft.com/office/drawing/2014/main" id="{9F91563A-4636-0148-AEEE-DBCB386BCEC7}"/>
              </a:ext>
            </a:extLst>
          </p:cNvPr>
          <p:cNvSpPr>
            <a:spLocks noGrp="1"/>
          </p:cNvSpPr>
          <p:nvPr>
            <p:ph type="sldNum" sz="quarter" idx="4"/>
          </p:nvPr>
        </p:nvSpPr>
        <p:spPr/>
        <p:txBody>
          <a:bodyPr/>
          <a:lstStyle/>
          <a:p>
            <a:fld id="{DB7C4649-800D-CB47-881A-AA04BFFFB18C}" type="slidenum">
              <a:rPr lang="en-US" smtClean="0"/>
              <a:pPr/>
              <a:t>63</a:t>
            </a:fld>
            <a:endParaRPr lang="en-US"/>
          </a:p>
        </p:txBody>
      </p:sp>
      <p:pic>
        <p:nvPicPr>
          <p:cNvPr id="12" name="Picture 11">
            <a:extLst>
              <a:ext uri="{FF2B5EF4-FFF2-40B4-BE49-F238E27FC236}">
                <a16:creationId xmlns:a16="http://schemas.microsoft.com/office/drawing/2014/main" id="{1D3EC3F7-4722-DB43-8AF2-6BC11D6ACB0D}"/>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l="9862" r="6743" b="2818"/>
          <a:stretch/>
        </p:blipFill>
        <p:spPr>
          <a:xfrm>
            <a:off x="7713964" y="786397"/>
            <a:ext cx="3078834" cy="149785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F5AF4E3-7645-D74D-BAE3-58B73B6420F0}"/>
                  </a:ext>
                </a:extLst>
              </p:cNvPr>
              <p:cNvSpPr txBox="1"/>
              <p:nvPr/>
            </p:nvSpPr>
            <p:spPr>
              <a:xfrm>
                <a:off x="7959778" y="2410668"/>
                <a:ext cx="3871897" cy="369332"/>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tabLst>
                    <a:tab pos="530225" algn="l"/>
                  </a:tabLst>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 </m:t>
                      </m:r>
                      <m:r>
                        <a:rPr lang="en-GB" i="1" dirty="0" smtClean="0">
                          <a:solidFill>
                            <a:schemeClr val="tx1"/>
                          </a:solidFill>
                          <a:latin typeface="Cambria Math" panose="02040503050406030204" pitchFamily="18" charset="0"/>
                        </a:rPr>
                        <m:t>𝑃𝑟𝑒𝑠𝑒𝑛𝑡𝑠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𝑃</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r>
                        <a:rPr lang="en-GB" i="1" dirty="0" smtClean="0">
                          <a:solidFill>
                            <a:schemeClr val="tx1"/>
                          </a:solidFill>
                          <a:latin typeface="Cambria Math" panose="02040503050406030204" pitchFamily="18" charset="0"/>
                        </a:rPr>
                        <m:t>⇒</m:t>
                      </m:r>
                      <m:r>
                        <a:rPr lang="en-GB" i="1" dirty="0" smtClean="0">
                          <a:solidFill>
                            <a:schemeClr val="tx1"/>
                          </a:solidFill>
                          <a:latin typeface="Cambria Math" panose="02040503050406030204" pitchFamily="18" charset="0"/>
                        </a:rPr>
                        <m:t>𝐴𝑡𝑡𝑒𝑛𝑑𝑠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oMath>
                  </m:oMathPara>
                </a14:m>
                <a:endParaRPr lang="en-GB" dirty="0">
                  <a:solidFill>
                    <a:schemeClr val="tx1"/>
                  </a:solidFill>
                </a:endParaRPr>
              </a:p>
            </p:txBody>
          </p:sp>
        </mc:Choice>
        <mc:Fallback xmlns="">
          <p:sp>
            <p:nvSpPr>
              <p:cNvPr id="20" name="TextBox 19">
                <a:extLst>
                  <a:ext uri="{FF2B5EF4-FFF2-40B4-BE49-F238E27FC236}">
                    <a16:creationId xmlns:a16="http://schemas.microsoft.com/office/drawing/2014/main" id="{3F5AF4E3-7645-D74D-BAE3-58B73B6420F0}"/>
                  </a:ext>
                </a:extLst>
              </p:cNvPr>
              <p:cNvSpPr txBox="1">
                <a:spLocks noRot="1" noChangeAspect="1" noMove="1" noResize="1" noEditPoints="1" noAdjustHandles="1" noChangeArrowheads="1" noChangeShapeType="1" noTextEdit="1"/>
              </p:cNvSpPr>
              <p:nvPr/>
            </p:nvSpPr>
            <p:spPr>
              <a:xfrm>
                <a:off x="7959778" y="2410668"/>
                <a:ext cx="3871897"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FF69CF7-0335-934C-A510-B4B66F62125B}"/>
                  </a:ext>
                </a:extLst>
              </p:cNvPr>
              <p:cNvSpPr txBox="1"/>
              <p:nvPr/>
            </p:nvSpPr>
            <p:spPr>
              <a:xfrm>
                <a:off x="6257842" y="2932415"/>
                <a:ext cx="5573833" cy="369332"/>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tabLst>
                    <a:tab pos="530225" algn="l"/>
                  </a:tabLst>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3.75</m:t>
                      </m:r>
                      <m:r>
                        <a:rPr lang="en-GB" i="1" dirty="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𝑃𝑢𝑏𝑙𝑖𝑠h𝑒𝑠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r>
                        <a:rPr lang="en-GB" i="1" dirty="0" smtClean="0">
                          <a:solidFill>
                            <a:schemeClr val="tx1"/>
                          </a:solidFill>
                          <a:latin typeface="Cambria Math" panose="02040503050406030204" pitchFamily="18" charset="0"/>
                        </a:rPr>
                        <m:t>∧</m:t>
                      </m:r>
                      <m:r>
                        <a:rPr lang="en-GB" i="1" dirty="0" err="1" smtClean="0">
                          <a:solidFill>
                            <a:schemeClr val="tx1"/>
                          </a:solidFill>
                          <a:latin typeface="Cambria Math" panose="02040503050406030204" pitchFamily="18" charset="0"/>
                        </a:rPr>
                        <m:t>𝐹𝑎𝑟𝐴𝑤𝑎𝑦</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𝐶</m:t>
                          </m:r>
                        </m:e>
                      </m:d>
                      <m:r>
                        <a:rPr lang="en-GB" i="1" dirty="0" smtClean="0">
                          <a:solidFill>
                            <a:schemeClr val="tx1"/>
                          </a:solidFill>
                          <a:latin typeface="Cambria Math" panose="02040503050406030204" pitchFamily="18" charset="0"/>
                        </a:rPr>
                        <m:t>⇒</m:t>
                      </m:r>
                      <m:r>
                        <a:rPr lang="en-GB" i="1" dirty="0" smtClean="0">
                          <a:solidFill>
                            <a:schemeClr val="tx1"/>
                          </a:solidFill>
                          <a:latin typeface="Cambria Math" panose="02040503050406030204" pitchFamily="18" charset="0"/>
                        </a:rPr>
                        <m:t>𝐴𝑡𝑡𝑒𝑛𝑑𝑠</m:t>
                      </m:r>
                      <m:d>
                        <m:dPr>
                          <m:ctrlPr>
                            <a:rPr lang="en-GB" i="1" dirty="0" smtClean="0">
                              <a:solidFill>
                                <a:schemeClr val="tx1"/>
                              </a:solidFill>
                              <a:latin typeface="Cambria Math" panose="02040503050406030204" pitchFamily="18" charset="0"/>
                            </a:rPr>
                          </m:ctrlPr>
                        </m:dPr>
                        <m:e>
                          <m:r>
                            <a:rPr lang="en-GB" i="1" dirty="0" smtClean="0">
                              <a:solidFill>
                                <a:schemeClr val="tx1"/>
                              </a:solidFill>
                              <a:latin typeface="Cambria Math" panose="02040503050406030204" pitchFamily="18" charset="0"/>
                            </a:rPr>
                            <m:t>𝑋</m:t>
                          </m:r>
                          <m:r>
                            <a:rPr lang="en-GB" i="1" dirty="0" smtClean="0">
                              <a:solidFill>
                                <a:schemeClr val="tx1"/>
                              </a:solidFill>
                              <a:latin typeface="Cambria Math" panose="02040503050406030204" pitchFamily="18" charset="0"/>
                            </a:rPr>
                            <m:t>, </m:t>
                          </m:r>
                          <m:r>
                            <a:rPr lang="en-GB" i="1" dirty="0" smtClean="0">
                              <a:solidFill>
                                <a:schemeClr val="tx1"/>
                              </a:solidFill>
                              <a:latin typeface="Cambria Math" panose="02040503050406030204" pitchFamily="18" charset="0"/>
                            </a:rPr>
                            <m:t>𝐶</m:t>
                          </m:r>
                        </m:e>
                      </m:d>
                    </m:oMath>
                  </m:oMathPara>
                </a14:m>
                <a:endParaRPr lang="en-GB" dirty="0">
                  <a:solidFill>
                    <a:schemeClr val="tx1"/>
                  </a:solidFill>
                </a:endParaRPr>
              </a:p>
            </p:txBody>
          </p:sp>
        </mc:Choice>
        <mc:Fallback xmlns="">
          <p:sp>
            <p:nvSpPr>
              <p:cNvPr id="23" name="TextBox 22">
                <a:extLst>
                  <a:ext uri="{FF2B5EF4-FFF2-40B4-BE49-F238E27FC236}">
                    <a16:creationId xmlns:a16="http://schemas.microsoft.com/office/drawing/2014/main" id="{BFF69CF7-0335-934C-A510-B4B66F62125B}"/>
                  </a:ext>
                </a:extLst>
              </p:cNvPr>
              <p:cNvSpPr txBox="1">
                <a:spLocks noRot="1" noChangeAspect="1" noMove="1" noResize="1" noEditPoints="1" noAdjustHandles="1" noChangeArrowheads="1" noChangeShapeType="1" noTextEdit="1"/>
              </p:cNvSpPr>
              <p:nvPr/>
            </p:nvSpPr>
            <p:spPr>
              <a:xfrm>
                <a:off x="6257842" y="2932415"/>
                <a:ext cx="5573833" cy="369332"/>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6610801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en-GB" dirty="0"/>
              <a:t>PRMs for Modelling the Environment in this Lecture</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sz="half" idx="1"/>
          </p:nvPr>
        </p:nvSpPr>
        <p:spPr/>
        <p:txBody>
          <a:bodyPr/>
          <a:lstStyle/>
          <a:p>
            <a:r>
              <a:rPr lang="en-GB" dirty="0"/>
              <a:t>Different types of PGMs for a (relational) factorised representation of the environment and decision making</a:t>
            </a:r>
          </a:p>
          <a:p>
            <a:r>
              <a:rPr lang="en-GB" dirty="0"/>
              <a:t>Possible to model environment with following properties</a:t>
            </a:r>
          </a:p>
          <a:p>
            <a:pPr lvl="1"/>
            <a:r>
              <a:rPr lang="en-GB" dirty="0"/>
              <a:t>Fully or partially observable</a:t>
            </a:r>
          </a:p>
          <a:p>
            <a:pPr lvl="1"/>
            <a:r>
              <a:rPr lang="en-GB" dirty="0"/>
              <a:t>Single agent</a:t>
            </a:r>
          </a:p>
          <a:p>
            <a:pPr lvl="1"/>
            <a:r>
              <a:rPr lang="en-GB" dirty="0"/>
              <a:t>Stochastic</a:t>
            </a:r>
          </a:p>
          <a:p>
            <a:pPr lvl="1"/>
            <a:r>
              <a:rPr lang="en-GB" dirty="0"/>
              <a:t>Episodic or sequential</a:t>
            </a:r>
          </a:p>
          <a:p>
            <a:pPr lvl="1"/>
            <a:r>
              <a:rPr lang="en-GB" dirty="0"/>
              <a:t>Static</a:t>
            </a:r>
          </a:p>
          <a:p>
            <a:pPr lvl="1"/>
            <a:r>
              <a:rPr lang="en-GB" dirty="0"/>
              <a:t>Discrete or continuous</a:t>
            </a:r>
          </a:p>
        </p:txBody>
      </p:sp>
      <p:sp>
        <p:nvSpPr>
          <p:cNvPr id="7" name="Content Placeholder 6">
            <a:extLst>
              <a:ext uri="{FF2B5EF4-FFF2-40B4-BE49-F238E27FC236}">
                <a16:creationId xmlns:a16="http://schemas.microsoft.com/office/drawing/2014/main" id="{07A8874C-58A0-9F41-B2D5-7D454264096A}"/>
              </a:ext>
            </a:extLst>
          </p:cNvPr>
          <p:cNvSpPr>
            <a:spLocks noGrp="1"/>
          </p:cNvSpPr>
          <p:nvPr>
            <p:ph sz="half" idx="2"/>
          </p:nvPr>
        </p:nvSpPr>
        <p:spPr/>
        <p:txBody>
          <a:bodyPr/>
          <a:lstStyle/>
          <a:p>
            <a:r>
              <a:rPr lang="en-GB" dirty="0"/>
              <a:t>Not considered in this lecture</a:t>
            </a:r>
          </a:p>
          <a:p>
            <a:pPr lvl="1"/>
            <a:r>
              <a:rPr lang="en-GB" dirty="0"/>
              <a:t>Multiple agents</a:t>
            </a:r>
          </a:p>
          <a:p>
            <a:pPr lvl="1"/>
            <a:r>
              <a:rPr lang="en-GB" dirty="0"/>
              <a:t>Deterministic, strategic</a:t>
            </a:r>
          </a:p>
          <a:p>
            <a:pPr lvl="1"/>
            <a:r>
              <a:rPr lang="en-GB" dirty="0"/>
              <a:t>Dynamic</a:t>
            </a:r>
          </a:p>
          <a:p>
            <a:r>
              <a:rPr lang="en-GB" dirty="0"/>
              <a:t>Approaches exist to deal with such environments to a certain degree</a:t>
            </a:r>
          </a:p>
          <a:p>
            <a:pPr lvl="1"/>
            <a:endParaRPr lang="en-GB" dirty="0"/>
          </a:p>
          <a:p>
            <a:endParaRPr lang="en-GB"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10"/>
          </p:nvPr>
        </p:nvSpPr>
        <p:spPr/>
        <p:txBody>
          <a:bodyPr/>
          <a:lstStyle/>
          <a:p>
            <a:r>
              <a:rPr lang="en-GB"/>
              <a:t>Intro</a:t>
            </a:r>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en-GB" smtClean="0"/>
              <a:pPr/>
              <a:t>64</a:t>
            </a:fld>
            <a:r>
              <a:rPr lang="en-GB"/>
              <a:t> </a:t>
            </a:r>
          </a:p>
        </p:txBody>
      </p:sp>
      <p:sp>
        <p:nvSpPr>
          <p:cNvPr id="8" name="TextBox 7">
            <a:extLst>
              <a:ext uri="{FF2B5EF4-FFF2-40B4-BE49-F238E27FC236}">
                <a16:creationId xmlns:a16="http://schemas.microsoft.com/office/drawing/2014/main" id="{DFD3E385-0535-214B-B10C-4367406E17EF}"/>
              </a:ext>
            </a:extLst>
          </p:cNvPr>
          <p:cNvSpPr txBox="1"/>
          <p:nvPr/>
        </p:nvSpPr>
        <p:spPr>
          <a:xfrm>
            <a:off x="6257842" y="4317325"/>
            <a:ext cx="5400895" cy="14757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Attention: In the PGM literature, the notions of </a:t>
            </a:r>
            <a:r>
              <a:rPr lang="en-GB" sz="1798" i="1" dirty="0"/>
              <a:t>static</a:t>
            </a:r>
            <a:r>
              <a:rPr lang="en-GB" sz="1798" dirty="0"/>
              <a:t> and </a:t>
            </a:r>
            <a:r>
              <a:rPr lang="en-GB" sz="1798" i="1" dirty="0"/>
              <a:t>dynamic</a:t>
            </a:r>
            <a:r>
              <a:rPr lang="en-GB" sz="1798" dirty="0"/>
              <a:t> are used instead of the notions of </a:t>
            </a:r>
            <a:r>
              <a:rPr lang="en-GB" sz="1798" i="1" dirty="0"/>
              <a:t>episodic</a:t>
            </a:r>
            <a:r>
              <a:rPr lang="en-GB" sz="1798" dirty="0"/>
              <a:t> and </a:t>
            </a:r>
            <a:r>
              <a:rPr lang="en-GB" sz="1798" i="1" dirty="0"/>
              <a:t>sequential</a:t>
            </a:r>
            <a:r>
              <a:rPr lang="en-GB" sz="1798" dirty="0"/>
              <a:t>, while the notions of </a:t>
            </a:r>
            <a:r>
              <a:rPr lang="en-GB" sz="1798" i="1" dirty="0"/>
              <a:t>static</a:t>
            </a:r>
            <a:r>
              <a:rPr lang="en-GB" sz="1798" dirty="0"/>
              <a:t> and </a:t>
            </a:r>
            <a:r>
              <a:rPr lang="en-GB" sz="1798" i="1" dirty="0"/>
              <a:t>dynamic</a:t>
            </a:r>
            <a:r>
              <a:rPr lang="en-GB" sz="1798" dirty="0"/>
              <a:t> are covered by the so-called </a:t>
            </a:r>
            <a:r>
              <a:rPr lang="en-GB" sz="1798" i="1" dirty="0"/>
              <a:t>Markov assumption</a:t>
            </a:r>
            <a:r>
              <a:rPr lang="en-GB" sz="1798" dirty="0"/>
              <a:t> or </a:t>
            </a:r>
            <a:r>
              <a:rPr lang="en-GB" sz="1798" i="1" dirty="0"/>
              <a:t>(Non-) Markovian abstraction</a:t>
            </a:r>
            <a:endParaRPr lang="en-GB" sz="1798" dirty="0"/>
          </a:p>
        </p:txBody>
      </p:sp>
      <p:sp>
        <p:nvSpPr>
          <p:cNvPr id="9" name="TextBox 8">
            <a:extLst>
              <a:ext uri="{FF2B5EF4-FFF2-40B4-BE49-F238E27FC236}">
                <a16:creationId xmlns:a16="http://schemas.microsoft.com/office/drawing/2014/main" id="{64183791-CA1C-2B4D-87AA-FED7A217BC48}"/>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191729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27"/>
          <p:cNvSpPr>
            <a:spLocks noGrp="1"/>
          </p:cNvSpPr>
          <p:nvPr>
            <p:ph type="title"/>
          </p:nvPr>
        </p:nvSpPr>
        <p:spPr/>
        <p:txBody>
          <a:bodyPr/>
          <a:lstStyle/>
          <a:p>
            <a:r>
              <a:rPr lang="en-GB" dirty="0"/>
              <a:t>The Larger Scope: Statistical Relational Learning (SRL) &amp; StaRAI</a:t>
            </a:r>
          </a:p>
        </p:txBody>
      </p:sp>
      <p:sp>
        <p:nvSpPr>
          <p:cNvPr id="7" name="Content Placeholder 6">
            <a:extLst>
              <a:ext uri="{FF2B5EF4-FFF2-40B4-BE49-F238E27FC236}">
                <a16:creationId xmlns:a16="http://schemas.microsoft.com/office/drawing/2014/main" id="{5356E2EF-4BDF-204D-B943-4F25978606EB}"/>
              </a:ext>
            </a:extLst>
          </p:cNvPr>
          <p:cNvSpPr>
            <a:spLocks noGrp="1"/>
          </p:cNvSpPr>
          <p:nvPr>
            <p:ph idx="1"/>
          </p:nvPr>
        </p:nvSpPr>
        <p:spPr>
          <a:xfrm>
            <a:off x="359625" y="1665065"/>
            <a:ext cx="4837221" cy="4240848"/>
          </a:xfrm>
        </p:spPr>
        <p:txBody>
          <a:bodyPr/>
          <a:lstStyle/>
          <a:p>
            <a:r>
              <a:rPr lang="en-GB" dirty="0"/>
              <a:t>Study and design </a:t>
            </a:r>
          </a:p>
          <a:p>
            <a:pPr lvl="1"/>
            <a:r>
              <a:rPr lang="en-GB" dirty="0"/>
              <a:t>intelligent agents </a:t>
            </a:r>
          </a:p>
          <a:p>
            <a:pPr lvl="1"/>
            <a:r>
              <a:rPr lang="en-GB" dirty="0"/>
              <a:t>that reason about and </a:t>
            </a:r>
          </a:p>
          <a:p>
            <a:pPr lvl="1"/>
            <a:r>
              <a:rPr lang="en-GB" dirty="0"/>
              <a:t>act in noisy worlds </a:t>
            </a:r>
          </a:p>
          <a:p>
            <a:pPr lvl="1"/>
            <a:r>
              <a:rPr lang="en-GB" dirty="0"/>
              <a:t>composed of objects and relations among the objects</a:t>
            </a:r>
          </a:p>
          <a:p>
            <a:endParaRPr lang="en-GB" dirty="0"/>
          </a:p>
        </p:txBody>
      </p:sp>
      <p:sp>
        <p:nvSpPr>
          <p:cNvPr id="4" name="Date Placeholder 3">
            <a:extLst>
              <a:ext uri="{FF2B5EF4-FFF2-40B4-BE49-F238E27FC236}">
                <a16:creationId xmlns:a16="http://schemas.microsoft.com/office/drawing/2014/main" id="{1FD20E23-3542-8042-9E41-EAB181CC2A98}"/>
              </a:ext>
            </a:extLst>
          </p:cNvPr>
          <p:cNvSpPr>
            <a:spLocks noGrp="1"/>
          </p:cNvSpPr>
          <p:nvPr>
            <p:ph type="dt" sz="half" idx="10"/>
          </p:nvPr>
        </p:nvSpPr>
        <p:spPr/>
        <p:txBody>
          <a:bodyPr/>
          <a:lstStyle/>
          <a:p>
            <a:r>
              <a:rPr lang="en-GB"/>
              <a:t>Intro</a:t>
            </a:r>
          </a:p>
        </p:txBody>
      </p:sp>
      <p:sp>
        <p:nvSpPr>
          <p:cNvPr id="5" name="Footer Placeholder 4">
            <a:extLst>
              <a:ext uri="{FF2B5EF4-FFF2-40B4-BE49-F238E27FC236}">
                <a16:creationId xmlns:a16="http://schemas.microsoft.com/office/drawing/2014/main" id="{21FC1FF2-80BC-D842-A0C1-38B96CD2E45F}"/>
              </a:ext>
            </a:extLst>
          </p:cNvPr>
          <p:cNvSpPr>
            <a:spLocks noGrp="1"/>
          </p:cNvSpPr>
          <p:nvPr>
            <p:ph type="ftr" sz="quarter" idx="11"/>
          </p:nvPr>
        </p:nvSpPr>
        <p:spPr/>
        <p:txBody>
          <a:bodyPr/>
          <a:lstStyle/>
          <a:p>
            <a:r>
              <a:rPr lang="en-GB"/>
              <a:t>T. Braun - StaRAI</a:t>
            </a:r>
          </a:p>
        </p:txBody>
      </p:sp>
      <p:sp>
        <p:nvSpPr>
          <p:cNvPr id="6" name="Slide Number Placeholder 5">
            <a:extLst>
              <a:ext uri="{FF2B5EF4-FFF2-40B4-BE49-F238E27FC236}">
                <a16:creationId xmlns:a16="http://schemas.microsoft.com/office/drawing/2014/main" id="{9664DD1C-D23D-F148-8529-6E6071133D2E}"/>
              </a:ext>
            </a:extLst>
          </p:cNvPr>
          <p:cNvSpPr>
            <a:spLocks noGrp="1"/>
          </p:cNvSpPr>
          <p:nvPr>
            <p:ph type="sldNum" sz="quarter" idx="12"/>
          </p:nvPr>
        </p:nvSpPr>
        <p:spPr/>
        <p:txBody>
          <a:bodyPr/>
          <a:lstStyle/>
          <a:p>
            <a:fld id="{DB7C4649-800D-CB47-881A-AA04BFFFB18C}" type="slidenum">
              <a:rPr lang="en-GB" smtClean="0"/>
              <a:pPr/>
              <a:t>65</a:t>
            </a:fld>
            <a:endParaRPr lang="en-GB"/>
          </a:p>
        </p:txBody>
      </p:sp>
      <p:grpSp>
        <p:nvGrpSpPr>
          <p:cNvPr id="8" name="Group 7">
            <a:extLst>
              <a:ext uri="{FF2B5EF4-FFF2-40B4-BE49-F238E27FC236}">
                <a16:creationId xmlns:a16="http://schemas.microsoft.com/office/drawing/2014/main" id="{9409223D-6A24-5D4F-898F-160DFDD0B277}"/>
              </a:ext>
            </a:extLst>
          </p:cNvPr>
          <p:cNvGrpSpPr/>
          <p:nvPr/>
        </p:nvGrpSpPr>
        <p:grpSpPr>
          <a:xfrm>
            <a:off x="5861152" y="1581215"/>
            <a:ext cx="5426441" cy="4269646"/>
            <a:chOff x="1747346" y="2893153"/>
            <a:chExt cx="5426441" cy="4269646"/>
          </a:xfrm>
        </p:grpSpPr>
        <p:sp>
          <p:nvSpPr>
            <p:cNvPr id="20" name="Ellipse 44"/>
            <p:cNvSpPr/>
            <p:nvPr/>
          </p:nvSpPr>
          <p:spPr bwMode="auto">
            <a:xfrm>
              <a:off x="1747346" y="2893153"/>
              <a:ext cx="5426441" cy="4269646"/>
            </a:xfrm>
            <a:prstGeom prst="ellipse">
              <a:avLst/>
            </a:prstGeom>
            <a:solidFill>
              <a:srgbClr val="E6E6E6"/>
            </a:solidFill>
            <a:ln w="28575" cmpd="sng">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0" tIns="0" rIns="0" bIns="0" anchor="t"/>
            <a:lstStyle/>
            <a:p>
              <a:pPr marL="263387" indent="-263387" defTabSz="553600">
                <a:tabLst>
                  <a:tab pos="207295" algn="l"/>
                  <a:tab pos="414592" algn="l"/>
                  <a:tab pos="2348536" algn="l"/>
                  <a:tab pos="2552173" algn="l"/>
                  <a:tab pos="2759470" algn="l"/>
                </a:tabLst>
                <a:defRPr/>
              </a:pPr>
              <a:endParaRPr lang="en-GB" sz="2800">
                <a:latin typeface="Arial" pitchFamily="34" charset="0"/>
                <a:cs typeface="Arial" pitchFamily="34" charset="0"/>
              </a:endParaRPr>
            </a:p>
          </p:txBody>
        </p:sp>
        <p:grpSp>
          <p:nvGrpSpPr>
            <p:cNvPr id="2" name="Gruppieren 40"/>
            <p:cNvGrpSpPr/>
            <p:nvPr/>
          </p:nvGrpSpPr>
          <p:grpSpPr>
            <a:xfrm>
              <a:off x="2336887" y="3121000"/>
              <a:ext cx="4073038" cy="3813969"/>
              <a:chOff x="2799008" y="2415802"/>
              <a:chExt cx="4326291" cy="4329303"/>
            </a:xfrm>
          </p:grpSpPr>
          <p:sp>
            <p:nvSpPr>
              <p:cNvPr id="42" name="Ellipse 41"/>
              <p:cNvSpPr/>
              <p:nvPr/>
            </p:nvSpPr>
            <p:spPr bwMode="auto">
              <a:xfrm>
                <a:off x="3904106" y="5295525"/>
                <a:ext cx="1343143" cy="1440612"/>
              </a:xfrm>
              <a:prstGeom prst="ellipse">
                <a:avLst/>
              </a:prstGeom>
              <a:solidFill>
                <a:schemeClr val="bg1">
                  <a:lumMod val="75000"/>
                  <a:alpha val="67000"/>
                </a:schemeClr>
              </a:solidFill>
              <a:ln>
                <a:solidFill>
                  <a:schemeClr val="bg1">
                    <a:lumMod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0" tIns="0" rIns="0" bIns="0" anchor="b"/>
              <a:lstStyle/>
              <a:p>
                <a:pPr marL="263387" indent="-263387" defTabSz="553600">
                  <a:tabLst>
                    <a:tab pos="207295" algn="l"/>
                    <a:tab pos="414592" algn="l"/>
                    <a:tab pos="2348536" algn="l"/>
                    <a:tab pos="2552173" algn="l"/>
                    <a:tab pos="2759470" algn="l"/>
                  </a:tabLst>
                  <a:defRPr/>
                </a:pPr>
                <a:r>
                  <a:rPr lang="en-GB" sz="1600">
                    <a:latin typeface="Arial" pitchFamily="34" charset="0"/>
                    <a:cs typeface="Arial" pitchFamily="34" charset="0"/>
                  </a:rPr>
                  <a:t>Search</a:t>
                </a:r>
              </a:p>
            </p:txBody>
          </p:sp>
          <p:sp>
            <p:nvSpPr>
              <p:cNvPr id="43" name="Ellipse 42"/>
              <p:cNvSpPr/>
              <p:nvPr/>
            </p:nvSpPr>
            <p:spPr bwMode="auto">
              <a:xfrm>
                <a:off x="5782156" y="3829596"/>
                <a:ext cx="1343143" cy="1440612"/>
              </a:xfrm>
              <a:prstGeom prst="ellipse">
                <a:avLst/>
              </a:prstGeom>
              <a:solidFill>
                <a:schemeClr val="bg1">
                  <a:lumMod val="75000"/>
                  <a:alpha val="67000"/>
                </a:schemeClr>
              </a:solidFill>
              <a:ln>
                <a:solidFill>
                  <a:schemeClr val="bg1">
                    <a:lumMod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0" tIns="0" rIns="0" bIns="0" anchor="ctr"/>
              <a:lstStyle/>
              <a:p>
                <a:pPr marL="263387" indent="-263387" algn="r" defTabSz="553600">
                  <a:tabLst>
                    <a:tab pos="207295" algn="l"/>
                    <a:tab pos="414592" algn="l"/>
                    <a:tab pos="2348536" algn="l"/>
                    <a:tab pos="2552173" algn="l"/>
                    <a:tab pos="2759470" algn="l"/>
                  </a:tabLst>
                  <a:defRPr/>
                </a:pPr>
                <a:r>
                  <a:rPr lang="en-GB" sz="1600">
                    <a:latin typeface="Arial" pitchFamily="34" charset="0"/>
                    <a:cs typeface="Arial" pitchFamily="34" charset="0"/>
                  </a:rPr>
                  <a:t>IR</a:t>
                </a:r>
              </a:p>
            </p:txBody>
          </p:sp>
          <p:grpSp>
            <p:nvGrpSpPr>
              <p:cNvPr id="3" name="Gruppieren 22"/>
              <p:cNvGrpSpPr>
                <a:grpSpLocks/>
              </p:cNvGrpSpPr>
              <p:nvPr/>
            </p:nvGrpSpPr>
            <p:grpSpPr bwMode="auto">
              <a:xfrm>
                <a:off x="2799008" y="2415802"/>
                <a:ext cx="4283373" cy="4329303"/>
                <a:chOff x="2142073" y="2190713"/>
                <a:chExt cx="5008099" cy="4773433"/>
              </a:xfrm>
            </p:grpSpPr>
            <p:sp>
              <p:nvSpPr>
                <p:cNvPr id="45" name="Ellipse 44"/>
                <p:cNvSpPr/>
                <p:nvPr/>
              </p:nvSpPr>
              <p:spPr bwMode="auto">
                <a:xfrm>
                  <a:off x="3109605" y="2190713"/>
                  <a:ext cx="1898299" cy="1842391"/>
                </a:xfrm>
                <a:prstGeom prst="ellipse">
                  <a:avLst/>
                </a:prstGeom>
                <a:solidFill>
                  <a:schemeClr val="bg1">
                    <a:lumMod val="75000"/>
                    <a:alpha val="67000"/>
                  </a:schemeClr>
                </a:solidFill>
                <a:ln>
                  <a:solidFill>
                    <a:schemeClr val="bg1">
                      <a:lumMod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0" tIns="0" rIns="0" bIns="0" anchor="t"/>
                <a:lstStyle/>
                <a:p>
                  <a:pPr marL="263387" indent="-263387" defTabSz="553600">
                    <a:tabLst>
                      <a:tab pos="207295" algn="l"/>
                      <a:tab pos="414592" algn="l"/>
                      <a:tab pos="2348536" algn="l"/>
                      <a:tab pos="2552173" algn="l"/>
                      <a:tab pos="2759470" algn="l"/>
                    </a:tabLst>
                    <a:defRPr/>
                  </a:pPr>
                  <a:r>
                    <a:rPr lang="en-GB" sz="2800" dirty="0">
                      <a:latin typeface="Arial" pitchFamily="34" charset="0"/>
                      <a:cs typeface="Arial" pitchFamily="34" charset="0"/>
                    </a:rPr>
                    <a:t>…</a:t>
                  </a:r>
                </a:p>
              </p:txBody>
            </p:sp>
            <p:sp>
              <p:nvSpPr>
                <p:cNvPr id="46" name="Ellipse 45"/>
                <p:cNvSpPr/>
                <p:nvPr/>
              </p:nvSpPr>
              <p:spPr bwMode="auto">
                <a:xfrm>
                  <a:off x="4722731" y="5375748"/>
                  <a:ext cx="1570395" cy="1588398"/>
                </a:xfrm>
                <a:prstGeom prst="ellipse">
                  <a:avLst/>
                </a:prstGeom>
                <a:solidFill>
                  <a:schemeClr val="bg1">
                    <a:lumMod val="75000"/>
                    <a:alpha val="64000"/>
                  </a:schemeClr>
                </a:solidFill>
                <a:ln>
                  <a:solidFill>
                    <a:schemeClr val="bg1">
                      <a:lumMod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0" tIns="0" rIns="0" bIns="0" anchor="b"/>
                <a:lstStyle/>
                <a:p>
                  <a:pPr marL="263387" indent="-263387" defTabSz="553600">
                    <a:tabLst>
                      <a:tab pos="207295" algn="l"/>
                      <a:tab pos="414592" algn="l"/>
                      <a:tab pos="2348536" algn="l"/>
                      <a:tab pos="2552173" algn="l"/>
                      <a:tab pos="2759470" algn="l"/>
                    </a:tabLst>
                    <a:defRPr/>
                  </a:pPr>
                  <a:r>
                    <a:rPr lang="en-GB" sz="1600">
                      <a:solidFill>
                        <a:srgbClr val="000000"/>
                      </a:solidFill>
                      <a:latin typeface="Arial" pitchFamily="34" charset="0"/>
                      <a:cs typeface="Arial" pitchFamily="34" charset="0"/>
                    </a:rPr>
                    <a:t>DM/ML</a:t>
                  </a:r>
                </a:p>
              </p:txBody>
            </p:sp>
            <p:sp>
              <p:nvSpPr>
                <p:cNvPr id="47" name="Ellipse 46"/>
                <p:cNvSpPr/>
                <p:nvPr/>
              </p:nvSpPr>
              <p:spPr bwMode="auto">
                <a:xfrm>
                  <a:off x="5579775" y="4883058"/>
                  <a:ext cx="1570397" cy="1588398"/>
                </a:xfrm>
                <a:prstGeom prst="ellipse">
                  <a:avLst/>
                </a:prstGeom>
                <a:solidFill>
                  <a:schemeClr val="bg1">
                    <a:lumMod val="75000"/>
                    <a:alpha val="67000"/>
                  </a:schemeClr>
                </a:solidFill>
                <a:ln>
                  <a:solidFill>
                    <a:schemeClr val="bg1">
                      <a:lumMod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0" tIns="0" rIns="0" bIns="0" anchor="b"/>
                <a:lstStyle/>
                <a:p>
                  <a:pPr marL="263387" indent="-263387" defTabSz="553600">
                    <a:tabLst>
                      <a:tab pos="207295" algn="l"/>
                      <a:tab pos="414592" algn="l"/>
                      <a:tab pos="2348536" algn="l"/>
                      <a:tab pos="2552173" algn="l"/>
                      <a:tab pos="2759470" algn="l"/>
                    </a:tabLst>
                    <a:defRPr/>
                  </a:pPr>
                  <a:r>
                    <a:rPr lang="en-GB" sz="1600">
                      <a:latin typeface="Arial" pitchFamily="34" charset="0"/>
                      <a:cs typeface="Arial" pitchFamily="34" charset="0"/>
                    </a:rPr>
                    <a:t>CV</a:t>
                  </a:r>
                </a:p>
              </p:txBody>
            </p:sp>
            <p:sp>
              <p:nvSpPr>
                <p:cNvPr id="48" name="Ellipse 47"/>
                <p:cNvSpPr/>
                <p:nvPr/>
              </p:nvSpPr>
              <p:spPr bwMode="auto">
                <a:xfrm>
                  <a:off x="2236704" y="4584761"/>
                  <a:ext cx="1570395" cy="1588398"/>
                </a:xfrm>
                <a:prstGeom prst="ellipse">
                  <a:avLst/>
                </a:prstGeom>
                <a:solidFill>
                  <a:schemeClr val="bg1">
                    <a:lumMod val="75000"/>
                    <a:alpha val="67000"/>
                  </a:schemeClr>
                </a:solidFill>
                <a:ln>
                  <a:solidFill>
                    <a:schemeClr val="bg1">
                      <a:lumMod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0" tIns="0" rIns="0" bIns="0" anchor="b"/>
                <a:lstStyle/>
                <a:p>
                  <a:pPr marL="263387" indent="-263387" defTabSz="553600">
                    <a:tabLst>
                      <a:tab pos="207295" algn="l"/>
                      <a:tab pos="414592" algn="l"/>
                      <a:tab pos="2348536" algn="l"/>
                      <a:tab pos="2552173" algn="l"/>
                      <a:tab pos="2759470" algn="l"/>
                    </a:tabLst>
                    <a:defRPr/>
                  </a:pPr>
                  <a:r>
                    <a:rPr lang="en-GB" sz="1600">
                      <a:latin typeface="Arial" pitchFamily="34" charset="0"/>
                      <a:cs typeface="Arial" pitchFamily="34" charset="0"/>
                    </a:rPr>
                    <a:t>KR</a:t>
                  </a:r>
                </a:p>
              </p:txBody>
            </p:sp>
            <p:sp>
              <p:nvSpPr>
                <p:cNvPr id="49" name="Ellipse 48"/>
                <p:cNvSpPr/>
                <p:nvPr/>
              </p:nvSpPr>
              <p:spPr bwMode="auto">
                <a:xfrm>
                  <a:off x="4839090" y="2348114"/>
                  <a:ext cx="2056492" cy="1862630"/>
                </a:xfrm>
                <a:prstGeom prst="ellipse">
                  <a:avLst/>
                </a:prstGeom>
                <a:solidFill>
                  <a:schemeClr val="bg1">
                    <a:lumMod val="75000"/>
                    <a:alpha val="67000"/>
                  </a:schemeClr>
                </a:solidFill>
                <a:ln>
                  <a:solidFill>
                    <a:schemeClr val="bg1">
                      <a:lumMod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0" tIns="0" rIns="0" bIns="0" anchor="t"/>
                <a:lstStyle/>
                <a:p>
                  <a:pPr marL="263387" indent="-263387" algn="r" defTabSz="553600">
                    <a:tabLst>
                      <a:tab pos="207295" algn="l"/>
                      <a:tab pos="414592" algn="l"/>
                      <a:tab pos="2348536" algn="l"/>
                      <a:tab pos="2552173" algn="l"/>
                      <a:tab pos="2759470" algn="l"/>
                    </a:tabLst>
                    <a:defRPr/>
                  </a:pPr>
                  <a:r>
                    <a:rPr lang="en-GB" sz="1600" dirty="0">
                      <a:solidFill>
                        <a:srgbClr val="000000"/>
                      </a:solidFill>
                      <a:latin typeface="Arial" pitchFamily="34" charset="0"/>
                      <a:cs typeface="Arial" pitchFamily="34" charset="0"/>
                    </a:rPr>
                    <a:t>Optimization</a:t>
                  </a:r>
                </a:p>
                <a:p>
                  <a:pPr marL="263387" indent="-263387" algn="r" defTabSz="553600">
                    <a:tabLst>
                      <a:tab pos="207295" algn="l"/>
                      <a:tab pos="414592" algn="l"/>
                      <a:tab pos="2348536" algn="l"/>
                      <a:tab pos="2552173" algn="l"/>
                      <a:tab pos="2759470" algn="l"/>
                    </a:tabLst>
                    <a:defRPr/>
                  </a:pPr>
                  <a:endParaRPr lang="en-GB" sz="1600" dirty="0">
                    <a:solidFill>
                      <a:srgbClr val="000000"/>
                    </a:solidFill>
                    <a:latin typeface="Arial" pitchFamily="34" charset="0"/>
                    <a:cs typeface="Arial" pitchFamily="34" charset="0"/>
                  </a:endParaRPr>
                </a:p>
              </p:txBody>
            </p:sp>
            <p:sp>
              <p:nvSpPr>
                <p:cNvPr id="50" name="Ellipse 49"/>
                <p:cNvSpPr/>
                <p:nvPr/>
              </p:nvSpPr>
              <p:spPr bwMode="auto">
                <a:xfrm>
                  <a:off x="2142073" y="3134036"/>
                  <a:ext cx="1570399" cy="1588400"/>
                </a:xfrm>
                <a:prstGeom prst="ellipse">
                  <a:avLst/>
                </a:prstGeom>
                <a:solidFill>
                  <a:schemeClr val="bg1">
                    <a:lumMod val="75000"/>
                    <a:alpha val="67000"/>
                  </a:schemeClr>
                </a:solidFill>
                <a:ln>
                  <a:solidFill>
                    <a:schemeClr val="bg1">
                      <a:lumMod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0" tIns="0" rIns="0" bIns="0" anchor="ctr"/>
                <a:lstStyle/>
                <a:p>
                  <a:pPr marL="263387" indent="-263387" defTabSz="553600">
                    <a:tabLst>
                      <a:tab pos="207295" algn="l"/>
                      <a:tab pos="414592" algn="l"/>
                      <a:tab pos="2348536" algn="l"/>
                      <a:tab pos="2552173" algn="l"/>
                      <a:tab pos="2759470" algn="l"/>
                    </a:tabLst>
                    <a:defRPr/>
                  </a:pPr>
                  <a:r>
                    <a:rPr lang="en-GB" sz="1600">
                      <a:latin typeface="Arial" pitchFamily="34" charset="0"/>
                      <a:cs typeface="Arial" pitchFamily="34" charset="0"/>
                    </a:rPr>
                    <a:t>SAT</a:t>
                  </a:r>
                </a:p>
              </p:txBody>
            </p:sp>
          </p:grpSp>
        </p:grpSp>
        <p:sp>
          <p:nvSpPr>
            <p:cNvPr id="22" name="Ellipse 21"/>
            <p:cNvSpPr/>
            <p:nvPr/>
          </p:nvSpPr>
          <p:spPr bwMode="auto">
            <a:xfrm>
              <a:off x="4291318" y="3843220"/>
              <a:ext cx="1348750" cy="1462081"/>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w="28575" cap="flat" cmpd="sng" algn="ctr">
              <a:solidFill>
                <a:srgbClr val="7030A0"/>
              </a:solidFill>
              <a:prstDash val="solid"/>
              <a:round/>
              <a:headEnd type="none" w="med" len="med"/>
              <a:tailEnd type="none" w="med" len="med"/>
            </a:ln>
            <a:effectLst/>
          </p:spPr>
          <p:txBody>
            <a:bodyPr lIns="0" tIns="0" rIns="0" bIns="0"/>
            <a:lstStyle/>
            <a:p>
              <a:pPr marL="263387" indent="-263387" algn="r" defTabSz="553600">
                <a:tabLst>
                  <a:tab pos="207295" algn="l"/>
                  <a:tab pos="414592" algn="l"/>
                  <a:tab pos="2348536" algn="l"/>
                  <a:tab pos="2552173" algn="l"/>
                  <a:tab pos="2759470" algn="l"/>
                </a:tabLst>
                <a:defRPr/>
              </a:pPr>
              <a:r>
                <a:rPr lang="en-GB" sz="1600" dirty="0">
                  <a:solidFill>
                    <a:srgbClr val="000000"/>
                  </a:solidFill>
                  <a:latin typeface="Arial" pitchFamily="34" charset="0"/>
                  <a:cs typeface="Arial" pitchFamily="34" charset="0"/>
                </a:rPr>
                <a:t>Scaling</a:t>
              </a:r>
            </a:p>
          </p:txBody>
        </p:sp>
        <p:sp>
          <p:nvSpPr>
            <p:cNvPr id="51" name="Ellipse 50"/>
            <p:cNvSpPr/>
            <p:nvPr/>
          </p:nvSpPr>
          <p:spPr bwMode="auto">
            <a:xfrm>
              <a:off x="3024223" y="3830520"/>
              <a:ext cx="1492500" cy="1462081"/>
            </a:xfrm>
            <a:prstGeom prst="ellipse">
              <a:avLst/>
            </a:prstGeom>
            <a:solidFill>
              <a:schemeClr val="accent1">
                <a:alpha val="63000"/>
              </a:schemeClr>
            </a:solidFill>
            <a:ln w="28575" cap="flat" cmpd="sng" algn="ctr">
              <a:solidFill>
                <a:schemeClr val="accent1"/>
              </a:solidFill>
              <a:prstDash val="solid"/>
              <a:round/>
              <a:headEnd type="none" w="med" len="med"/>
              <a:tailEnd type="none" w="med" len="med"/>
            </a:ln>
            <a:effectLst/>
          </p:spPr>
          <p:txBody>
            <a:bodyPr lIns="0" tIns="0" rIns="0" bIns="0"/>
            <a:lstStyle/>
            <a:p>
              <a:pPr marL="263387" indent="-263387" defTabSz="553600">
                <a:tabLst>
                  <a:tab pos="207295" algn="l"/>
                  <a:tab pos="414592" algn="l"/>
                  <a:tab pos="2348536" algn="l"/>
                  <a:tab pos="2552173" algn="l"/>
                  <a:tab pos="2759470" algn="l"/>
                </a:tabLst>
                <a:defRPr/>
              </a:pPr>
              <a:r>
                <a:rPr lang="en-GB" sz="1600">
                  <a:solidFill>
                    <a:srgbClr val="000000"/>
                  </a:solidFill>
                  <a:latin typeface="Arial" pitchFamily="34" charset="0"/>
                  <a:cs typeface="Arial" pitchFamily="34" charset="0"/>
                </a:rPr>
                <a:t>Uncertainty</a:t>
              </a:r>
            </a:p>
          </p:txBody>
        </p:sp>
        <p:sp>
          <p:nvSpPr>
            <p:cNvPr id="52" name="Ellipse 51"/>
            <p:cNvSpPr/>
            <p:nvPr/>
          </p:nvSpPr>
          <p:spPr bwMode="auto">
            <a:xfrm>
              <a:off x="2946486" y="4666929"/>
              <a:ext cx="1487700" cy="1462081"/>
            </a:xfrm>
            <a:prstGeom prst="ellipse">
              <a:avLst/>
            </a:prstGeom>
            <a:gradFill flip="none" rotWithShape="1">
              <a:gsLst>
                <a:gs pos="0">
                  <a:srgbClr val="00D000">
                    <a:tint val="66000"/>
                    <a:satMod val="160000"/>
                    <a:alpha val="64000"/>
                  </a:srgbClr>
                </a:gs>
                <a:gs pos="50000">
                  <a:srgbClr val="00D000">
                    <a:tint val="44500"/>
                    <a:satMod val="160000"/>
                  </a:srgbClr>
                </a:gs>
                <a:gs pos="100000">
                  <a:srgbClr val="00D000">
                    <a:tint val="23500"/>
                    <a:satMod val="160000"/>
                  </a:srgbClr>
                </a:gs>
              </a:gsLst>
              <a:path path="circle">
                <a:fillToRect l="50000" t="50000" r="50000" b="50000"/>
              </a:path>
              <a:tileRect/>
            </a:gradFill>
            <a:ln w="28575" cap="flat" cmpd="sng" algn="ctr">
              <a:solidFill>
                <a:srgbClr val="54D457"/>
              </a:solidFill>
              <a:prstDash val="solid"/>
              <a:round/>
              <a:headEnd type="none" w="med" len="med"/>
              <a:tailEnd type="none" w="med" len="med"/>
            </a:ln>
            <a:effectLst/>
          </p:spPr>
          <p:txBody>
            <a:bodyPr lIns="0" tIns="0" rIns="0" bIns="0" anchor="ctr"/>
            <a:lstStyle/>
            <a:p>
              <a:pPr marL="263387" indent="-263387" defTabSz="553600">
                <a:tabLst>
                  <a:tab pos="207295" algn="l"/>
                  <a:tab pos="414592" algn="l"/>
                  <a:tab pos="2348536" algn="l"/>
                  <a:tab pos="2552173" algn="l"/>
                  <a:tab pos="2759470" algn="l"/>
                </a:tabLst>
                <a:defRPr/>
              </a:pPr>
              <a:r>
                <a:rPr lang="en-GB" sz="1600">
                  <a:solidFill>
                    <a:srgbClr val="000000"/>
                  </a:solidFill>
                  <a:latin typeface="Arial" pitchFamily="34" charset="0"/>
                  <a:cs typeface="Arial" pitchFamily="34" charset="0"/>
                </a:rPr>
                <a:t>Logic</a:t>
              </a:r>
            </a:p>
            <a:p>
              <a:pPr marL="263387" indent="-263387" defTabSz="553600">
                <a:tabLst>
                  <a:tab pos="207295" algn="l"/>
                  <a:tab pos="414592" algn="l"/>
                  <a:tab pos="2348536" algn="l"/>
                  <a:tab pos="2552173" algn="l"/>
                  <a:tab pos="2759470" algn="l"/>
                </a:tabLst>
                <a:defRPr/>
              </a:pPr>
              <a:r>
                <a:rPr lang="en-GB" sz="1600">
                  <a:solidFill>
                    <a:srgbClr val="000000"/>
                  </a:solidFill>
                  <a:latin typeface="Arial" pitchFamily="34" charset="0"/>
                  <a:cs typeface="Arial" pitchFamily="34" charset="0"/>
                </a:rPr>
                <a:t>Graphs</a:t>
              </a:r>
            </a:p>
            <a:p>
              <a:pPr marL="263387" indent="-263387" defTabSz="553600">
                <a:tabLst>
                  <a:tab pos="207295" algn="l"/>
                  <a:tab pos="414592" algn="l"/>
                  <a:tab pos="2348536" algn="l"/>
                  <a:tab pos="2552173" algn="l"/>
                  <a:tab pos="2759470" algn="l"/>
                </a:tabLst>
                <a:defRPr/>
              </a:pPr>
              <a:r>
                <a:rPr lang="en-GB" sz="1600">
                  <a:solidFill>
                    <a:srgbClr val="000000"/>
                  </a:solidFill>
                  <a:latin typeface="Arial" pitchFamily="34" charset="0"/>
                  <a:cs typeface="Arial" pitchFamily="34" charset="0"/>
                </a:rPr>
                <a:t>Trees</a:t>
              </a:r>
            </a:p>
          </p:txBody>
        </p:sp>
        <p:sp>
          <p:nvSpPr>
            <p:cNvPr id="53" name="Ellipse 52"/>
            <p:cNvSpPr/>
            <p:nvPr/>
          </p:nvSpPr>
          <p:spPr bwMode="auto">
            <a:xfrm>
              <a:off x="4227696" y="4677527"/>
              <a:ext cx="1406943" cy="1431282"/>
            </a:xfrm>
            <a:prstGeom prst="ellipse">
              <a:avLst/>
            </a:prstGeom>
            <a:gradFill flip="none" rotWithShape="1">
              <a:gsLst>
                <a:gs pos="0">
                  <a:srgbClr val="FFC000"/>
                </a:gs>
                <a:gs pos="50000">
                  <a:srgbClr val="FFC000"/>
                </a:gs>
                <a:gs pos="100000">
                  <a:srgbClr val="FFFF00"/>
                </a:gs>
              </a:gsLst>
              <a:path path="circle">
                <a:fillToRect l="50000" t="50000" r="50000" b="50000"/>
              </a:path>
              <a:tileRect/>
            </a:gradFill>
            <a:ln w="28575" cap="flat" cmpd="sng" algn="ctr">
              <a:solidFill>
                <a:srgbClr val="FFC000"/>
              </a:solidFill>
              <a:prstDash val="solid"/>
              <a:round/>
              <a:headEnd type="none" w="med" len="med"/>
              <a:tailEnd type="none" w="med" len="med"/>
            </a:ln>
            <a:effectLst/>
          </p:spPr>
          <p:txBody>
            <a:bodyPr lIns="0" tIns="0" rIns="0" bIns="0" anchor="ctr"/>
            <a:lstStyle/>
            <a:p>
              <a:pPr marL="263387" indent="-263387" defTabSz="553600">
                <a:tabLst>
                  <a:tab pos="207295" algn="l"/>
                  <a:tab pos="414592" algn="l"/>
                  <a:tab pos="2348536" algn="l"/>
                  <a:tab pos="2552173" algn="l"/>
                  <a:tab pos="2759470" algn="l"/>
                </a:tabLst>
                <a:defRPr/>
              </a:pPr>
              <a:r>
                <a:rPr lang="en-GB" sz="1600">
                  <a:solidFill>
                    <a:srgbClr val="000000"/>
                  </a:solidFill>
                  <a:latin typeface="Arial" pitchFamily="34" charset="0"/>
                  <a:cs typeface="Arial" pitchFamily="34" charset="0"/>
                </a:rPr>
                <a:t>Mining </a:t>
              </a:r>
            </a:p>
            <a:p>
              <a:pPr marL="263387" indent="-263387" defTabSz="553600">
                <a:tabLst>
                  <a:tab pos="207295" algn="l"/>
                  <a:tab pos="414592" algn="l"/>
                  <a:tab pos="2348536" algn="l"/>
                  <a:tab pos="2552173" algn="l"/>
                  <a:tab pos="2759470" algn="l"/>
                </a:tabLst>
                <a:defRPr/>
              </a:pPr>
              <a:r>
                <a:rPr lang="en-GB" sz="1600">
                  <a:solidFill>
                    <a:srgbClr val="000000"/>
                  </a:solidFill>
                  <a:latin typeface="Arial" pitchFamily="34" charset="0"/>
                  <a:cs typeface="Arial" pitchFamily="34" charset="0"/>
                </a:rPr>
                <a:t>And</a:t>
              </a:r>
            </a:p>
            <a:p>
              <a:pPr marL="263387" indent="-263387" defTabSz="553600">
                <a:tabLst>
                  <a:tab pos="207295" algn="l"/>
                  <a:tab pos="414592" algn="l"/>
                  <a:tab pos="2348536" algn="l"/>
                  <a:tab pos="2552173" algn="l"/>
                  <a:tab pos="2759470" algn="l"/>
                </a:tabLst>
                <a:defRPr/>
              </a:pPr>
              <a:r>
                <a:rPr lang="en-GB" sz="1600">
                  <a:solidFill>
                    <a:srgbClr val="000000"/>
                  </a:solidFill>
                  <a:latin typeface="Arial" pitchFamily="34" charset="0"/>
                  <a:cs typeface="Arial" pitchFamily="34" charset="0"/>
                </a:rPr>
                <a:t>Learning          </a:t>
              </a:r>
            </a:p>
          </p:txBody>
        </p:sp>
      </p:grpSp>
      <p:sp>
        <p:nvSpPr>
          <p:cNvPr id="21" name="Rechteck 11"/>
          <p:cNvSpPr/>
          <p:nvPr/>
        </p:nvSpPr>
        <p:spPr>
          <a:xfrm>
            <a:off x="223594" y="4956555"/>
            <a:ext cx="4978681" cy="485208"/>
          </a:xfrm>
          <a:prstGeom prst="rect">
            <a:avLst/>
          </a:prstGeom>
          <a:solidFill>
            <a:schemeClr val="bg1"/>
          </a:solidFill>
        </p:spPr>
        <p:txBody>
          <a:bodyPr wrap="square">
            <a:noAutofit/>
          </a:bodyPr>
          <a:lstStyle/>
          <a:p>
            <a:pPr algn="l"/>
            <a:r>
              <a:rPr lang="en-GB" sz="1200">
                <a:solidFill>
                  <a:schemeClr val="tx1">
                    <a:lumMod val="60000"/>
                    <a:lumOff val="40000"/>
                  </a:schemeClr>
                </a:solidFill>
              </a:rPr>
              <a:t>[Getoor, Taskar MIT Press ’07; De Raedt, Frasconi, Kersting, Muggleton, LNCS’08; Domingos, Lowd Morgan Claypool ’09; Natarajan, Kersting, Khot, Shavlik Springer Brief’15; Russell CACM 58(7): 88-97 ’15, Gogate, Domingos CACM 59(7):107-115 ´16]</a:t>
            </a:r>
          </a:p>
        </p:txBody>
      </p:sp>
      <p:sp>
        <p:nvSpPr>
          <p:cNvPr id="30" name="TextBox 29">
            <a:extLst>
              <a:ext uri="{FF2B5EF4-FFF2-40B4-BE49-F238E27FC236}">
                <a16:creationId xmlns:a16="http://schemas.microsoft.com/office/drawing/2014/main" id="{6FA48F38-C9B6-F840-ADE1-EE2D2CF17A5B}"/>
              </a:ext>
            </a:extLst>
          </p:cNvPr>
          <p:cNvSpPr txBox="1"/>
          <p:nvPr/>
        </p:nvSpPr>
        <p:spPr>
          <a:xfrm>
            <a:off x="3737637" y="6273464"/>
            <a:ext cx="4564326" cy="307777"/>
          </a:xfrm>
          <a:prstGeom prst="rect">
            <a:avLst/>
          </a:prstGeom>
          <a:noFill/>
        </p:spPr>
        <p:txBody>
          <a:bodyPr wrap="none" rtlCol="0">
            <a:spAutoFit/>
          </a:bodyPr>
          <a:lstStyle/>
          <a:p>
            <a:r>
              <a:rPr lang="en-GB" sz="1400">
                <a:solidFill>
                  <a:schemeClr val="tx1">
                    <a:lumMod val="60000"/>
                    <a:lumOff val="40000"/>
                  </a:schemeClr>
                </a:solidFill>
              </a:rPr>
              <a:t>Kristian Kersting. Statistical Relational AI. Tutorial at KI 2018.</a:t>
            </a:r>
            <a:endParaRPr lang="en-GB">
              <a:solidFill>
                <a:schemeClr val="tx1">
                  <a:lumMod val="60000"/>
                  <a:lumOff val="40000"/>
                </a:schemeClr>
              </a:solidFill>
            </a:endParaRPr>
          </a:p>
        </p:txBody>
      </p:sp>
    </p:spTree>
    <p:extLst>
      <p:ext uri="{BB962C8B-B14F-4D97-AF65-F5344CB8AC3E}">
        <p14:creationId xmlns:p14="http://schemas.microsoft.com/office/powerpoint/2010/main" val="40733179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8D598875-1818-C74B-8699-9932303B4C08}"/>
              </a:ext>
            </a:extLst>
          </p:cNvPr>
          <p:cNvSpPr/>
          <p:nvPr/>
        </p:nvSpPr>
        <p:spPr>
          <a:xfrm>
            <a:off x="1753057" y="6229189"/>
            <a:ext cx="1768577" cy="42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557711" y="1697612"/>
            <a:ext cx="8020285" cy="4215906"/>
            <a:chOff x="-50037" y="1295400"/>
            <a:chExt cx="9132603" cy="4800602"/>
          </a:xfrm>
        </p:grpSpPr>
        <p:grpSp>
          <p:nvGrpSpPr>
            <p:cNvPr id="4" name="Group 3"/>
            <p:cNvGrpSpPr/>
            <p:nvPr/>
          </p:nvGrpSpPr>
          <p:grpSpPr>
            <a:xfrm>
              <a:off x="76200" y="1295400"/>
              <a:ext cx="8839200" cy="500086"/>
              <a:chOff x="151805" y="6326061"/>
              <a:chExt cx="8839200" cy="500086"/>
            </a:xfrm>
          </p:grpSpPr>
          <p:sp>
            <p:nvSpPr>
              <p:cNvPr id="5" name="Chevron 4"/>
              <p:cNvSpPr/>
              <p:nvPr/>
            </p:nvSpPr>
            <p:spPr>
              <a:xfrm>
                <a:off x="6400205" y="6326063"/>
                <a:ext cx="2590800" cy="500084"/>
              </a:xfrm>
              <a:prstGeom prst="chevron">
                <a:avLst/>
              </a:prstGeom>
              <a:solidFill>
                <a:srgbClr val="963C0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400" dirty="0">
                    <a:solidFill>
                      <a:schemeClr val="bg1"/>
                    </a:solidFill>
                    <a:cs typeface="Optima"/>
                  </a:rPr>
                  <a:t>Symbolic-Numerical</a:t>
                </a:r>
              </a:p>
              <a:p>
                <a:pPr algn="ctr"/>
                <a:r>
                  <a:rPr lang="en-US" sz="1400" dirty="0">
                    <a:solidFill>
                      <a:schemeClr val="bg1"/>
                    </a:solidFill>
                    <a:cs typeface="Optima"/>
                  </a:rPr>
                  <a:t>Reasoning</a:t>
                </a:r>
              </a:p>
            </p:txBody>
          </p:sp>
          <p:sp>
            <p:nvSpPr>
              <p:cNvPr id="6" name="Pentagon 5"/>
              <p:cNvSpPr/>
              <p:nvPr/>
            </p:nvSpPr>
            <p:spPr>
              <a:xfrm>
                <a:off x="151805" y="6326061"/>
                <a:ext cx="2310714" cy="500085"/>
              </a:xfrm>
              <a:prstGeom prst="homePlate">
                <a:avLst/>
              </a:prstGeom>
              <a:solidFill>
                <a:srgbClr val="FF9A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cs typeface="Optima"/>
                  </a:rPr>
                  <a:t>Data and Feature </a:t>
                </a:r>
              </a:p>
              <a:p>
                <a:pPr algn="ctr"/>
                <a:r>
                  <a:rPr lang="en-US" sz="1400" dirty="0">
                    <a:solidFill>
                      <a:schemeClr val="tx1"/>
                    </a:solidFill>
                    <a:cs typeface="Optima"/>
                  </a:rPr>
                  <a:t>Programming</a:t>
                </a:r>
              </a:p>
            </p:txBody>
          </p:sp>
          <p:sp>
            <p:nvSpPr>
              <p:cNvPr id="7" name="Chevron 6"/>
              <p:cNvSpPr/>
              <p:nvPr/>
            </p:nvSpPr>
            <p:spPr>
              <a:xfrm>
                <a:off x="2478994" y="6326062"/>
                <a:ext cx="3921211" cy="500085"/>
              </a:xfrm>
              <a:prstGeom prst="chevron">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cs typeface="Optima"/>
                  </a:rPr>
                  <a:t>Declarative AI Programming</a:t>
                </a:r>
              </a:p>
            </p:txBody>
          </p:sp>
        </p:grpSp>
        <p:sp>
          <p:nvSpPr>
            <p:cNvPr id="8" name="Rectangle 7"/>
            <p:cNvSpPr/>
            <p:nvPr/>
          </p:nvSpPr>
          <p:spPr bwMode="auto">
            <a:xfrm>
              <a:off x="2362200" y="1892810"/>
              <a:ext cx="4191000" cy="3886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fontAlgn="base">
                <a:spcBef>
                  <a:spcPct val="0"/>
                </a:spcBef>
                <a:spcAft>
                  <a:spcPct val="0"/>
                </a:spcAft>
              </a:pPr>
              <a:endParaRPr lang="en-US" sz="3200" b="1" dirty="0">
                <a:solidFill>
                  <a:schemeClr val="hlink"/>
                </a:solidFill>
                <a:latin typeface="Verdana" pitchFamily="34" charset="0"/>
              </a:endParaRPr>
            </a:p>
          </p:txBody>
        </p:sp>
        <p:pic>
          <p:nvPicPr>
            <p:cNvPr id="9" name="Picture 8" descr="Screen Shot 2015-06-24 at 2.25.15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2757361"/>
              <a:ext cx="690997" cy="1052641"/>
            </a:xfrm>
            <a:prstGeom prst="rect">
              <a:avLst/>
            </a:prstGeom>
          </p:spPr>
        </p:pic>
        <p:pic>
          <p:nvPicPr>
            <p:cNvPr id="10" name="Picture 9" descr="Screen Shot 2015-06-24 at 2.23.3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 y="2681161"/>
              <a:ext cx="699358" cy="1052641"/>
            </a:xfrm>
            <a:prstGeom prst="rect">
              <a:avLst/>
            </a:prstGeom>
          </p:spPr>
        </p:pic>
        <p:pic>
          <p:nvPicPr>
            <p:cNvPr id="11" name="Picture 10" descr="Screen Shot 2015-06-24 at 2.30.35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233" y="2654810"/>
              <a:ext cx="714734" cy="1052641"/>
            </a:xfrm>
            <a:prstGeom prst="rect">
              <a:avLst/>
            </a:prstGeom>
          </p:spPr>
        </p:pic>
        <p:pic>
          <p:nvPicPr>
            <p:cNvPr id="12" name="Picture 11" descr="Screen Shot 2015-06-24 at 2.31.33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00" y="3112010"/>
              <a:ext cx="714733" cy="1052641"/>
            </a:xfrm>
            <a:prstGeom prst="rect">
              <a:avLst/>
            </a:prstGeom>
          </p:spPr>
        </p:pic>
        <p:pic>
          <p:nvPicPr>
            <p:cNvPr id="13" name="Picture 12" descr="Screen Shot 2015-06-24 at 2.37.08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6325" y="3020617"/>
              <a:ext cx="726298" cy="1052641"/>
            </a:xfrm>
            <a:prstGeom prst="rect">
              <a:avLst/>
            </a:prstGeom>
          </p:spPr>
        </p:pic>
        <p:pic>
          <p:nvPicPr>
            <p:cNvPr id="14" name="Picture 13" descr="Screen Shot 2015-06-24 at 2.34.03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5232" y="3023322"/>
              <a:ext cx="714733" cy="1049936"/>
            </a:xfrm>
            <a:prstGeom prst="rect">
              <a:avLst/>
            </a:prstGeom>
          </p:spPr>
        </p:pic>
        <p:sp>
          <p:nvSpPr>
            <p:cNvPr id="15" name="TextBox 14"/>
            <p:cNvSpPr txBox="1"/>
            <p:nvPr/>
          </p:nvSpPr>
          <p:spPr>
            <a:xfrm>
              <a:off x="-20149" y="1828802"/>
              <a:ext cx="1936666" cy="812340"/>
            </a:xfrm>
            <a:prstGeom prst="rect">
              <a:avLst/>
            </a:prstGeom>
            <a:noFill/>
          </p:spPr>
          <p:txBody>
            <a:bodyPr wrap="none" rtlCol="0">
              <a:spAutoFit/>
            </a:bodyPr>
            <a:lstStyle/>
            <a:p>
              <a:pPr>
                <a:lnSpc>
                  <a:spcPct val="80000"/>
                </a:lnSpc>
              </a:pPr>
              <a:r>
                <a:rPr lang="en-US" sz="1600" dirty="0">
                  <a:cs typeface="Optima"/>
                </a:rPr>
                <a:t>(Un-)structured </a:t>
              </a:r>
            </a:p>
            <a:p>
              <a:pPr>
                <a:lnSpc>
                  <a:spcPct val="80000"/>
                </a:lnSpc>
              </a:pPr>
              <a:r>
                <a:rPr lang="en-US" sz="1600" dirty="0">
                  <a:cs typeface="Optima"/>
                </a:rPr>
                <a:t>and heterogenous</a:t>
              </a:r>
            </a:p>
            <a:p>
              <a:pPr>
                <a:lnSpc>
                  <a:spcPct val="80000"/>
                </a:lnSpc>
              </a:pPr>
              <a:r>
                <a:rPr lang="en-US" sz="1600" dirty="0">
                  <a:cs typeface="Optima"/>
                </a:rPr>
                <a:t>data sources</a:t>
              </a:r>
            </a:p>
          </p:txBody>
        </p:sp>
        <p:cxnSp>
          <p:nvCxnSpPr>
            <p:cNvPr id="16" name="Straight Connector 15"/>
            <p:cNvCxnSpPr/>
            <p:nvPr/>
          </p:nvCxnSpPr>
          <p:spPr>
            <a:xfrm>
              <a:off x="304261" y="2590802"/>
              <a:ext cx="1714088"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037" y="4133076"/>
              <a:ext cx="2014132" cy="385507"/>
            </a:xfrm>
            <a:prstGeom prst="rect">
              <a:avLst/>
            </a:prstGeom>
            <a:noFill/>
          </p:spPr>
          <p:txBody>
            <a:bodyPr wrap="none" rtlCol="0">
              <a:spAutoFit/>
            </a:bodyPr>
            <a:lstStyle/>
            <a:p>
              <a:r>
                <a:rPr lang="en-US" sz="1600" dirty="0">
                  <a:cs typeface="Optima"/>
                </a:rPr>
                <a:t>External Databases</a:t>
              </a:r>
            </a:p>
          </p:txBody>
        </p:sp>
        <p:cxnSp>
          <p:nvCxnSpPr>
            <p:cNvPr id="18" name="Straight Connector 17"/>
            <p:cNvCxnSpPr/>
            <p:nvPr/>
          </p:nvCxnSpPr>
          <p:spPr>
            <a:xfrm>
              <a:off x="304010" y="4533186"/>
              <a:ext cx="1714088"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descr="Wikipedia-logo-en-big.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9521" y="4650848"/>
              <a:ext cx="717090" cy="878401"/>
            </a:xfrm>
            <a:prstGeom prst="rect">
              <a:avLst/>
            </a:prstGeom>
          </p:spPr>
        </p:pic>
        <p:pic>
          <p:nvPicPr>
            <p:cNvPr id="20" name="Picture 19" descr="freebase.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38200" y="4683695"/>
              <a:ext cx="1212143" cy="371723"/>
            </a:xfrm>
            <a:prstGeom prst="rect">
              <a:avLst/>
            </a:prstGeom>
          </p:spPr>
        </p:pic>
        <p:pic>
          <p:nvPicPr>
            <p:cNvPr id="21" name="Picture 20" descr="geonames_logo.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6801" y="5121950"/>
              <a:ext cx="1173542" cy="337670"/>
            </a:xfrm>
            <a:prstGeom prst="rect">
              <a:avLst/>
            </a:prstGeom>
          </p:spPr>
        </p:pic>
        <p:sp>
          <p:nvSpPr>
            <p:cNvPr id="22" name="Can 21"/>
            <p:cNvSpPr/>
            <p:nvPr/>
          </p:nvSpPr>
          <p:spPr>
            <a:xfrm>
              <a:off x="2514600" y="5093210"/>
              <a:ext cx="3810000" cy="533400"/>
            </a:xfrm>
            <a:prstGeom prst="can">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18288" rIns="91440" bIns="18288" rtlCol="0" anchor="ctr"/>
            <a:lstStyle/>
            <a:p>
              <a:pPr algn="ctr">
                <a:lnSpc>
                  <a:spcPct val="80000"/>
                </a:lnSpc>
              </a:pPr>
              <a:r>
                <a:rPr lang="en-US" dirty="0">
                  <a:solidFill>
                    <a:schemeClr val="tx1"/>
                  </a:solidFill>
                  <a:cs typeface="Optima"/>
                </a:rPr>
                <a:t>Features and Data Rules</a:t>
              </a:r>
            </a:p>
          </p:txBody>
        </p:sp>
        <p:sp>
          <p:nvSpPr>
            <p:cNvPr id="23" name="Right Arrow 22"/>
            <p:cNvSpPr/>
            <p:nvPr/>
          </p:nvSpPr>
          <p:spPr>
            <a:xfrm>
              <a:off x="1219200" y="5334002"/>
              <a:ext cx="1752600" cy="711023"/>
            </a:xfrm>
            <a:prstGeom prst="rightArrow">
              <a:avLst>
                <a:gd name="adj1" fmla="val 77717"/>
                <a:gd name="adj2" fmla="val 24472"/>
              </a:avLst>
            </a:prstGeom>
            <a:solidFill>
              <a:srgbClr val="F19D62"/>
            </a:solidFill>
            <a:ln w="38100" cmpd="sng">
              <a:solidFill>
                <a:srgbClr val="EE6F2D"/>
              </a:solidFill>
            </a:ln>
            <a:effectLst/>
          </p:spPr>
          <p:style>
            <a:lnRef idx="1">
              <a:schemeClr val="accent1"/>
            </a:lnRef>
            <a:fillRef idx="3">
              <a:schemeClr val="accent1"/>
            </a:fillRef>
            <a:effectRef idx="2">
              <a:schemeClr val="accent1"/>
            </a:effectRef>
            <a:fontRef idx="minor">
              <a:schemeClr val="lt1"/>
            </a:fontRef>
          </p:style>
          <p:txBody>
            <a:bodyPr lIns="91440" tIns="18288" rIns="91440" bIns="18288" rtlCol="0" anchor="ctr"/>
            <a:lstStyle/>
            <a:p>
              <a:pPr algn="l">
                <a:lnSpc>
                  <a:spcPct val="80000"/>
                </a:lnSpc>
              </a:pPr>
              <a:r>
                <a:rPr lang="en-US" sz="1600" dirty="0">
                  <a:solidFill>
                    <a:schemeClr val="tx1"/>
                  </a:solidFill>
                  <a:cs typeface="Optima"/>
                </a:rPr>
                <a:t>Features and Rules</a:t>
              </a:r>
            </a:p>
          </p:txBody>
        </p:sp>
        <p:sp>
          <p:nvSpPr>
            <p:cNvPr id="24" name="Rectangle 23"/>
            <p:cNvSpPr/>
            <p:nvPr/>
          </p:nvSpPr>
          <p:spPr>
            <a:xfrm>
              <a:off x="2435190" y="1983278"/>
              <a:ext cx="4041810" cy="900131"/>
            </a:xfrm>
            <a:prstGeom prst="rect">
              <a:avLst/>
            </a:prstGeom>
            <a:noFill/>
            <a:ln w="38100" cmpd="sng">
              <a:solidFill>
                <a:srgbClr val="EE6F2D"/>
              </a:solidFill>
            </a:ln>
            <a:effectLst/>
          </p:spPr>
          <p:style>
            <a:lnRef idx="1">
              <a:schemeClr val="accent1"/>
            </a:lnRef>
            <a:fillRef idx="3">
              <a:schemeClr val="accent1"/>
            </a:fillRef>
            <a:effectRef idx="2">
              <a:schemeClr val="accent1"/>
            </a:effectRef>
            <a:fontRef idx="minor">
              <a:schemeClr val="lt1"/>
            </a:fontRef>
          </p:style>
          <p:txBody>
            <a:bodyPr lIns="72000" tIns="0" rIns="0" bIns="0" rtlCol="0" anchor="ctr"/>
            <a:lstStyle/>
            <a:p>
              <a:pPr algn="ctr">
                <a:lnSpc>
                  <a:spcPct val="80000"/>
                </a:lnSpc>
              </a:pPr>
              <a:r>
                <a:rPr lang="en-US" sz="2400" b="1" dirty="0">
                  <a:solidFill>
                    <a:schemeClr val="tx1"/>
                  </a:solidFill>
                  <a:cs typeface="Optima"/>
                </a:rPr>
                <a:t>Statistical AI </a:t>
              </a:r>
            </a:p>
            <a:p>
              <a:pPr algn="ctr">
                <a:lnSpc>
                  <a:spcPct val="80000"/>
                </a:lnSpc>
              </a:pPr>
              <a:r>
                <a:rPr lang="en-US" sz="2400" b="1" dirty="0">
                  <a:solidFill>
                    <a:schemeClr val="tx1"/>
                  </a:solidFill>
                  <a:cs typeface="Optima"/>
                </a:rPr>
                <a:t>Knowledge Base</a:t>
              </a:r>
            </a:p>
            <a:p>
              <a:pPr algn="ctr">
                <a:lnSpc>
                  <a:spcPct val="80000"/>
                </a:lnSpc>
              </a:pPr>
              <a:r>
                <a:rPr lang="en-US" sz="1100" b="1" dirty="0">
                  <a:solidFill>
                    <a:schemeClr val="tx1"/>
                  </a:solidFill>
                  <a:cs typeface="Optima"/>
                </a:rPr>
                <a:t>(data, weighted rules, loops and data structures)</a:t>
              </a:r>
              <a:endParaRPr lang="en-US" sz="1400" b="1" dirty="0">
                <a:solidFill>
                  <a:schemeClr val="tx1"/>
                </a:solidFill>
                <a:cs typeface="Optima"/>
              </a:endParaRPr>
            </a:p>
          </p:txBody>
        </p:sp>
        <p:sp>
          <p:nvSpPr>
            <p:cNvPr id="25" name="Right Arrow 24"/>
            <p:cNvSpPr/>
            <p:nvPr/>
          </p:nvSpPr>
          <p:spPr>
            <a:xfrm rot="16200000">
              <a:off x="2558897" y="3657809"/>
              <a:ext cx="2029560" cy="625045"/>
            </a:xfrm>
            <a:prstGeom prst="rightArrow">
              <a:avLst>
                <a:gd name="adj1" fmla="val 77717"/>
                <a:gd name="adj2" fmla="val 24472"/>
              </a:avLst>
            </a:prstGeom>
            <a:solidFill>
              <a:srgbClr val="EE6F2D"/>
            </a:solidFill>
            <a:ln w="38100" cmpd="sng">
              <a:solidFill>
                <a:srgbClr val="EE6F2D"/>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0000"/>
                </a:lnSpc>
              </a:pPr>
              <a:r>
                <a:rPr lang="en-US" sz="1200" dirty="0">
                  <a:solidFill>
                    <a:schemeClr val="bg1"/>
                  </a:solidFill>
                  <a:cs typeface="Optima"/>
                </a:rPr>
                <a:t>Representation</a:t>
              </a:r>
            </a:p>
            <a:p>
              <a:pPr algn="ctr">
                <a:lnSpc>
                  <a:spcPct val="80000"/>
                </a:lnSpc>
              </a:pPr>
              <a:r>
                <a:rPr lang="en-US" sz="1200" dirty="0">
                  <a:solidFill>
                    <a:schemeClr val="bg1"/>
                  </a:solidFill>
                  <a:cs typeface="Optima"/>
                </a:rPr>
                <a:t> Learning</a:t>
              </a:r>
            </a:p>
          </p:txBody>
        </p:sp>
        <p:sp>
          <p:nvSpPr>
            <p:cNvPr id="26" name="Right Arrow 25"/>
            <p:cNvSpPr/>
            <p:nvPr/>
          </p:nvSpPr>
          <p:spPr>
            <a:xfrm rot="16200000">
              <a:off x="1804620" y="3675731"/>
              <a:ext cx="2029560" cy="609599"/>
            </a:xfrm>
            <a:prstGeom prst="rightArrow">
              <a:avLst>
                <a:gd name="adj1" fmla="val 77717"/>
                <a:gd name="adj2" fmla="val 24472"/>
              </a:avLst>
            </a:prstGeom>
            <a:solidFill>
              <a:srgbClr val="EE6F2D"/>
            </a:solidFill>
            <a:ln w="38100" cmpd="sng">
              <a:solidFill>
                <a:srgbClr val="EE6F2D"/>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0000"/>
                </a:lnSpc>
              </a:pPr>
              <a:r>
                <a:rPr lang="en-US" sz="1200" dirty="0">
                  <a:solidFill>
                    <a:schemeClr val="bg1"/>
                  </a:solidFill>
                  <a:cs typeface="Optima"/>
                </a:rPr>
                <a:t>Model Rules and </a:t>
              </a:r>
            </a:p>
            <a:p>
              <a:pPr algn="ctr">
                <a:lnSpc>
                  <a:spcPct val="80000"/>
                </a:lnSpc>
              </a:pPr>
              <a:r>
                <a:rPr lang="en-US" sz="1200" dirty="0">
                  <a:solidFill>
                    <a:schemeClr val="bg1"/>
                  </a:solidFill>
                  <a:cs typeface="Optima"/>
                </a:rPr>
                <a:t>Domain Knowledge</a:t>
              </a:r>
            </a:p>
          </p:txBody>
        </p:sp>
        <p:sp>
          <p:nvSpPr>
            <p:cNvPr id="27" name="Right Arrow 26"/>
            <p:cNvSpPr/>
            <p:nvPr/>
          </p:nvSpPr>
          <p:spPr>
            <a:xfrm rot="16200000">
              <a:off x="3252421" y="3675732"/>
              <a:ext cx="2029560" cy="609598"/>
            </a:xfrm>
            <a:prstGeom prst="rightArrow">
              <a:avLst>
                <a:gd name="adj1" fmla="val 77717"/>
                <a:gd name="adj2" fmla="val 24472"/>
              </a:avLst>
            </a:prstGeom>
            <a:solidFill>
              <a:srgbClr val="EE6F2D"/>
            </a:solidFill>
            <a:ln w="38100" cmpd="sng">
              <a:solidFill>
                <a:srgbClr val="EE6F2D"/>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0000"/>
                </a:lnSpc>
              </a:pPr>
              <a:r>
                <a:rPr lang="en-US" sz="1200" dirty="0">
                  <a:solidFill>
                    <a:schemeClr val="bg1"/>
                  </a:solidFill>
                  <a:cs typeface="Optima"/>
                </a:rPr>
                <a:t>AI and ML</a:t>
              </a:r>
            </a:p>
            <a:p>
              <a:pPr algn="ctr">
                <a:lnSpc>
                  <a:spcPct val="80000"/>
                </a:lnSpc>
              </a:pPr>
              <a:r>
                <a:rPr lang="en-US" sz="1200" dirty="0">
                  <a:solidFill>
                    <a:schemeClr val="bg1"/>
                  </a:solidFill>
                  <a:cs typeface="Optima"/>
                </a:rPr>
                <a:t>Algorithms</a:t>
              </a:r>
            </a:p>
          </p:txBody>
        </p:sp>
        <p:grpSp>
          <p:nvGrpSpPr>
            <p:cNvPr id="28" name="Group 27"/>
            <p:cNvGrpSpPr/>
            <p:nvPr/>
          </p:nvGrpSpPr>
          <p:grpSpPr>
            <a:xfrm>
              <a:off x="6019800" y="2041452"/>
              <a:ext cx="2514600" cy="994358"/>
              <a:chOff x="5638800" y="1977153"/>
              <a:chExt cx="2514600" cy="1070847"/>
            </a:xfrm>
          </p:grpSpPr>
          <p:sp>
            <p:nvSpPr>
              <p:cNvPr id="29" name="Bent-Up Arrow 28"/>
              <p:cNvSpPr/>
              <p:nvPr/>
            </p:nvSpPr>
            <p:spPr>
              <a:xfrm flipV="1">
                <a:off x="5638800" y="1977153"/>
                <a:ext cx="2514600" cy="1070847"/>
              </a:xfrm>
              <a:prstGeom prst="bentUpArrow">
                <a:avLst>
                  <a:gd name="adj1" fmla="val 50000"/>
                  <a:gd name="adj2" fmla="val 43386"/>
                  <a:gd name="adj3" fmla="val 17261"/>
                </a:avLst>
              </a:prstGeom>
              <a:solidFill>
                <a:srgbClr val="ED6F2D"/>
              </a:solidFill>
              <a:ln w="38100" cmpd="sng">
                <a:solidFill>
                  <a:srgbClr val="8C4117"/>
                </a:solidFill>
              </a:ln>
              <a:effectLst/>
            </p:spPr>
            <p:style>
              <a:lnRef idx="1">
                <a:schemeClr val="accent1"/>
              </a:lnRef>
              <a:fillRef idx="3">
                <a:schemeClr val="accent1"/>
              </a:fillRef>
              <a:effectRef idx="2">
                <a:schemeClr val="accent1"/>
              </a:effectRef>
              <a:fontRef idx="minor">
                <a:schemeClr val="lt1"/>
              </a:fontRef>
            </p:style>
            <p:txBody>
              <a:bodyPr lIns="91440" tIns="18288" rIns="91440" bIns="18288" rtlCol="0" anchor="ctr"/>
              <a:lstStyle/>
              <a:p>
                <a:pPr algn="ctr">
                  <a:lnSpc>
                    <a:spcPct val="80000"/>
                  </a:lnSpc>
                </a:pPr>
                <a:endParaRPr lang="en-US" sz="1600" dirty="0" err="1">
                  <a:solidFill>
                    <a:srgbClr val="81875A"/>
                  </a:solidFill>
                  <a:cs typeface="Optima"/>
                </a:endParaRPr>
              </a:p>
            </p:txBody>
          </p:sp>
          <p:sp>
            <p:nvSpPr>
              <p:cNvPr id="30" name="TextBox 29"/>
              <p:cNvSpPr txBox="1"/>
              <p:nvPr/>
            </p:nvSpPr>
            <p:spPr>
              <a:xfrm>
                <a:off x="6195480" y="1981200"/>
                <a:ext cx="1105342" cy="602299"/>
              </a:xfrm>
              <a:prstGeom prst="rect">
                <a:avLst/>
              </a:prstGeom>
              <a:noFill/>
            </p:spPr>
            <p:txBody>
              <a:bodyPr wrap="none" rtlCol="0">
                <a:spAutoFit/>
              </a:bodyPr>
              <a:lstStyle/>
              <a:p>
                <a:pPr algn="l">
                  <a:lnSpc>
                    <a:spcPct val="80000"/>
                  </a:lnSpc>
                </a:pPr>
                <a:r>
                  <a:rPr lang="en-US" sz="1600" dirty="0">
                    <a:solidFill>
                      <a:schemeClr val="bg1"/>
                    </a:solidFill>
                    <a:cs typeface="Optima"/>
                  </a:rPr>
                  <a:t>Inference</a:t>
                </a:r>
              </a:p>
              <a:p>
                <a:pPr algn="l">
                  <a:lnSpc>
                    <a:spcPct val="80000"/>
                  </a:lnSpc>
                </a:pPr>
                <a:r>
                  <a:rPr lang="en-US" sz="1600" dirty="0">
                    <a:solidFill>
                      <a:schemeClr val="bg1"/>
                    </a:solidFill>
                    <a:cs typeface="Optima"/>
                  </a:rPr>
                  <a:t>Results</a:t>
                </a:r>
              </a:p>
            </p:txBody>
          </p:sp>
        </p:grpSp>
        <p:sp>
          <p:nvSpPr>
            <p:cNvPr id="31" name="Bent-Up Arrow 30"/>
            <p:cNvSpPr/>
            <p:nvPr/>
          </p:nvSpPr>
          <p:spPr bwMode="auto">
            <a:xfrm rot="16200000" flipH="1">
              <a:off x="6890004" y="4299206"/>
              <a:ext cx="850392" cy="2743200"/>
            </a:xfrm>
            <a:prstGeom prst="bentUpArrow">
              <a:avLst>
                <a:gd name="adj1" fmla="val 50000"/>
                <a:gd name="adj2" fmla="val 43670"/>
                <a:gd name="adj3" fmla="val 31223"/>
              </a:avLst>
            </a:prstGeom>
            <a:solidFill>
              <a:srgbClr val="8C4117"/>
            </a:solidFill>
            <a:ln w="38100" cap="flat" cmpd="sng" algn="ctr">
              <a:solidFill>
                <a:srgbClr val="EE6F2D"/>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p>
              <a:pPr algn="ctr" fontAlgn="base">
                <a:spcBef>
                  <a:spcPct val="0"/>
                </a:spcBef>
                <a:spcAft>
                  <a:spcPct val="0"/>
                </a:spcAft>
              </a:pPr>
              <a:endParaRPr lang="en-US" sz="3200" b="1" dirty="0">
                <a:solidFill>
                  <a:srgbClr val="8C4117"/>
                </a:solidFill>
                <a:latin typeface="Verdana" pitchFamily="34" charset="0"/>
              </a:endParaRPr>
            </a:p>
          </p:txBody>
        </p:sp>
        <p:sp>
          <p:nvSpPr>
            <p:cNvPr id="32" name="TextBox 31"/>
            <p:cNvSpPr txBox="1"/>
            <p:nvPr/>
          </p:nvSpPr>
          <p:spPr>
            <a:xfrm>
              <a:off x="6096000" y="5585692"/>
              <a:ext cx="1841091" cy="334983"/>
            </a:xfrm>
            <a:prstGeom prst="rect">
              <a:avLst/>
            </a:prstGeom>
            <a:noFill/>
          </p:spPr>
          <p:txBody>
            <a:bodyPr wrap="none" rtlCol="0">
              <a:spAutoFit/>
            </a:bodyPr>
            <a:lstStyle/>
            <a:p>
              <a:pPr algn="l">
                <a:lnSpc>
                  <a:spcPct val="80000"/>
                </a:lnSpc>
              </a:pPr>
              <a:r>
                <a:rPr lang="en-US" sz="1600" dirty="0">
                  <a:solidFill>
                    <a:schemeClr val="bg1"/>
                  </a:solidFill>
                  <a:cs typeface="Optima"/>
                </a:rPr>
                <a:t>Feedback/</a:t>
              </a:r>
              <a:r>
                <a:rPr lang="en-US" sz="1600" dirty="0" err="1">
                  <a:solidFill>
                    <a:schemeClr val="bg1"/>
                  </a:solidFill>
                  <a:cs typeface="Optima"/>
                </a:rPr>
                <a:t>AutoAI</a:t>
              </a:r>
              <a:endParaRPr lang="en-US" sz="1600" dirty="0">
                <a:solidFill>
                  <a:schemeClr val="bg1"/>
                </a:solidFill>
                <a:cs typeface="Optima"/>
              </a:endParaRPr>
            </a:p>
          </p:txBody>
        </p:sp>
        <p:pic>
          <p:nvPicPr>
            <p:cNvPr id="33" name="Picture 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6800" y="3358085"/>
              <a:ext cx="1046842" cy="820725"/>
            </a:xfrm>
            <a:prstGeom prst="rect">
              <a:avLst/>
            </a:prstGeom>
            <a:solidFill>
              <a:srgbClr val="FFFFFF"/>
            </a:solidFill>
          </p:spPr>
        </p:pic>
        <p:pic>
          <p:nvPicPr>
            <p:cNvPr id="34" name="Picture 3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58334" y="2619377"/>
              <a:ext cx="1303866" cy="733425"/>
            </a:xfrm>
            <a:prstGeom prst="ellipse">
              <a:avLst/>
            </a:prstGeom>
            <a:ln>
              <a:noFill/>
            </a:ln>
            <a:effectLst>
              <a:softEdge rad="112500"/>
            </a:effectLst>
          </p:spPr>
        </p:pic>
        <p:pic>
          <p:nvPicPr>
            <p:cNvPr id="35" name="Picture 3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791200" y="3129375"/>
              <a:ext cx="751462" cy="668435"/>
            </a:xfrm>
            <a:prstGeom prst="rect">
              <a:avLst/>
            </a:prstGeom>
            <a:ln>
              <a:solidFill>
                <a:srgbClr val="C0504D"/>
              </a:solidFill>
            </a:ln>
          </p:spPr>
        </p:pic>
        <p:pic>
          <p:nvPicPr>
            <p:cNvPr id="36" name="Picture 3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43600" y="3657104"/>
              <a:ext cx="892629" cy="687324"/>
            </a:xfrm>
            <a:prstGeom prst="rect">
              <a:avLst/>
            </a:prstGeom>
            <a:ln>
              <a:solidFill>
                <a:schemeClr val="accent2"/>
              </a:solidFill>
            </a:ln>
          </p:spPr>
        </p:pic>
        <p:pic>
          <p:nvPicPr>
            <p:cNvPr id="37" name="Picture 36"/>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019800" y="4255010"/>
              <a:ext cx="990600" cy="554636"/>
            </a:xfrm>
            <a:prstGeom prst="rect">
              <a:avLst/>
            </a:prstGeom>
            <a:ln>
              <a:solidFill>
                <a:srgbClr val="C0504D"/>
              </a:solidFill>
            </a:ln>
          </p:spPr>
        </p:pic>
        <p:pic>
          <p:nvPicPr>
            <p:cNvPr id="38" name="Picture 3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486400" y="4723904"/>
              <a:ext cx="1295400" cy="369306"/>
            </a:xfrm>
            <a:prstGeom prst="rect">
              <a:avLst/>
            </a:prstGeom>
            <a:ln>
              <a:solidFill>
                <a:srgbClr val="C0504D"/>
              </a:solidFill>
            </a:ln>
          </p:spPr>
        </p:pic>
        <p:grpSp>
          <p:nvGrpSpPr>
            <p:cNvPr id="39" name="Group 38"/>
            <p:cNvGrpSpPr/>
            <p:nvPr/>
          </p:nvGrpSpPr>
          <p:grpSpPr>
            <a:xfrm>
              <a:off x="6872766" y="3130164"/>
              <a:ext cx="2209800" cy="1241349"/>
              <a:chOff x="6781800" y="3200400"/>
              <a:chExt cx="2209800" cy="1241349"/>
            </a:xfrm>
          </p:grpSpPr>
          <p:sp>
            <p:nvSpPr>
              <p:cNvPr id="40" name="Rectangle 39"/>
              <p:cNvSpPr/>
              <p:nvPr/>
            </p:nvSpPr>
            <p:spPr bwMode="auto">
              <a:xfrm>
                <a:off x="6781800" y="3517980"/>
                <a:ext cx="2209800" cy="665877"/>
              </a:xfrm>
              <a:prstGeom prst="rect">
                <a:avLst/>
              </a:prstGeom>
              <a:solidFill>
                <a:srgbClr val="FFFFFF"/>
              </a:solidFill>
              <a:ln w="25400" cap="flat" cmpd="sng" algn="ctr">
                <a:solidFill>
                  <a:srgbClr val="7F855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spcBef>
                    <a:spcPct val="0"/>
                  </a:spcBef>
                  <a:spcAft>
                    <a:spcPct val="0"/>
                  </a:spcAft>
                </a:pPr>
                <a:endParaRPr lang="en-US" sz="3200" b="1">
                  <a:solidFill>
                    <a:schemeClr val="hlink"/>
                  </a:solidFill>
                  <a:latin typeface="Verdana" pitchFamily="34" charset="0"/>
                </a:endParaRPr>
              </a:p>
            </p:txBody>
          </p:sp>
          <p:grpSp>
            <p:nvGrpSpPr>
              <p:cNvPr id="41" name="Group 40"/>
              <p:cNvGrpSpPr/>
              <p:nvPr/>
            </p:nvGrpSpPr>
            <p:grpSpPr>
              <a:xfrm>
                <a:off x="6916560" y="3200400"/>
                <a:ext cx="1966527" cy="1241349"/>
                <a:chOff x="6934200" y="3200400"/>
                <a:chExt cx="1966527" cy="1241349"/>
              </a:xfrm>
            </p:grpSpPr>
            <p:pic>
              <p:nvPicPr>
                <p:cNvPr id="43" name="Picture 42" descr="vc_fossil.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flipH="1">
                  <a:off x="6948295" y="3352800"/>
                  <a:ext cx="214505" cy="214505"/>
                </a:xfrm>
                <a:prstGeom prst="rect">
                  <a:avLst/>
                </a:prstGeom>
              </p:spPr>
            </p:pic>
            <p:pic>
              <p:nvPicPr>
                <p:cNvPr id="44" name="Picture 43" descr="68747470733a2f2f662e636c6f75642e6769746875622e636f6d2f6173736574732f3334373533372f3438393037352f61646332383639612d623938662d313165322d383131642d3661336563646331376233642e706e67.png"/>
                <p:cNvPicPr>
                  <a:picLocks noChangeAspect="1"/>
                </p:cNvPicPr>
                <p:nvPr/>
              </p:nvPicPr>
              <p:blipFill>
                <a:blip r:embed="rId19" cstate="screen">
                  <a:biLevel thresh="75000"/>
                  <a:extLst>
                    <a:ext uri="{28A0092B-C50C-407E-A947-70E740481C1C}">
                      <a14:useLocalDpi xmlns:a14="http://schemas.microsoft.com/office/drawing/2010/main"/>
                    </a:ext>
                  </a:extLst>
                </a:blip>
                <a:stretch>
                  <a:fillRect/>
                </a:stretch>
              </p:blipFill>
              <p:spPr>
                <a:xfrm flipH="1">
                  <a:off x="8001000" y="3375227"/>
                  <a:ext cx="234065" cy="214505"/>
                </a:xfrm>
                <a:prstGeom prst="rect">
                  <a:avLst/>
                </a:prstGeom>
              </p:spPr>
            </p:pic>
            <p:pic>
              <p:nvPicPr>
                <p:cNvPr id="45" name="Picture 44" descr="Simple_icon_time.svg.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flipH="1">
                  <a:off x="7656669" y="3375227"/>
                  <a:ext cx="268131" cy="214505"/>
                </a:xfrm>
                <a:prstGeom prst="rect">
                  <a:avLst/>
                </a:prstGeom>
              </p:spPr>
            </p:pic>
            <p:pic>
              <p:nvPicPr>
                <p:cNvPr id="46" name="Picture 45" descr="rock-paper-scissors-rock-icon.png"/>
                <p:cNvPicPr>
                  <a:picLocks noChangeAspect="1"/>
                </p:cNvPicPr>
                <p:nvPr/>
              </p:nvPicPr>
              <p:blipFill>
                <a:blip r:embed="rId21" cstate="screen">
                  <a:biLevel thresh="75000"/>
                  <a:extLst>
                    <a:ext uri="{28A0092B-C50C-407E-A947-70E740481C1C}">
                      <a14:useLocalDpi xmlns:a14="http://schemas.microsoft.com/office/drawing/2010/main"/>
                    </a:ext>
                  </a:extLst>
                </a:blip>
                <a:stretch>
                  <a:fillRect/>
                </a:stretch>
              </p:blipFill>
              <p:spPr>
                <a:xfrm flipH="1">
                  <a:off x="7329295" y="3371366"/>
                  <a:ext cx="214505" cy="214505"/>
                </a:xfrm>
                <a:prstGeom prst="rect">
                  <a:avLst/>
                </a:prstGeom>
              </p:spPr>
            </p:pic>
            <p:cxnSp>
              <p:nvCxnSpPr>
                <p:cNvPr id="47" name="Straight Connector 46"/>
                <p:cNvCxnSpPr/>
                <p:nvPr/>
              </p:nvCxnSpPr>
              <p:spPr>
                <a:xfrm>
                  <a:off x="6934200" y="3276600"/>
                  <a:ext cx="1943850" cy="0"/>
                </a:xfrm>
                <a:prstGeom prst="line">
                  <a:avLst/>
                </a:prstGeom>
                <a:ln w="38100" cmpd="sng">
                  <a:solidFill>
                    <a:srgbClr val="7F8558"/>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934200" y="3657600"/>
                  <a:ext cx="1943850" cy="3624"/>
                </a:xfrm>
                <a:prstGeom prst="line">
                  <a:avLst/>
                </a:prstGeom>
                <a:ln w="19050" cmpd="sng">
                  <a:solidFill>
                    <a:srgbClr val="7F8558"/>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239000" y="3276600"/>
                  <a:ext cx="0" cy="1143000"/>
                </a:xfrm>
                <a:prstGeom prst="line">
                  <a:avLst/>
                </a:prstGeom>
                <a:ln w="19050" cmpd="sng">
                  <a:solidFill>
                    <a:srgbClr val="7F8558"/>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934200" y="4038600"/>
                  <a:ext cx="1943850" cy="0"/>
                </a:xfrm>
                <a:prstGeom prst="line">
                  <a:avLst/>
                </a:prstGeom>
                <a:ln w="19050" cmpd="sng">
                  <a:solidFill>
                    <a:srgbClr val="7F8558"/>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8458200" y="3276600"/>
                  <a:ext cx="0" cy="1143000"/>
                </a:xfrm>
                <a:prstGeom prst="line">
                  <a:avLst/>
                </a:prstGeom>
                <a:ln w="19050" cmpd="sng">
                  <a:solidFill>
                    <a:srgbClr val="7F8558"/>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525609" y="3200400"/>
                  <a:ext cx="330748" cy="385508"/>
                </a:xfrm>
                <a:prstGeom prst="rect">
                  <a:avLst/>
                </a:prstGeom>
                <a:noFill/>
              </p:spPr>
              <p:txBody>
                <a:bodyPr wrap="none" rtlCol="0">
                  <a:spAutoFit/>
                </a:bodyPr>
                <a:lstStyle/>
                <a:p>
                  <a:r>
                    <a:rPr lang="en-US" sz="1600" i="1" dirty="0">
                      <a:solidFill>
                        <a:srgbClr val="7F8558"/>
                      </a:solidFill>
                      <a:cs typeface="Optima"/>
                    </a:rPr>
                    <a:t>p</a:t>
                  </a:r>
                </a:p>
              </p:txBody>
            </p:sp>
            <p:sp>
              <p:nvSpPr>
                <p:cNvPr id="53" name="TextBox 52"/>
                <p:cNvSpPr txBox="1"/>
                <p:nvPr/>
              </p:nvSpPr>
              <p:spPr>
                <a:xfrm>
                  <a:off x="8390493" y="3657601"/>
                  <a:ext cx="505978" cy="385508"/>
                </a:xfrm>
                <a:prstGeom prst="rect">
                  <a:avLst/>
                </a:prstGeom>
                <a:noFill/>
                <a:ln>
                  <a:noFill/>
                </a:ln>
              </p:spPr>
              <p:txBody>
                <a:bodyPr wrap="none" rtlCol="0">
                  <a:spAutoFit/>
                </a:bodyPr>
                <a:lstStyle/>
                <a:p>
                  <a:r>
                    <a:rPr lang="en-US" sz="1600" dirty="0">
                      <a:solidFill>
                        <a:srgbClr val="7F8558"/>
                      </a:solidFill>
                      <a:cs typeface="Optima"/>
                    </a:rPr>
                    <a:t>0.9</a:t>
                  </a:r>
                </a:p>
              </p:txBody>
            </p:sp>
            <p:sp>
              <p:nvSpPr>
                <p:cNvPr id="54" name="TextBox 53"/>
                <p:cNvSpPr txBox="1"/>
                <p:nvPr/>
              </p:nvSpPr>
              <p:spPr>
                <a:xfrm>
                  <a:off x="8394749" y="4056241"/>
                  <a:ext cx="505978" cy="385508"/>
                </a:xfrm>
                <a:prstGeom prst="rect">
                  <a:avLst/>
                </a:prstGeom>
                <a:noFill/>
              </p:spPr>
              <p:txBody>
                <a:bodyPr wrap="none" rtlCol="0">
                  <a:spAutoFit/>
                </a:bodyPr>
                <a:lstStyle/>
                <a:p>
                  <a:r>
                    <a:rPr lang="en-US" sz="1600" dirty="0">
                      <a:solidFill>
                        <a:srgbClr val="7F8558"/>
                      </a:solidFill>
                      <a:cs typeface="Optima"/>
                    </a:rPr>
                    <a:t>0.6</a:t>
                  </a:r>
                </a:p>
              </p:txBody>
            </p:sp>
          </p:grpSp>
          <p:cxnSp>
            <p:nvCxnSpPr>
              <p:cNvPr id="42" name="Straight Connector 41"/>
              <p:cNvCxnSpPr/>
              <p:nvPr/>
            </p:nvCxnSpPr>
            <p:spPr>
              <a:xfrm>
                <a:off x="6934200" y="4419600"/>
                <a:ext cx="1943850" cy="0"/>
              </a:xfrm>
              <a:prstGeom prst="line">
                <a:avLst/>
              </a:prstGeom>
              <a:ln w="38100" cmpd="sng">
                <a:solidFill>
                  <a:srgbClr val="7F8558"/>
                </a:solidFill>
              </a:ln>
              <a:effectLst/>
            </p:spPr>
            <p:style>
              <a:lnRef idx="2">
                <a:schemeClr val="accent1"/>
              </a:lnRef>
              <a:fillRef idx="0">
                <a:schemeClr val="accent1"/>
              </a:fillRef>
              <a:effectRef idx="1">
                <a:schemeClr val="accent1"/>
              </a:effectRef>
              <a:fontRef idx="minor">
                <a:schemeClr val="tx1"/>
              </a:fontRef>
            </p:style>
          </p:cxnSp>
        </p:grpSp>
        <p:sp>
          <p:nvSpPr>
            <p:cNvPr id="55" name="TextBox 54"/>
            <p:cNvSpPr txBox="1"/>
            <p:nvPr/>
          </p:nvSpPr>
          <p:spPr>
            <a:xfrm>
              <a:off x="4523985" y="2971802"/>
              <a:ext cx="1212378" cy="1945061"/>
            </a:xfrm>
            <a:prstGeom prst="rect">
              <a:avLst/>
            </a:prstGeom>
            <a:noFill/>
          </p:spPr>
          <p:txBody>
            <a:bodyPr wrap="none" rtlCol="0">
              <a:spAutoFit/>
            </a:bodyPr>
            <a:lstStyle/>
            <a:p>
              <a:pPr algn="l"/>
              <a:r>
                <a:rPr lang="en-US" sz="700" dirty="0"/>
                <a:t>Graph Kernels</a:t>
              </a:r>
            </a:p>
            <a:p>
              <a:pPr algn="l"/>
              <a:r>
                <a:rPr lang="en-US" sz="700" dirty="0"/>
                <a:t>Diffusion Processes</a:t>
              </a:r>
            </a:p>
            <a:p>
              <a:pPr algn="l"/>
              <a:r>
                <a:rPr lang="en-US" sz="700" dirty="0"/>
                <a:t>Random Walks</a:t>
              </a:r>
            </a:p>
            <a:p>
              <a:pPr algn="l"/>
              <a:r>
                <a:rPr lang="en-US" sz="700" dirty="0"/>
                <a:t>Decision Trees</a:t>
              </a:r>
            </a:p>
            <a:p>
              <a:pPr algn="l"/>
              <a:r>
                <a:rPr lang="en-US" sz="700" dirty="0"/>
                <a:t>Frequent </a:t>
              </a:r>
              <a:r>
                <a:rPr lang="en-US" sz="700" dirty="0" err="1"/>
                <a:t>Itemsets</a:t>
              </a:r>
              <a:endParaRPr lang="en-US" sz="700" dirty="0"/>
            </a:p>
            <a:p>
              <a:pPr algn="l"/>
              <a:r>
                <a:rPr lang="en-US" sz="700" dirty="0"/>
                <a:t>SVMs</a:t>
              </a:r>
            </a:p>
            <a:p>
              <a:pPr algn="l"/>
              <a:r>
                <a:rPr lang="en-US" sz="700" dirty="0"/>
                <a:t>Graphical Models</a:t>
              </a:r>
            </a:p>
            <a:p>
              <a:pPr algn="l"/>
              <a:r>
                <a:rPr lang="en-US" sz="700" dirty="0"/>
                <a:t>Topic Models</a:t>
              </a:r>
            </a:p>
            <a:p>
              <a:pPr algn="l"/>
              <a:r>
                <a:rPr lang="en-US" sz="700" dirty="0"/>
                <a:t>Gaussian Processes</a:t>
              </a:r>
            </a:p>
            <a:p>
              <a:pPr algn="l"/>
              <a:r>
                <a:rPr lang="en-US" sz="700" dirty="0"/>
                <a:t>Deep Networks</a:t>
              </a:r>
            </a:p>
            <a:p>
              <a:pPr algn="l"/>
              <a:r>
                <a:rPr lang="en-US" sz="700" dirty="0" err="1"/>
                <a:t>Autoencoder</a:t>
              </a:r>
              <a:endParaRPr lang="en-US" sz="700" dirty="0"/>
            </a:p>
            <a:p>
              <a:pPr algn="l"/>
              <a:r>
                <a:rPr lang="en-US" sz="700" dirty="0"/>
                <a:t>Matrix and Tensor</a:t>
              </a:r>
            </a:p>
            <a:p>
              <a:pPr algn="l"/>
              <a:r>
                <a:rPr lang="en-US" sz="700" dirty="0"/>
                <a:t>Factorization</a:t>
              </a:r>
            </a:p>
            <a:p>
              <a:pPr algn="l"/>
              <a:r>
                <a:rPr lang="en-US" sz="700" dirty="0"/>
                <a:t>Reinforcement Learning</a:t>
              </a:r>
            </a:p>
            <a:p>
              <a:pPr algn="l"/>
              <a:r>
                <a:rPr lang="en-US" sz="700" dirty="0"/>
                <a:t>…</a:t>
              </a:r>
            </a:p>
          </p:txBody>
        </p:sp>
      </p:grpSp>
      <p:sp>
        <p:nvSpPr>
          <p:cNvPr id="56" name="TextBox 55"/>
          <p:cNvSpPr txBox="1"/>
          <p:nvPr/>
        </p:nvSpPr>
        <p:spPr>
          <a:xfrm>
            <a:off x="9628167" y="3252768"/>
            <a:ext cx="2501359" cy="2677656"/>
          </a:xfrm>
          <a:prstGeom prst="rect">
            <a:avLst/>
          </a:prstGeom>
          <a:noFill/>
        </p:spPr>
        <p:txBody>
          <a:bodyPr wrap="square" rtlCol="0">
            <a:spAutoFit/>
          </a:bodyPr>
          <a:lstStyle/>
          <a:p>
            <a:r>
              <a:rPr lang="en-US" sz="1400" dirty="0">
                <a:solidFill>
                  <a:schemeClr val="tx1">
                    <a:lumMod val="60000"/>
                    <a:lumOff val="40000"/>
                  </a:schemeClr>
                </a:solidFill>
                <a:cs typeface="Optima"/>
              </a:rPr>
              <a:t>[</a:t>
            </a:r>
            <a:r>
              <a:rPr lang="en-US" sz="1400" dirty="0" err="1">
                <a:solidFill>
                  <a:schemeClr val="tx1">
                    <a:lumMod val="60000"/>
                    <a:lumOff val="40000"/>
                  </a:schemeClr>
                </a:solidFill>
                <a:cs typeface="Optima"/>
              </a:rPr>
              <a:t>Ré</a:t>
            </a:r>
            <a:r>
              <a:rPr lang="en-US" sz="1400" dirty="0">
                <a:solidFill>
                  <a:schemeClr val="tx1">
                    <a:lumMod val="60000"/>
                    <a:lumOff val="40000"/>
                  </a:schemeClr>
                </a:solidFill>
                <a:cs typeface="Optima"/>
              </a:rPr>
              <a:t>, </a:t>
            </a:r>
            <a:r>
              <a:rPr lang="en-US" sz="1400" dirty="0" err="1">
                <a:solidFill>
                  <a:schemeClr val="tx1">
                    <a:lumMod val="60000"/>
                    <a:lumOff val="40000"/>
                  </a:schemeClr>
                </a:solidFill>
                <a:cs typeface="Optima"/>
              </a:rPr>
              <a:t>Sadeghian</a:t>
            </a:r>
            <a:r>
              <a:rPr lang="en-US" sz="1400" dirty="0">
                <a:solidFill>
                  <a:schemeClr val="tx1">
                    <a:lumMod val="60000"/>
                    <a:lumOff val="40000"/>
                  </a:schemeClr>
                </a:solidFill>
                <a:cs typeface="Optima"/>
              </a:rPr>
              <a:t>, Shan, Shin, Wang, Wu, Zhang IEEE Data Eng. Bull.’14; Natarajan, </a:t>
            </a:r>
            <a:r>
              <a:rPr lang="en-US" sz="1400" dirty="0" err="1">
                <a:solidFill>
                  <a:schemeClr val="tx1">
                    <a:lumMod val="60000"/>
                    <a:lumOff val="40000"/>
                  </a:schemeClr>
                </a:solidFill>
                <a:cs typeface="Optima"/>
              </a:rPr>
              <a:t>Picado</a:t>
            </a:r>
            <a:r>
              <a:rPr lang="en-US" sz="1400" dirty="0">
                <a:solidFill>
                  <a:schemeClr val="tx1">
                    <a:lumMod val="60000"/>
                    <a:lumOff val="40000"/>
                  </a:schemeClr>
                </a:solidFill>
                <a:cs typeface="Optima"/>
              </a:rPr>
              <a:t>, </a:t>
            </a:r>
            <a:r>
              <a:rPr lang="en-US" sz="1400" dirty="0" err="1">
                <a:solidFill>
                  <a:schemeClr val="tx1">
                    <a:lumMod val="60000"/>
                    <a:lumOff val="40000"/>
                  </a:schemeClr>
                </a:solidFill>
                <a:cs typeface="Optima"/>
              </a:rPr>
              <a:t>Khot</a:t>
            </a:r>
            <a:r>
              <a:rPr lang="en-US" sz="1400" dirty="0">
                <a:solidFill>
                  <a:schemeClr val="tx1">
                    <a:lumMod val="60000"/>
                    <a:lumOff val="40000"/>
                  </a:schemeClr>
                </a:solidFill>
                <a:cs typeface="Optima"/>
              </a:rPr>
              <a:t>, Kersting, </a:t>
            </a:r>
            <a:r>
              <a:rPr lang="en-US" sz="1400" dirty="0" err="1">
                <a:solidFill>
                  <a:schemeClr val="tx1">
                    <a:lumMod val="60000"/>
                    <a:lumOff val="40000"/>
                  </a:schemeClr>
                </a:solidFill>
                <a:cs typeface="Optima"/>
              </a:rPr>
              <a:t>Ré</a:t>
            </a:r>
            <a:r>
              <a:rPr lang="en-US" sz="1400" dirty="0">
                <a:solidFill>
                  <a:schemeClr val="tx1">
                    <a:lumMod val="60000"/>
                    <a:lumOff val="40000"/>
                  </a:schemeClr>
                </a:solidFill>
                <a:cs typeface="Optima"/>
              </a:rPr>
              <a:t>, Shavlik ILP’14; Natarajan, </a:t>
            </a:r>
            <a:r>
              <a:rPr lang="en-US" sz="1400" dirty="0" err="1">
                <a:solidFill>
                  <a:schemeClr val="tx1">
                    <a:lumMod val="60000"/>
                    <a:lumOff val="40000"/>
                  </a:schemeClr>
                </a:solidFill>
                <a:cs typeface="Optima"/>
              </a:rPr>
              <a:t>Soni</a:t>
            </a:r>
            <a:r>
              <a:rPr lang="en-US" sz="1400" dirty="0">
                <a:solidFill>
                  <a:schemeClr val="tx1">
                    <a:lumMod val="60000"/>
                    <a:lumOff val="40000"/>
                  </a:schemeClr>
                </a:solidFill>
                <a:cs typeface="Optima"/>
              </a:rPr>
              <a:t>, </a:t>
            </a:r>
            <a:r>
              <a:rPr lang="en-US" sz="1400" dirty="0" err="1">
                <a:solidFill>
                  <a:schemeClr val="tx1">
                    <a:lumMod val="60000"/>
                    <a:lumOff val="40000"/>
                  </a:schemeClr>
                </a:solidFill>
                <a:cs typeface="Optima"/>
              </a:rPr>
              <a:t>Wazalwar</a:t>
            </a:r>
            <a:r>
              <a:rPr lang="en-US" sz="1400" dirty="0">
                <a:solidFill>
                  <a:schemeClr val="tx1">
                    <a:lumMod val="60000"/>
                    <a:lumOff val="40000"/>
                  </a:schemeClr>
                </a:solidFill>
                <a:cs typeface="Optima"/>
              </a:rPr>
              <a:t>, Viswanathan, Kersting Solving Large Scale Learning Tasks’16, </a:t>
            </a:r>
            <a:r>
              <a:rPr lang="en-US" sz="1400" dirty="0" err="1">
                <a:solidFill>
                  <a:schemeClr val="tx1">
                    <a:lumMod val="60000"/>
                    <a:lumOff val="40000"/>
                  </a:schemeClr>
                </a:solidFill>
                <a:cs typeface="Optima"/>
              </a:rPr>
              <a:t>Mladenov</a:t>
            </a:r>
            <a:r>
              <a:rPr lang="en-US" sz="1400" dirty="0">
                <a:solidFill>
                  <a:schemeClr val="tx1">
                    <a:lumMod val="60000"/>
                    <a:lumOff val="40000"/>
                  </a:schemeClr>
                </a:solidFill>
                <a:cs typeface="Optima"/>
              </a:rPr>
              <a:t>,  Heinrich, </a:t>
            </a:r>
            <a:r>
              <a:rPr lang="en-US" sz="1400" dirty="0" err="1">
                <a:solidFill>
                  <a:schemeClr val="tx1">
                    <a:lumMod val="60000"/>
                    <a:lumOff val="40000"/>
                  </a:schemeClr>
                </a:solidFill>
                <a:cs typeface="Optima"/>
              </a:rPr>
              <a:t>Kleinhans</a:t>
            </a:r>
            <a:r>
              <a:rPr lang="en-US" sz="1400" dirty="0">
                <a:solidFill>
                  <a:schemeClr val="tx1">
                    <a:lumMod val="60000"/>
                    <a:lumOff val="40000"/>
                  </a:schemeClr>
                </a:solidFill>
                <a:cs typeface="Optima"/>
              </a:rPr>
              <a:t>, </a:t>
            </a:r>
            <a:r>
              <a:rPr lang="en-US" sz="1400" dirty="0" err="1">
                <a:solidFill>
                  <a:schemeClr val="tx1">
                    <a:lumMod val="60000"/>
                    <a:lumOff val="40000"/>
                  </a:schemeClr>
                </a:solidFill>
                <a:cs typeface="Optima"/>
              </a:rPr>
              <a:t>Gonsior</a:t>
            </a:r>
            <a:r>
              <a:rPr lang="en-US" sz="1400" dirty="0">
                <a:solidFill>
                  <a:schemeClr val="tx1">
                    <a:lumMod val="60000"/>
                    <a:lumOff val="40000"/>
                  </a:schemeClr>
                </a:solidFill>
                <a:cs typeface="Optima"/>
              </a:rPr>
              <a:t>, Kersting DeLBP’16, </a:t>
            </a:r>
            <a:r>
              <a:rPr lang="en-US" sz="1400" dirty="0" err="1">
                <a:solidFill>
                  <a:schemeClr val="tx1">
                    <a:lumMod val="60000"/>
                    <a:lumOff val="40000"/>
                  </a:schemeClr>
                </a:solidFill>
                <a:cs typeface="Optima"/>
              </a:rPr>
              <a:t>Kordjamshidi</a:t>
            </a:r>
            <a:r>
              <a:rPr lang="en-US" sz="1400" dirty="0">
                <a:solidFill>
                  <a:schemeClr val="tx1">
                    <a:lumMod val="60000"/>
                    <a:lumOff val="40000"/>
                  </a:schemeClr>
                </a:solidFill>
                <a:cs typeface="Optima"/>
              </a:rPr>
              <a:t>, Roth, Kersting IJCAI-ECAI 2018, …]</a:t>
            </a:r>
          </a:p>
        </p:txBody>
      </p:sp>
      <p:sp>
        <p:nvSpPr>
          <p:cNvPr id="57" name="Title 56">
            <a:extLst>
              <a:ext uri="{FF2B5EF4-FFF2-40B4-BE49-F238E27FC236}">
                <a16:creationId xmlns:a16="http://schemas.microsoft.com/office/drawing/2014/main" id="{4F9280F2-F4E2-6D47-BBFD-B89DF4373068}"/>
              </a:ext>
            </a:extLst>
          </p:cNvPr>
          <p:cNvSpPr>
            <a:spLocks noGrp="1"/>
          </p:cNvSpPr>
          <p:nvPr>
            <p:ph type="title"/>
          </p:nvPr>
        </p:nvSpPr>
        <p:spPr/>
        <p:txBody>
          <a:bodyPr/>
          <a:lstStyle/>
          <a:p>
            <a:r>
              <a:rPr lang="en-US" dirty="0"/>
              <a:t>This Establishes a Novel “Deep AI”</a:t>
            </a:r>
            <a:endParaRPr lang="en-GB" dirty="0"/>
          </a:p>
        </p:txBody>
      </p:sp>
      <p:sp>
        <p:nvSpPr>
          <p:cNvPr id="58" name="Date Placeholder 57">
            <a:extLst>
              <a:ext uri="{FF2B5EF4-FFF2-40B4-BE49-F238E27FC236}">
                <a16:creationId xmlns:a16="http://schemas.microsoft.com/office/drawing/2014/main" id="{7D9CFBE0-DC38-F249-86D0-F876D7520152}"/>
              </a:ext>
            </a:extLst>
          </p:cNvPr>
          <p:cNvSpPr>
            <a:spLocks noGrp="1"/>
          </p:cNvSpPr>
          <p:nvPr>
            <p:ph type="dt" sz="half" idx="10"/>
          </p:nvPr>
        </p:nvSpPr>
        <p:spPr/>
        <p:txBody>
          <a:bodyPr/>
          <a:lstStyle/>
          <a:p>
            <a:r>
              <a:rPr lang="en-GB"/>
              <a:t>Intro</a:t>
            </a:r>
            <a:endParaRPr lang="en-US"/>
          </a:p>
        </p:txBody>
      </p:sp>
      <p:sp>
        <p:nvSpPr>
          <p:cNvPr id="61" name="Footer Placeholder 60">
            <a:extLst>
              <a:ext uri="{FF2B5EF4-FFF2-40B4-BE49-F238E27FC236}">
                <a16:creationId xmlns:a16="http://schemas.microsoft.com/office/drawing/2014/main" id="{14A7A63D-2B5C-C040-8D20-CB05C6C38ED9}"/>
              </a:ext>
            </a:extLst>
          </p:cNvPr>
          <p:cNvSpPr>
            <a:spLocks noGrp="1"/>
          </p:cNvSpPr>
          <p:nvPr>
            <p:ph type="ftr" sz="quarter" idx="11"/>
          </p:nvPr>
        </p:nvSpPr>
        <p:spPr/>
        <p:txBody>
          <a:bodyPr/>
          <a:lstStyle/>
          <a:p>
            <a:r>
              <a:rPr lang="en-US"/>
              <a:t>T. Braun - StaRAI</a:t>
            </a:r>
          </a:p>
        </p:txBody>
      </p:sp>
      <p:sp>
        <p:nvSpPr>
          <p:cNvPr id="3" name="Slide Number Placeholder 2">
            <a:extLst>
              <a:ext uri="{FF2B5EF4-FFF2-40B4-BE49-F238E27FC236}">
                <a16:creationId xmlns:a16="http://schemas.microsoft.com/office/drawing/2014/main" id="{9B3E5817-975F-CE42-AB28-E94F090ACDC7}"/>
              </a:ext>
            </a:extLst>
          </p:cNvPr>
          <p:cNvSpPr>
            <a:spLocks noGrp="1"/>
          </p:cNvSpPr>
          <p:nvPr>
            <p:ph type="sldNum" sz="quarter" idx="12"/>
          </p:nvPr>
        </p:nvSpPr>
        <p:spPr/>
        <p:txBody>
          <a:bodyPr/>
          <a:lstStyle/>
          <a:p>
            <a:fld id="{DB7C4649-800D-CB47-881A-AA04BFFFB18C}" type="slidenum">
              <a:rPr lang="en-US" smtClean="0"/>
              <a:pPr/>
              <a:t>66</a:t>
            </a:fld>
            <a:endParaRPr lang="en-US"/>
          </a:p>
        </p:txBody>
      </p:sp>
      <p:sp>
        <p:nvSpPr>
          <p:cNvPr id="66" name="TextBox 65">
            <a:extLst>
              <a:ext uri="{FF2B5EF4-FFF2-40B4-BE49-F238E27FC236}">
                <a16:creationId xmlns:a16="http://schemas.microsoft.com/office/drawing/2014/main" id="{87506970-EA58-7240-B152-61CFD6B160B2}"/>
              </a:ext>
            </a:extLst>
          </p:cNvPr>
          <p:cNvSpPr txBox="1"/>
          <p:nvPr/>
        </p:nvSpPr>
        <p:spPr>
          <a:xfrm>
            <a:off x="3737637" y="6273464"/>
            <a:ext cx="4564326" cy="307777"/>
          </a:xfrm>
          <a:prstGeom prst="rect">
            <a:avLst/>
          </a:prstGeom>
          <a:noFill/>
        </p:spPr>
        <p:txBody>
          <a:bodyPr wrap="none" rtlCol="0">
            <a:spAutoFit/>
          </a:bodyPr>
          <a:lstStyle/>
          <a:p>
            <a:r>
              <a:rPr lang="en-GB" sz="1400" dirty="0">
                <a:solidFill>
                  <a:schemeClr val="tx1">
                    <a:lumMod val="60000"/>
                    <a:lumOff val="40000"/>
                  </a:schemeClr>
                </a:solidFill>
              </a:rPr>
              <a:t>Kristian </a:t>
            </a:r>
            <a:r>
              <a:rPr lang="en-GB" sz="1400" dirty="0" err="1">
                <a:solidFill>
                  <a:schemeClr val="tx1">
                    <a:lumMod val="60000"/>
                    <a:lumOff val="40000"/>
                  </a:schemeClr>
                </a:solidFill>
              </a:rPr>
              <a:t>Kersting</a:t>
            </a:r>
            <a:r>
              <a:rPr lang="en-GB" sz="1400" dirty="0">
                <a:solidFill>
                  <a:schemeClr val="tx1">
                    <a:lumMod val="60000"/>
                    <a:lumOff val="40000"/>
                  </a:schemeClr>
                </a:solidFill>
              </a:rPr>
              <a:t>. Statistical Relational AI. Tutorial at KI 2018.</a:t>
            </a:r>
            <a:endParaRPr lang="en-GB" dirty="0">
              <a:solidFill>
                <a:schemeClr val="tx1">
                  <a:lumMod val="60000"/>
                  <a:lumOff val="40000"/>
                </a:schemeClr>
              </a:solidFill>
            </a:endParaRPr>
          </a:p>
        </p:txBody>
      </p:sp>
    </p:spTree>
    <p:extLst>
      <p:ext uri="{BB962C8B-B14F-4D97-AF65-F5344CB8AC3E}">
        <p14:creationId xmlns:p14="http://schemas.microsoft.com/office/powerpoint/2010/main" val="1917369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8E9C64F-E103-3341-B508-9F7C77AE9C99}"/>
              </a:ext>
            </a:extLst>
          </p:cNvPr>
          <p:cNvSpPr/>
          <p:nvPr/>
        </p:nvSpPr>
        <p:spPr>
          <a:xfrm>
            <a:off x="1753057" y="6229189"/>
            <a:ext cx="1768577" cy="42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descr="cacTree.pn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160" y="1114002"/>
            <a:ext cx="5382556" cy="3657600"/>
          </a:xfrm>
          <a:prstGeom prst="rect">
            <a:avLst/>
          </a:prstGeom>
        </p:spPr>
      </p:pic>
      <p:pic>
        <p:nvPicPr>
          <p:cNvPr id="20070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45760" y="3400002"/>
            <a:ext cx="2365868" cy="1365250"/>
          </a:xfrm>
          <a:prstGeom prst="rect">
            <a:avLst/>
          </a:prstGeom>
          <a:noFill/>
          <a:ln w="9525">
            <a:noFill/>
            <a:miter lim="800000"/>
            <a:headEnd/>
            <a:tailEnd/>
          </a:ln>
        </p:spPr>
      </p:pic>
      <p:pic>
        <p:nvPicPr>
          <p:cNvPr id="11" name="Picture 3" descr="nt_lad"/>
          <p:cNvPicPr>
            <a:picLocks noChangeAspect="1" noChangeArrowheads="1"/>
          </p:cNvPicPr>
          <p:nvPr/>
        </p:nvPicPr>
        <p:blipFill rotWithShape="1">
          <a:blip r:embed="rId5" cstate="print">
            <a:lum bright="-24000" contrast="6000"/>
            <a:extLst>
              <a:ext uri="{28A0092B-C50C-407E-A947-70E740481C1C}">
                <a14:useLocalDpi xmlns:a14="http://schemas.microsoft.com/office/drawing/2010/main"/>
              </a:ext>
            </a:extLst>
          </a:blip>
          <a:srcRect/>
          <a:stretch/>
        </p:blipFill>
        <p:spPr bwMode="auto">
          <a:xfrm>
            <a:off x="6847332" y="1231196"/>
            <a:ext cx="2004695" cy="1981381"/>
          </a:xfrm>
          <a:prstGeom prst="rect">
            <a:avLst/>
          </a:prstGeom>
          <a:solidFill>
            <a:srgbClr val="FFFFFF">
              <a:shade val="85000"/>
            </a:srgbClr>
          </a:solidFill>
          <a:ln w="825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6"/>
          <p:cNvSpPr txBox="1">
            <a:spLocks noChangeArrowheads="1"/>
          </p:cNvSpPr>
          <p:nvPr/>
        </p:nvSpPr>
        <p:spPr bwMode="auto">
          <a:xfrm rot="21195787">
            <a:off x="6834073" y="1319180"/>
            <a:ext cx="186087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eaLnBrk="0" hangingPunct="0">
              <a:defRPr sz="1600" b="1">
                <a:solidFill>
                  <a:schemeClr val="tx1"/>
                </a:solidFill>
                <a:latin typeface="Book Antiqua" charset="0"/>
                <a:ea typeface="ＭＳ Ｐゴシック" charset="0"/>
                <a:cs typeface="ＭＳ Ｐゴシック" charset="0"/>
              </a:defRPr>
            </a:lvl1pPr>
            <a:lvl2pPr marL="742950" indent="-285750" eaLnBrk="0" hangingPunct="0">
              <a:defRPr sz="1600" b="1">
                <a:solidFill>
                  <a:schemeClr val="tx1"/>
                </a:solidFill>
                <a:latin typeface="Book Antiqua" charset="0"/>
                <a:ea typeface="ＭＳ Ｐゴシック" charset="0"/>
              </a:defRPr>
            </a:lvl2pPr>
            <a:lvl3pPr marL="1143000" indent="-228600" eaLnBrk="0" hangingPunct="0">
              <a:defRPr sz="1600" b="1">
                <a:solidFill>
                  <a:schemeClr val="tx1"/>
                </a:solidFill>
                <a:latin typeface="Book Antiqua" charset="0"/>
                <a:ea typeface="ＭＳ Ｐゴシック" charset="0"/>
              </a:defRPr>
            </a:lvl3pPr>
            <a:lvl4pPr marL="1600200" indent="-228600" eaLnBrk="0" hangingPunct="0">
              <a:defRPr sz="1600" b="1">
                <a:solidFill>
                  <a:schemeClr val="tx1"/>
                </a:solidFill>
                <a:latin typeface="Book Antiqua" charset="0"/>
                <a:ea typeface="ＭＳ Ｐゴシック" charset="0"/>
              </a:defRPr>
            </a:lvl4pPr>
            <a:lvl5pPr marL="2057400" indent="-228600" eaLnBrk="0" hangingPunct="0">
              <a:defRPr sz="1600" b="1">
                <a:solidFill>
                  <a:schemeClr val="tx1"/>
                </a:solidFill>
                <a:latin typeface="Book Antiqua" charset="0"/>
                <a:ea typeface="ＭＳ Ｐゴシック" charset="0"/>
              </a:defRPr>
            </a:lvl5pPr>
            <a:lvl6pPr marL="2514600" indent="-228600" eaLnBrk="0" fontAlgn="base" hangingPunct="0">
              <a:spcBef>
                <a:spcPct val="0"/>
              </a:spcBef>
              <a:spcAft>
                <a:spcPct val="0"/>
              </a:spcAft>
              <a:defRPr sz="1600" b="1">
                <a:solidFill>
                  <a:schemeClr val="tx1"/>
                </a:solidFill>
                <a:latin typeface="Book Antiqua" charset="0"/>
                <a:ea typeface="ＭＳ Ｐゴシック" charset="0"/>
              </a:defRPr>
            </a:lvl6pPr>
            <a:lvl7pPr marL="2971800" indent="-228600" eaLnBrk="0" fontAlgn="base" hangingPunct="0">
              <a:spcBef>
                <a:spcPct val="0"/>
              </a:spcBef>
              <a:spcAft>
                <a:spcPct val="0"/>
              </a:spcAft>
              <a:defRPr sz="1600" b="1">
                <a:solidFill>
                  <a:schemeClr val="tx1"/>
                </a:solidFill>
                <a:latin typeface="Book Antiqua" charset="0"/>
                <a:ea typeface="ＭＳ Ｐゴシック" charset="0"/>
              </a:defRPr>
            </a:lvl7pPr>
            <a:lvl8pPr marL="3429000" indent="-228600" eaLnBrk="0" fontAlgn="base" hangingPunct="0">
              <a:spcBef>
                <a:spcPct val="0"/>
              </a:spcBef>
              <a:spcAft>
                <a:spcPct val="0"/>
              </a:spcAft>
              <a:defRPr sz="1600" b="1">
                <a:solidFill>
                  <a:schemeClr val="tx1"/>
                </a:solidFill>
                <a:latin typeface="Book Antiqua" charset="0"/>
                <a:ea typeface="ＭＳ Ｐゴシック" charset="0"/>
              </a:defRPr>
            </a:lvl8pPr>
            <a:lvl9pPr marL="3886200" indent="-228600" eaLnBrk="0" fontAlgn="base" hangingPunct="0">
              <a:spcBef>
                <a:spcPct val="0"/>
              </a:spcBef>
              <a:spcAft>
                <a:spcPct val="0"/>
              </a:spcAft>
              <a:defRPr sz="1600" b="1">
                <a:solidFill>
                  <a:schemeClr val="tx1"/>
                </a:solidFill>
                <a:latin typeface="Book Antiqua" charset="0"/>
                <a:ea typeface="ＭＳ Ｐゴシック" charset="0"/>
              </a:defRPr>
            </a:lvl9pPr>
          </a:lstStyle>
          <a:p>
            <a:pPr>
              <a:lnSpc>
                <a:spcPct val="90000"/>
              </a:lnSpc>
            </a:pPr>
            <a:r>
              <a:rPr lang="en-US" sz="1000" dirty="0">
                <a:solidFill>
                  <a:schemeClr val="bg1"/>
                </a:solidFill>
                <a:latin typeface="+mn-lt"/>
              </a:rPr>
              <a:t>[Circulation; 92(8), 2157-62, 1995; JACC; 43, 842-7, 2004]</a:t>
            </a:r>
          </a:p>
        </p:txBody>
      </p:sp>
      <p:sp>
        <p:nvSpPr>
          <p:cNvPr id="13" name="Line 4"/>
          <p:cNvSpPr>
            <a:spLocks noChangeShapeType="1"/>
          </p:cNvSpPr>
          <p:nvPr/>
        </p:nvSpPr>
        <p:spPr bwMode="auto">
          <a:xfrm flipH="1" flipV="1">
            <a:off x="7634215" y="2120120"/>
            <a:ext cx="127516" cy="482856"/>
          </a:xfrm>
          <a:prstGeom prst="line">
            <a:avLst/>
          </a:prstGeom>
          <a:noFill/>
          <a:ln w="1016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33CC"/>
              </a:solidFill>
            </a:endParaRPr>
          </a:p>
        </p:txBody>
      </p:sp>
      <p:sp>
        <p:nvSpPr>
          <p:cNvPr id="14" name="TextBox 1"/>
          <p:cNvSpPr txBox="1"/>
          <p:nvPr/>
        </p:nvSpPr>
        <p:spPr>
          <a:xfrm rot="21170451">
            <a:off x="7212128" y="2543393"/>
            <a:ext cx="2286000" cy="553998"/>
          </a:xfrm>
          <a:prstGeom prst="rect">
            <a:avLst/>
          </a:prstGeom>
          <a:noFill/>
        </p:spPr>
        <p:txBody>
          <a:bodyPr wrap="square" rtlCol="0">
            <a:spAutoFit/>
          </a:bodyPr>
          <a:lstStyle/>
          <a:p>
            <a:r>
              <a:rPr lang="en-US" sz="1500" dirty="0">
                <a:solidFill>
                  <a:schemeClr val="bg1"/>
                </a:solidFill>
              </a:rPr>
              <a:t>Plaque in the left </a:t>
            </a:r>
          </a:p>
          <a:p>
            <a:r>
              <a:rPr lang="en-US" sz="1500" dirty="0">
                <a:solidFill>
                  <a:schemeClr val="bg1"/>
                </a:solidFill>
              </a:rPr>
              <a:t>coronary artery</a:t>
            </a:r>
          </a:p>
        </p:txBody>
      </p:sp>
      <p:sp>
        <p:nvSpPr>
          <p:cNvPr id="15" name="Rechteck 14"/>
          <p:cNvSpPr/>
          <p:nvPr/>
        </p:nvSpPr>
        <p:spPr>
          <a:xfrm>
            <a:off x="3255516" y="697062"/>
            <a:ext cx="7746355" cy="338554"/>
          </a:xfrm>
          <a:prstGeom prst="rect">
            <a:avLst/>
          </a:prstGeom>
        </p:spPr>
        <p:txBody>
          <a:bodyPr wrap="square">
            <a:spAutoFit/>
          </a:bodyPr>
          <a:lstStyle/>
          <a:p>
            <a:pPr algn="l"/>
            <a:r>
              <a:rPr lang="en-US" sz="1600" dirty="0">
                <a:solidFill>
                  <a:schemeClr val="bg2"/>
                </a:solidFill>
                <a:ea typeface="ＭＳ Ｐゴシック" charset="0"/>
                <a:cs typeface="ＭＳ Ｐゴシック" charset="0"/>
              </a:rPr>
              <a:t>Atherosclerosis is the cause of the majority of Acute Myocardial Infarctions (heart attacks)</a:t>
            </a:r>
            <a:endParaRPr lang="de-DE" sz="1600" dirty="0">
              <a:solidFill>
                <a:schemeClr val="bg2"/>
              </a:solidFill>
            </a:endParaRPr>
          </a:p>
        </p:txBody>
      </p:sp>
      <p:sp>
        <p:nvSpPr>
          <p:cNvPr id="18" name="Rechteck 11"/>
          <p:cNvSpPr/>
          <p:nvPr/>
        </p:nvSpPr>
        <p:spPr>
          <a:xfrm>
            <a:off x="9720153" y="4080338"/>
            <a:ext cx="2327239" cy="1938992"/>
          </a:xfrm>
          <a:prstGeom prst="rect">
            <a:avLst/>
          </a:prstGeom>
          <a:noFill/>
        </p:spPr>
        <p:txBody>
          <a:bodyPr wrap="square">
            <a:spAutoFit/>
          </a:bodyPr>
          <a:lstStyle/>
          <a:p>
            <a:pPr algn="l"/>
            <a:r>
              <a:rPr lang="de-DE" sz="1200" dirty="0">
                <a:solidFill>
                  <a:schemeClr val="tx1">
                    <a:lumMod val="60000"/>
                    <a:lumOff val="40000"/>
                  </a:schemeClr>
                </a:solidFill>
              </a:rPr>
              <a:t>[Kersting, </a:t>
            </a:r>
            <a:r>
              <a:rPr lang="de-DE" sz="1200" dirty="0" err="1">
                <a:solidFill>
                  <a:schemeClr val="tx1">
                    <a:lumMod val="60000"/>
                    <a:lumOff val="40000"/>
                  </a:schemeClr>
                </a:solidFill>
              </a:rPr>
              <a:t>Driessens</a:t>
            </a:r>
            <a:r>
              <a:rPr lang="de-DE" sz="1200" dirty="0">
                <a:solidFill>
                  <a:schemeClr val="tx1">
                    <a:lumMod val="60000"/>
                    <a:lumOff val="40000"/>
                  </a:schemeClr>
                </a:solidFill>
              </a:rPr>
              <a:t> ICML´08; Karwath, Kersting, Landwehr ICDM´08; </a:t>
            </a:r>
            <a:r>
              <a:rPr lang="fi-FI" sz="1200" dirty="0">
                <a:solidFill>
                  <a:schemeClr val="tx1">
                    <a:lumMod val="60000"/>
                    <a:lumOff val="40000"/>
                  </a:schemeClr>
                </a:solidFill>
              </a:rPr>
              <a:t>Natarajan, Joshi, Tadepelli, Kersting, Shavlik. IJCAI´11; Natarajan, Kersting, </a:t>
            </a:r>
            <a:r>
              <a:rPr lang="fi-FI" sz="1200" dirty="0" err="1">
                <a:solidFill>
                  <a:schemeClr val="tx1">
                    <a:lumMod val="60000"/>
                    <a:lumOff val="40000"/>
                  </a:schemeClr>
                </a:solidFill>
              </a:rPr>
              <a:t>Ip</a:t>
            </a:r>
            <a:r>
              <a:rPr lang="fi-FI" sz="1200" dirty="0">
                <a:solidFill>
                  <a:schemeClr val="tx1">
                    <a:lumMod val="60000"/>
                    <a:lumOff val="40000"/>
                  </a:schemeClr>
                </a:solidFill>
              </a:rPr>
              <a:t>, </a:t>
            </a:r>
            <a:r>
              <a:rPr lang="fi-FI" sz="1200" dirty="0" err="1">
                <a:solidFill>
                  <a:schemeClr val="tx1">
                    <a:lumMod val="60000"/>
                    <a:lumOff val="40000"/>
                  </a:schemeClr>
                </a:solidFill>
              </a:rPr>
              <a:t>Jacobs</a:t>
            </a:r>
            <a:r>
              <a:rPr lang="fi-FI" sz="1200" dirty="0">
                <a:solidFill>
                  <a:schemeClr val="tx1">
                    <a:lumMod val="60000"/>
                    <a:lumOff val="40000"/>
                  </a:schemeClr>
                </a:solidFill>
              </a:rPr>
              <a:t>, </a:t>
            </a:r>
            <a:r>
              <a:rPr lang="fi-FI" sz="1200" dirty="0" err="1">
                <a:solidFill>
                  <a:schemeClr val="tx1">
                    <a:lumMod val="60000"/>
                    <a:lumOff val="40000"/>
                  </a:schemeClr>
                </a:solidFill>
              </a:rPr>
              <a:t>Carr</a:t>
            </a:r>
            <a:r>
              <a:rPr lang="fi-FI" sz="1200" dirty="0">
                <a:solidFill>
                  <a:schemeClr val="tx1">
                    <a:lumMod val="60000"/>
                    <a:lumOff val="40000"/>
                  </a:schemeClr>
                </a:solidFill>
              </a:rPr>
              <a:t> IAAI `13; </a:t>
            </a:r>
            <a:r>
              <a:rPr lang="en-US" sz="1200" dirty="0">
                <a:solidFill>
                  <a:schemeClr val="tx1">
                    <a:lumMod val="60000"/>
                    <a:lumOff val="40000"/>
                  </a:schemeClr>
                </a:solidFill>
              </a:rPr>
              <a:t>Yang, Kersting, Terry, Carr, </a:t>
            </a:r>
            <a:r>
              <a:rPr lang="en-US" sz="1200" dirty="0" err="1">
                <a:solidFill>
                  <a:schemeClr val="tx1">
                    <a:lumMod val="60000"/>
                    <a:lumOff val="40000"/>
                  </a:schemeClr>
                </a:solidFill>
              </a:rPr>
              <a:t>Natarajan</a:t>
            </a:r>
            <a:r>
              <a:rPr lang="en-US" sz="1200" dirty="0">
                <a:solidFill>
                  <a:schemeClr val="tx1">
                    <a:lumMod val="60000"/>
                    <a:lumOff val="40000"/>
                  </a:schemeClr>
                </a:solidFill>
              </a:rPr>
              <a:t>     AIME ´15; </a:t>
            </a:r>
            <a:r>
              <a:rPr lang="nn-NO" sz="1200" dirty="0" err="1">
                <a:solidFill>
                  <a:schemeClr val="tx1">
                    <a:lumMod val="60000"/>
                    <a:lumOff val="40000"/>
                  </a:schemeClr>
                </a:solidFill>
              </a:rPr>
              <a:t>Khot</a:t>
            </a:r>
            <a:r>
              <a:rPr lang="nn-NO" sz="1200" dirty="0">
                <a:solidFill>
                  <a:schemeClr val="tx1">
                    <a:lumMod val="60000"/>
                    <a:lumOff val="40000"/>
                  </a:schemeClr>
                </a:solidFill>
              </a:rPr>
              <a:t>, Natarajan, Kersting, </a:t>
            </a:r>
            <a:r>
              <a:rPr lang="nn-NO" sz="1200" dirty="0" err="1">
                <a:solidFill>
                  <a:schemeClr val="tx1">
                    <a:lumMod val="60000"/>
                    <a:lumOff val="40000"/>
                  </a:schemeClr>
                </a:solidFill>
              </a:rPr>
              <a:t>Shavlik</a:t>
            </a:r>
            <a:r>
              <a:rPr lang="nn-NO" sz="1200" dirty="0">
                <a:solidFill>
                  <a:schemeClr val="tx1">
                    <a:lumMod val="60000"/>
                    <a:lumOff val="40000"/>
                  </a:schemeClr>
                </a:solidFill>
              </a:rPr>
              <a:t> ICDM´13</a:t>
            </a:r>
            <a:r>
              <a:rPr lang="de-DE" sz="1200" dirty="0">
                <a:solidFill>
                  <a:schemeClr val="tx1">
                    <a:lumMod val="60000"/>
                    <a:lumOff val="40000"/>
                  </a:schemeClr>
                </a:solidFill>
              </a:rPr>
              <a:t>, MLJ´12, MLJ´15]</a:t>
            </a:r>
          </a:p>
        </p:txBody>
      </p:sp>
      <p:graphicFrame>
        <p:nvGraphicFramePr>
          <p:cNvPr id="17" name="Table 3"/>
          <p:cNvGraphicFramePr>
            <a:graphicFrameLocks noGrp="1"/>
          </p:cNvGraphicFramePr>
          <p:nvPr>
            <p:extLst/>
          </p:nvPr>
        </p:nvGraphicFramePr>
        <p:xfrm>
          <a:off x="802647" y="4771602"/>
          <a:ext cx="7086600" cy="1036320"/>
        </p:xfrm>
        <a:graphic>
          <a:graphicData uri="http://schemas.openxmlformats.org/drawingml/2006/table">
            <a:tbl>
              <a:tblPr firstRow="1" bandRow="1">
                <a:tableStyleId>{B301B821-A1FF-4177-AEE7-76D212191A09}</a:tableStyleId>
              </a:tblPr>
              <a:tblGrid>
                <a:gridCol w="1312333">
                  <a:extLst>
                    <a:ext uri="{9D8B030D-6E8A-4147-A177-3AD203B41FA5}">
                      <a16:colId xmlns:a16="http://schemas.microsoft.com/office/drawing/2014/main" val="20000"/>
                    </a:ext>
                  </a:extLst>
                </a:gridCol>
                <a:gridCol w="1522307">
                  <a:extLst>
                    <a:ext uri="{9D8B030D-6E8A-4147-A177-3AD203B41FA5}">
                      <a16:colId xmlns:a16="http://schemas.microsoft.com/office/drawing/2014/main" val="20001"/>
                    </a:ext>
                  </a:extLst>
                </a:gridCol>
                <a:gridCol w="1417320">
                  <a:extLst>
                    <a:ext uri="{9D8B030D-6E8A-4147-A177-3AD203B41FA5}">
                      <a16:colId xmlns:a16="http://schemas.microsoft.com/office/drawing/2014/main" val="20002"/>
                    </a:ext>
                  </a:extLst>
                </a:gridCol>
                <a:gridCol w="1417320">
                  <a:extLst>
                    <a:ext uri="{9D8B030D-6E8A-4147-A177-3AD203B41FA5}">
                      <a16:colId xmlns:a16="http://schemas.microsoft.com/office/drawing/2014/main" val="20003"/>
                    </a:ext>
                  </a:extLst>
                </a:gridCol>
                <a:gridCol w="1417320">
                  <a:extLst>
                    <a:ext uri="{9D8B030D-6E8A-4147-A177-3AD203B41FA5}">
                      <a16:colId xmlns:a16="http://schemas.microsoft.com/office/drawing/2014/main" val="20004"/>
                    </a:ext>
                  </a:extLst>
                </a:gridCol>
              </a:tblGrid>
              <a:tr h="238800">
                <a:tc>
                  <a:txBody>
                    <a:bodyPr/>
                    <a:lstStyle/>
                    <a:p>
                      <a:pPr algn="ctr"/>
                      <a:r>
                        <a:rPr lang="en-US" sz="1000" dirty="0"/>
                        <a:t>Algorithm</a:t>
                      </a:r>
                      <a:r>
                        <a:rPr lang="en-US" sz="800" dirty="0"/>
                        <a:t> </a:t>
                      </a:r>
                    </a:p>
                    <a:p>
                      <a:pPr algn="ctr"/>
                      <a:r>
                        <a:rPr lang="en-US" sz="800" dirty="0"/>
                        <a:t>for Mining Markov Logic Networks</a:t>
                      </a:r>
                      <a:endParaRPr lang="en-US" sz="1000" b="0" dirty="0">
                        <a:solidFill>
                          <a:schemeClr val="bg1"/>
                        </a:solidFill>
                      </a:endParaRPr>
                    </a:p>
                  </a:txBody>
                  <a:tcPr/>
                </a:tc>
                <a:tc>
                  <a:txBody>
                    <a:bodyPr/>
                    <a:lstStyle/>
                    <a:p>
                      <a:pPr algn="ctr"/>
                      <a:r>
                        <a:rPr lang="en-US" sz="1200" dirty="0"/>
                        <a:t>Likelihood</a:t>
                      </a:r>
                    </a:p>
                    <a:p>
                      <a:pPr algn="ctr"/>
                      <a:r>
                        <a:rPr lang="en-US" sz="900" dirty="0"/>
                        <a:t>The higher,</a:t>
                      </a:r>
                      <a:r>
                        <a:rPr lang="en-US" sz="900" baseline="0" dirty="0"/>
                        <a:t> the better</a:t>
                      </a:r>
                      <a:endParaRPr lang="en-US" sz="900" b="0" dirty="0">
                        <a:solidFill>
                          <a:schemeClr val="bg1"/>
                        </a:solidFill>
                      </a:endParaRPr>
                    </a:p>
                  </a:txBody>
                  <a:tcPr/>
                </a:tc>
                <a:tc>
                  <a:txBody>
                    <a:bodyPr/>
                    <a:lstStyle/>
                    <a:p>
                      <a:pPr algn="ctr"/>
                      <a:r>
                        <a:rPr lang="en-US" sz="1200" dirty="0"/>
                        <a:t>AUC-ROC</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The higher,</a:t>
                      </a:r>
                      <a:r>
                        <a:rPr lang="en-US" sz="800" baseline="0" dirty="0"/>
                        <a:t> the better</a:t>
                      </a:r>
                      <a:endParaRPr lang="en-US" sz="1200" b="0" dirty="0">
                        <a:solidFill>
                          <a:schemeClr val="bg1"/>
                        </a:solidFill>
                      </a:endParaRPr>
                    </a:p>
                  </a:txBody>
                  <a:tcPr/>
                </a:tc>
                <a:tc>
                  <a:txBody>
                    <a:bodyPr/>
                    <a:lstStyle/>
                    <a:p>
                      <a:pPr algn="ctr"/>
                      <a:r>
                        <a:rPr lang="en-US" sz="1200" dirty="0"/>
                        <a:t>AUC-PR</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t>The higher,</a:t>
                      </a:r>
                      <a:r>
                        <a:rPr lang="en-US" sz="800" baseline="0" dirty="0"/>
                        <a:t> the better</a:t>
                      </a:r>
                      <a:endParaRPr lang="en-US" sz="1200" b="0" dirty="0">
                        <a:solidFill>
                          <a:schemeClr val="bg1"/>
                        </a:solidFill>
                      </a:endParaRPr>
                    </a:p>
                  </a:txBody>
                  <a:tcPr/>
                </a:tc>
                <a:tc>
                  <a:txBody>
                    <a:bodyPr/>
                    <a:lstStyle/>
                    <a:p>
                      <a:pPr algn="ctr"/>
                      <a:r>
                        <a:rPr lang="en-US" sz="1200" dirty="0"/>
                        <a:t>Time</a:t>
                      </a:r>
                    </a:p>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The lower,</a:t>
                      </a:r>
                      <a:r>
                        <a:rPr lang="en-US" sz="900" baseline="0" dirty="0"/>
                        <a:t> the better</a:t>
                      </a:r>
                      <a:endParaRPr lang="en-US" sz="900" b="0" dirty="0">
                        <a:solidFill>
                          <a:schemeClr val="bg1"/>
                        </a:solidFill>
                      </a:endParaRPr>
                    </a:p>
                  </a:txBody>
                  <a:tcPr/>
                </a:tc>
                <a:extLst>
                  <a:ext uri="{0D108BD9-81ED-4DB2-BD59-A6C34878D82A}">
                    <a16:rowId xmlns:a16="http://schemas.microsoft.com/office/drawing/2014/main" val="10000"/>
                  </a:ext>
                </a:extLst>
              </a:tr>
              <a:tr h="238800">
                <a:tc>
                  <a:txBody>
                    <a:bodyPr/>
                    <a:lstStyle/>
                    <a:p>
                      <a:pPr algn="ctr"/>
                      <a:r>
                        <a:rPr lang="en-US" sz="1200" dirty="0"/>
                        <a:t>Boosting</a:t>
                      </a:r>
                      <a:endParaRPr lang="en-US" sz="1200" b="1" dirty="0">
                        <a:solidFill>
                          <a:schemeClr val="bg2">
                            <a:lumMod val="10000"/>
                          </a:schemeClr>
                        </a:solidFill>
                      </a:endParaRPr>
                    </a:p>
                  </a:txBody>
                  <a:tcPr/>
                </a:tc>
                <a:tc>
                  <a:txBody>
                    <a:bodyPr/>
                    <a:lstStyle/>
                    <a:p>
                      <a:pPr algn="ctr"/>
                      <a:r>
                        <a:rPr lang="en-US" sz="1200" b="1" dirty="0"/>
                        <a:t>0.81</a:t>
                      </a:r>
                      <a:endParaRPr lang="en-US" sz="1200" b="1" dirty="0">
                        <a:solidFill>
                          <a:schemeClr val="bg2">
                            <a:lumMod val="10000"/>
                          </a:schemeClr>
                        </a:solidFill>
                      </a:endParaRPr>
                    </a:p>
                  </a:txBody>
                  <a:tcPr/>
                </a:tc>
                <a:tc>
                  <a:txBody>
                    <a:bodyPr/>
                    <a:lstStyle/>
                    <a:p>
                      <a:pPr algn="ctr"/>
                      <a:r>
                        <a:rPr lang="en-US" sz="1200" b="1" dirty="0"/>
                        <a:t>0.96</a:t>
                      </a:r>
                      <a:endParaRPr lang="en-US" sz="1200" b="1" dirty="0">
                        <a:solidFill>
                          <a:schemeClr val="bg2">
                            <a:lumMod val="10000"/>
                          </a:schemeClr>
                        </a:solidFill>
                      </a:endParaRPr>
                    </a:p>
                  </a:txBody>
                  <a:tcPr/>
                </a:tc>
                <a:tc>
                  <a:txBody>
                    <a:bodyPr/>
                    <a:lstStyle/>
                    <a:p>
                      <a:pPr algn="ctr"/>
                      <a:r>
                        <a:rPr lang="en-US" sz="1200" b="1" dirty="0"/>
                        <a:t>0.93</a:t>
                      </a:r>
                      <a:endParaRPr lang="en-US" sz="1200" b="1" dirty="0">
                        <a:solidFill>
                          <a:schemeClr val="bg2">
                            <a:lumMod val="10000"/>
                          </a:schemeClr>
                        </a:solidFill>
                      </a:endParaRPr>
                    </a:p>
                  </a:txBody>
                  <a:tcPr/>
                </a:tc>
                <a:tc>
                  <a:txBody>
                    <a:bodyPr/>
                    <a:lstStyle/>
                    <a:p>
                      <a:pPr algn="ctr"/>
                      <a:r>
                        <a:rPr lang="en-US" sz="1200" b="1" dirty="0"/>
                        <a:t>9s</a:t>
                      </a:r>
                      <a:endParaRPr lang="en-US" sz="1200" b="1" dirty="0">
                        <a:solidFill>
                          <a:schemeClr val="bg2">
                            <a:lumMod val="10000"/>
                          </a:schemeClr>
                        </a:solidFill>
                      </a:endParaRPr>
                    </a:p>
                  </a:txBody>
                  <a:tcPr/>
                </a:tc>
                <a:extLst>
                  <a:ext uri="{0D108BD9-81ED-4DB2-BD59-A6C34878D82A}">
                    <a16:rowId xmlns:a16="http://schemas.microsoft.com/office/drawing/2014/main" val="10001"/>
                  </a:ext>
                </a:extLst>
              </a:tr>
              <a:tr h="238800">
                <a:tc>
                  <a:txBody>
                    <a:bodyPr/>
                    <a:lstStyle/>
                    <a:p>
                      <a:pPr algn="ctr"/>
                      <a:r>
                        <a:rPr lang="en-US" sz="1200" dirty="0"/>
                        <a:t>LSM</a:t>
                      </a:r>
                      <a:endParaRPr lang="en-US" sz="1200" b="1" dirty="0">
                        <a:solidFill>
                          <a:schemeClr val="bg2">
                            <a:lumMod val="10000"/>
                          </a:schemeClr>
                        </a:solidFill>
                      </a:endParaRPr>
                    </a:p>
                  </a:txBody>
                  <a:tcPr/>
                </a:tc>
                <a:tc>
                  <a:txBody>
                    <a:bodyPr/>
                    <a:lstStyle/>
                    <a:p>
                      <a:pPr algn="ctr"/>
                      <a:r>
                        <a:rPr lang="en-US" sz="1200" dirty="0"/>
                        <a:t>0.73</a:t>
                      </a:r>
                      <a:endParaRPr lang="en-US" sz="1200" dirty="0">
                        <a:solidFill>
                          <a:schemeClr val="bg2">
                            <a:lumMod val="10000"/>
                          </a:schemeClr>
                        </a:solidFill>
                      </a:endParaRPr>
                    </a:p>
                  </a:txBody>
                  <a:tcPr/>
                </a:tc>
                <a:tc>
                  <a:txBody>
                    <a:bodyPr/>
                    <a:lstStyle/>
                    <a:p>
                      <a:pPr algn="ctr"/>
                      <a:r>
                        <a:rPr lang="en-US" sz="1200" dirty="0"/>
                        <a:t>0.54</a:t>
                      </a:r>
                      <a:endParaRPr lang="en-US" sz="1200" dirty="0">
                        <a:solidFill>
                          <a:schemeClr val="bg2">
                            <a:lumMod val="10000"/>
                          </a:schemeClr>
                        </a:solidFill>
                      </a:endParaRPr>
                    </a:p>
                  </a:txBody>
                  <a:tcPr/>
                </a:tc>
                <a:tc>
                  <a:txBody>
                    <a:bodyPr/>
                    <a:lstStyle/>
                    <a:p>
                      <a:pPr algn="ctr"/>
                      <a:r>
                        <a:rPr lang="en-US" sz="1200" dirty="0"/>
                        <a:t>0.62</a:t>
                      </a:r>
                      <a:endParaRPr lang="en-US" sz="1200" dirty="0">
                        <a:solidFill>
                          <a:schemeClr val="bg2">
                            <a:lumMod val="10000"/>
                          </a:schemeClr>
                        </a:solidFill>
                      </a:endParaRPr>
                    </a:p>
                  </a:txBody>
                  <a:tcPr/>
                </a:tc>
                <a:tc>
                  <a:txBody>
                    <a:bodyPr/>
                    <a:lstStyle/>
                    <a:p>
                      <a:pPr algn="ctr"/>
                      <a:r>
                        <a:rPr lang="en-US" sz="1200" dirty="0"/>
                        <a:t>93 hrs</a:t>
                      </a:r>
                      <a:endParaRPr lang="en-US" sz="1200" b="1" dirty="0">
                        <a:solidFill>
                          <a:schemeClr val="bg2">
                            <a:lumMod val="10000"/>
                          </a:schemeClr>
                        </a:solidFill>
                      </a:endParaRPr>
                    </a:p>
                  </a:txBody>
                  <a:tcPr/>
                </a:tc>
                <a:extLst>
                  <a:ext uri="{0D108BD9-81ED-4DB2-BD59-A6C34878D82A}">
                    <a16:rowId xmlns:a16="http://schemas.microsoft.com/office/drawing/2014/main" val="10002"/>
                  </a:ext>
                </a:extLst>
              </a:tr>
            </a:tbl>
          </a:graphicData>
        </a:graphic>
      </p:graphicFrame>
      <p:grpSp>
        <p:nvGrpSpPr>
          <p:cNvPr id="3" name="Group 2"/>
          <p:cNvGrpSpPr/>
          <p:nvPr/>
        </p:nvGrpSpPr>
        <p:grpSpPr>
          <a:xfrm>
            <a:off x="196034" y="3508479"/>
            <a:ext cx="1863527" cy="338554"/>
            <a:chOff x="270073" y="4705301"/>
            <a:chExt cx="1863527" cy="338554"/>
          </a:xfrm>
        </p:grpSpPr>
        <p:sp>
          <p:nvSpPr>
            <p:cNvPr id="20" name="TextBox 1"/>
            <p:cNvSpPr txBox="1"/>
            <p:nvPr/>
          </p:nvSpPr>
          <p:spPr>
            <a:xfrm>
              <a:off x="270073" y="4705301"/>
              <a:ext cx="1271195" cy="338554"/>
            </a:xfrm>
            <a:prstGeom prst="rect">
              <a:avLst/>
            </a:prstGeom>
            <a:noFill/>
          </p:spPr>
          <p:txBody>
            <a:bodyPr wrap="square" rtlCol="0">
              <a:spAutoFit/>
            </a:bodyPr>
            <a:lstStyle/>
            <a:p>
              <a:r>
                <a:rPr lang="en-US" sz="1600" dirty="0">
                  <a:solidFill>
                    <a:srgbClr val="FFC000"/>
                  </a:solidFill>
                </a:rPr>
                <a:t>Probability</a:t>
              </a:r>
            </a:p>
          </p:txBody>
        </p:sp>
        <p:sp>
          <p:nvSpPr>
            <p:cNvPr id="21" name="Line 4"/>
            <p:cNvSpPr>
              <a:spLocks noChangeShapeType="1"/>
            </p:cNvSpPr>
            <p:nvPr/>
          </p:nvSpPr>
          <p:spPr bwMode="auto">
            <a:xfrm>
              <a:off x="1447800" y="4953000"/>
              <a:ext cx="685800" cy="76200"/>
            </a:xfrm>
            <a:prstGeom prst="line">
              <a:avLst/>
            </a:prstGeom>
            <a:noFill/>
            <a:ln w="101600">
              <a:solidFill>
                <a:srgbClr val="FFC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C000"/>
                </a:solidFill>
              </a:endParaRPr>
            </a:p>
          </p:txBody>
        </p:sp>
      </p:grpSp>
      <p:grpSp>
        <p:nvGrpSpPr>
          <p:cNvPr id="2" name="Group 1"/>
          <p:cNvGrpSpPr/>
          <p:nvPr/>
        </p:nvGrpSpPr>
        <p:grpSpPr>
          <a:xfrm>
            <a:off x="1071616" y="1051190"/>
            <a:ext cx="2286000" cy="723789"/>
            <a:chOff x="1069456" y="1867011"/>
            <a:chExt cx="2286000" cy="723789"/>
          </a:xfrm>
        </p:grpSpPr>
        <p:sp>
          <p:nvSpPr>
            <p:cNvPr id="22" name="TextBox 1"/>
            <p:cNvSpPr txBox="1"/>
            <p:nvPr/>
          </p:nvSpPr>
          <p:spPr>
            <a:xfrm>
              <a:off x="1069456" y="1867011"/>
              <a:ext cx="2286000" cy="584776"/>
            </a:xfrm>
            <a:prstGeom prst="rect">
              <a:avLst/>
            </a:prstGeom>
            <a:noFill/>
          </p:spPr>
          <p:txBody>
            <a:bodyPr wrap="square" rtlCol="0">
              <a:spAutoFit/>
            </a:bodyPr>
            <a:lstStyle/>
            <a:p>
              <a:r>
                <a:rPr lang="en-US" sz="1600" dirty="0">
                  <a:solidFill>
                    <a:srgbClr val="FFC000"/>
                  </a:solidFill>
                </a:rPr>
                <a:t>Logical Variables (Abstraction)</a:t>
              </a:r>
            </a:p>
          </p:txBody>
        </p:sp>
        <p:sp>
          <p:nvSpPr>
            <p:cNvPr id="23" name="Line 4"/>
            <p:cNvSpPr>
              <a:spLocks noChangeShapeType="1"/>
            </p:cNvSpPr>
            <p:nvPr/>
          </p:nvSpPr>
          <p:spPr bwMode="auto">
            <a:xfrm>
              <a:off x="2559423" y="2133600"/>
              <a:ext cx="457200" cy="457200"/>
            </a:xfrm>
            <a:prstGeom prst="line">
              <a:avLst/>
            </a:prstGeom>
            <a:noFill/>
            <a:ln w="101600">
              <a:solidFill>
                <a:srgbClr val="FFC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dirty="0">
                <a:solidFill>
                  <a:srgbClr val="FFC000"/>
                </a:solidFill>
              </a:endParaRPr>
            </a:p>
          </p:txBody>
        </p:sp>
      </p:grpSp>
      <p:grpSp>
        <p:nvGrpSpPr>
          <p:cNvPr id="7" name="Group 6"/>
          <p:cNvGrpSpPr/>
          <p:nvPr/>
        </p:nvGrpSpPr>
        <p:grpSpPr>
          <a:xfrm>
            <a:off x="2764984" y="1387626"/>
            <a:ext cx="3645812" cy="1383665"/>
            <a:chOff x="2762824" y="2203447"/>
            <a:chExt cx="3645812" cy="1383665"/>
          </a:xfrm>
        </p:grpSpPr>
        <p:sp>
          <p:nvSpPr>
            <p:cNvPr id="6" name="Freeform 5"/>
            <p:cNvSpPr/>
            <p:nvPr/>
          </p:nvSpPr>
          <p:spPr>
            <a:xfrm>
              <a:off x="2762824" y="2940781"/>
              <a:ext cx="1099291" cy="646331"/>
            </a:xfrm>
            <a:custGeom>
              <a:avLst/>
              <a:gdLst>
                <a:gd name="connsiteX0" fmla="*/ 774451 w 1085601"/>
                <a:gd name="connsiteY0" fmla="*/ 0 h 2330823"/>
                <a:gd name="connsiteX1" fmla="*/ 684804 w 1085601"/>
                <a:gd name="connsiteY1" fmla="*/ 283882 h 2330823"/>
                <a:gd name="connsiteX2" fmla="*/ 729627 w 1085601"/>
                <a:gd name="connsiteY2" fmla="*/ 44823 h 2330823"/>
                <a:gd name="connsiteX3" fmla="*/ 535392 w 1085601"/>
                <a:gd name="connsiteY3" fmla="*/ 209176 h 2330823"/>
                <a:gd name="connsiteX4" fmla="*/ 849157 w 1085601"/>
                <a:gd name="connsiteY4" fmla="*/ 597647 h 2330823"/>
                <a:gd name="connsiteX5" fmla="*/ 550333 w 1085601"/>
                <a:gd name="connsiteY5" fmla="*/ 896470 h 2330823"/>
                <a:gd name="connsiteX6" fmla="*/ 1073274 w 1085601"/>
                <a:gd name="connsiteY6" fmla="*/ 986117 h 2330823"/>
                <a:gd name="connsiteX7" fmla="*/ 908921 w 1085601"/>
                <a:gd name="connsiteY7" fmla="*/ 1270000 h 2330823"/>
                <a:gd name="connsiteX8" fmla="*/ 774451 w 1085601"/>
                <a:gd name="connsiteY8" fmla="*/ 1329765 h 2330823"/>
                <a:gd name="connsiteX9" fmla="*/ 57274 w 1085601"/>
                <a:gd name="connsiteY9" fmla="*/ 1613647 h 2330823"/>
                <a:gd name="connsiteX10" fmla="*/ 72215 w 1085601"/>
                <a:gd name="connsiteY10" fmla="*/ 1867647 h 2330823"/>
                <a:gd name="connsiteX11" fmla="*/ 296333 w 1085601"/>
                <a:gd name="connsiteY11" fmla="*/ 2330823 h 2330823"/>
                <a:gd name="connsiteX0" fmla="*/ 774451 w 1085601"/>
                <a:gd name="connsiteY0" fmla="*/ 0 h 2330823"/>
                <a:gd name="connsiteX1" fmla="*/ 893981 w 1085601"/>
                <a:gd name="connsiteY1" fmla="*/ 283882 h 2330823"/>
                <a:gd name="connsiteX2" fmla="*/ 729627 w 1085601"/>
                <a:gd name="connsiteY2" fmla="*/ 44823 h 2330823"/>
                <a:gd name="connsiteX3" fmla="*/ 535392 w 1085601"/>
                <a:gd name="connsiteY3" fmla="*/ 209176 h 2330823"/>
                <a:gd name="connsiteX4" fmla="*/ 849157 w 1085601"/>
                <a:gd name="connsiteY4" fmla="*/ 597647 h 2330823"/>
                <a:gd name="connsiteX5" fmla="*/ 550333 w 1085601"/>
                <a:gd name="connsiteY5" fmla="*/ 896470 h 2330823"/>
                <a:gd name="connsiteX6" fmla="*/ 1073274 w 1085601"/>
                <a:gd name="connsiteY6" fmla="*/ 986117 h 2330823"/>
                <a:gd name="connsiteX7" fmla="*/ 908921 w 1085601"/>
                <a:gd name="connsiteY7" fmla="*/ 1270000 h 2330823"/>
                <a:gd name="connsiteX8" fmla="*/ 774451 w 1085601"/>
                <a:gd name="connsiteY8" fmla="*/ 1329765 h 2330823"/>
                <a:gd name="connsiteX9" fmla="*/ 57274 w 1085601"/>
                <a:gd name="connsiteY9" fmla="*/ 1613647 h 2330823"/>
                <a:gd name="connsiteX10" fmla="*/ 72215 w 1085601"/>
                <a:gd name="connsiteY10" fmla="*/ 1867647 h 2330823"/>
                <a:gd name="connsiteX11" fmla="*/ 296333 w 1085601"/>
                <a:gd name="connsiteY11" fmla="*/ 2330823 h 2330823"/>
                <a:gd name="connsiteX0" fmla="*/ 774451 w 1085601"/>
                <a:gd name="connsiteY0" fmla="*/ 0 h 2330823"/>
                <a:gd name="connsiteX1" fmla="*/ 729627 w 1085601"/>
                <a:gd name="connsiteY1" fmla="*/ 44823 h 2330823"/>
                <a:gd name="connsiteX2" fmla="*/ 535392 w 1085601"/>
                <a:gd name="connsiteY2" fmla="*/ 209176 h 2330823"/>
                <a:gd name="connsiteX3" fmla="*/ 849157 w 1085601"/>
                <a:gd name="connsiteY3" fmla="*/ 597647 h 2330823"/>
                <a:gd name="connsiteX4" fmla="*/ 550333 w 1085601"/>
                <a:gd name="connsiteY4" fmla="*/ 896470 h 2330823"/>
                <a:gd name="connsiteX5" fmla="*/ 1073274 w 1085601"/>
                <a:gd name="connsiteY5" fmla="*/ 986117 h 2330823"/>
                <a:gd name="connsiteX6" fmla="*/ 908921 w 1085601"/>
                <a:gd name="connsiteY6" fmla="*/ 1270000 h 2330823"/>
                <a:gd name="connsiteX7" fmla="*/ 774451 w 1085601"/>
                <a:gd name="connsiteY7" fmla="*/ 1329765 h 2330823"/>
                <a:gd name="connsiteX8" fmla="*/ 57274 w 1085601"/>
                <a:gd name="connsiteY8" fmla="*/ 1613647 h 2330823"/>
                <a:gd name="connsiteX9" fmla="*/ 72215 w 1085601"/>
                <a:gd name="connsiteY9" fmla="*/ 1867647 h 2330823"/>
                <a:gd name="connsiteX10" fmla="*/ 296333 w 1085601"/>
                <a:gd name="connsiteY10" fmla="*/ 2330823 h 2330823"/>
                <a:gd name="connsiteX0" fmla="*/ 774451 w 1085601"/>
                <a:gd name="connsiteY0" fmla="*/ 0 h 2330823"/>
                <a:gd name="connsiteX1" fmla="*/ 535392 w 1085601"/>
                <a:gd name="connsiteY1" fmla="*/ 209176 h 2330823"/>
                <a:gd name="connsiteX2" fmla="*/ 849157 w 1085601"/>
                <a:gd name="connsiteY2" fmla="*/ 597647 h 2330823"/>
                <a:gd name="connsiteX3" fmla="*/ 550333 w 1085601"/>
                <a:gd name="connsiteY3" fmla="*/ 896470 h 2330823"/>
                <a:gd name="connsiteX4" fmla="*/ 1073274 w 1085601"/>
                <a:gd name="connsiteY4" fmla="*/ 986117 h 2330823"/>
                <a:gd name="connsiteX5" fmla="*/ 908921 w 1085601"/>
                <a:gd name="connsiteY5" fmla="*/ 1270000 h 2330823"/>
                <a:gd name="connsiteX6" fmla="*/ 774451 w 1085601"/>
                <a:gd name="connsiteY6" fmla="*/ 1329765 h 2330823"/>
                <a:gd name="connsiteX7" fmla="*/ 57274 w 1085601"/>
                <a:gd name="connsiteY7" fmla="*/ 1613647 h 2330823"/>
                <a:gd name="connsiteX8" fmla="*/ 72215 w 1085601"/>
                <a:gd name="connsiteY8" fmla="*/ 1867647 h 2330823"/>
                <a:gd name="connsiteX9" fmla="*/ 296333 w 1085601"/>
                <a:gd name="connsiteY9" fmla="*/ 2330823 h 2330823"/>
                <a:gd name="connsiteX0" fmla="*/ 774451 w 1085601"/>
                <a:gd name="connsiteY0" fmla="*/ 0 h 2330823"/>
                <a:gd name="connsiteX1" fmla="*/ 535392 w 1085601"/>
                <a:gd name="connsiteY1" fmla="*/ 209176 h 2330823"/>
                <a:gd name="connsiteX2" fmla="*/ 908922 w 1085601"/>
                <a:gd name="connsiteY2" fmla="*/ 388470 h 2330823"/>
                <a:gd name="connsiteX3" fmla="*/ 550333 w 1085601"/>
                <a:gd name="connsiteY3" fmla="*/ 896470 h 2330823"/>
                <a:gd name="connsiteX4" fmla="*/ 1073274 w 1085601"/>
                <a:gd name="connsiteY4" fmla="*/ 986117 h 2330823"/>
                <a:gd name="connsiteX5" fmla="*/ 908921 w 1085601"/>
                <a:gd name="connsiteY5" fmla="*/ 1270000 h 2330823"/>
                <a:gd name="connsiteX6" fmla="*/ 774451 w 1085601"/>
                <a:gd name="connsiteY6" fmla="*/ 1329765 h 2330823"/>
                <a:gd name="connsiteX7" fmla="*/ 57274 w 1085601"/>
                <a:gd name="connsiteY7" fmla="*/ 1613647 h 2330823"/>
                <a:gd name="connsiteX8" fmla="*/ 72215 w 1085601"/>
                <a:gd name="connsiteY8" fmla="*/ 1867647 h 2330823"/>
                <a:gd name="connsiteX9" fmla="*/ 296333 w 1085601"/>
                <a:gd name="connsiteY9" fmla="*/ 2330823 h 2330823"/>
                <a:gd name="connsiteX0" fmla="*/ 774451 w 1091366"/>
                <a:gd name="connsiteY0" fmla="*/ 0 h 2330823"/>
                <a:gd name="connsiteX1" fmla="*/ 535392 w 1091366"/>
                <a:gd name="connsiteY1" fmla="*/ 209176 h 2330823"/>
                <a:gd name="connsiteX2" fmla="*/ 908922 w 1091366"/>
                <a:gd name="connsiteY2" fmla="*/ 388470 h 2330823"/>
                <a:gd name="connsiteX3" fmla="*/ 445744 w 1091366"/>
                <a:gd name="connsiteY3" fmla="*/ 747058 h 2330823"/>
                <a:gd name="connsiteX4" fmla="*/ 1073274 w 1091366"/>
                <a:gd name="connsiteY4" fmla="*/ 986117 h 2330823"/>
                <a:gd name="connsiteX5" fmla="*/ 908921 w 1091366"/>
                <a:gd name="connsiteY5" fmla="*/ 1270000 h 2330823"/>
                <a:gd name="connsiteX6" fmla="*/ 774451 w 1091366"/>
                <a:gd name="connsiteY6" fmla="*/ 1329765 h 2330823"/>
                <a:gd name="connsiteX7" fmla="*/ 57274 w 1091366"/>
                <a:gd name="connsiteY7" fmla="*/ 1613647 h 2330823"/>
                <a:gd name="connsiteX8" fmla="*/ 72215 w 1091366"/>
                <a:gd name="connsiteY8" fmla="*/ 1867647 h 2330823"/>
                <a:gd name="connsiteX9" fmla="*/ 296333 w 1091366"/>
                <a:gd name="connsiteY9" fmla="*/ 2330823 h 2330823"/>
                <a:gd name="connsiteX0" fmla="*/ 774451 w 1105443"/>
                <a:gd name="connsiteY0" fmla="*/ 0 h 2330823"/>
                <a:gd name="connsiteX1" fmla="*/ 535392 w 1105443"/>
                <a:gd name="connsiteY1" fmla="*/ 209176 h 2330823"/>
                <a:gd name="connsiteX2" fmla="*/ 908922 w 1105443"/>
                <a:gd name="connsiteY2" fmla="*/ 388470 h 2330823"/>
                <a:gd name="connsiteX3" fmla="*/ 445744 w 1105443"/>
                <a:gd name="connsiteY3" fmla="*/ 747058 h 2330823"/>
                <a:gd name="connsiteX4" fmla="*/ 1088215 w 1105443"/>
                <a:gd name="connsiteY4" fmla="*/ 1090705 h 2330823"/>
                <a:gd name="connsiteX5" fmla="*/ 908921 w 1105443"/>
                <a:gd name="connsiteY5" fmla="*/ 1270000 h 2330823"/>
                <a:gd name="connsiteX6" fmla="*/ 774451 w 1105443"/>
                <a:gd name="connsiteY6" fmla="*/ 1329765 h 2330823"/>
                <a:gd name="connsiteX7" fmla="*/ 57274 w 1105443"/>
                <a:gd name="connsiteY7" fmla="*/ 1613647 h 2330823"/>
                <a:gd name="connsiteX8" fmla="*/ 72215 w 1105443"/>
                <a:gd name="connsiteY8" fmla="*/ 1867647 h 2330823"/>
                <a:gd name="connsiteX9" fmla="*/ 296333 w 1105443"/>
                <a:gd name="connsiteY9" fmla="*/ 2330823 h 2330823"/>
                <a:gd name="connsiteX0" fmla="*/ 745991 w 1081987"/>
                <a:gd name="connsiteY0" fmla="*/ 0 h 2330823"/>
                <a:gd name="connsiteX1" fmla="*/ 506932 w 1081987"/>
                <a:gd name="connsiteY1" fmla="*/ 209176 h 2330823"/>
                <a:gd name="connsiteX2" fmla="*/ 880462 w 1081987"/>
                <a:gd name="connsiteY2" fmla="*/ 388470 h 2330823"/>
                <a:gd name="connsiteX3" fmla="*/ 417284 w 1081987"/>
                <a:gd name="connsiteY3" fmla="*/ 747058 h 2330823"/>
                <a:gd name="connsiteX4" fmla="*/ 1059755 w 1081987"/>
                <a:gd name="connsiteY4" fmla="*/ 1090705 h 2330823"/>
                <a:gd name="connsiteX5" fmla="*/ 880461 w 1081987"/>
                <a:gd name="connsiteY5" fmla="*/ 1270000 h 2330823"/>
                <a:gd name="connsiteX6" fmla="*/ 357521 w 1081987"/>
                <a:gd name="connsiteY6" fmla="*/ 1389529 h 2330823"/>
                <a:gd name="connsiteX7" fmla="*/ 28814 w 1081987"/>
                <a:gd name="connsiteY7" fmla="*/ 1613647 h 2330823"/>
                <a:gd name="connsiteX8" fmla="*/ 43755 w 1081987"/>
                <a:gd name="connsiteY8" fmla="*/ 1867647 h 2330823"/>
                <a:gd name="connsiteX9" fmla="*/ 267873 w 1081987"/>
                <a:gd name="connsiteY9" fmla="*/ 2330823 h 2330823"/>
                <a:gd name="connsiteX0" fmla="*/ 722404 w 1058400"/>
                <a:gd name="connsiteY0" fmla="*/ 0 h 2330823"/>
                <a:gd name="connsiteX1" fmla="*/ 483345 w 1058400"/>
                <a:gd name="connsiteY1" fmla="*/ 209176 h 2330823"/>
                <a:gd name="connsiteX2" fmla="*/ 856875 w 1058400"/>
                <a:gd name="connsiteY2" fmla="*/ 388470 h 2330823"/>
                <a:gd name="connsiteX3" fmla="*/ 393697 w 1058400"/>
                <a:gd name="connsiteY3" fmla="*/ 747058 h 2330823"/>
                <a:gd name="connsiteX4" fmla="*/ 1036168 w 1058400"/>
                <a:gd name="connsiteY4" fmla="*/ 1090705 h 2330823"/>
                <a:gd name="connsiteX5" fmla="*/ 856874 w 1058400"/>
                <a:gd name="connsiteY5" fmla="*/ 1270000 h 2330823"/>
                <a:gd name="connsiteX6" fmla="*/ 333934 w 1058400"/>
                <a:gd name="connsiteY6" fmla="*/ 1389529 h 2330823"/>
                <a:gd name="connsiteX7" fmla="*/ 5227 w 1058400"/>
                <a:gd name="connsiteY7" fmla="*/ 1613647 h 2330823"/>
                <a:gd name="connsiteX8" fmla="*/ 139697 w 1058400"/>
                <a:gd name="connsiteY8" fmla="*/ 1792941 h 2330823"/>
                <a:gd name="connsiteX9" fmla="*/ 244286 w 1058400"/>
                <a:gd name="connsiteY9" fmla="*/ 2330823 h 2330823"/>
                <a:gd name="connsiteX0" fmla="*/ 718836 w 1054832"/>
                <a:gd name="connsiteY0" fmla="*/ 0 h 2330823"/>
                <a:gd name="connsiteX1" fmla="*/ 479777 w 1054832"/>
                <a:gd name="connsiteY1" fmla="*/ 209176 h 2330823"/>
                <a:gd name="connsiteX2" fmla="*/ 853307 w 1054832"/>
                <a:gd name="connsiteY2" fmla="*/ 388470 h 2330823"/>
                <a:gd name="connsiteX3" fmla="*/ 390129 w 1054832"/>
                <a:gd name="connsiteY3" fmla="*/ 747058 h 2330823"/>
                <a:gd name="connsiteX4" fmla="*/ 1032600 w 1054832"/>
                <a:gd name="connsiteY4" fmla="*/ 1090705 h 2330823"/>
                <a:gd name="connsiteX5" fmla="*/ 853306 w 1054832"/>
                <a:gd name="connsiteY5" fmla="*/ 1270000 h 2330823"/>
                <a:gd name="connsiteX6" fmla="*/ 330366 w 1054832"/>
                <a:gd name="connsiteY6" fmla="*/ 1389529 h 2330823"/>
                <a:gd name="connsiteX7" fmla="*/ 1659 w 1054832"/>
                <a:gd name="connsiteY7" fmla="*/ 1613647 h 2330823"/>
                <a:gd name="connsiteX8" fmla="*/ 136129 w 1054832"/>
                <a:gd name="connsiteY8" fmla="*/ 1792941 h 2330823"/>
                <a:gd name="connsiteX9" fmla="*/ 240718 w 1054832"/>
                <a:gd name="connsiteY9" fmla="*/ 2330823 h 2330823"/>
                <a:gd name="connsiteX0" fmla="*/ 719494 w 1055490"/>
                <a:gd name="connsiteY0" fmla="*/ 0 h 2330823"/>
                <a:gd name="connsiteX1" fmla="*/ 480435 w 1055490"/>
                <a:gd name="connsiteY1" fmla="*/ 209176 h 2330823"/>
                <a:gd name="connsiteX2" fmla="*/ 853965 w 1055490"/>
                <a:gd name="connsiteY2" fmla="*/ 388470 h 2330823"/>
                <a:gd name="connsiteX3" fmla="*/ 390787 w 1055490"/>
                <a:gd name="connsiteY3" fmla="*/ 747058 h 2330823"/>
                <a:gd name="connsiteX4" fmla="*/ 1033258 w 1055490"/>
                <a:gd name="connsiteY4" fmla="*/ 1090705 h 2330823"/>
                <a:gd name="connsiteX5" fmla="*/ 853964 w 1055490"/>
                <a:gd name="connsiteY5" fmla="*/ 1270000 h 2330823"/>
                <a:gd name="connsiteX6" fmla="*/ 331024 w 1055490"/>
                <a:gd name="connsiteY6" fmla="*/ 1389529 h 2330823"/>
                <a:gd name="connsiteX7" fmla="*/ 2317 w 1055490"/>
                <a:gd name="connsiteY7" fmla="*/ 1613647 h 2330823"/>
                <a:gd name="connsiteX8" fmla="*/ 106905 w 1055490"/>
                <a:gd name="connsiteY8" fmla="*/ 1882588 h 2330823"/>
                <a:gd name="connsiteX9" fmla="*/ 241376 w 1055490"/>
                <a:gd name="connsiteY9" fmla="*/ 2330823 h 2330823"/>
                <a:gd name="connsiteX0" fmla="*/ 773789 w 1109785"/>
                <a:gd name="connsiteY0" fmla="*/ 0 h 2022827"/>
                <a:gd name="connsiteX1" fmla="*/ 534730 w 1109785"/>
                <a:gd name="connsiteY1" fmla="*/ 209176 h 2022827"/>
                <a:gd name="connsiteX2" fmla="*/ 908260 w 1109785"/>
                <a:gd name="connsiteY2" fmla="*/ 388470 h 2022827"/>
                <a:gd name="connsiteX3" fmla="*/ 445082 w 1109785"/>
                <a:gd name="connsiteY3" fmla="*/ 747058 h 2022827"/>
                <a:gd name="connsiteX4" fmla="*/ 1087553 w 1109785"/>
                <a:gd name="connsiteY4" fmla="*/ 1090705 h 2022827"/>
                <a:gd name="connsiteX5" fmla="*/ 908259 w 1109785"/>
                <a:gd name="connsiteY5" fmla="*/ 1270000 h 2022827"/>
                <a:gd name="connsiteX6" fmla="*/ 385319 w 1109785"/>
                <a:gd name="connsiteY6" fmla="*/ 1389529 h 2022827"/>
                <a:gd name="connsiteX7" fmla="*/ 56612 w 1109785"/>
                <a:gd name="connsiteY7" fmla="*/ 1613647 h 2022827"/>
                <a:gd name="connsiteX8" fmla="*/ 161200 w 1109785"/>
                <a:gd name="connsiteY8" fmla="*/ 1882588 h 2022827"/>
                <a:gd name="connsiteX9" fmla="*/ 59814 w 1109785"/>
                <a:gd name="connsiteY9" fmla="*/ 1967966 h 2022827"/>
                <a:gd name="connsiteX0" fmla="*/ 763295 w 1099291"/>
                <a:gd name="connsiteY0" fmla="*/ 0 h 1985776"/>
                <a:gd name="connsiteX1" fmla="*/ 524236 w 1099291"/>
                <a:gd name="connsiteY1" fmla="*/ 209176 h 1985776"/>
                <a:gd name="connsiteX2" fmla="*/ 897766 w 1099291"/>
                <a:gd name="connsiteY2" fmla="*/ 388470 h 1985776"/>
                <a:gd name="connsiteX3" fmla="*/ 434588 w 1099291"/>
                <a:gd name="connsiteY3" fmla="*/ 747058 h 1985776"/>
                <a:gd name="connsiteX4" fmla="*/ 1077059 w 1099291"/>
                <a:gd name="connsiteY4" fmla="*/ 1090705 h 1985776"/>
                <a:gd name="connsiteX5" fmla="*/ 897765 w 1099291"/>
                <a:gd name="connsiteY5" fmla="*/ 1270000 h 1985776"/>
                <a:gd name="connsiteX6" fmla="*/ 374825 w 1099291"/>
                <a:gd name="connsiteY6" fmla="*/ 1389529 h 1985776"/>
                <a:gd name="connsiteX7" fmla="*/ 46118 w 1099291"/>
                <a:gd name="connsiteY7" fmla="*/ 1613647 h 1985776"/>
                <a:gd name="connsiteX8" fmla="*/ 168849 w 1099291"/>
                <a:gd name="connsiteY8" fmla="*/ 1810016 h 1985776"/>
                <a:gd name="connsiteX9" fmla="*/ 49320 w 1099291"/>
                <a:gd name="connsiteY9" fmla="*/ 1967966 h 19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291" h="1985776">
                  <a:moveTo>
                    <a:pt x="763295" y="0"/>
                  </a:moveTo>
                  <a:cubicBezTo>
                    <a:pt x="713491" y="43578"/>
                    <a:pt x="501824" y="144431"/>
                    <a:pt x="524236" y="209176"/>
                  </a:cubicBezTo>
                  <a:cubicBezTo>
                    <a:pt x="546648" y="273921"/>
                    <a:pt x="912707" y="298823"/>
                    <a:pt x="897766" y="388470"/>
                  </a:cubicBezTo>
                  <a:cubicBezTo>
                    <a:pt x="882825" y="478117"/>
                    <a:pt x="404706" y="630019"/>
                    <a:pt x="434588" y="747058"/>
                  </a:cubicBezTo>
                  <a:cubicBezTo>
                    <a:pt x="464470" y="864097"/>
                    <a:pt x="999863" y="1003548"/>
                    <a:pt x="1077059" y="1090705"/>
                  </a:cubicBezTo>
                  <a:cubicBezTo>
                    <a:pt x="1154255" y="1177862"/>
                    <a:pt x="1014804" y="1220196"/>
                    <a:pt x="897765" y="1270000"/>
                  </a:cubicBezTo>
                  <a:cubicBezTo>
                    <a:pt x="780726" y="1319804"/>
                    <a:pt x="374825" y="1389529"/>
                    <a:pt x="374825" y="1389529"/>
                  </a:cubicBezTo>
                  <a:cubicBezTo>
                    <a:pt x="232884" y="1446803"/>
                    <a:pt x="80447" y="1543566"/>
                    <a:pt x="46118" y="1613647"/>
                  </a:cubicBezTo>
                  <a:cubicBezTo>
                    <a:pt x="11789" y="1683728"/>
                    <a:pt x="457711" y="1556016"/>
                    <a:pt x="168849" y="1810016"/>
                  </a:cubicBezTo>
                  <a:cubicBezTo>
                    <a:pt x="-120013" y="2064016"/>
                    <a:pt x="49320" y="1967966"/>
                    <a:pt x="49320" y="1967966"/>
                  </a:cubicBezTo>
                </a:path>
              </a:pathLst>
            </a:custGeom>
            <a:ln w="76200" cmpd="sng">
              <a:solidFill>
                <a:srgbClr val="FFC000"/>
              </a:solidFill>
            </a:ln>
          </p:spPr>
          <p:txBody>
            <a:bodyPr vert="horz" wrap="square" lIns="91440" tIns="45720" rIns="91440" bIns="45720" numCol="1" rtlCol="0" anchor="ctr" anchorCtr="0" compatLnSpc="1">
              <a:prstTxWarp prst="textNoShape">
                <a:avLst/>
              </a:prstTxWarp>
              <a:spAutoFit/>
            </a:bodyPr>
            <a:lstStyle/>
            <a:p>
              <a:pPr algn="ctr" fontAlgn="base">
                <a:spcBef>
                  <a:spcPct val="0"/>
                </a:spcBef>
                <a:spcAft>
                  <a:spcPct val="0"/>
                </a:spcAft>
              </a:pPr>
              <a:endParaRPr lang="en-US" sz="3600" b="1">
                <a:solidFill>
                  <a:srgbClr val="FFC000"/>
                </a:solidFill>
                <a:latin typeface="Verdana" pitchFamily="34" charset="0"/>
              </a:endParaRPr>
            </a:p>
          </p:txBody>
        </p:sp>
        <p:sp>
          <p:nvSpPr>
            <p:cNvPr id="24" name="TextBox 1"/>
            <p:cNvSpPr txBox="1"/>
            <p:nvPr/>
          </p:nvSpPr>
          <p:spPr>
            <a:xfrm>
              <a:off x="3513036" y="2203447"/>
              <a:ext cx="2895600" cy="338554"/>
            </a:xfrm>
            <a:prstGeom prst="rect">
              <a:avLst/>
            </a:prstGeom>
            <a:noFill/>
          </p:spPr>
          <p:txBody>
            <a:bodyPr wrap="square" rtlCol="0">
              <a:spAutoFit/>
            </a:bodyPr>
            <a:lstStyle/>
            <a:p>
              <a:r>
                <a:rPr lang="en-US" sz="1600" dirty="0">
                  <a:solidFill>
                    <a:srgbClr val="FFC000"/>
                  </a:solidFill>
                </a:rPr>
                <a:t>Rule/Database view</a:t>
              </a:r>
            </a:p>
          </p:txBody>
        </p:sp>
      </p:grpSp>
      <p:grpSp>
        <p:nvGrpSpPr>
          <p:cNvPr id="4" name="Group 3"/>
          <p:cNvGrpSpPr/>
          <p:nvPr/>
        </p:nvGrpSpPr>
        <p:grpSpPr>
          <a:xfrm>
            <a:off x="7533132" y="5216852"/>
            <a:ext cx="927229" cy="646331"/>
            <a:chOff x="7454771" y="5842620"/>
            <a:chExt cx="927229" cy="646331"/>
          </a:xfrm>
        </p:grpSpPr>
        <p:sp>
          <p:nvSpPr>
            <p:cNvPr id="26" name="Left Bracket 25"/>
            <p:cNvSpPr/>
            <p:nvPr/>
          </p:nvSpPr>
          <p:spPr bwMode="auto">
            <a:xfrm rot="10800000">
              <a:off x="7454771" y="5842620"/>
              <a:ext cx="76199" cy="646331"/>
            </a:xfrm>
            <a:prstGeom prst="leftBracke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spcBef>
                  <a:spcPct val="0"/>
                </a:spcBef>
                <a:spcAft>
                  <a:spcPct val="0"/>
                </a:spcAft>
              </a:pPr>
              <a:endParaRPr lang="en-US" sz="3600" b="1">
                <a:solidFill>
                  <a:srgbClr val="FFC000"/>
                </a:solidFill>
                <a:latin typeface="Verdana" pitchFamily="34" charset="0"/>
              </a:endParaRPr>
            </a:p>
          </p:txBody>
        </p:sp>
        <p:sp>
          <p:nvSpPr>
            <p:cNvPr id="27" name="Rectangle 26"/>
            <p:cNvSpPr/>
            <p:nvPr/>
          </p:nvSpPr>
          <p:spPr>
            <a:xfrm>
              <a:off x="7533294" y="5930004"/>
              <a:ext cx="848706" cy="461665"/>
            </a:xfrm>
            <a:prstGeom prst="rect">
              <a:avLst/>
            </a:prstGeom>
          </p:spPr>
          <p:txBody>
            <a:bodyPr wrap="square">
              <a:spAutoFit/>
            </a:bodyPr>
            <a:lstStyle/>
            <a:p>
              <a:pPr algn="l"/>
              <a:r>
                <a:rPr lang="en-US" sz="1200" dirty="0">
                  <a:solidFill>
                    <a:srgbClr val="FFC000"/>
                  </a:solidFill>
                </a:rPr>
                <a:t>37200x</a:t>
              </a:r>
            </a:p>
            <a:p>
              <a:pPr algn="l"/>
              <a:r>
                <a:rPr lang="en-US" sz="1200" dirty="0">
                  <a:solidFill>
                    <a:srgbClr val="FFC000"/>
                  </a:solidFill>
                </a:rPr>
                <a:t>faster</a:t>
              </a:r>
            </a:p>
          </p:txBody>
        </p:sp>
      </p:grpSp>
      <p:grpSp>
        <p:nvGrpSpPr>
          <p:cNvPr id="28" name="Group 27"/>
          <p:cNvGrpSpPr/>
          <p:nvPr/>
        </p:nvGrpSpPr>
        <p:grpSpPr>
          <a:xfrm>
            <a:off x="3112756" y="5208767"/>
            <a:ext cx="672972" cy="646331"/>
            <a:chOff x="7416283" y="5839413"/>
            <a:chExt cx="672972" cy="646331"/>
          </a:xfrm>
        </p:grpSpPr>
        <p:sp>
          <p:nvSpPr>
            <p:cNvPr id="29" name="Left Bracket 28"/>
            <p:cNvSpPr/>
            <p:nvPr/>
          </p:nvSpPr>
          <p:spPr bwMode="auto">
            <a:xfrm rot="10800000">
              <a:off x="7416283" y="5839413"/>
              <a:ext cx="89803" cy="646331"/>
            </a:xfrm>
            <a:prstGeom prst="leftBracke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spcBef>
                  <a:spcPct val="0"/>
                </a:spcBef>
                <a:spcAft>
                  <a:spcPct val="0"/>
                </a:spcAft>
              </a:pPr>
              <a:endParaRPr lang="en-US" sz="3600" b="1">
                <a:solidFill>
                  <a:srgbClr val="FFC000"/>
                </a:solidFill>
                <a:latin typeface="Verdana" pitchFamily="34" charset="0"/>
              </a:endParaRPr>
            </a:p>
          </p:txBody>
        </p:sp>
        <p:sp>
          <p:nvSpPr>
            <p:cNvPr id="30" name="Rectangle 29"/>
            <p:cNvSpPr/>
            <p:nvPr/>
          </p:nvSpPr>
          <p:spPr>
            <a:xfrm>
              <a:off x="7481978" y="5994144"/>
              <a:ext cx="607277" cy="276999"/>
            </a:xfrm>
            <a:prstGeom prst="rect">
              <a:avLst/>
            </a:prstGeom>
          </p:spPr>
          <p:txBody>
            <a:bodyPr wrap="square">
              <a:spAutoFit/>
            </a:bodyPr>
            <a:lstStyle/>
            <a:p>
              <a:pPr algn="l"/>
              <a:r>
                <a:rPr lang="en-US" sz="1200" dirty="0">
                  <a:solidFill>
                    <a:srgbClr val="FFC000"/>
                  </a:solidFill>
                </a:rPr>
                <a:t>11%</a:t>
              </a:r>
            </a:p>
          </p:txBody>
        </p:sp>
      </p:grpSp>
      <p:grpSp>
        <p:nvGrpSpPr>
          <p:cNvPr id="31" name="Group 30"/>
          <p:cNvGrpSpPr/>
          <p:nvPr/>
        </p:nvGrpSpPr>
        <p:grpSpPr>
          <a:xfrm>
            <a:off x="4561330" y="5189525"/>
            <a:ext cx="672972" cy="646331"/>
            <a:chOff x="7429112" y="5820171"/>
            <a:chExt cx="672972" cy="646331"/>
          </a:xfrm>
        </p:grpSpPr>
        <p:sp>
          <p:nvSpPr>
            <p:cNvPr id="32" name="Left Bracket 31"/>
            <p:cNvSpPr/>
            <p:nvPr/>
          </p:nvSpPr>
          <p:spPr bwMode="auto">
            <a:xfrm rot="10800000">
              <a:off x="7429112" y="5820171"/>
              <a:ext cx="76200" cy="646331"/>
            </a:xfrm>
            <a:prstGeom prst="leftBracke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spcBef>
                  <a:spcPct val="0"/>
                </a:spcBef>
                <a:spcAft>
                  <a:spcPct val="0"/>
                </a:spcAft>
              </a:pPr>
              <a:endParaRPr lang="en-US" sz="3600" b="1">
                <a:solidFill>
                  <a:srgbClr val="FFC000"/>
                </a:solidFill>
                <a:latin typeface="Verdana" pitchFamily="34" charset="0"/>
              </a:endParaRPr>
            </a:p>
          </p:txBody>
        </p:sp>
        <p:sp>
          <p:nvSpPr>
            <p:cNvPr id="33" name="Rectangle 32"/>
            <p:cNvSpPr/>
            <p:nvPr/>
          </p:nvSpPr>
          <p:spPr>
            <a:xfrm>
              <a:off x="7494807" y="5994144"/>
              <a:ext cx="607277" cy="276999"/>
            </a:xfrm>
            <a:prstGeom prst="rect">
              <a:avLst/>
            </a:prstGeom>
          </p:spPr>
          <p:txBody>
            <a:bodyPr wrap="square">
              <a:spAutoFit/>
            </a:bodyPr>
            <a:lstStyle/>
            <a:p>
              <a:pPr algn="l"/>
              <a:r>
                <a:rPr lang="en-US" sz="1200" dirty="0">
                  <a:solidFill>
                    <a:srgbClr val="FFC000"/>
                  </a:solidFill>
                </a:rPr>
                <a:t>78%</a:t>
              </a:r>
            </a:p>
          </p:txBody>
        </p:sp>
      </p:grpSp>
      <p:grpSp>
        <p:nvGrpSpPr>
          <p:cNvPr id="34" name="Group 33"/>
          <p:cNvGrpSpPr/>
          <p:nvPr/>
        </p:nvGrpSpPr>
        <p:grpSpPr>
          <a:xfrm>
            <a:off x="5984246" y="5208767"/>
            <a:ext cx="672972" cy="646331"/>
            <a:chOff x="7454770" y="5826585"/>
            <a:chExt cx="672972" cy="646331"/>
          </a:xfrm>
        </p:grpSpPr>
        <p:sp>
          <p:nvSpPr>
            <p:cNvPr id="35" name="Left Bracket 34"/>
            <p:cNvSpPr/>
            <p:nvPr/>
          </p:nvSpPr>
          <p:spPr bwMode="auto">
            <a:xfrm rot="10800000">
              <a:off x="7454770" y="5826585"/>
              <a:ext cx="76200" cy="646331"/>
            </a:xfrm>
            <a:prstGeom prst="leftBracke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spcBef>
                  <a:spcPct val="0"/>
                </a:spcBef>
                <a:spcAft>
                  <a:spcPct val="0"/>
                </a:spcAft>
              </a:pPr>
              <a:endParaRPr lang="en-US" sz="3600" b="1">
                <a:solidFill>
                  <a:srgbClr val="FFC000"/>
                </a:solidFill>
                <a:latin typeface="Verdana" pitchFamily="34" charset="0"/>
              </a:endParaRPr>
            </a:p>
          </p:txBody>
        </p:sp>
        <p:sp>
          <p:nvSpPr>
            <p:cNvPr id="36" name="Rectangle 35"/>
            <p:cNvSpPr/>
            <p:nvPr/>
          </p:nvSpPr>
          <p:spPr>
            <a:xfrm>
              <a:off x="7520465" y="5994144"/>
              <a:ext cx="607277" cy="276999"/>
            </a:xfrm>
            <a:prstGeom prst="rect">
              <a:avLst/>
            </a:prstGeom>
          </p:spPr>
          <p:txBody>
            <a:bodyPr wrap="square">
              <a:spAutoFit/>
            </a:bodyPr>
            <a:lstStyle/>
            <a:p>
              <a:pPr algn="l"/>
              <a:r>
                <a:rPr lang="en-US" sz="1200" dirty="0">
                  <a:solidFill>
                    <a:srgbClr val="FFC000"/>
                  </a:solidFill>
                </a:rPr>
                <a:t>50%</a:t>
              </a:r>
            </a:p>
          </p:txBody>
        </p:sp>
      </p:grpSp>
      <p:grpSp>
        <p:nvGrpSpPr>
          <p:cNvPr id="38" name="Group 37"/>
          <p:cNvGrpSpPr/>
          <p:nvPr/>
        </p:nvGrpSpPr>
        <p:grpSpPr>
          <a:xfrm>
            <a:off x="8228901" y="4125163"/>
            <a:ext cx="901571" cy="646331"/>
            <a:chOff x="7454771" y="5842620"/>
            <a:chExt cx="901571" cy="646331"/>
          </a:xfrm>
        </p:grpSpPr>
        <p:sp>
          <p:nvSpPr>
            <p:cNvPr id="39" name="Left Bracket 38"/>
            <p:cNvSpPr/>
            <p:nvPr/>
          </p:nvSpPr>
          <p:spPr bwMode="auto">
            <a:xfrm rot="10800000">
              <a:off x="7454771" y="5842620"/>
              <a:ext cx="76199" cy="646331"/>
            </a:xfrm>
            <a:prstGeom prst="leftBracke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fontAlgn="base">
                <a:spcBef>
                  <a:spcPct val="0"/>
                </a:spcBef>
                <a:spcAft>
                  <a:spcPct val="0"/>
                </a:spcAft>
              </a:pPr>
              <a:endParaRPr lang="en-US" sz="3600" b="1">
                <a:solidFill>
                  <a:srgbClr val="FFC000"/>
                </a:solidFill>
                <a:latin typeface="Verdana" pitchFamily="34" charset="0"/>
              </a:endParaRPr>
            </a:p>
          </p:txBody>
        </p:sp>
        <p:sp>
          <p:nvSpPr>
            <p:cNvPr id="40" name="Rectangle 39"/>
            <p:cNvSpPr/>
            <p:nvPr/>
          </p:nvSpPr>
          <p:spPr>
            <a:xfrm>
              <a:off x="7507636" y="6034005"/>
              <a:ext cx="848706" cy="276999"/>
            </a:xfrm>
            <a:prstGeom prst="rect">
              <a:avLst/>
            </a:prstGeom>
          </p:spPr>
          <p:txBody>
            <a:bodyPr wrap="square">
              <a:spAutoFit/>
            </a:bodyPr>
            <a:lstStyle/>
            <a:p>
              <a:pPr algn="l"/>
              <a:r>
                <a:rPr lang="en-US" sz="1200" dirty="0">
                  <a:solidFill>
                    <a:srgbClr val="FFC000"/>
                  </a:solidFill>
                </a:rPr>
                <a:t>25%</a:t>
              </a:r>
            </a:p>
          </p:txBody>
        </p:sp>
      </p:grpSp>
      <p:sp>
        <p:nvSpPr>
          <p:cNvPr id="5" name="TextBox 4"/>
          <p:cNvSpPr txBox="1"/>
          <p:nvPr/>
        </p:nvSpPr>
        <p:spPr>
          <a:xfrm>
            <a:off x="8224879" y="3400947"/>
            <a:ext cx="1004451" cy="430887"/>
          </a:xfrm>
          <a:prstGeom prst="rect">
            <a:avLst/>
          </a:prstGeom>
          <a:noFill/>
        </p:spPr>
        <p:txBody>
          <a:bodyPr wrap="square" rtlCol="0">
            <a:spAutoFit/>
          </a:bodyPr>
          <a:lstStyle/>
          <a:p>
            <a:r>
              <a:rPr lang="en-US" sz="1100" dirty="0">
                <a:solidFill>
                  <a:schemeClr val="bg2">
                    <a:lumMod val="10000"/>
                  </a:schemeClr>
                </a:solidFill>
              </a:rPr>
              <a:t>The higher, the better</a:t>
            </a:r>
          </a:p>
        </p:txBody>
      </p:sp>
      <p:pic>
        <p:nvPicPr>
          <p:cNvPr id="9" name="Picture 8"/>
          <p:cNvPicPr>
            <a:picLocks noChangeAspect="1"/>
          </p:cNvPicPr>
          <p:nvPr/>
        </p:nvPicPr>
        <p:blipFill>
          <a:blip r:embed="rId6"/>
          <a:stretch>
            <a:fillRect/>
          </a:stretch>
        </p:blipFill>
        <p:spPr>
          <a:xfrm>
            <a:off x="9857756" y="2033325"/>
            <a:ext cx="851262" cy="1290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9720153" y="3387880"/>
            <a:ext cx="2327239" cy="646331"/>
          </a:xfrm>
          <a:prstGeom prst="rect">
            <a:avLst/>
          </a:prstGeom>
        </p:spPr>
        <p:txBody>
          <a:bodyPr wrap="square">
            <a:spAutoFit/>
          </a:bodyPr>
          <a:lstStyle/>
          <a:p>
            <a:r>
              <a:rPr lang="nn-NO" sz="1200" dirty="0" err="1">
                <a:solidFill>
                  <a:schemeClr val="tx1">
                    <a:lumMod val="60000"/>
                    <a:lumOff val="40000"/>
                  </a:schemeClr>
                </a:solidFill>
              </a:rPr>
              <a:t>Natarajan</a:t>
            </a:r>
            <a:r>
              <a:rPr lang="nn-NO" sz="1200" dirty="0">
                <a:solidFill>
                  <a:schemeClr val="tx1">
                    <a:lumMod val="60000"/>
                    <a:lumOff val="40000"/>
                  </a:schemeClr>
                </a:solidFill>
              </a:rPr>
              <a:t>, </a:t>
            </a:r>
            <a:r>
              <a:rPr lang="nn-NO" sz="1200" dirty="0" err="1">
                <a:solidFill>
                  <a:schemeClr val="tx1">
                    <a:lumMod val="60000"/>
                    <a:lumOff val="40000"/>
                  </a:schemeClr>
                </a:solidFill>
              </a:rPr>
              <a:t>Khot</a:t>
            </a:r>
            <a:r>
              <a:rPr lang="nn-NO" sz="1200" dirty="0">
                <a:solidFill>
                  <a:schemeClr val="tx1">
                    <a:lumMod val="60000"/>
                    <a:lumOff val="40000"/>
                  </a:schemeClr>
                </a:solidFill>
              </a:rPr>
              <a:t>, Kersting, </a:t>
            </a:r>
            <a:r>
              <a:rPr lang="nn-NO" sz="1200" dirty="0" err="1">
                <a:solidFill>
                  <a:schemeClr val="tx1">
                    <a:lumMod val="60000"/>
                    <a:lumOff val="40000"/>
                  </a:schemeClr>
                </a:solidFill>
              </a:rPr>
              <a:t>Shavlik</a:t>
            </a:r>
            <a:r>
              <a:rPr lang="nn-NO" sz="1200" dirty="0">
                <a:solidFill>
                  <a:schemeClr val="tx1">
                    <a:lumMod val="60000"/>
                    <a:lumOff val="40000"/>
                  </a:schemeClr>
                </a:solidFill>
              </a:rPr>
              <a:t>. </a:t>
            </a:r>
            <a:r>
              <a:rPr lang="nn-NO" sz="1200" dirty="0" err="1">
                <a:solidFill>
                  <a:schemeClr val="tx1">
                    <a:lumMod val="60000"/>
                    <a:lumOff val="40000"/>
                  </a:schemeClr>
                </a:solidFill>
              </a:rPr>
              <a:t>Boosted</a:t>
            </a:r>
            <a:r>
              <a:rPr lang="nn-NO" sz="1200" dirty="0">
                <a:solidFill>
                  <a:schemeClr val="tx1">
                    <a:lumMod val="60000"/>
                    <a:lumOff val="40000"/>
                  </a:schemeClr>
                </a:solidFill>
              </a:rPr>
              <a:t> Statistical </a:t>
            </a:r>
            <a:r>
              <a:rPr lang="nn-NO" sz="1200" dirty="0" err="1">
                <a:solidFill>
                  <a:schemeClr val="tx1">
                    <a:lumMod val="60000"/>
                    <a:lumOff val="40000"/>
                  </a:schemeClr>
                </a:solidFill>
              </a:rPr>
              <a:t>Relational</a:t>
            </a:r>
            <a:r>
              <a:rPr lang="nn-NO" sz="1200" dirty="0">
                <a:solidFill>
                  <a:schemeClr val="tx1">
                    <a:lumMod val="60000"/>
                    <a:lumOff val="40000"/>
                  </a:schemeClr>
                </a:solidFill>
              </a:rPr>
              <a:t> </a:t>
            </a:r>
            <a:r>
              <a:rPr lang="nn-NO" sz="1200" dirty="0" err="1">
                <a:solidFill>
                  <a:schemeClr val="tx1">
                    <a:lumMod val="60000"/>
                    <a:lumOff val="40000"/>
                  </a:schemeClr>
                </a:solidFill>
              </a:rPr>
              <a:t>Learners</a:t>
            </a:r>
            <a:r>
              <a:rPr lang="nn-NO" sz="1200" dirty="0">
                <a:solidFill>
                  <a:schemeClr val="tx1">
                    <a:lumMod val="60000"/>
                    <a:lumOff val="40000"/>
                  </a:schemeClr>
                </a:solidFill>
              </a:rPr>
              <a:t>. </a:t>
            </a:r>
            <a:r>
              <a:rPr lang="de-DE" sz="1200" dirty="0">
                <a:solidFill>
                  <a:schemeClr val="tx1">
                    <a:lumMod val="60000"/>
                    <a:lumOff val="40000"/>
                  </a:schemeClr>
                </a:solidFill>
              </a:rPr>
              <a:t>Springer Brief 2015 </a:t>
            </a:r>
            <a:endParaRPr lang="en-US" sz="1200" dirty="0">
              <a:solidFill>
                <a:schemeClr val="tx1">
                  <a:lumMod val="60000"/>
                  <a:lumOff val="40000"/>
                </a:schemeClr>
              </a:solidFill>
            </a:endParaRPr>
          </a:p>
        </p:txBody>
      </p:sp>
      <p:sp>
        <p:nvSpPr>
          <p:cNvPr id="25" name="Date Placeholder 24">
            <a:extLst>
              <a:ext uri="{FF2B5EF4-FFF2-40B4-BE49-F238E27FC236}">
                <a16:creationId xmlns:a16="http://schemas.microsoft.com/office/drawing/2014/main" id="{43B8D99D-1B52-B54C-B659-443836558FF0}"/>
              </a:ext>
            </a:extLst>
          </p:cNvPr>
          <p:cNvSpPr>
            <a:spLocks noGrp="1"/>
          </p:cNvSpPr>
          <p:nvPr>
            <p:ph type="dt" sz="half" idx="2"/>
          </p:nvPr>
        </p:nvSpPr>
        <p:spPr/>
        <p:txBody>
          <a:bodyPr/>
          <a:lstStyle/>
          <a:p>
            <a:r>
              <a:rPr lang="en-GB"/>
              <a:t>Intro</a:t>
            </a:r>
            <a:endParaRPr lang="en-US"/>
          </a:p>
        </p:txBody>
      </p:sp>
      <p:sp>
        <p:nvSpPr>
          <p:cNvPr id="37" name="Footer Placeholder 36">
            <a:extLst>
              <a:ext uri="{FF2B5EF4-FFF2-40B4-BE49-F238E27FC236}">
                <a16:creationId xmlns:a16="http://schemas.microsoft.com/office/drawing/2014/main" id="{4CB23019-BC18-4447-B497-528AC272BD89}"/>
              </a:ext>
            </a:extLst>
          </p:cNvPr>
          <p:cNvSpPr>
            <a:spLocks noGrp="1"/>
          </p:cNvSpPr>
          <p:nvPr>
            <p:ph type="ftr" sz="quarter" idx="3"/>
          </p:nvPr>
        </p:nvSpPr>
        <p:spPr/>
        <p:txBody>
          <a:bodyPr/>
          <a:lstStyle/>
          <a:p>
            <a:r>
              <a:rPr lang="en-US"/>
              <a:t>T. Braun - StaRAI</a:t>
            </a:r>
          </a:p>
        </p:txBody>
      </p:sp>
      <p:sp>
        <p:nvSpPr>
          <p:cNvPr id="19" name="Slide Number Placeholder 18">
            <a:extLst>
              <a:ext uri="{FF2B5EF4-FFF2-40B4-BE49-F238E27FC236}">
                <a16:creationId xmlns:a16="http://schemas.microsoft.com/office/drawing/2014/main" id="{55A4286D-64E1-0B45-8E5B-4D434449D69F}"/>
              </a:ext>
            </a:extLst>
          </p:cNvPr>
          <p:cNvSpPr>
            <a:spLocks noGrp="1"/>
          </p:cNvSpPr>
          <p:nvPr>
            <p:ph type="sldNum" sz="quarter" idx="4"/>
          </p:nvPr>
        </p:nvSpPr>
        <p:spPr/>
        <p:txBody>
          <a:bodyPr/>
          <a:lstStyle/>
          <a:p>
            <a:fld id="{DB7C4649-800D-CB47-881A-AA04BFFFB18C}" type="slidenum">
              <a:rPr lang="en-US" smtClean="0"/>
              <a:pPr/>
              <a:t>67</a:t>
            </a:fld>
            <a:endParaRPr lang="en-US"/>
          </a:p>
        </p:txBody>
      </p:sp>
      <p:sp>
        <p:nvSpPr>
          <p:cNvPr id="16" name="Titel 1"/>
          <p:cNvSpPr>
            <a:spLocks noGrp="1"/>
          </p:cNvSpPr>
          <p:nvPr>
            <p:ph type="title" idx="4294967295"/>
          </p:nvPr>
        </p:nvSpPr>
        <p:spPr>
          <a:xfrm>
            <a:off x="5392437" y="215594"/>
            <a:ext cx="5501390" cy="574675"/>
          </a:xfrm>
        </p:spPr>
        <p:txBody>
          <a:bodyPr/>
          <a:lstStyle/>
          <a:p>
            <a:pPr lvl="0"/>
            <a:r>
              <a:rPr lang="en-US" dirty="0"/>
              <a:t>This “Deep AI” Can Understand EHRs</a:t>
            </a:r>
            <a:endParaRPr lang="de-DE" dirty="0"/>
          </a:p>
        </p:txBody>
      </p:sp>
      <p:sp>
        <p:nvSpPr>
          <p:cNvPr id="44" name="TextBox 43">
            <a:extLst>
              <a:ext uri="{FF2B5EF4-FFF2-40B4-BE49-F238E27FC236}">
                <a16:creationId xmlns:a16="http://schemas.microsoft.com/office/drawing/2014/main" id="{55DAA86D-ACD2-3944-97E0-D0A8D9F0B56E}"/>
              </a:ext>
            </a:extLst>
          </p:cNvPr>
          <p:cNvSpPr txBox="1"/>
          <p:nvPr/>
        </p:nvSpPr>
        <p:spPr>
          <a:xfrm>
            <a:off x="3737637" y="6273464"/>
            <a:ext cx="4564326" cy="307777"/>
          </a:xfrm>
          <a:prstGeom prst="rect">
            <a:avLst/>
          </a:prstGeom>
          <a:noFill/>
        </p:spPr>
        <p:txBody>
          <a:bodyPr wrap="none" rtlCol="0">
            <a:spAutoFit/>
          </a:bodyPr>
          <a:lstStyle/>
          <a:p>
            <a:r>
              <a:rPr lang="en-GB" sz="1400" dirty="0">
                <a:solidFill>
                  <a:schemeClr val="tx1">
                    <a:lumMod val="60000"/>
                    <a:lumOff val="40000"/>
                  </a:schemeClr>
                </a:solidFill>
              </a:rPr>
              <a:t>Kristian </a:t>
            </a:r>
            <a:r>
              <a:rPr lang="en-GB" sz="1400" dirty="0" err="1">
                <a:solidFill>
                  <a:schemeClr val="tx1">
                    <a:lumMod val="60000"/>
                    <a:lumOff val="40000"/>
                  </a:schemeClr>
                </a:solidFill>
              </a:rPr>
              <a:t>Kersting</a:t>
            </a:r>
            <a:r>
              <a:rPr lang="en-GB" sz="1400" dirty="0">
                <a:solidFill>
                  <a:schemeClr val="tx1">
                    <a:lumMod val="60000"/>
                    <a:lumOff val="40000"/>
                  </a:schemeClr>
                </a:solidFill>
              </a:rPr>
              <a:t>. Statistical Relational AI. Tutorial at KI 2018.</a:t>
            </a:r>
            <a:endParaRPr lang="en-GB" dirty="0">
              <a:solidFill>
                <a:schemeClr val="tx1">
                  <a:lumMod val="60000"/>
                  <a:lumOff val="40000"/>
                </a:schemeClr>
              </a:solidFill>
            </a:endParaRPr>
          </a:p>
        </p:txBody>
      </p:sp>
      <p:sp>
        <p:nvSpPr>
          <p:cNvPr id="41" name="TextBox 40">
            <a:extLst>
              <a:ext uri="{FF2B5EF4-FFF2-40B4-BE49-F238E27FC236}">
                <a16:creationId xmlns:a16="http://schemas.microsoft.com/office/drawing/2014/main" id="{93F2F8B3-C16C-4044-A8F4-CFC0FBBC7294}"/>
              </a:ext>
            </a:extLst>
          </p:cNvPr>
          <p:cNvSpPr txBox="1"/>
          <p:nvPr/>
        </p:nvSpPr>
        <p:spPr>
          <a:xfrm>
            <a:off x="9523739" y="1211305"/>
            <a:ext cx="2370559" cy="646331"/>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We will come back to this later in the lecture.</a:t>
            </a:r>
          </a:p>
        </p:txBody>
      </p:sp>
    </p:spTree>
    <p:extLst>
      <p:ext uri="{BB962C8B-B14F-4D97-AF65-F5344CB8AC3E}">
        <p14:creationId xmlns:p14="http://schemas.microsoft.com/office/powerpoint/2010/main" val="304365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0707"/>
                                        </p:tgtEl>
                                        <p:attrNameLst>
                                          <p:attrName>style.visibility</p:attrName>
                                        </p:attrNameLst>
                                      </p:cBhvr>
                                      <p:to>
                                        <p:strVal val="visible"/>
                                      </p:to>
                                    </p:set>
                                    <p:animEffect transition="in" filter="fade">
                                      <p:cBhvr>
                                        <p:cTn id="18" dur="500"/>
                                        <p:tgtEl>
                                          <p:spTgt spid="200707"/>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AA81EC-FB87-604D-A710-91FC25E41DA1}"/>
              </a:ext>
            </a:extLst>
          </p:cNvPr>
          <p:cNvSpPr>
            <a:spLocks noGrp="1"/>
          </p:cNvSpPr>
          <p:nvPr>
            <p:ph type="dt" sz="half" idx="2"/>
          </p:nvPr>
        </p:nvSpPr>
        <p:spPr/>
        <p:txBody>
          <a:bodyPr/>
          <a:lstStyle/>
          <a:p>
            <a:r>
              <a:rPr lang="en-GB"/>
              <a:t>Intro</a:t>
            </a:r>
            <a:endParaRPr lang="en-US"/>
          </a:p>
        </p:txBody>
      </p:sp>
      <p:sp>
        <p:nvSpPr>
          <p:cNvPr id="4" name="Footer Placeholder 3">
            <a:extLst>
              <a:ext uri="{FF2B5EF4-FFF2-40B4-BE49-F238E27FC236}">
                <a16:creationId xmlns:a16="http://schemas.microsoft.com/office/drawing/2014/main" id="{03664473-81C6-2148-84DA-C69344B6C6CE}"/>
              </a:ext>
            </a:extLst>
          </p:cNvPr>
          <p:cNvSpPr>
            <a:spLocks noGrp="1"/>
          </p:cNvSpPr>
          <p:nvPr>
            <p:ph type="ftr" sz="quarter" idx="3"/>
          </p:nvPr>
        </p:nvSpPr>
        <p:spPr/>
        <p:txBody>
          <a:bodyPr/>
          <a:lstStyle/>
          <a:p>
            <a:r>
              <a:rPr lang="en-US"/>
              <a:t>T. Braun - StaRAI</a:t>
            </a:r>
          </a:p>
        </p:txBody>
      </p:sp>
      <p:sp>
        <p:nvSpPr>
          <p:cNvPr id="2" name="Slide Number Placeholder 1">
            <a:extLst>
              <a:ext uri="{FF2B5EF4-FFF2-40B4-BE49-F238E27FC236}">
                <a16:creationId xmlns:a16="http://schemas.microsoft.com/office/drawing/2014/main" id="{5E48E5FE-45BA-684D-B0D9-8D9C7784CAA0}"/>
              </a:ext>
            </a:extLst>
          </p:cNvPr>
          <p:cNvSpPr>
            <a:spLocks noGrp="1"/>
          </p:cNvSpPr>
          <p:nvPr>
            <p:ph type="sldNum" sz="quarter" idx="4"/>
          </p:nvPr>
        </p:nvSpPr>
        <p:spPr/>
        <p:txBody>
          <a:bodyPr/>
          <a:lstStyle/>
          <a:p>
            <a:fld id="{DB7C4649-800D-CB47-881A-AA04BFFFB18C}" type="slidenum">
              <a:rPr lang="en-US" smtClean="0"/>
              <a:t>68</a:t>
            </a:fld>
            <a:endParaRPr lang="en-US"/>
          </a:p>
        </p:txBody>
      </p:sp>
      <p:sp>
        <p:nvSpPr>
          <p:cNvPr id="6" name="Rechteck 5"/>
          <p:cNvSpPr/>
          <p:nvPr/>
        </p:nvSpPr>
        <p:spPr>
          <a:xfrm>
            <a:off x="359623" y="1554990"/>
            <a:ext cx="9534967" cy="954107"/>
          </a:xfrm>
          <a:prstGeom prst="rect">
            <a:avLst/>
          </a:prstGeom>
        </p:spPr>
        <p:txBody>
          <a:bodyPr wrap="square">
            <a:spAutoFit/>
          </a:bodyPr>
          <a:lstStyle/>
          <a:p>
            <a:pPr algn="l"/>
            <a:r>
              <a:rPr lang="en-US" sz="2800" dirty="0">
                <a:ln w="0"/>
                <a:effectLst>
                  <a:outerShdw blurRad="38100" dist="19050" dir="2700000" algn="tl" rotWithShape="0">
                    <a:schemeClr val="dk1">
                      <a:alpha val="40000"/>
                    </a:schemeClr>
                  </a:outerShdw>
                </a:effectLst>
              </a:rPr>
              <a:t>Heart diseases and strokes – cardiovascular disease – are expensive for the world</a:t>
            </a:r>
            <a:endParaRPr lang="de-DE" sz="2800" dirty="0">
              <a:ln w="0"/>
              <a:effectLst>
                <a:outerShdw blurRad="38100" dist="19050" dir="2700000" algn="tl" rotWithShape="0">
                  <a:schemeClr val="dk1">
                    <a:alpha val="40000"/>
                  </a:schemeClr>
                </a:outerShdw>
              </a:effectLst>
            </a:endParaRPr>
          </a:p>
        </p:txBody>
      </p:sp>
      <p:sp>
        <p:nvSpPr>
          <p:cNvPr id="9" name="Rechteck 8"/>
          <p:cNvSpPr/>
          <p:nvPr/>
        </p:nvSpPr>
        <p:spPr>
          <a:xfrm>
            <a:off x="359623" y="2610114"/>
            <a:ext cx="9190330" cy="861774"/>
          </a:xfrm>
          <a:prstGeom prst="rect">
            <a:avLst/>
          </a:prstGeom>
        </p:spPr>
        <p:txBody>
          <a:bodyPr wrap="square">
            <a:spAutoFit/>
          </a:bodyPr>
          <a:lstStyle/>
          <a:p>
            <a:pPr algn="l">
              <a:buNone/>
            </a:pPr>
            <a:r>
              <a:rPr lang="en-US" sz="1400" dirty="0"/>
              <a:t>According to the World Heart Federation, cardiovascular disease cost the European Union €169 billion in 2003 and the USA </a:t>
            </a:r>
            <a:r>
              <a:rPr lang="en-US" dirty="0"/>
              <a:t>about €310.23 billion </a:t>
            </a:r>
            <a:r>
              <a:rPr lang="en-US" sz="1400" dirty="0"/>
              <a:t>in direct and indirect annual costs. By comparison, the estimated cost of all </a:t>
            </a:r>
            <a:r>
              <a:rPr lang="en-US" dirty="0"/>
              <a:t>cancers is €146.19 billion </a:t>
            </a:r>
            <a:r>
              <a:rPr lang="en-US" sz="1400" dirty="0"/>
              <a:t>and</a:t>
            </a:r>
            <a:r>
              <a:rPr lang="en-US" dirty="0"/>
              <a:t> HIV infections, €22.24 billion</a:t>
            </a:r>
            <a:endParaRPr lang="de-DE" sz="2000" dirty="0">
              <a:latin typeface="Frutiger 55 Roman" pitchFamily="34" charset="0"/>
            </a:endParaRPr>
          </a:p>
        </p:txBody>
      </p:sp>
      <p:sp>
        <p:nvSpPr>
          <p:cNvPr id="17" name="Rechteck 16"/>
          <p:cNvSpPr/>
          <p:nvPr/>
        </p:nvSpPr>
        <p:spPr>
          <a:xfrm>
            <a:off x="359622" y="3582528"/>
            <a:ext cx="5867400" cy="369332"/>
          </a:xfrm>
          <a:prstGeom prst="rect">
            <a:avLst/>
          </a:prstGeom>
        </p:spPr>
        <p:txBody>
          <a:bodyPr wrap="square">
            <a:spAutoFit/>
          </a:bodyPr>
          <a:lstStyle/>
          <a:p>
            <a:r>
              <a:rPr lang="de-DE" dirty="0" err="1"/>
              <a:t>Nat</a:t>
            </a:r>
            <a:r>
              <a:rPr lang="de-DE" dirty="0"/>
              <a:t> </a:t>
            </a:r>
            <a:r>
              <a:rPr lang="de-DE" dirty="0" err="1"/>
              <a:t>Rev</a:t>
            </a:r>
            <a:r>
              <a:rPr lang="de-DE" dirty="0"/>
              <a:t> Genet. 2012 May 2;13(6):395-405</a:t>
            </a:r>
          </a:p>
        </p:txBody>
      </p:sp>
      <p:sp>
        <p:nvSpPr>
          <p:cNvPr id="10" name="TextBox 9">
            <a:extLst>
              <a:ext uri="{FF2B5EF4-FFF2-40B4-BE49-F238E27FC236}">
                <a16:creationId xmlns:a16="http://schemas.microsoft.com/office/drawing/2014/main" id="{135B35F3-0A89-7243-A070-3150D073F324}"/>
              </a:ext>
            </a:extLst>
          </p:cNvPr>
          <p:cNvSpPr txBox="1"/>
          <p:nvPr/>
        </p:nvSpPr>
        <p:spPr>
          <a:xfrm>
            <a:off x="7450111" y="4378976"/>
            <a:ext cx="4381564" cy="1384995"/>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r"/>
            <a:r>
              <a:rPr lang="en-GB" sz="2800" dirty="0">
                <a:solidFill>
                  <a:schemeClr val="bg1"/>
                </a:solidFill>
              </a:rPr>
              <a:t>Electronic Health Records</a:t>
            </a:r>
          </a:p>
          <a:p>
            <a:pPr algn="r"/>
            <a:r>
              <a:rPr lang="en-GB" sz="2800" dirty="0">
                <a:solidFill>
                  <a:schemeClr val="bg1"/>
                </a:solidFill>
              </a:rPr>
              <a:t>A New Opportunity for AI</a:t>
            </a:r>
            <a:br>
              <a:rPr lang="en-GB" sz="2800" dirty="0">
                <a:solidFill>
                  <a:schemeClr val="bg1"/>
                </a:solidFill>
              </a:rPr>
            </a:br>
            <a:r>
              <a:rPr lang="en-GB" sz="2800" dirty="0">
                <a:solidFill>
                  <a:schemeClr val="bg1"/>
                </a:solidFill>
              </a:rPr>
              <a:t>to Save Our Lives</a:t>
            </a:r>
            <a:endParaRPr lang="en-GB" sz="2800" dirty="0"/>
          </a:p>
        </p:txBody>
      </p:sp>
      <p:sp>
        <p:nvSpPr>
          <p:cNvPr id="11" name="TextBox 10">
            <a:extLst>
              <a:ext uri="{FF2B5EF4-FFF2-40B4-BE49-F238E27FC236}">
                <a16:creationId xmlns:a16="http://schemas.microsoft.com/office/drawing/2014/main" id="{13AB6664-DB86-9046-921B-C8E100F081B4}"/>
              </a:ext>
            </a:extLst>
          </p:cNvPr>
          <p:cNvSpPr txBox="1"/>
          <p:nvPr/>
        </p:nvSpPr>
        <p:spPr>
          <a:xfrm>
            <a:off x="3737637" y="6273464"/>
            <a:ext cx="4564326" cy="307777"/>
          </a:xfrm>
          <a:prstGeom prst="rect">
            <a:avLst/>
          </a:prstGeom>
          <a:noFill/>
        </p:spPr>
        <p:txBody>
          <a:bodyPr wrap="none" rtlCol="0">
            <a:spAutoFit/>
          </a:bodyPr>
          <a:lstStyle/>
          <a:p>
            <a:r>
              <a:rPr lang="en-GB" sz="1400" dirty="0">
                <a:solidFill>
                  <a:schemeClr val="tx1">
                    <a:lumMod val="60000"/>
                    <a:lumOff val="40000"/>
                  </a:schemeClr>
                </a:solidFill>
              </a:rPr>
              <a:t>Kristian </a:t>
            </a:r>
            <a:r>
              <a:rPr lang="en-GB" sz="1400" dirty="0" err="1">
                <a:solidFill>
                  <a:schemeClr val="tx1">
                    <a:lumMod val="60000"/>
                    <a:lumOff val="40000"/>
                  </a:schemeClr>
                </a:solidFill>
              </a:rPr>
              <a:t>Kersting</a:t>
            </a:r>
            <a:r>
              <a:rPr lang="en-GB" sz="1400" dirty="0">
                <a:solidFill>
                  <a:schemeClr val="tx1">
                    <a:lumMod val="60000"/>
                    <a:lumOff val="40000"/>
                  </a:schemeClr>
                </a:solidFill>
              </a:rPr>
              <a:t>. Statistical Relational AI. Tutorial at KI 2018.</a:t>
            </a:r>
            <a:endParaRPr lang="en-GB" dirty="0">
              <a:solidFill>
                <a:schemeClr val="tx1">
                  <a:lumMod val="60000"/>
                  <a:lumOff val="40000"/>
                </a:schemeClr>
              </a:solidFill>
            </a:endParaRPr>
          </a:p>
        </p:txBody>
      </p:sp>
      <p:pic>
        <p:nvPicPr>
          <p:cNvPr id="14" name="Grafik 13" descr="natureGenetics.JPG"/>
          <p:cNvPicPr>
            <a:picLocks noChangeAspect="1"/>
          </p:cNvPicPr>
          <p:nvPr/>
        </p:nvPicPr>
        <p:blipFill>
          <a:blip r:embed="rId2" cstate="print"/>
          <a:stretch>
            <a:fillRect/>
          </a:stretch>
        </p:blipFill>
        <p:spPr>
          <a:xfrm>
            <a:off x="9894591" y="1679508"/>
            <a:ext cx="1937084" cy="2514600"/>
          </a:xfrm>
          <a:prstGeom prst="rect">
            <a:avLst/>
          </a:prstGeom>
        </p:spPr>
      </p:pic>
      <p:sp>
        <p:nvSpPr>
          <p:cNvPr id="8" name="TextBox 7">
            <a:extLst>
              <a:ext uri="{FF2B5EF4-FFF2-40B4-BE49-F238E27FC236}">
                <a16:creationId xmlns:a16="http://schemas.microsoft.com/office/drawing/2014/main" id="{B8584837-E746-F24B-80D5-3176D549765C}"/>
              </a:ext>
            </a:extLst>
          </p:cNvPr>
          <p:cNvSpPr txBox="1"/>
          <p:nvPr/>
        </p:nvSpPr>
        <p:spPr>
          <a:xfrm>
            <a:off x="897196" y="4378976"/>
            <a:ext cx="6148722"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2800" i="1" dirty="0"/>
              <a:t>Human-centred</a:t>
            </a:r>
            <a:r>
              <a:rPr lang="en-GB" sz="2800" dirty="0"/>
              <a:t> approaches needed to ensure </a:t>
            </a:r>
            <a:r>
              <a:rPr lang="en-GB" sz="2800" dirty="0">
                <a:solidFill>
                  <a:schemeClr val="accent3">
                    <a:lumMod val="40000"/>
                    <a:lumOff val="60000"/>
                  </a:schemeClr>
                </a:solidFill>
              </a:rPr>
              <a:t>ethical behaviour, transparent reasoning, explainable results, privacy, …</a:t>
            </a:r>
          </a:p>
        </p:txBody>
      </p:sp>
    </p:spTree>
    <p:extLst>
      <p:ext uri="{BB962C8B-B14F-4D97-AF65-F5344CB8AC3E}">
        <p14:creationId xmlns:p14="http://schemas.microsoft.com/office/powerpoint/2010/main" val="282402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F415E1-66D3-3841-A38B-1756D063EAA0}"/>
              </a:ext>
            </a:extLst>
          </p:cNvPr>
          <p:cNvSpPr>
            <a:spLocks noGrp="1"/>
          </p:cNvSpPr>
          <p:nvPr>
            <p:ph type="title"/>
          </p:nvPr>
        </p:nvSpPr>
        <p:spPr/>
        <p:txBody>
          <a:bodyPr/>
          <a:lstStyle/>
          <a:p>
            <a:r>
              <a:rPr lang="en-GB" dirty="0"/>
              <a:t>Interim Summary</a:t>
            </a:r>
          </a:p>
        </p:txBody>
      </p:sp>
      <p:sp>
        <p:nvSpPr>
          <p:cNvPr id="9" name="Content Placeholder 8">
            <a:extLst>
              <a:ext uri="{FF2B5EF4-FFF2-40B4-BE49-F238E27FC236}">
                <a16:creationId xmlns:a16="http://schemas.microsoft.com/office/drawing/2014/main" id="{8C2BC04B-1EED-E949-BBFA-1A1B091FCB5E}"/>
              </a:ext>
            </a:extLst>
          </p:cNvPr>
          <p:cNvSpPr>
            <a:spLocks noGrp="1"/>
          </p:cNvSpPr>
          <p:nvPr>
            <p:ph idx="1"/>
          </p:nvPr>
        </p:nvSpPr>
        <p:spPr/>
        <p:txBody>
          <a:bodyPr/>
          <a:lstStyle/>
          <a:p>
            <a:r>
              <a:rPr lang="en-GB" dirty="0"/>
              <a:t>Environment characterised by </a:t>
            </a:r>
          </a:p>
          <a:p>
            <a:pPr lvl="1"/>
            <a:r>
              <a:rPr lang="en-GB" dirty="0"/>
              <a:t>Objects and relations between them</a:t>
            </a:r>
          </a:p>
          <a:p>
            <a:pPr lvl="1"/>
            <a:r>
              <a:rPr lang="en-GB" dirty="0"/>
              <a:t>Uncertainty</a:t>
            </a:r>
          </a:p>
          <a:p>
            <a:r>
              <a:rPr lang="en-GB" dirty="0"/>
              <a:t>PRMs combine both logic and probability theory</a:t>
            </a:r>
          </a:p>
          <a:p>
            <a:pPr lvl="1"/>
            <a:r>
              <a:rPr lang="en-GB" dirty="0"/>
              <a:t>Models covered here can model the following environment properties</a:t>
            </a:r>
          </a:p>
          <a:p>
            <a:pPr lvl="2"/>
            <a:r>
              <a:rPr lang="en-GB" dirty="0"/>
              <a:t>Fully or partially observable</a:t>
            </a:r>
          </a:p>
          <a:p>
            <a:pPr lvl="2"/>
            <a:r>
              <a:rPr lang="en-GB" dirty="0"/>
              <a:t>Single agent</a:t>
            </a:r>
          </a:p>
          <a:p>
            <a:pPr lvl="2"/>
            <a:r>
              <a:rPr lang="en-GB" dirty="0"/>
              <a:t>Stochastic</a:t>
            </a:r>
          </a:p>
          <a:p>
            <a:pPr lvl="2"/>
            <a:r>
              <a:rPr lang="en-GB" dirty="0"/>
              <a:t>Episodic or sequential</a:t>
            </a:r>
          </a:p>
          <a:p>
            <a:pPr lvl="2"/>
            <a:r>
              <a:rPr lang="en-GB" dirty="0"/>
              <a:t>Static</a:t>
            </a:r>
          </a:p>
          <a:p>
            <a:pPr lvl="2"/>
            <a:r>
              <a:rPr lang="en-GB" dirty="0"/>
              <a:t>Discrete or continuous</a:t>
            </a:r>
          </a:p>
          <a:p>
            <a:pPr lvl="1"/>
            <a:endParaRPr lang="en-GB" dirty="0"/>
          </a:p>
        </p:txBody>
      </p:sp>
      <p:sp>
        <p:nvSpPr>
          <p:cNvPr id="5" name="Date Placeholder 4">
            <a:extLst>
              <a:ext uri="{FF2B5EF4-FFF2-40B4-BE49-F238E27FC236}">
                <a16:creationId xmlns:a16="http://schemas.microsoft.com/office/drawing/2014/main" id="{5875B984-4E58-C348-9F11-54FC6B9F1C9A}"/>
              </a:ext>
            </a:extLst>
          </p:cNvPr>
          <p:cNvSpPr>
            <a:spLocks noGrp="1"/>
          </p:cNvSpPr>
          <p:nvPr>
            <p:ph type="dt" sz="half" idx="10"/>
          </p:nvPr>
        </p:nvSpPr>
        <p:spPr/>
        <p:txBody>
          <a:bodyPr/>
          <a:lstStyle/>
          <a:p>
            <a:r>
              <a:rPr lang="en-GB"/>
              <a:t>Intro</a:t>
            </a:r>
            <a:endParaRPr lang="en-US" dirty="0"/>
          </a:p>
        </p:txBody>
      </p:sp>
      <p:sp>
        <p:nvSpPr>
          <p:cNvPr id="6" name="Footer Placeholder 5">
            <a:extLst>
              <a:ext uri="{FF2B5EF4-FFF2-40B4-BE49-F238E27FC236}">
                <a16:creationId xmlns:a16="http://schemas.microsoft.com/office/drawing/2014/main" id="{3C0C45AF-4186-C041-9E03-A90C11C931FB}"/>
              </a:ext>
            </a:extLst>
          </p:cNvPr>
          <p:cNvSpPr>
            <a:spLocks noGrp="1"/>
          </p:cNvSpPr>
          <p:nvPr>
            <p:ph type="ftr" sz="quarter" idx="11"/>
          </p:nvPr>
        </p:nvSpPr>
        <p:spPr/>
        <p:txBody>
          <a:bodyPr/>
          <a:lstStyle/>
          <a:p>
            <a:r>
              <a:rPr lang="en-GB"/>
              <a:t>T. Braun - StaRAI</a:t>
            </a:r>
          </a:p>
        </p:txBody>
      </p:sp>
      <p:sp>
        <p:nvSpPr>
          <p:cNvPr id="7" name="Slide Number Placeholder 6">
            <a:extLst>
              <a:ext uri="{FF2B5EF4-FFF2-40B4-BE49-F238E27FC236}">
                <a16:creationId xmlns:a16="http://schemas.microsoft.com/office/drawing/2014/main" id="{27F2926B-6015-764E-9A45-8A9EC8120BE2}"/>
              </a:ext>
            </a:extLst>
          </p:cNvPr>
          <p:cNvSpPr>
            <a:spLocks noGrp="1"/>
          </p:cNvSpPr>
          <p:nvPr>
            <p:ph type="sldNum" sz="quarter" idx="12"/>
          </p:nvPr>
        </p:nvSpPr>
        <p:spPr/>
        <p:txBody>
          <a:bodyPr/>
          <a:lstStyle/>
          <a:p>
            <a:fld id="{67C9959E-8E6B-B04C-9955-EA096F41CA7A}" type="slidenum">
              <a:rPr lang="en-GB" smtClean="0"/>
              <a:t>69</a:t>
            </a:fld>
            <a:endParaRPr lang="en-GB"/>
          </a:p>
        </p:txBody>
      </p:sp>
    </p:spTree>
    <p:extLst>
      <p:ext uri="{BB962C8B-B14F-4D97-AF65-F5344CB8AC3E}">
        <p14:creationId xmlns:p14="http://schemas.microsoft.com/office/powerpoint/2010/main" val="1026631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FCD7-1034-D247-BE19-D6298434EE51}"/>
              </a:ext>
            </a:extLst>
          </p:cNvPr>
          <p:cNvSpPr>
            <a:spLocks noGrp="1"/>
          </p:cNvSpPr>
          <p:nvPr>
            <p:ph type="title"/>
          </p:nvPr>
        </p:nvSpPr>
        <p:spPr/>
        <p:txBody>
          <a:bodyPr anchor="t"/>
          <a:lstStyle/>
          <a:p>
            <a:r>
              <a:rPr lang="en-GB" dirty="0"/>
              <a:t>Approaches to Artificial Intelligence (AI)</a:t>
            </a:r>
          </a:p>
        </p:txBody>
      </p:sp>
      <p:sp>
        <p:nvSpPr>
          <p:cNvPr id="14" name="Content Placeholder 13">
            <a:extLst>
              <a:ext uri="{FF2B5EF4-FFF2-40B4-BE49-F238E27FC236}">
                <a16:creationId xmlns:a16="http://schemas.microsoft.com/office/drawing/2014/main" id="{1049A064-FA3F-7841-AA0E-AF5BC5EDB1A6}"/>
              </a:ext>
            </a:extLst>
          </p:cNvPr>
          <p:cNvSpPr>
            <a:spLocks noGrp="1"/>
          </p:cNvSpPr>
          <p:nvPr>
            <p:ph idx="1"/>
          </p:nvPr>
        </p:nvSpPr>
        <p:spPr>
          <a:xfrm>
            <a:off x="359626" y="1666902"/>
            <a:ext cx="2902396" cy="4236435"/>
          </a:xfrm>
        </p:spPr>
        <p:txBody>
          <a:bodyPr/>
          <a:lstStyle/>
          <a:p>
            <a:r>
              <a:rPr lang="en-GB" dirty="0"/>
              <a:t>All approaches followed</a:t>
            </a:r>
          </a:p>
          <a:p>
            <a:pPr lvl="1"/>
            <a:r>
              <a:rPr lang="en-GB" dirty="0"/>
              <a:t>Supported and hindered each other</a:t>
            </a:r>
          </a:p>
          <a:p>
            <a:pPr lvl="1"/>
            <a:endParaRPr lang="en-GB" dirty="0"/>
          </a:p>
          <a:p>
            <a:pPr lvl="1"/>
            <a:endParaRPr lang="en-GB" dirty="0"/>
          </a:p>
          <a:p>
            <a:r>
              <a:rPr lang="en-GB" dirty="0">
                <a:solidFill>
                  <a:schemeClr val="accent1"/>
                </a:solidFill>
              </a:rPr>
              <a:t>Rationality</a:t>
            </a:r>
          </a:p>
          <a:p>
            <a:pPr lvl="1"/>
            <a:r>
              <a:rPr lang="en-GB" dirty="0"/>
              <a:t>System is rational if it does the “right thing,” given what it knows</a:t>
            </a:r>
          </a:p>
        </p:txBody>
      </p:sp>
      <p:sp>
        <p:nvSpPr>
          <p:cNvPr id="4" name="Date Placeholder 3">
            <a:extLst>
              <a:ext uri="{FF2B5EF4-FFF2-40B4-BE49-F238E27FC236}">
                <a16:creationId xmlns:a16="http://schemas.microsoft.com/office/drawing/2014/main" id="{E177D657-F6EF-1D49-9F4A-C9E3C8DE34A5}"/>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86001C8E-FF43-984F-BB08-6E38025D0D0C}"/>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7</a:t>
            </a:fld>
            <a:r>
              <a:rPr lang="en-GB"/>
              <a:t> </a:t>
            </a:r>
            <a:endParaRPr lang="en-GB" sz="1399"/>
          </a:p>
        </p:txBody>
      </p:sp>
      <p:sp>
        <p:nvSpPr>
          <p:cNvPr id="9" name="TextBox 8">
            <a:extLst>
              <a:ext uri="{FF2B5EF4-FFF2-40B4-BE49-F238E27FC236}">
                <a16:creationId xmlns:a16="http://schemas.microsoft.com/office/drawing/2014/main" id="{E7D96C74-2B3A-B441-914B-51A49C15513C}"/>
              </a:ext>
            </a:extLst>
          </p:cNvPr>
          <p:cNvSpPr txBox="1"/>
          <p:nvPr/>
        </p:nvSpPr>
        <p:spPr>
          <a:xfrm>
            <a:off x="10595640" y="2745624"/>
            <a:ext cx="1213281" cy="922368"/>
          </a:xfrm>
          <a:prstGeom prst="rect">
            <a:avLst/>
          </a:prstGeom>
          <a:noFill/>
        </p:spPr>
        <p:txBody>
          <a:bodyPr wrap="none" rtlCol="0">
            <a:spAutoFit/>
          </a:bodyPr>
          <a:lstStyle/>
          <a:p>
            <a:r>
              <a:rPr lang="en-GB" sz="1798" dirty="0"/>
              <a:t>Thought </a:t>
            </a:r>
            <a:br>
              <a:rPr lang="en-GB" sz="1798" dirty="0"/>
            </a:br>
            <a:r>
              <a:rPr lang="en-GB" sz="1798" dirty="0"/>
              <a:t>processes, </a:t>
            </a:r>
          </a:p>
          <a:p>
            <a:r>
              <a:rPr lang="en-GB" sz="1798" dirty="0"/>
              <a:t>reasoning</a:t>
            </a:r>
          </a:p>
        </p:txBody>
      </p:sp>
      <p:sp>
        <p:nvSpPr>
          <p:cNvPr id="10" name="TextBox 9">
            <a:extLst>
              <a:ext uri="{FF2B5EF4-FFF2-40B4-BE49-F238E27FC236}">
                <a16:creationId xmlns:a16="http://schemas.microsoft.com/office/drawing/2014/main" id="{EFD37E54-9758-F749-9F0B-5A3ACD68508B}"/>
              </a:ext>
            </a:extLst>
          </p:cNvPr>
          <p:cNvSpPr txBox="1"/>
          <p:nvPr/>
        </p:nvSpPr>
        <p:spPr>
          <a:xfrm>
            <a:off x="10595640" y="4933418"/>
            <a:ext cx="1134606" cy="369012"/>
          </a:xfrm>
          <a:prstGeom prst="rect">
            <a:avLst/>
          </a:prstGeom>
          <a:noFill/>
        </p:spPr>
        <p:txBody>
          <a:bodyPr wrap="none" rtlCol="0">
            <a:spAutoFit/>
          </a:bodyPr>
          <a:lstStyle/>
          <a:p>
            <a:r>
              <a:rPr lang="en-GB" sz="1798" dirty="0"/>
              <a:t>Behaviour</a:t>
            </a:r>
          </a:p>
        </p:txBody>
      </p:sp>
      <p:sp>
        <p:nvSpPr>
          <p:cNvPr id="11" name="TextBox 10">
            <a:extLst>
              <a:ext uri="{FF2B5EF4-FFF2-40B4-BE49-F238E27FC236}">
                <a16:creationId xmlns:a16="http://schemas.microsoft.com/office/drawing/2014/main" id="{B1166485-249B-3A4F-ACE8-DB6E715EF1F2}"/>
              </a:ext>
            </a:extLst>
          </p:cNvPr>
          <p:cNvSpPr txBox="1"/>
          <p:nvPr/>
        </p:nvSpPr>
        <p:spPr>
          <a:xfrm>
            <a:off x="3661358" y="1509436"/>
            <a:ext cx="3094053" cy="369012"/>
          </a:xfrm>
          <a:prstGeom prst="rect">
            <a:avLst/>
          </a:prstGeom>
          <a:noFill/>
        </p:spPr>
        <p:txBody>
          <a:bodyPr wrap="none" rtlCol="0">
            <a:spAutoFit/>
          </a:bodyPr>
          <a:lstStyle/>
          <a:p>
            <a:pPr algn="ctr"/>
            <a:r>
              <a:rPr lang="en-GB" sz="1798" dirty="0"/>
              <a:t>Fidelity of human performance</a:t>
            </a:r>
          </a:p>
        </p:txBody>
      </p:sp>
      <p:sp>
        <p:nvSpPr>
          <p:cNvPr id="12" name="TextBox 11">
            <a:extLst>
              <a:ext uri="{FF2B5EF4-FFF2-40B4-BE49-F238E27FC236}">
                <a16:creationId xmlns:a16="http://schemas.microsoft.com/office/drawing/2014/main" id="{9AD2A350-6EB0-3542-A5DF-2A0D791A0562}"/>
              </a:ext>
            </a:extLst>
          </p:cNvPr>
          <p:cNvSpPr txBox="1"/>
          <p:nvPr/>
        </p:nvSpPr>
        <p:spPr>
          <a:xfrm>
            <a:off x="6882936" y="1515689"/>
            <a:ext cx="3786293" cy="369012"/>
          </a:xfrm>
          <a:prstGeom prst="rect">
            <a:avLst/>
          </a:prstGeom>
          <a:noFill/>
        </p:spPr>
        <p:txBody>
          <a:bodyPr wrap="none" rtlCol="0">
            <a:spAutoFit/>
          </a:bodyPr>
          <a:lstStyle/>
          <a:p>
            <a:pPr algn="ctr"/>
            <a:r>
              <a:rPr lang="en-GB" sz="1798" dirty="0"/>
              <a:t>Ideal performance measure </a:t>
            </a:r>
            <a:r>
              <a:rPr lang="en-GB" sz="1798" dirty="0">
                <a:solidFill>
                  <a:schemeClr val="accent1"/>
                </a:solidFill>
              </a:rPr>
              <a:t>rationality</a:t>
            </a:r>
          </a:p>
        </p:txBody>
      </p:sp>
      <p:sp>
        <p:nvSpPr>
          <p:cNvPr id="13" name="TextBox 12">
            <a:extLst>
              <a:ext uri="{FF2B5EF4-FFF2-40B4-BE49-F238E27FC236}">
                <a16:creationId xmlns:a16="http://schemas.microsoft.com/office/drawing/2014/main" id="{B40DCF2A-CFF7-9C49-AAFA-EBE8199315E2}"/>
              </a:ext>
            </a:extLst>
          </p:cNvPr>
          <p:cNvSpPr txBox="1"/>
          <p:nvPr/>
        </p:nvSpPr>
        <p:spPr>
          <a:xfrm>
            <a:off x="6059969" y="1212508"/>
            <a:ext cx="1770229" cy="369012"/>
          </a:xfrm>
          <a:prstGeom prst="rect">
            <a:avLst/>
          </a:prstGeom>
          <a:noFill/>
        </p:spPr>
        <p:txBody>
          <a:bodyPr wrap="none" rtlCol="0">
            <a:spAutoFit/>
          </a:bodyPr>
          <a:lstStyle/>
          <a:p>
            <a:pPr algn="ctr"/>
            <a:r>
              <a:rPr lang="en-GB" sz="1798" dirty="0"/>
              <a:t>Success measure</a:t>
            </a:r>
          </a:p>
        </p:txBody>
      </p:sp>
      <p:sp>
        <p:nvSpPr>
          <p:cNvPr id="3" name="Footer Placeholder 2">
            <a:extLst>
              <a:ext uri="{FF2B5EF4-FFF2-40B4-BE49-F238E27FC236}">
                <a16:creationId xmlns:a16="http://schemas.microsoft.com/office/drawing/2014/main" id="{A99D9ABC-3199-784A-918B-32B341FB2C29}"/>
              </a:ext>
            </a:extLst>
          </p:cNvPr>
          <p:cNvSpPr>
            <a:spLocks noGrp="1"/>
          </p:cNvSpPr>
          <p:nvPr>
            <p:ph type="ftr" sz="quarter" idx="3"/>
          </p:nvPr>
        </p:nvSpPr>
        <p:spPr/>
        <p:txBody>
          <a:bodyPr/>
          <a:lstStyle/>
          <a:p>
            <a:r>
              <a:rPr lang="en-GB"/>
              <a:t>T. Braun - StaRAI</a:t>
            </a:r>
          </a:p>
        </p:txBody>
      </p:sp>
      <p:sp>
        <p:nvSpPr>
          <p:cNvPr id="15" name="TextBox 14">
            <a:extLst>
              <a:ext uri="{FF2B5EF4-FFF2-40B4-BE49-F238E27FC236}">
                <a16:creationId xmlns:a16="http://schemas.microsoft.com/office/drawing/2014/main" id="{F3CB5E1A-A6F1-3D44-AE58-EA6903129EBA}"/>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graphicFrame>
        <p:nvGraphicFramePr>
          <p:cNvPr id="16" name="Table 15">
            <a:extLst>
              <a:ext uri="{FF2B5EF4-FFF2-40B4-BE49-F238E27FC236}">
                <a16:creationId xmlns:a16="http://schemas.microsoft.com/office/drawing/2014/main" id="{9ECAEDCD-E51C-954B-8790-5F39081DA217}"/>
              </a:ext>
            </a:extLst>
          </p:cNvPr>
          <p:cNvGraphicFramePr>
            <a:graphicFrameLocks noGrp="1"/>
          </p:cNvGraphicFramePr>
          <p:nvPr/>
        </p:nvGraphicFramePr>
        <p:xfrm>
          <a:off x="3389546" y="1863632"/>
          <a:ext cx="7111076" cy="4084320"/>
        </p:xfrm>
        <a:graphic>
          <a:graphicData uri="http://schemas.openxmlformats.org/drawingml/2006/table">
            <a:tbl>
              <a:tblPr firstRow="1" bandRow="1">
                <a:tableStyleId>{B301B821-A1FF-4177-AEE7-76D212191A09}</a:tableStyleId>
              </a:tblPr>
              <a:tblGrid>
                <a:gridCol w="3599250">
                  <a:extLst>
                    <a:ext uri="{9D8B030D-6E8A-4147-A177-3AD203B41FA5}">
                      <a16:colId xmlns:a16="http://schemas.microsoft.com/office/drawing/2014/main" val="3284920863"/>
                    </a:ext>
                  </a:extLst>
                </a:gridCol>
                <a:gridCol w="3511826">
                  <a:extLst>
                    <a:ext uri="{9D8B030D-6E8A-4147-A177-3AD203B41FA5}">
                      <a16:colId xmlns:a16="http://schemas.microsoft.com/office/drawing/2014/main" val="3763973032"/>
                    </a:ext>
                  </a:extLst>
                </a:gridCol>
              </a:tblGrid>
              <a:tr h="349200">
                <a:tc>
                  <a:txBody>
                    <a:bodyPr/>
                    <a:lstStyle/>
                    <a:p>
                      <a:r>
                        <a:rPr lang="en-GB" sz="1700" kern="1200" dirty="0">
                          <a:effectLst/>
                        </a:rPr>
                        <a:t>Thinking Humanly</a:t>
                      </a:r>
                      <a:endParaRPr lang="en-GB" sz="1700" dirty="0">
                        <a:effectLst/>
                      </a:endParaRPr>
                    </a:p>
                  </a:txBody>
                  <a:tcPr anchor="ct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00" kern="1200" dirty="0">
                          <a:effectLst/>
                        </a:rPr>
                        <a:t>Thinking Rationally </a:t>
                      </a:r>
                      <a:endParaRPr lang="en-GB" sz="1700" dirty="0">
                        <a:effectLst/>
                      </a:endParaRPr>
                    </a:p>
                  </a:txBody>
                  <a:tcPr anchor="ctr"/>
                </a:tc>
                <a:extLst>
                  <a:ext uri="{0D108BD9-81ED-4DB2-BD59-A6C34878D82A}">
                    <a16:rowId xmlns:a16="http://schemas.microsoft.com/office/drawing/2014/main" val="3128965436"/>
                  </a:ext>
                </a:extLst>
              </a:tr>
              <a:tr h="370840">
                <a:tc>
                  <a:txBody>
                    <a:bodyPr/>
                    <a:lstStyle/>
                    <a:p>
                      <a:pPr>
                        <a:spcAft>
                          <a:spcPts val="600"/>
                        </a:spcAft>
                      </a:pPr>
                      <a:r>
                        <a:rPr lang="en-GB" sz="1500" kern="1200" dirty="0">
                          <a:effectLst/>
                        </a:rPr>
                        <a:t>“The exciting new effort to make computers think . . . machines with minds, in the full and literal sense.” (</a:t>
                      </a:r>
                      <a:r>
                        <a:rPr lang="en-GB" sz="1500" kern="1200" dirty="0" err="1">
                          <a:effectLst/>
                        </a:rPr>
                        <a:t>Haugeland</a:t>
                      </a:r>
                      <a:r>
                        <a:rPr lang="en-GB" sz="1500" kern="1200" dirty="0">
                          <a:effectLst/>
                        </a:rPr>
                        <a:t>, 1985) </a:t>
                      </a:r>
                      <a:endParaRPr lang="en-GB" sz="1500" dirty="0">
                        <a:effectLst/>
                      </a:endParaRPr>
                    </a:p>
                    <a:p>
                      <a:r>
                        <a:rPr lang="en-GB" sz="1500" kern="1200" dirty="0">
                          <a:effectLst/>
                        </a:rPr>
                        <a:t>“[The automation of] activities that we associate with human thinking, activities such as decision-making, problem solving, learning…” (Bellman, 1978) </a:t>
                      </a:r>
                      <a:endParaRPr lang="en-GB" sz="1500" dirty="0">
                        <a:effectLst/>
                      </a:endParaRPr>
                    </a:p>
                  </a:txBody>
                  <a:tcPr/>
                </a:tc>
                <a:tc>
                  <a:txBody>
                    <a:bodyPr/>
                    <a:lstStyle/>
                    <a:p>
                      <a:pPr>
                        <a:spcAft>
                          <a:spcPts val="600"/>
                        </a:spcAft>
                      </a:pPr>
                      <a:r>
                        <a:rPr lang="en-GB" sz="1500" kern="1200" dirty="0">
                          <a:effectLst/>
                        </a:rPr>
                        <a:t>“The study of mental faculties through the use of computational models.”</a:t>
                      </a:r>
                      <a:br>
                        <a:rPr lang="en-GB" sz="1500" kern="1200" dirty="0">
                          <a:effectLst/>
                        </a:rPr>
                      </a:br>
                      <a:r>
                        <a:rPr lang="en-GB" sz="1500" kern="1200" dirty="0">
                          <a:effectLst/>
                        </a:rPr>
                        <a:t>(</a:t>
                      </a:r>
                      <a:r>
                        <a:rPr lang="en-GB" sz="1500" kern="1200" dirty="0" err="1">
                          <a:effectLst/>
                        </a:rPr>
                        <a:t>Charniak</a:t>
                      </a:r>
                      <a:r>
                        <a:rPr lang="en-GB" sz="1500" kern="1200" dirty="0">
                          <a:effectLst/>
                        </a:rPr>
                        <a:t> and McDermott, 1985) </a:t>
                      </a:r>
                      <a:endParaRPr lang="en-GB" sz="1500" dirty="0">
                        <a:effectLst/>
                      </a:endParaRPr>
                    </a:p>
                    <a:p>
                      <a:r>
                        <a:rPr lang="en-GB" sz="1500" kern="1200" dirty="0">
                          <a:effectLst/>
                        </a:rPr>
                        <a:t>“The study of the computations that make it possible to perceive, reason, and act.” (Winston, 1992) </a:t>
                      </a:r>
                      <a:endParaRPr lang="en-GB" sz="1500" dirty="0">
                        <a:effectLst/>
                      </a:endParaRPr>
                    </a:p>
                  </a:txBody>
                  <a:tcPr/>
                </a:tc>
                <a:extLst>
                  <a:ext uri="{0D108BD9-81ED-4DB2-BD59-A6C34878D82A}">
                    <a16:rowId xmlns:a16="http://schemas.microsoft.com/office/drawing/2014/main" val="1853098770"/>
                  </a:ext>
                </a:extLst>
              </a:tr>
              <a:tr h="349200">
                <a:tc>
                  <a:txBody>
                    <a:bodyPr/>
                    <a:lstStyle/>
                    <a:p>
                      <a:r>
                        <a:rPr lang="en-GB" sz="1700" b="1" kern="1200" dirty="0">
                          <a:solidFill>
                            <a:schemeClr val="bg1"/>
                          </a:solidFill>
                          <a:effectLst/>
                        </a:rPr>
                        <a:t>Acting Humanly </a:t>
                      </a:r>
                      <a:endParaRPr lang="en-GB" sz="1700" b="1" dirty="0">
                        <a:solidFill>
                          <a:schemeClr val="bg1"/>
                        </a:solidFill>
                        <a:effectLst/>
                      </a:endParaRPr>
                    </a:p>
                  </a:txBody>
                  <a:tcPr anchor="ctr">
                    <a:solidFill>
                      <a:schemeClr val="accent1"/>
                    </a:solidFill>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00" b="1" kern="1200" dirty="0">
                          <a:solidFill>
                            <a:schemeClr val="bg1"/>
                          </a:solidFill>
                          <a:effectLst/>
                        </a:rPr>
                        <a:t>Acting Rationally </a:t>
                      </a:r>
                      <a:endParaRPr lang="en-GB" sz="1700" b="1" dirty="0">
                        <a:solidFill>
                          <a:schemeClr val="bg1"/>
                        </a:solidFill>
                        <a:effectLst/>
                      </a:endParaRPr>
                    </a:p>
                  </a:txBody>
                  <a:tcPr anchor="ctr">
                    <a:solidFill>
                      <a:schemeClr val="accent1"/>
                    </a:solidFill>
                  </a:tcPr>
                </a:tc>
                <a:extLst>
                  <a:ext uri="{0D108BD9-81ED-4DB2-BD59-A6C34878D82A}">
                    <a16:rowId xmlns:a16="http://schemas.microsoft.com/office/drawing/2014/main" val="552276913"/>
                  </a:ext>
                </a:extLst>
              </a:tr>
              <a:tr h="370840">
                <a:tc>
                  <a:txBody>
                    <a:bodyPr/>
                    <a:lstStyle/>
                    <a:p>
                      <a:pPr>
                        <a:spcAft>
                          <a:spcPts val="600"/>
                        </a:spcAft>
                      </a:pPr>
                      <a:r>
                        <a:rPr lang="en-GB" sz="1500" kern="1200" dirty="0">
                          <a:effectLst/>
                        </a:rPr>
                        <a:t>“The art of creating machines that perform functions that require intelligence when performed by people.” (Kurzweil, 1990) </a:t>
                      </a:r>
                      <a:endParaRPr lang="en-GB" sz="1500" dirty="0">
                        <a:effectLst/>
                      </a:endParaRPr>
                    </a:p>
                    <a:p>
                      <a:r>
                        <a:rPr lang="en-GB" sz="1500" kern="1200" dirty="0">
                          <a:effectLst/>
                        </a:rPr>
                        <a:t>“The study of how to make computers do things at which, at the moment, people are better.” (Rich and Knight, 1991) </a:t>
                      </a:r>
                      <a:endParaRPr lang="en-GB" sz="1500" dirty="0">
                        <a:effectLst/>
                      </a:endParaRPr>
                    </a:p>
                  </a:txBody>
                  <a:tcPr/>
                </a:tc>
                <a:tc>
                  <a:txBody>
                    <a:bodyPr/>
                    <a:lstStyle/>
                    <a:p>
                      <a:pPr>
                        <a:spcAft>
                          <a:spcPts val="600"/>
                        </a:spcAft>
                      </a:pPr>
                      <a:r>
                        <a:rPr lang="en-GB" sz="1500" kern="1200" dirty="0">
                          <a:effectLst/>
                        </a:rPr>
                        <a:t>“Computational Intelligence is the study of the design of intelligent agents.” (Poole et al., 1998) </a:t>
                      </a:r>
                    </a:p>
                    <a:p>
                      <a:pPr>
                        <a:spcAft>
                          <a:spcPts val="600"/>
                        </a:spcAft>
                      </a:pPr>
                      <a:endParaRPr lang="en-GB" sz="1500" dirty="0">
                        <a:effectLst/>
                      </a:endParaRPr>
                    </a:p>
                    <a:p>
                      <a:r>
                        <a:rPr lang="en-GB" sz="1500" kern="1200" dirty="0">
                          <a:effectLst/>
                        </a:rPr>
                        <a:t>“AI … is concerned with intelligent behaviour in artefacts.” (Nilsson, 1998) </a:t>
                      </a:r>
                      <a:endParaRPr lang="en-GB" sz="1500" dirty="0">
                        <a:effectLst/>
                      </a:endParaRPr>
                    </a:p>
                  </a:txBody>
                  <a:tcPr/>
                </a:tc>
                <a:extLst>
                  <a:ext uri="{0D108BD9-81ED-4DB2-BD59-A6C34878D82A}">
                    <a16:rowId xmlns:a16="http://schemas.microsoft.com/office/drawing/2014/main" val="3251644739"/>
                  </a:ext>
                </a:extLst>
              </a:tr>
            </a:tbl>
          </a:graphicData>
        </a:graphic>
      </p:graphicFrame>
      <p:sp>
        <p:nvSpPr>
          <p:cNvPr id="5" name="Rectangle 4">
            <a:extLst>
              <a:ext uri="{FF2B5EF4-FFF2-40B4-BE49-F238E27FC236}">
                <a16:creationId xmlns:a16="http://schemas.microsoft.com/office/drawing/2014/main" id="{2BB880D3-C2D5-C846-9B5F-AC343D87365B}"/>
              </a:ext>
            </a:extLst>
          </p:cNvPr>
          <p:cNvSpPr/>
          <p:nvPr/>
        </p:nvSpPr>
        <p:spPr>
          <a:xfrm>
            <a:off x="3389545" y="1860563"/>
            <a:ext cx="3550901" cy="2111830"/>
          </a:xfrm>
          <a:prstGeom prst="rect">
            <a:avLst/>
          </a:prstGeom>
          <a:solidFill>
            <a:srgbClr val="FFC000">
              <a:alpha val="10000"/>
            </a:srgb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25835937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en-GB" dirty="0"/>
              <a:t>Contents</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625" y="1666901"/>
            <a:ext cx="11472051" cy="4352377"/>
          </a:xfrm>
        </p:spPr>
        <p:txBody>
          <a:bodyPr numCol="2">
            <a:normAutofit fontScale="92500" lnSpcReduction="10000"/>
          </a:bodyPr>
          <a:lstStyle/>
          <a:p>
            <a:pPr marL="456743" indent="-456743">
              <a:buFont typeface="+mj-lt"/>
              <a:buAutoNum type="arabicPeriod"/>
            </a:pPr>
            <a:r>
              <a:rPr lang="en-GB" b="1" dirty="0"/>
              <a:t>Introduction</a:t>
            </a:r>
          </a:p>
          <a:p>
            <a:pPr lvl="1"/>
            <a:r>
              <a:rPr lang="en-GB" dirty="0"/>
              <a:t>Artificial intelligence</a:t>
            </a:r>
          </a:p>
          <a:p>
            <a:pPr lvl="1"/>
            <a:r>
              <a:rPr lang="en-GB" dirty="0"/>
              <a:t>Agent framework</a:t>
            </a:r>
          </a:p>
          <a:p>
            <a:pPr lvl="1"/>
            <a:r>
              <a:rPr lang="en-GB" dirty="0"/>
              <a:t>StaRAI: context, motivation</a:t>
            </a:r>
          </a:p>
          <a:p>
            <a:pPr marL="456743" indent="-456743">
              <a:buFont typeface="+mj-lt"/>
              <a:buAutoNum type="arabicPeriod"/>
            </a:pPr>
            <a:r>
              <a:rPr lang="en-GB" b="1" dirty="0">
                <a:solidFill>
                  <a:schemeClr val="accent1"/>
                </a:solidFill>
              </a:rPr>
              <a:t>Foundations</a:t>
            </a:r>
            <a:endParaRPr lang="en-GB" dirty="0">
              <a:solidFill>
                <a:schemeClr val="accent1"/>
              </a:solidFill>
            </a:endParaRPr>
          </a:p>
          <a:p>
            <a:pPr lvl="1"/>
            <a:r>
              <a:rPr lang="en-GB" dirty="0">
                <a:solidFill>
                  <a:schemeClr val="accent1"/>
                </a:solidFill>
              </a:rPr>
              <a:t>Logic</a:t>
            </a:r>
          </a:p>
          <a:p>
            <a:pPr lvl="1"/>
            <a:r>
              <a:rPr lang="en-GB" dirty="0">
                <a:solidFill>
                  <a:schemeClr val="accent1"/>
                </a:solidFill>
              </a:rPr>
              <a:t>Probability theory</a:t>
            </a:r>
          </a:p>
          <a:p>
            <a:pPr lvl="1"/>
            <a:r>
              <a:rPr lang="en-GB" dirty="0">
                <a:solidFill>
                  <a:schemeClr val="accent1"/>
                </a:solidFill>
              </a:rPr>
              <a:t>Probabilistic graphical models (PGMs)</a:t>
            </a:r>
          </a:p>
          <a:p>
            <a:pPr marL="456743" indent="-456743">
              <a:buFont typeface="+mj-lt"/>
              <a:buAutoNum type="arabicPeriod"/>
            </a:pPr>
            <a:r>
              <a:rPr lang="en-GB" b="1" dirty="0"/>
              <a:t>Probabilistic Relational Models (PRMs)</a:t>
            </a:r>
          </a:p>
          <a:p>
            <a:pPr lvl="1"/>
            <a:r>
              <a:rPr lang="en-GB" dirty="0"/>
              <a:t>Parfactor models, Markov logic networks</a:t>
            </a:r>
          </a:p>
          <a:p>
            <a:pPr lvl="1"/>
            <a:r>
              <a:rPr lang="en-GB" dirty="0"/>
              <a:t>Semantics, inference tasks</a:t>
            </a:r>
          </a:p>
          <a:p>
            <a:pPr marL="456743" indent="-456743">
              <a:buFont typeface="+mj-lt"/>
              <a:buAutoNum type="arabicPeriod"/>
            </a:pPr>
            <a:r>
              <a:rPr lang="en-GB" b="1" dirty="0"/>
              <a:t>Lifted Inference</a:t>
            </a:r>
          </a:p>
          <a:p>
            <a:pPr lvl="1"/>
            <a:r>
              <a:rPr lang="en-GB" dirty="0"/>
              <a:t>Exact inference</a:t>
            </a:r>
          </a:p>
          <a:p>
            <a:pPr lvl="1"/>
            <a:r>
              <a:rPr lang="en-GB" dirty="0"/>
              <a:t>Approximate inference, specifically sampling</a:t>
            </a:r>
          </a:p>
          <a:p>
            <a:pPr marL="456743" indent="-456743">
              <a:buFont typeface="+mj-lt"/>
              <a:buAutoNum type="arabicPeriod"/>
            </a:pPr>
            <a:r>
              <a:rPr lang="en-GB" b="1" dirty="0"/>
              <a:t>Lifted Learning</a:t>
            </a:r>
          </a:p>
          <a:p>
            <a:pPr lvl="1"/>
            <a:r>
              <a:rPr lang="en-GB" dirty="0"/>
              <a:t>Parameter learning</a:t>
            </a:r>
          </a:p>
          <a:p>
            <a:pPr lvl="1"/>
            <a:r>
              <a:rPr lang="en-GB" dirty="0"/>
              <a:t>Relation learning</a:t>
            </a:r>
          </a:p>
          <a:p>
            <a:pPr lvl="1"/>
            <a:r>
              <a:rPr lang="en-GB" dirty="0"/>
              <a:t>Approximating symmetries</a:t>
            </a:r>
          </a:p>
          <a:p>
            <a:pPr marL="456743" indent="-456743">
              <a:buFont typeface="+mj-lt"/>
              <a:buAutoNum type="arabicPeriod"/>
            </a:pPr>
            <a:r>
              <a:rPr lang="en-GB" b="1" dirty="0"/>
              <a:t>Lifted Sequential Models and Inference</a:t>
            </a:r>
          </a:p>
          <a:p>
            <a:pPr lvl="1"/>
            <a:r>
              <a:rPr lang="en-GB" dirty="0"/>
              <a:t>Parameterised models</a:t>
            </a:r>
          </a:p>
          <a:p>
            <a:pPr lvl="1"/>
            <a:r>
              <a:rPr lang="en-GB" dirty="0"/>
              <a:t>Semantics, inference tasks, algorithm</a:t>
            </a:r>
          </a:p>
          <a:p>
            <a:pPr marL="456743" indent="-456743">
              <a:buFont typeface="+mj-lt"/>
              <a:buAutoNum type="arabicPeriod"/>
            </a:pPr>
            <a:r>
              <a:rPr lang="en-GB" b="1" dirty="0"/>
              <a:t>Lifted Decision Making</a:t>
            </a:r>
          </a:p>
          <a:p>
            <a:pPr lvl="1"/>
            <a:r>
              <a:rPr lang="en-GB" dirty="0"/>
              <a:t>Preferences, utility</a:t>
            </a:r>
          </a:p>
          <a:p>
            <a:pPr lvl="1"/>
            <a:r>
              <a:rPr lang="en-GB" dirty="0"/>
              <a:t>Decision-theoretic models, tasks, algorithm</a:t>
            </a:r>
          </a:p>
          <a:p>
            <a:pPr marL="456743" indent="-456743">
              <a:buFont typeface="+mj-lt"/>
              <a:buAutoNum type="arabicPeriod"/>
            </a:pPr>
            <a:r>
              <a:rPr lang="en-GB" b="1" dirty="0"/>
              <a:t>Continuous Space and Lifting</a:t>
            </a:r>
          </a:p>
          <a:p>
            <a:pPr lvl="1"/>
            <a:r>
              <a:rPr lang="en-GB" dirty="0"/>
              <a:t>Lifted Gaussian Bayesian networks (BNs)</a:t>
            </a:r>
          </a:p>
          <a:p>
            <a:pPr lvl="1"/>
            <a:r>
              <a:rPr lang="en-GB" dirty="0"/>
              <a:t>Probabilistic soft logic (PSL)</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r>
              <a:rPr lang="en-GB"/>
              <a:t>Intro</a:t>
            </a:r>
          </a:p>
        </p:txBody>
      </p:sp>
      <p:sp>
        <p:nvSpPr>
          <p:cNvPr id="6" name="Footer Placeholder 5">
            <a:extLst>
              <a:ext uri="{FF2B5EF4-FFF2-40B4-BE49-F238E27FC236}">
                <a16:creationId xmlns:a16="http://schemas.microsoft.com/office/drawing/2014/main" id="{283BA801-DFF4-BA4A-AD4D-D0181FCDA2C5}"/>
              </a:ext>
            </a:extLst>
          </p:cNvPr>
          <p:cNvSpPr>
            <a:spLocks noGrp="1"/>
          </p:cNvSpPr>
          <p:nvPr>
            <p:ph type="ftr" sz="quarter" idx="3"/>
          </p:nvPr>
        </p:nvSpPr>
        <p:spPr/>
        <p:txBody>
          <a:bodyPr/>
          <a:lstStyle/>
          <a:p>
            <a:r>
              <a:rPr lang="en-GB"/>
              <a:t>T. Braun - StaRAI</a:t>
            </a:r>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fld id="{6C8FC03C-C266-4645-ABC5-645062898383}" type="slidenum">
              <a:rPr lang="en-GB" sz="1598">
                <a:latin typeface="Calibri" panose="020F0502020204030204" pitchFamily="34" charset="0"/>
                <a:cs typeface="Calibri" panose="020F0502020204030204" pitchFamily="34" charset="0"/>
              </a:rPr>
              <a:pPr/>
              <a:t>70</a:t>
            </a:fld>
            <a:r>
              <a:rPr lang="en-GB"/>
              <a:t> </a:t>
            </a:r>
            <a:endParaRPr lang="en-GB" sz="1399"/>
          </a:p>
        </p:txBody>
      </p:sp>
    </p:spTree>
    <p:extLst>
      <p:ext uri="{BB962C8B-B14F-4D97-AF65-F5344CB8AC3E}">
        <p14:creationId xmlns:p14="http://schemas.microsoft.com/office/powerpoint/2010/main" val="2848131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en-GB"/>
              <a:t>Contents in this Lecture Related to </a:t>
            </a:r>
            <a:r>
              <a:rPr lang="en-GB" i="1"/>
              <a:t>Utility-based Agents</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59625" y="1666902"/>
            <a:ext cx="4919925" cy="4236435"/>
          </a:xfrm>
        </p:spPr>
        <p:txBody>
          <a:bodyPr/>
          <a:lstStyle/>
          <a:p>
            <a:r>
              <a:rPr lang="en-GB" dirty="0"/>
              <a:t>Further topics</a:t>
            </a:r>
          </a:p>
          <a:p>
            <a:pPr marL="722047" lvl="1" indent="-457200">
              <a:buFont typeface="+mj-lt"/>
              <a:buAutoNum type="arabicPeriod" startAt="3"/>
            </a:pPr>
            <a:r>
              <a:rPr lang="en-GB" dirty="0">
                <a:solidFill>
                  <a:schemeClr val="accent5"/>
                </a:solidFill>
              </a:rPr>
              <a:t>(Episodic) PRMs</a:t>
            </a:r>
          </a:p>
          <a:p>
            <a:pPr marL="721590" lvl="1" indent="-456743">
              <a:buFont typeface="+mj-lt"/>
              <a:buAutoNum type="arabicPeriod" startAt="3"/>
            </a:pPr>
            <a:r>
              <a:rPr lang="en-GB" dirty="0">
                <a:solidFill>
                  <a:schemeClr val="accent1"/>
                </a:solidFill>
              </a:rPr>
              <a:t>Lifted inference (in episodic PRMs)</a:t>
            </a:r>
          </a:p>
          <a:p>
            <a:pPr marL="721590" lvl="1" indent="-456743">
              <a:buFont typeface="+mj-lt"/>
              <a:buAutoNum type="arabicPeriod" startAt="3"/>
            </a:pPr>
            <a:r>
              <a:rPr lang="en-GB" dirty="0">
                <a:solidFill>
                  <a:schemeClr val="accent5"/>
                </a:solidFill>
              </a:rPr>
              <a:t>Lifted learning (of episodic PRMs)</a:t>
            </a:r>
          </a:p>
          <a:p>
            <a:pPr marL="721590" lvl="1" indent="-456743">
              <a:buFont typeface="+mj-lt"/>
              <a:buAutoNum type="arabicPeriod" startAt="3"/>
            </a:pPr>
            <a:r>
              <a:rPr lang="en-GB" dirty="0">
                <a:solidFill>
                  <a:srgbClr val="FFC000"/>
                </a:solidFill>
              </a:rPr>
              <a:t>Lifted sequential PRMs and inference</a:t>
            </a:r>
          </a:p>
          <a:p>
            <a:pPr marL="721590" lvl="1" indent="-456743">
              <a:buFont typeface="+mj-lt"/>
              <a:buAutoNum type="arabicPeriod" startAt="3"/>
            </a:pPr>
            <a:r>
              <a:rPr lang="en-GB" dirty="0">
                <a:solidFill>
                  <a:srgbClr val="7030A0"/>
                </a:solidFill>
              </a:rPr>
              <a:t>Lifted decision making</a:t>
            </a:r>
          </a:p>
          <a:p>
            <a:pPr marL="721590" lvl="1" indent="-456743">
              <a:buFont typeface="+mj-lt"/>
              <a:buAutoNum type="arabicPeriod" startAt="3"/>
            </a:pPr>
            <a:r>
              <a:rPr lang="en-GB" dirty="0">
                <a:solidFill>
                  <a:schemeClr val="accent5"/>
                </a:solidFill>
              </a:rPr>
              <a:t>Continuous space </a:t>
            </a:r>
            <a:r>
              <a:rPr lang="en-GB" dirty="0">
                <a:solidFill>
                  <a:schemeClr val="accent1"/>
                </a:solidFill>
              </a:rPr>
              <a:t>and lifting</a:t>
            </a:r>
          </a:p>
          <a:p>
            <a:endParaRPr lang="en-GB"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a:t>Intro</a:t>
            </a:r>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71</a:t>
            </a:fld>
            <a:r>
              <a:rPr lang="en-GB"/>
              <a:t> </a:t>
            </a:r>
            <a:endParaRPr lang="en-GB" sz="1399"/>
          </a:p>
        </p:txBody>
      </p:sp>
      <p:grpSp>
        <p:nvGrpSpPr>
          <p:cNvPr id="35" name="Group 34">
            <a:extLst>
              <a:ext uri="{FF2B5EF4-FFF2-40B4-BE49-F238E27FC236}">
                <a16:creationId xmlns:a16="http://schemas.microsoft.com/office/drawing/2014/main" id="{A3D485B8-801D-BC4E-8122-F0E8576D8A46}"/>
              </a:ext>
            </a:extLst>
          </p:cNvPr>
          <p:cNvGrpSpPr/>
          <p:nvPr/>
        </p:nvGrpSpPr>
        <p:grpSpPr>
          <a:xfrm>
            <a:off x="5325464" y="1679423"/>
            <a:ext cx="6506212" cy="4236436"/>
            <a:chOff x="2717975" y="1628799"/>
            <a:chExt cx="6512989" cy="4240849"/>
          </a:xfrm>
        </p:grpSpPr>
        <p:sp>
          <p:nvSpPr>
            <p:cNvPr id="36" name="TextBox 35">
              <a:extLst>
                <a:ext uri="{FF2B5EF4-FFF2-40B4-BE49-F238E27FC236}">
                  <a16:creationId xmlns:a16="http://schemas.microsoft.com/office/drawing/2014/main" id="{A8EA57D1-EE70-774C-8E1B-4E8486887C15}"/>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37" name="TextBox 36">
              <a:extLst>
                <a:ext uri="{FF2B5EF4-FFF2-40B4-BE49-F238E27FC236}">
                  <a16:creationId xmlns:a16="http://schemas.microsoft.com/office/drawing/2014/main" id="{D9365AC3-8DFB-5E43-8848-53E8A1B4A201}"/>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38" name="TextBox 37">
              <a:extLst>
                <a:ext uri="{FF2B5EF4-FFF2-40B4-BE49-F238E27FC236}">
                  <a16:creationId xmlns:a16="http://schemas.microsoft.com/office/drawing/2014/main" id="{1A70FC51-CB38-D642-A482-83D98E48A73C}"/>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39" name="TextBox 38">
              <a:extLst>
                <a:ext uri="{FF2B5EF4-FFF2-40B4-BE49-F238E27FC236}">
                  <a16:creationId xmlns:a16="http://schemas.microsoft.com/office/drawing/2014/main" id="{A7F2E7DA-C5A2-BC42-A923-B2F9B185DF16}"/>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40" name="TextBox 39">
              <a:extLst>
                <a:ext uri="{FF2B5EF4-FFF2-40B4-BE49-F238E27FC236}">
                  <a16:creationId xmlns:a16="http://schemas.microsoft.com/office/drawing/2014/main" id="{6CF6034A-F227-1F45-B416-202E59970B96}"/>
                </a:ext>
              </a:extLst>
            </p:cNvPr>
            <p:cNvSpPr txBox="1"/>
            <p:nvPr/>
          </p:nvSpPr>
          <p:spPr>
            <a:xfrm>
              <a:off x="6113083" y="2240746"/>
              <a:ext cx="1328862" cy="523509"/>
            </a:xfrm>
            <a:prstGeom prst="rect">
              <a:avLst/>
            </a:prstGeom>
            <a:solidFill>
              <a:schemeClr val="accent1"/>
            </a:solidFill>
            <a:ln w="19050">
              <a:solidFill>
                <a:schemeClr val="tx1"/>
              </a:solidFill>
            </a:ln>
          </p:spPr>
          <p:txBody>
            <a:bodyPr wrap="none" rtlCol="0">
              <a:spAutoFit/>
            </a:bodyPr>
            <a:lstStyle/>
            <a:p>
              <a:pPr algn="ctr"/>
              <a:r>
                <a:rPr lang="en-GB" sz="1399">
                  <a:solidFill>
                    <a:schemeClr val="bg1"/>
                  </a:solidFill>
                </a:rPr>
                <a:t>What the world</a:t>
              </a:r>
            </a:p>
            <a:p>
              <a:pPr algn="ctr"/>
              <a:r>
                <a:rPr lang="en-GB" sz="1399">
                  <a:solidFill>
                    <a:schemeClr val="bg1"/>
                  </a:solidFill>
                </a:rPr>
                <a:t>is like now</a:t>
              </a:r>
            </a:p>
          </p:txBody>
        </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222F1300-7BD8-4843-BA71-55644028278B}"/>
                    </a:ext>
                  </a:extLst>
                </p:cNvPr>
                <p:cNvSpPr txBox="1"/>
                <p:nvPr/>
              </p:nvSpPr>
              <p:spPr>
                <a:xfrm>
                  <a:off x="6010831" y="3060231"/>
                  <a:ext cx="1533362" cy="523509"/>
                </a:xfrm>
                <a:prstGeom prst="rect">
                  <a:avLst/>
                </a:prstGeom>
                <a:solidFill>
                  <a:srgbClr val="7030A0"/>
                </a:solidFill>
                <a:ln w="19050">
                  <a:solidFill>
                    <a:schemeClr val="tx1"/>
                  </a:solidFill>
                </a:ln>
              </p:spPr>
              <p:txBody>
                <a:bodyPr wrap="none" rtlCol="0">
                  <a:spAutoFit/>
                </a:bodyPr>
                <a:lstStyle/>
                <a:p>
                  <a:pPr algn="ctr"/>
                  <a:r>
                    <a:rPr lang="en-GB" sz="1399">
                      <a:solidFill>
                        <a:schemeClr val="bg1"/>
                      </a:solidFill>
                    </a:rPr>
                    <a:t>What it will be like</a:t>
                  </a:r>
                  <a:br>
                    <a:rPr lang="en-GB" sz="1399">
                      <a:solidFill>
                        <a:schemeClr val="bg1"/>
                      </a:solidFill>
                    </a:rPr>
                  </a:br>
                  <a:r>
                    <a:rPr lang="en-GB" sz="1399">
                      <a:solidFill>
                        <a:schemeClr val="bg1"/>
                      </a:solidFill>
                    </a:rPr>
                    <a:t>if I do action </a:t>
                  </a:r>
                  <a14:m>
                    <m:oMath xmlns:m="http://schemas.openxmlformats.org/officeDocument/2006/math">
                      <m:r>
                        <a:rPr lang="en-GB" sz="1399" i="1" smtClean="0">
                          <a:solidFill>
                            <a:schemeClr val="bg1"/>
                          </a:solidFill>
                          <a:latin typeface="Cambria Math" panose="02040503050406030204" pitchFamily="18" charset="0"/>
                        </a:rPr>
                        <m:t>𝐴</m:t>
                      </m:r>
                    </m:oMath>
                  </a14:m>
                  <a:endParaRPr lang="en-GB" sz="1399">
                    <a:solidFill>
                      <a:schemeClr val="bg1"/>
                    </a:solidFill>
                  </a:endParaRPr>
                </a:p>
              </p:txBody>
            </p:sp>
          </mc:Choice>
          <mc:Fallback>
            <p:sp>
              <p:nvSpPr>
                <p:cNvPr id="41" name="TextBox 40">
                  <a:extLst>
                    <a:ext uri="{FF2B5EF4-FFF2-40B4-BE49-F238E27FC236}">
                      <a16:creationId xmlns:a16="http://schemas.microsoft.com/office/drawing/2014/main" id="{222F1300-7BD8-4843-BA71-55644028278B}"/>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2"/>
                  <a:stretch>
                    <a:fillRect b="-9091"/>
                  </a:stretch>
                </a:blipFill>
                <a:ln w="19050">
                  <a:solidFill>
                    <a:schemeClr val="tx1"/>
                  </a:solidFill>
                </a:ln>
              </p:spPr>
              <p:txBody>
                <a:bodyPr/>
                <a:lstStyle/>
                <a:p>
                  <a:r>
                    <a:rPr lang="en-GB">
                      <a:noFill/>
                    </a:rPr>
                    <a:t> </a:t>
                  </a:r>
                </a:p>
              </p:txBody>
            </p:sp>
          </mc:Fallback>
        </mc:AlternateContent>
        <p:sp>
          <p:nvSpPr>
            <p:cNvPr id="42" name="TextBox 41">
              <a:extLst>
                <a:ext uri="{FF2B5EF4-FFF2-40B4-BE49-F238E27FC236}">
                  <a16:creationId xmlns:a16="http://schemas.microsoft.com/office/drawing/2014/main" id="{38822747-350E-7945-99D3-5AA68BACF94E}"/>
                </a:ext>
              </a:extLst>
            </p:cNvPr>
            <p:cNvSpPr txBox="1"/>
            <p:nvPr/>
          </p:nvSpPr>
          <p:spPr>
            <a:xfrm>
              <a:off x="5970201" y="3879716"/>
              <a:ext cx="1614622" cy="523509"/>
            </a:xfrm>
            <a:prstGeom prst="rect">
              <a:avLst/>
            </a:prstGeom>
            <a:solidFill>
              <a:srgbClr val="7030A0"/>
            </a:solidFill>
            <a:ln w="19050">
              <a:solidFill>
                <a:schemeClr val="tx1"/>
              </a:solidFill>
            </a:ln>
          </p:spPr>
          <p:txBody>
            <a:bodyPr wrap="none" rtlCol="0">
              <a:spAutoFit/>
            </a:bodyPr>
            <a:lstStyle/>
            <a:p>
              <a:pPr algn="ctr"/>
              <a:r>
                <a:rPr lang="en-GB" sz="1399">
                  <a:solidFill>
                    <a:schemeClr val="bg1"/>
                  </a:solidFill>
                </a:rPr>
                <a:t>How happy I will be</a:t>
              </a:r>
              <a:br>
                <a:rPr lang="en-GB" sz="1399">
                  <a:solidFill>
                    <a:schemeClr val="bg1"/>
                  </a:solidFill>
                </a:rPr>
              </a:br>
              <a:r>
                <a:rPr lang="en-GB" sz="1399">
                  <a:solidFill>
                    <a:schemeClr val="bg1"/>
                  </a:solidFill>
                </a:rPr>
                <a:t>in such a state</a:t>
              </a:r>
            </a:p>
          </p:txBody>
        </p:sp>
        <p:sp>
          <p:nvSpPr>
            <p:cNvPr id="43" name="TextBox 42">
              <a:extLst>
                <a:ext uri="{FF2B5EF4-FFF2-40B4-BE49-F238E27FC236}">
                  <a16:creationId xmlns:a16="http://schemas.microsoft.com/office/drawing/2014/main" id="{1B1A2F5E-EF66-3C40-AE76-C20626C1885B}"/>
                </a:ext>
              </a:extLst>
            </p:cNvPr>
            <p:cNvSpPr txBox="1"/>
            <p:nvPr/>
          </p:nvSpPr>
          <p:spPr>
            <a:xfrm>
              <a:off x="6146266" y="4699201"/>
              <a:ext cx="1262493" cy="523509"/>
            </a:xfrm>
            <a:prstGeom prst="rect">
              <a:avLst/>
            </a:prstGeom>
            <a:solidFill>
              <a:srgbClr val="7030A0"/>
            </a:solidFill>
            <a:ln w="19050">
              <a:solidFill>
                <a:schemeClr val="tx1"/>
              </a:solidFill>
            </a:ln>
          </p:spPr>
          <p:txBody>
            <a:bodyPr wrap="none" rtlCol="0">
              <a:spAutoFit/>
            </a:bodyPr>
            <a:lstStyle/>
            <a:p>
              <a:pPr algn="ctr"/>
              <a:r>
                <a:rPr lang="en-GB" sz="1399" dirty="0">
                  <a:solidFill>
                    <a:schemeClr val="bg1"/>
                  </a:solidFill>
                </a:rPr>
                <a:t>What action I</a:t>
              </a:r>
              <a:br>
                <a:rPr lang="en-GB" sz="1399" dirty="0">
                  <a:solidFill>
                    <a:schemeClr val="bg1"/>
                  </a:solidFill>
                </a:rPr>
              </a:br>
              <a:r>
                <a:rPr lang="en-GB" sz="1399" dirty="0">
                  <a:solidFill>
                    <a:schemeClr val="bg1"/>
                  </a:solidFill>
                </a:rPr>
                <a:t>should do now</a:t>
              </a:r>
            </a:p>
          </p:txBody>
        </p:sp>
        <p:sp>
          <p:nvSpPr>
            <p:cNvPr id="44" name="TextBox 43">
              <a:extLst>
                <a:ext uri="{FF2B5EF4-FFF2-40B4-BE49-F238E27FC236}">
                  <a16:creationId xmlns:a16="http://schemas.microsoft.com/office/drawing/2014/main" id="{212DBB14-7399-F64E-BCE4-1C3CF4411AC9}"/>
                </a:ext>
              </a:extLst>
            </p:cNvPr>
            <p:cNvSpPr txBox="1"/>
            <p:nvPr/>
          </p:nvSpPr>
          <p:spPr>
            <a:xfrm>
              <a:off x="3901751" y="2001756"/>
              <a:ext cx="642242" cy="303089"/>
            </a:xfrm>
            <a:prstGeom prst="roundRect">
              <a:avLst>
                <a:gd name="adj" fmla="val 50000"/>
              </a:avLst>
            </a:prstGeom>
            <a:solidFill>
              <a:schemeClr val="accent5"/>
            </a:solidFill>
            <a:ln w="19050">
              <a:solidFill>
                <a:schemeClr val="tx1"/>
              </a:solidFill>
            </a:ln>
          </p:spPr>
          <p:txBody>
            <a:bodyPr wrap="none" tIns="0" bIns="0" rtlCol="0" anchor="t">
              <a:spAutoFit/>
            </a:bodyPr>
            <a:lstStyle/>
            <a:p>
              <a:pPr algn="ctr"/>
              <a:r>
                <a:rPr lang="en-GB" sz="1399" dirty="0">
                  <a:solidFill>
                    <a:schemeClr val="bg1"/>
                  </a:solidFill>
                </a:rPr>
                <a:t>State</a:t>
              </a:r>
            </a:p>
          </p:txBody>
        </p:sp>
        <p:sp>
          <p:nvSpPr>
            <p:cNvPr id="45" name="TextBox 44">
              <a:extLst>
                <a:ext uri="{FF2B5EF4-FFF2-40B4-BE49-F238E27FC236}">
                  <a16:creationId xmlns:a16="http://schemas.microsoft.com/office/drawing/2014/main" id="{06917C85-FBC9-FD43-8206-7A66129CA627}"/>
                </a:ext>
              </a:extLst>
            </p:cNvPr>
            <p:cNvSpPr txBox="1"/>
            <p:nvPr/>
          </p:nvSpPr>
          <p:spPr>
            <a:xfrm>
              <a:off x="3261963" y="2456189"/>
              <a:ext cx="1921828" cy="303089"/>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en-GB" sz="1399">
                  <a:solidFill>
                    <a:schemeClr val="bg1"/>
                  </a:solidFill>
                </a:rPr>
                <a:t>How the world evolves</a:t>
              </a:r>
            </a:p>
          </p:txBody>
        </p:sp>
        <p:sp>
          <p:nvSpPr>
            <p:cNvPr id="46" name="TextBox 45">
              <a:extLst>
                <a:ext uri="{FF2B5EF4-FFF2-40B4-BE49-F238E27FC236}">
                  <a16:creationId xmlns:a16="http://schemas.microsoft.com/office/drawing/2014/main" id="{FB3070D0-BAAB-1046-A507-9515F490E3A0}"/>
                </a:ext>
              </a:extLst>
            </p:cNvPr>
            <p:cNvSpPr txBox="1"/>
            <p:nvPr/>
          </p:nvSpPr>
          <p:spPr>
            <a:xfrm>
              <a:off x="3364011" y="3170803"/>
              <a:ext cx="1717730"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a:solidFill>
                    <a:schemeClr val="bg1"/>
                  </a:solidFill>
                </a:rPr>
                <a:t>What my actions do</a:t>
              </a:r>
            </a:p>
          </p:txBody>
        </p:sp>
        <p:sp>
          <p:nvSpPr>
            <p:cNvPr id="47" name="TextBox 46">
              <a:extLst>
                <a:ext uri="{FF2B5EF4-FFF2-40B4-BE49-F238E27FC236}">
                  <a16:creationId xmlns:a16="http://schemas.microsoft.com/office/drawing/2014/main" id="{5D7D942F-4550-9244-8714-F486CA8605F2}"/>
                </a:ext>
              </a:extLst>
            </p:cNvPr>
            <p:cNvSpPr txBox="1"/>
            <p:nvPr/>
          </p:nvSpPr>
          <p:spPr>
            <a:xfrm>
              <a:off x="3867411" y="3990728"/>
              <a:ext cx="710922"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a:solidFill>
                    <a:schemeClr val="bg1"/>
                  </a:solidFill>
                </a:rPr>
                <a:t>Utility</a:t>
              </a:r>
            </a:p>
          </p:txBody>
        </p:sp>
        <p:cxnSp>
          <p:nvCxnSpPr>
            <p:cNvPr id="48" name="Straight Arrow Connector 47">
              <a:extLst>
                <a:ext uri="{FF2B5EF4-FFF2-40B4-BE49-F238E27FC236}">
                  <a16:creationId xmlns:a16="http://schemas.microsoft.com/office/drawing/2014/main" id="{260F42B9-862D-7E42-AC24-244D04EB39A1}"/>
                </a:ext>
              </a:extLst>
            </p:cNvPr>
            <p:cNvCxnSpPr>
              <a:cxnSpLocks/>
              <a:stCxn id="38" idx="2"/>
              <a:endCxn id="40"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6BFF90-E8E5-834F-B767-31A0C09D9581}"/>
                </a:ext>
              </a:extLst>
            </p:cNvPr>
            <p:cNvCxnSpPr>
              <a:cxnSpLocks/>
              <a:stCxn id="40" idx="2"/>
              <a:endCxn id="41"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2D248E9-1E65-174A-99B1-0A02E29FAC93}"/>
                </a:ext>
              </a:extLst>
            </p:cNvPr>
            <p:cNvCxnSpPr>
              <a:cxnSpLocks/>
              <a:stCxn id="41" idx="2"/>
              <a:endCxn id="42"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EA7F2F-39F6-8D49-BD16-2DB40ECD2853}"/>
                </a:ext>
              </a:extLst>
            </p:cNvPr>
            <p:cNvCxnSpPr>
              <a:cxnSpLocks/>
              <a:stCxn id="42" idx="2"/>
              <a:endCxn id="43"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B89EECE-8D60-714C-86E7-ED017C62F274}"/>
                </a:ext>
              </a:extLst>
            </p:cNvPr>
            <p:cNvCxnSpPr>
              <a:cxnSpLocks/>
              <a:stCxn id="43" idx="2"/>
              <a:endCxn id="39"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46D8FD0-1BDE-B444-9826-E66EFFDD645D}"/>
                </a:ext>
              </a:extLst>
            </p:cNvPr>
            <p:cNvCxnSpPr>
              <a:cxnSpLocks/>
              <a:stCxn id="44" idx="3"/>
              <a:endCxn id="40"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ACC0317-F272-A64F-8B0E-34CCA2BCF7B9}"/>
                </a:ext>
              </a:extLst>
            </p:cNvPr>
            <p:cNvCxnSpPr>
              <a:cxnSpLocks/>
              <a:stCxn id="45" idx="3"/>
              <a:endCxn id="40"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A9A6E42-8A05-554C-9786-21CCC5617CD6}"/>
                </a:ext>
              </a:extLst>
            </p:cNvPr>
            <p:cNvCxnSpPr>
              <a:cxnSpLocks/>
              <a:stCxn id="45" idx="3"/>
              <a:endCxn id="41"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7D761-A635-3F49-83A1-390EECC8F218}"/>
                </a:ext>
              </a:extLst>
            </p:cNvPr>
            <p:cNvCxnSpPr>
              <a:cxnSpLocks/>
              <a:stCxn id="46" idx="3"/>
              <a:endCxn id="40"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51385F-849F-2C42-A550-BDC49EF521CF}"/>
                </a:ext>
              </a:extLst>
            </p:cNvPr>
            <p:cNvCxnSpPr>
              <a:cxnSpLocks/>
              <a:stCxn id="46" idx="3"/>
              <a:endCxn id="41"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6EB6A25-5022-3B4A-99FA-A5D09E923CFE}"/>
                </a:ext>
              </a:extLst>
            </p:cNvPr>
            <p:cNvCxnSpPr>
              <a:cxnSpLocks/>
              <a:stCxn id="38"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8D09E4-6812-0B45-9440-3C92C593CFEF}"/>
                </a:ext>
              </a:extLst>
            </p:cNvPr>
            <p:cNvCxnSpPr>
              <a:cxnSpLocks/>
              <a:stCxn id="47"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63E3C5-4643-E241-AC18-C2F81607A845}"/>
                </a:ext>
              </a:extLst>
            </p:cNvPr>
            <p:cNvCxnSpPr>
              <a:cxnSpLocks/>
              <a:endCxn id="39"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611DCF39-F552-7F42-988D-102A62955987}"/>
                </a:ext>
              </a:extLst>
            </p:cNvPr>
            <p:cNvCxnSpPr>
              <a:cxnSpLocks/>
              <a:stCxn id="40" idx="0"/>
              <a:endCxn id="44"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82737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8E44-5306-794F-925E-7BFDAEF4DBBC}"/>
              </a:ext>
            </a:extLst>
          </p:cNvPr>
          <p:cNvSpPr>
            <a:spLocks noGrp="1"/>
          </p:cNvSpPr>
          <p:nvPr>
            <p:ph type="title"/>
          </p:nvPr>
        </p:nvSpPr>
        <p:spPr/>
        <p:txBody>
          <a:bodyPr/>
          <a:lstStyle/>
          <a:p>
            <a:r>
              <a:rPr lang="en-GB" dirty="0"/>
              <a:t>Overview: 1. Introduction</a:t>
            </a:r>
          </a:p>
        </p:txBody>
      </p:sp>
      <p:sp>
        <p:nvSpPr>
          <p:cNvPr id="3" name="Content Placeholder 2">
            <a:extLst>
              <a:ext uri="{FF2B5EF4-FFF2-40B4-BE49-F238E27FC236}">
                <a16:creationId xmlns:a16="http://schemas.microsoft.com/office/drawing/2014/main" id="{9627F0AB-330F-1A44-AB84-DA85F211DE9F}"/>
              </a:ext>
            </a:extLst>
          </p:cNvPr>
          <p:cNvSpPr>
            <a:spLocks noGrp="1"/>
          </p:cNvSpPr>
          <p:nvPr>
            <p:ph idx="1"/>
          </p:nvPr>
        </p:nvSpPr>
        <p:spPr/>
        <p:txBody>
          <a:bodyPr/>
          <a:lstStyle/>
          <a:p>
            <a:pPr marL="457200" indent="-457200">
              <a:buFont typeface="+mj-lt"/>
              <a:buAutoNum type="alphaUcPeriod"/>
            </a:pPr>
            <a:r>
              <a:rPr lang="en-GB" i="1" dirty="0"/>
              <a:t>Artificial Intelligence</a:t>
            </a:r>
          </a:p>
          <a:p>
            <a:pPr lvl="1"/>
            <a:r>
              <a:rPr lang="en-GB" dirty="0"/>
              <a:t>Approaches: thinking / acting humanly / rationally</a:t>
            </a:r>
          </a:p>
          <a:p>
            <a:pPr marL="457200" indent="-457200">
              <a:buFont typeface="+mj-lt"/>
              <a:buAutoNum type="alphaUcPeriod"/>
            </a:pPr>
            <a:r>
              <a:rPr lang="en-GB" i="1" dirty="0"/>
              <a:t>Framework: Agent Theory</a:t>
            </a:r>
          </a:p>
          <a:p>
            <a:pPr lvl="1"/>
            <a:r>
              <a:rPr lang="en-GB" dirty="0"/>
              <a:t>Agent</a:t>
            </a:r>
          </a:p>
          <a:p>
            <a:pPr lvl="1"/>
            <a:r>
              <a:rPr lang="en-GB" dirty="0"/>
              <a:t>Task environment</a:t>
            </a:r>
          </a:p>
          <a:p>
            <a:pPr lvl="1"/>
            <a:r>
              <a:rPr lang="en-GB" dirty="0"/>
              <a:t>Agent structure</a:t>
            </a:r>
          </a:p>
          <a:p>
            <a:pPr marL="457200" indent="-457200">
              <a:buFont typeface="+mj-lt"/>
              <a:buAutoNum type="alphaUcPeriod"/>
            </a:pPr>
            <a:r>
              <a:rPr lang="en-GB" i="1" dirty="0"/>
              <a:t>Topic: StaRAI</a:t>
            </a:r>
          </a:p>
          <a:p>
            <a:pPr lvl="1"/>
            <a:r>
              <a:rPr lang="en-GB" dirty="0"/>
              <a:t>Motivation, context</a:t>
            </a:r>
          </a:p>
          <a:p>
            <a:pPr lvl="1"/>
            <a:r>
              <a:rPr lang="en-GB" dirty="0"/>
              <a:t>Relational examples, outlook on probabilistic relational models (PRMs)</a:t>
            </a:r>
          </a:p>
          <a:p>
            <a:endParaRPr lang="en-GB" dirty="0">
              <a:solidFill>
                <a:schemeClr val="accent1"/>
              </a:solidFill>
            </a:endParaRPr>
          </a:p>
          <a:p>
            <a:pPr marL="0" indent="0" algn="ctr">
              <a:buNone/>
            </a:pPr>
            <a:r>
              <a:rPr lang="en-GB" dirty="0">
                <a:solidFill>
                  <a:schemeClr val="accent1"/>
                </a:solidFill>
              </a:rPr>
              <a:t>➝ Foundations: Logic, Probability Theory, </a:t>
            </a:r>
            <a:r>
              <a:rPr lang="en-GB">
                <a:solidFill>
                  <a:schemeClr val="accent1"/>
                </a:solidFill>
              </a:rPr>
              <a:t>&amp; PGMs</a:t>
            </a:r>
            <a:endParaRPr lang="en-GB" dirty="0">
              <a:solidFill>
                <a:schemeClr val="accent1"/>
              </a:solidFill>
            </a:endParaRPr>
          </a:p>
        </p:txBody>
      </p:sp>
      <p:sp>
        <p:nvSpPr>
          <p:cNvPr id="4" name="Slide Number Placeholder 3">
            <a:extLst>
              <a:ext uri="{FF2B5EF4-FFF2-40B4-BE49-F238E27FC236}">
                <a16:creationId xmlns:a16="http://schemas.microsoft.com/office/drawing/2014/main" id="{4EC14A33-1BC9-7942-9712-EB2D49B9E91C}"/>
              </a:ext>
            </a:extLst>
          </p:cNvPr>
          <p:cNvSpPr>
            <a:spLocks noGrp="1"/>
          </p:cNvSpPr>
          <p:nvPr>
            <p:ph type="sldNum" sz="quarter" idx="4"/>
          </p:nvPr>
        </p:nvSpPr>
        <p:spPr/>
        <p:txBody>
          <a:bodyPr/>
          <a:lstStyle/>
          <a:p>
            <a:fld id="{67C9959E-8E6B-B04C-9955-EA096F41CA7A}" type="slidenum">
              <a:rPr lang="en-GB" smtClean="0"/>
              <a:t>72</a:t>
            </a:fld>
            <a:endParaRPr lang="en-GB"/>
          </a:p>
        </p:txBody>
      </p:sp>
      <p:sp>
        <p:nvSpPr>
          <p:cNvPr id="5" name="Date Placeholder 4">
            <a:extLst>
              <a:ext uri="{FF2B5EF4-FFF2-40B4-BE49-F238E27FC236}">
                <a16:creationId xmlns:a16="http://schemas.microsoft.com/office/drawing/2014/main" id="{1E11E972-7938-6E40-B11D-F14D6715BFAF}"/>
              </a:ext>
            </a:extLst>
          </p:cNvPr>
          <p:cNvSpPr>
            <a:spLocks noGrp="1"/>
          </p:cNvSpPr>
          <p:nvPr>
            <p:ph type="dt" sz="half" idx="2"/>
          </p:nvPr>
        </p:nvSpPr>
        <p:spPr/>
        <p:txBody>
          <a:bodyPr/>
          <a:lstStyle/>
          <a:p>
            <a:r>
              <a:rPr lang="en-GB"/>
              <a:t>Intro</a:t>
            </a:r>
            <a:endParaRPr lang="en-US" dirty="0"/>
          </a:p>
        </p:txBody>
      </p:sp>
      <p:sp>
        <p:nvSpPr>
          <p:cNvPr id="6" name="Footer Placeholder 5">
            <a:extLst>
              <a:ext uri="{FF2B5EF4-FFF2-40B4-BE49-F238E27FC236}">
                <a16:creationId xmlns:a16="http://schemas.microsoft.com/office/drawing/2014/main" id="{2023BF2E-8E10-804D-B1B1-E779B9E7E871}"/>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21945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D244-1EF8-8446-BD4F-552FE4519C32}"/>
              </a:ext>
            </a:extLst>
          </p:cNvPr>
          <p:cNvSpPr>
            <a:spLocks noGrp="1"/>
          </p:cNvSpPr>
          <p:nvPr>
            <p:ph type="title"/>
          </p:nvPr>
        </p:nvSpPr>
        <p:spPr/>
        <p:txBody>
          <a:bodyPr/>
          <a:lstStyle/>
          <a:p>
            <a:r>
              <a:rPr lang="en-GB"/>
              <a:t>Thinking Humanly</a:t>
            </a:r>
          </a:p>
        </p:txBody>
      </p:sp>
      <p:sp>
        <p:nvSpPr>
          <p:cNvPr id="3" name="Content Placeholder 2">
            <a:extLst>
              <a:ext uri="{FF2B5EF4-FFF2-40B4-BE49-F238E27FC236}">
                <a16:creationId xmlns:a16="http://schemas.microsoft.com/office/drawing/2014/main" id="{7AABEBD6-463A-FD47-9DB4-6E63F8E0DDE6}"/>
              </a:ext>
            </a:extLst>
          </p:cNvPr>
          <p:cNvSpPr>
            <a:spLocks noGrp="1"/>
          </p:cNvSpPr>
          <p:nvPr>
            <p:ph idx="1"/>
          </p:nvPr>
        </p:nvSpPr>
        <p:spPr/>
        <p:txBody>
          <a:bodyPr/>
          <a:lstStyle/>
          <a:p>
            <a:r>
              <a:rPr lang="en-GB" dirty="0"/>
              <a:t>A “program thinks like a human“</a:t>
            </a:r>
          </a:p>
          <a:p>
            <a:pPr lvl="1"/>
            <a:r>
              <a:rPr lang="en-GB" dirty="0"/>
              <a:t>Requires a way to determine how humans think ➝ workings of the human mind</a:t>
            </a:r>
          </a:p>
          <a:p>
            <a:pPr lvl="1"/>
            <a:r>
              <a:rPr lang="en-GB" dirty="0"/>
              <a:t>Given theory of the mind, express theory as computer program</a:t>
            </a:r>
          </a:p>
          <a:p>
            <a:pPr lvl="2"/>
            <a:r>
              <a:rPr lang="en-GB" dirty="0"/>
              <a:t>If program’s input-output behaviour matches corresponding human behaviour, evidence that some of program’s mechanisms could also be operating in humans </a:t>
            </a:r>
          </a:p>
          <a:p>
            <a:r>
              <a:rPr lang="en-GB" dirty="0"/>
              <a:t>Approach complementary to AI: </a:t>
            </a:r>
            <a:r>
              <a:rPr lang="en-GB" i="1" dirty="0">
                <a:solidFill>
                  <a:schemeClr val="accent2"/>
                </a:solidFill>
              </a:rPr>
              <a:t>Cognitive Science</a:t>
            </a:r>
          </a:p>
          <a:p>
            <a:pPr lvl="1"/>
            <a:r>
              <a:rPr lang="en-GB" dirty="0"/>
              <a:t>Interdisciplinary:</a:t>
            </a:r>
          </a:p>
          <a:p>
            <a:pPr lvl="2"/>
            <a:r>
              <a:rPr lang="en-GB" dirty="0"/>
              <a:t>Computer models from AI</a:t>
            </a:r>
          </a:p>
          <a:p>
            <a:pPr lvl="2"/>
            <a:r>
              <a:rPr lang="en-GB" sz="2000" dirty="0"/>
              <a:t>Experimental techniques from psychology </a:t>
            </a:r>
            <a:endParaRPr lang="en-GB" dirty="0"/>
          </a:p>
          <a:p>
            <a:pPr lvl="1"/>
            <a:r>
              <a:rPr lang="en-GB" dirty="0"/>
              <a:t>Goal:</a:t>
            </a:r>
            <a:br>
              <a:rPr lang="en-GB" dirty="0"/>
            </a:br>
            <a:r>
              <a:rPr lang="en-GB" sz="2200" dirty="0"/>
              <a:t>Construct precise and testable theories of human mind</a:t>
            </a:r>
            <a:endParaRPr lang="en-GB" dirty="0"/>
          </a:p>
        </p:txBody>
      </p:sp>
      <p:sp>
        <p:nvSpPr>
          <p:cNvPr id="4" name="Date Placeholder 3">
            <a:extLst>
              <a:ext uri="{FF2B5EF4-FFF2-40B4-BE49-F238E27FC236}">
                <a16:creationId xmlns:a16="http://schemas.microsoft.com/office/drawing/2014/main" id="{CE129ED7-9037-8C48-A3B8-720AC09AAAF2}"/>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8588D74B-B971-274D-826D-9F15F6DB45F2}"/>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8</a:t>
            </a:fld>
            <a:r>
              <a:rPr lang="en-GB"/>
              <a:t> </a:t>
            </a:r>
            <a:endParaRPr lang="en-GB" sz="1399"/>
          </a:p>
        </p:txBody>
      </p:sp>
      <p:sp>
        <p:nvSpPr>
          <p:cNvPr id="7" name="Footer Placeholder 6">
            <a:extLst>
              <a:ext uri="{FF2B5EF4-FFF2-40B4-BE49-F238E27FC236}">
                <a16:creationId xmlns:a16="http://schemas.microsoft.com/office/drawing/2014/main" id="{0823F4CB-484A-664D-A2AF-58B1CE3AA49F}"/>
              </a:ext>
            </a:extLst>
          </p:cNvPr>
          <p:cNvSpPr>
            <a:spLocks noGrp="1"/>
          </p:cNvSpPr>
          <p:nvPr>
            <p:ph type="ftr" sz="quarter" idx="3"/>
          </p:nvPr>
        </p:nvSpPr>
        <p:spPr/>
        <p:txBody>
          <a:bodyPr/>
          <a:lstStyle/>
          <a:p>
            <a:r>
              <a:rPr lang="en-GB"/>
              <a:t>T. Braun - StaRAI</a:t>
            </a:r>
          </a:p>
        </p:txBody>
      </p:sp>
      <p:sp>
        <p:nvSpPr>
          <p:cNvPr id="8" name="TextBox 7">
            <a:extLst>
              <a:ext uri="{FF2B5EF4-FFF2-40B4-BE49-F238E27FC236}">
                <a16:creationId xmlns:a16="http://schemas.microsoft.com/office/drawing/2014/main" id="{A165E788-4CFD-9743-98DF-E8B37A0E4261}"/>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spTree>
    <p:extLst>
      <p:ext uri="{BB962C8B-B14F-4D97-AF65-F5344CB8AC3E}">
        <p14:creationId xmlns:p14="http://schemas.microsoft.com/office/powerpoint/2010/main" val="2545285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FCD7-1034-D247-BE19-D6298434EE51}"/>
              </a:ext>
            </a:extLst>
          </p:cNvPr>
          <p:cNvSpPr>
            <a:spLocks noGrp="1"/>
          </p:cNvSpPr>
          <p:nvPr>
            <p:ph type="title"/>
          </p:nvPr>
        </p:nvSpPr>
        <p:spPr/>
        <p:txBody>
          <a:bodyPr anchor="t"/>
          <a:lstStyle/>
          <a:p>
            <a:r>
              <a:rPr lang="en-GB" dirty="0"/>
              <a:t>Approaches to Artificial Intelligence (AI)</a:t>
            </a:r>
          </a:p>
        </p:txBody>
      </p:sp>
      <p:sp>
        <p:nvSpPr>
          <p:cNvPr id="14" name="Content Placeholder 13">
            <a:extLst>
              <a:ext uri="{FF2B5EF4-FFF2-40B4-BE49-F238E27FC236}">
                <a16:creationId xmlns:a16="http://schemas.microsoft.com/office/drawing/2014/main" id="{1049A064-FA3F-7841-AA0E-AF5BC5EDB1A6}"/>
              </a:ext>
            </a:extLst>
          </p:cNvPr>
          <p:cNvSpPr>
            <a:spLocks noGrp="1"/>
          </p:cNvSpPr>
          <p:nvPr>
            <p:ph idx="1"/>
          </p:nvPr>
        </p:nvSpPr>
        <p:spPr>
          <a:xfrm>
            <a:off x="359626" y="1666902"/>
            <a:ext cx="2902396" cy="4236435"/>
          </a:xfrm>
        </p:spPr>
        <p:txBody>
          <a:bodyPr/>
          <a:lstStyle/>
          <a:p>
            <a:r>
              <a:rPr lang="en-GB" dirty="0"/>
              <a:t>All approaches followed</a:t>
            </a:r>
          </a:p>
          <a:p>
            <a:pPr lvl="1"/>
            <a:r>
              <a:rPr lang="en-GB" dirty="0"/>
              <a:t>Supported and hindered each other</a:t>
            </a:r>
          </a:p>
          <a:p>
            <a:pPr lvl="1"/>
            <a:endParaRPr lang="en-GB" dirty="0"/>
          </a:p>
          <a:p>
            <a:pPr lvl="1"/>
            <a:endParaRPr lang="en-GB" dirty="0"/>
          </a:p>
          <a:p>
            <a:r>
              <a:rPr lang="en-GB" dirty="0">
                <a:solidFill>
                  <a:schemeClr val="accent1"/>
                </a:solidFill>
              </a:rPr>
              <a:t>Rationality</a:t>
            </a:r>
          </a:p>
          <a:p>
            <a:pPr lvl="1"/>
            <a:r>
              <a:rPr lang="en-GB" dirty="0"/>
              <a:t>System is rational if it does the “right thing,” given what it knows</a:t>
            </a:r>
          </a:p>
        </p:txBody>
      </p:sp>
      <p:sp>
        <p:nvSpPr>
          <p:cNvPr id="4" name="Date Placeholder 3">
            <a:extLst>
              <a:ext uri="{FF2B5EF4-FFF2-40B4-BE49-F238E27FC236}">
                <a16:creationId xmlns:a16="http://schemas.microsoft.com/office/drawing/2014/main" id="{E177D657-F6EF-1D49-9F4A-C9E3C8DE34A5}"/>
              </a:ext>
            </a:extLst>
          </p:cNvPr>
          <p:cNvSpPr>
            <a:spLocks noGrp="1"/>
          </p:cNvSpPr>
          <p:nvPr>
            <p:ph type="dt" sz="half" idx="2"/>
          </p:nvPr>
        </p:nvSpPr>
        <p:spPr/>
        <p:txBody>
          <a:bodyPr/>
          <a:lstStyle/>
          <a:p>
            <a:r>
              <a:rPr lang="en-GB"/>
              <a:t>Intro</a:t>
            </a:r>
          </a:p>
        </p:txBody>
      </p:sp>
      <p:sp>
        <p:nvSpPr>
          <p:cNvPr id="6" name="Slide Number Placeholder 5">
            <a:extLst>
              <a:ext uri="{FF2B5EF4-FFF2-40B4-BE49-F238E27FC236}">
                <a16:creationId xmlns:a16="http://schemas.microsoft.com/office/drawing/2014/main" id="{86001C8E-FF43-984F-BB08-6E38025D0D0C}"/>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9</a:t>
            </a:fld>
            <a:r>
              <a:rPr lang="en-GB"/>
              <a:t> </a:t>
            </a:r>
            <a:endParaRPr lang="en-GB" sz="1399"/>
          </a:p>
        </p:txBody>
      </p:sp>
      <p:sp>
        <p:nvSpPr>
          <p:cNvPr id="9" name="TextBox 8">
            <a:extLst>
              <a:ext uri="{FF2B5EF4-FFF2-40B4-BE49-F238E27FC236}">
                <a16:creationId xmlns:a16="http://schemas.microsoft.com/office/drawing/2014/main" id="{E7D96C74-2B3A-B441-914B-51A49C15513C}"/>
              </a:ext>
            </a:extLst>
          </p:cNvPr>
          <p:cNvSpPr txBox="1"/>
          <p:nvPr/>
        </p:nvSpPr>
        <p:spPr>
          <a:xfrm>
            <a:off x="10595640" y="2745624"/>
            <a:ext cx="1213281" cy="922368"/>
          </a:xfrm>
          <a:prstGeom prst="rect">
            <a:avLst/>
          </a:prstGeom>
          <a:noFill/>
        </p:spPr>
        <p:txBody>
          <a:bodyPr wrap="none" rtlCol="0">
            <a:spAutoFit/>
          </a:bodyPr>
          <a:lstStyle/>
          <a:p>
            <a:r>
              <a:rPr lang="en-GB" sz="1798" dirty="0"/>
              <a:t>Thought </a:t>
            </a:r>
            <a:br>
              <a:rPr lang="en-GB" sz="1798" dirty="0"/>
            </a:br>
            <a:r>
              <a:rPr lang="en-GB" sz="1798" dirty="0"/>
              <a:t>processes, </a:t>
            </a:r>
          </a:p>
          <a:p>
            <a:r>
              <a:rPr lang="en-GB" sz="1798" dirty="0"/>
              <a:t>reasoning</a:t>
            </a:r>
          </a:p>
        </p:txBody>
      </p:sp>
      <p:sp>
        <p:nvSpPr>
          <p:cNvPr id="10" name="TextBox 9">
            <a:extLst>
              <a:ext uri="{FF2B5EF4-FFF2-40B4-BE49-F238E27FC236}">
                <a16:creationId xmlns:a16="http://schemas.microsoft.com/office/drawing/2014/main" id="{EFD37E54-9758-F749-9F0B-5A3ACD68508B}"/>
              </a:ext>
            </a:extLst>
          </p:cNvPr>
          <p:cNvSpPr txBox="1"/>
          <p:nvPr/>
        </p:nvSpPr>
        <p:spPr>
          <a:xfrm>
            <a:off x="10595640" y="4933418"/>
            <a:ext cx="1134606" cy="369012"/>
          </a:xfrm>
          <a:prstGeom prst="rect">
            <a:avLst/>
          </a:prstGeom>
          <a:noFill/>
        </p:spPr>
        <p:txBody>
          <a:bodyPr wrap="none" rtlCol="0">
            <a:spAutoFit/>
          </a:bodyPr>
          <a:lstStyle/>
          <a:p>
            <a:r>
              <a:rPr lang="en-GB" sz="1798" dirty="0"/>
              <a:t>Behaviour</a:t>
            </a:r>
          </a:p>
        </p:txBody>
      </p:sp>
      <p:sp>
        <p:nvSpPr>
          <p:cNvPr id="11" name="TextBox 10">
            <a:extLst>
              <a:ext uri="{FF2B5EF4-FFF2-40B4-BE49-F238E27FC236}">
                <a16:creationId xmlns:a16="http://schemas.microsoft.com/office/drawing/2014/main" id="{B1166485-249B-3A4F-ACE8-DB6E715EF1F2}"/>
              </a:ext>
            </a:extLst>
          </p:cNvPr>
          <p:cNvSpPr txBox="1"/>
          <p:nvPr/>
        </p:nvSpPr>
        <p:spPr>
          <a:xfrm>
            <a:off x="3661358" y="1509436"/>
            <a:ext cx="3094053" cy="369012"/>
          </a:xfrm>
          <a:prstGeom prst="rect">
            <a:avLst/>
          </a:prstGeom>
          <a:noFill/>
        </p:spPr>
        <p:txBody>
          <a:bodyPr wrap="none" rtlCol="0">
            <a:spAutoFit/>
          </a:bodyPr>
          <a:lstStyle/>
          <a:p>
            <a:pPr algn="ctr"/>
            <a:r>
              <a:rPr lang="en-GB" sz="1798" dirty="0"/>
              <a:t>Fidelity of human performance</a:t>
            </a:r>
          </a:p>
        </p:txBody>
      </p:sp>
      <p:sp>
        <p:nvSpPr>
          <p:cNvPr id="12" name="TextBox 11">
            <a:extLst>
              <a:ext uri="{FF2B5EF4-FFF2-40B4-BE49-F238E27FC236}">
                <a16:creationId xmlns:a16="http://schemas.microsoft.com/office/drawing/2014/main" id="{9AD2A350-6EB0-3542-A5DF-2A0D791A0562}"/>
              </a:ext>
            </a:extLst>
          </p:cNvPr>
          <p:cNvSpPr txBox="1"/>
          <p:nvPr/>
        </p:nvSpPr>
        <p:spPr>
          <a:xfrm>
            <a:off x="6882936" y="1515689"/>
            <a:ext cx="3786293" cy="369012"/>
          </a:xfrm>
          <a:prstGeom prst="rect">
            <a:avLst/>
          </a:prstGeom>
          <a:noFill/>
        </p:spPr>
        <p:txBody>
          <a:bodyPr wrap="none" rtlCol="0">
            <a:spAutoFit/>
          </a:bodyPr>
          <a:lstStyle/>
          <a:p>
            <a:pPr algn="ctr"/>
            <a:r>
              <a:rPr lang="en-GB" sz="1798" dirty="0"/>
              <a:t>Ideal performance measure </a:t>
            </a:r>
            <a:r>
              <a:rPr lang="en-GB" sz="1798" dirty="0">
                <a:solidFill>
                  <a:schemeClr val="accent1"/>
                </a:solidFill>
              </a:rPr>
              <a:t>rationality</a:t>
            </a:r>
          </a:p>
        </p:txBody>
      </p:sp>
      <p:sp>
        <p:nvSpPr>
          <p:cNvPr id="13" name="TextBox 12">
            <a:extLst>
              <a:ext uri="{FF2B5EF4-FFF2-40B4-BE49-F238E27FC236}">
                <a16:creationId xmlns:a16="http://schemas.microsoft.com/office/drawing/2014/main" id="{B40DCF2A-CFF7-9C49-AAFA-EBE8199315E2}"/>
              </a:ext>
            </a:extLst>
          </p:cNvPr>
          <p:cNvSpPr txBox="1"/>
          <p:nvPr/>
        </p:nvSpPr>
        <p:spPr>
          <a:xfrm>
            <a:off x="6059969" y="1212508"/>
            <a:ext cx="1770229" cy="369012"/>
          </a:xfrm>
          <a:prstGeom prst="rect">
            <a:avLst/>
          </a:prstGeom>
          <a:noFill/>
        </p:spPr>
        <p:txBody>
          <a:bodyPr wrap="none" rtlCol="0">
            <a:spAutoFit/>
          </a:bodyPr>
          <a:lstStyle/>
          <a:p>
            <a:pPr algn="ctr"/>
            <a:r>
              <a:rPr lang="en-GB" sz="1798" dirty="0"/>
              <a:t>Success measure</a:t>
            </a:r>
          </a:p>
        </p:txBody>
      </p:sp>
      <p:sp>
        <p:nvSpPr>
          <p:cNvPr id="3" name="Footer Placeholder 2">
            <a:extLst>
              <a:ext uri="{FF2B5EF4-FFF2-40B4-BE49-F238E27FC236}">
                <a16:creationId xmlns:a16="http://schemas.microsoft.com/office/drawing/2014/main" id="{A99D9ABC-3199-784A-918B-32B341FB2C29}"/>
              </a:ext>
            </a:extLst>
          </p:cNvPr>
          <p:cNvSpPr>
            <a:spLocks noGrp="1"/>
          </p:cNvSpPr>
          <p:nvPr>
            <p:ph type="ftr" sz="quarter" idx="3"/>
          </p:nvPr>
        </p:nvSpPr>
        <p:spPr/>
        <p:txBody>
          <a:bodyPr/>
          <a:lstStyle/>
          <a:p>
            <a:r>
              <a:rPr lang="en-GB"/>
              <a:t>T. Braun - StaRAI</a:t>
            </a:r>
          </a:p>
        </p:txBody>
      </p:sp>
      <p:sp>
        <p:nvSpPr>
          <p:cNvPr id="15" name="TextBox 14">
            <a:extLst>
              <a:ext uri="{FF2B5EF4-FFF2-40B4-BE49-F238E27FC236}">
                <a16:creationId xmlns:a16="http://schemas.microsoft.com/office/drawing/2014/main" id="{F3CB5E1A-A6F1-3D44-AE58-EA6903129EBA}"/>
              </a:ext>
            </a:extLst>
          </p:cNvPr>
          <p:cNvSpPr txBox="1"/>
          <p:nvPr/>
        </p:nvSpPr>
        <p:spPr>
          <a:xfrm>
            <a:off x="3717445" y="6252507"/>
            <a:ext cx="4756430" cy="276871"/>
          </a:xfrm>
          <a:prstGeom prst="rect">
            <a:avLst/>
          </a:prstGeom>
          <a:noFill/>
        </p:spPr>
        <p:txBody>
          <a:bodyPr wrap="none" rtlCol="0">
            <a:spAutoFit/>
          </a:bodyPr>
          <a:lstStyle/>
          <a:p>
            <a:pPr algn="ctr"/>
            <a:r>
              <a:rPr lang="en-GB" sz="1199">
                <a:solidFill>
                  <a:schemeClr val="tx1">
                    <a:lumMod val="60000"/>
                    <a:lumOff val="40000"/>
                  </a:schemeClr>
                </a:solidFill>
              </a:rPr>
              <a:t>S. Russel and P. Norvig: Artificial Intelligence – A Modern Approach, 2020.</a:t>
            </a:r>
          </a:p>
        </p:txBody>
      </p:sp>
      <p:graphicFrame>
        <p:nvGraphicFramePr>
          <p:cNvPr id="16" name="Table 15">
            <a:extLst>
              <a:ext uri="{FF2B5EF4-FFF2-40B4-BE49-F238E27FC236}">
                <a16:creationId xmlns:a16="http://schemas.microsoft.com/office/drawing/2014/main" id="{9ECAEDCD-E51C-954B-8790-5F39081DA217}"/>
              </a:ext>
            </a:extLst>
          </p:cNvPr>
          <p:cNvGraphicFramePr>
            <a:graphicFrameLocks noGrp="1"/>
          </p:cNvGraphicFramePr>
          <p:nvPr/>
        </p:nvGraphicFramePr>
        <p:xfrm>
          <a:off x="3389546" y="1863632"/>
          <a:ext cx="7111076" cy="4084320"/>
        </p:xfrm>
        <a:graphic>
          <a:graphicData uri="http://schemas.openxmlformats.org/drawingml/2006/table">
            <a:tbl>
              <a:tblPr firstRow="1" bandRow="1">
                <a:tableStyleId>{B301B821-A1FF-4177-AEE7-76D212191A09}</a:tableStyleId>
              </a:tblPr>
              <a:tblGrid>
                <a:gridCol w="3599250">
                  <a:extLst>
                    <a:ext uri="{9D8B030D-6E8A-4147-A177-3AD203B41FA5}">
                      <a16:colId xmlns:a16="http://schemas.microsoft.com/office/drawing/2014/main" val="3284920863"/>
                    </a:ext>
                  </a:extLst>
                </a:gridCol>
                <a:gridCol w="3511826">
                  <a:extLst>
                    <a:ext uri="{9D8B030D-6E8A-4147-A177-3AD203B41FA5}">
                      <a16:colId xmlns:a16="http://schemas.microsoft.com/office/drawing/2014/main" val="3763973032"/>
                    </a:ext>
                  </a:extLst>
                </a:gridCol>
              </a:tblGrid>
              <a:tr h="349200">
                <a:tc>
                  <a:txBody>
                    <a:bodyPr/>
                    <a:lstStyle/>
                    <a:p>
                      <a:r>
                        <a:rPr lang="en-GB" sz="1700" kern="1200" dirty="0">
                          <a:effectLst/>
                        </a:rPr>
                        <a:t>Thinking Humanly</a:t>
                      </a:r>
                      <a:endParaRPr lang="en-GB" sz="1700" dirty="0">
                        <a:effectLst/>
                      </a:endParaRPr>
                    </a:p>
                  </a:txBody>
                  <a:tcPr anchor="ct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00" kern="1200" dirty="0">
                          <a:effectLst/>
                        </a:rPr>
                        <a:t>Thinking Rationally </a:t>
                      </a:r>
                      <a:endParaRPr lang="en-GB" sz="1700" dirty="0">
                        <a:effectLst/>
                      </a:endParaRPr>
                    </a:p>
                  </a:txBody>
                  <a:tcPr anchor="ctr"/>
                </a:tc>
                <a:extLst>
                  <a:ext uri="{0D108BD9-81ED-4DB2-BD59-A6C34878D82A}">
                    <a16:rowId xmlns:a16="http://schemas.microsoft.com/office/drawing/2014/main" val="3128965436"/>
                  </a:ext>
                </a:extLst>
              </a:tr>
              <a:tr h="370840">
                <a:tc>
                  <a:txBody>
                    <a:bodyPr/>
                    <a:lstStyle/>
                    <a:p>
                      <a:pPr>
                        <a:spcAft>
                          <a:spcPts val="600"/>
                        </a:spcAft>
                      </a:pPr>
                      <a:r>
                        <a:rPr lang="en-GB" sz="1500" kern="1200" dirty="0">
                          <a:effectLst/>
                        </a:rPr>
                        <a:t>“The exciting new effort to make computers think . . . machines with minds, in the full and literal sense.” (</a:t>
                      </a:r>
                      <a:r>
                        <a:rPr lang="en-GB" sz="1500" kern="1200" dirty="0" err="1">
                          <a:effectLst/>
                        </a:rPr>
                        <a:t>Haugeland</a:t>
                      </a:r>
                      <a:r>
                        <a:rPr lang="en-GB" sz="1500" kern="1200" dirty="0">
                          <a:effectLst/>
                        </a:rPr>
                        <a:t>, 1985) </a:t>
                      </a:r>
                      <a:endParaRPr lang="en-GB" sz="1500" dirty="0">
                        <a:effectLst/>
                      </a:endParaRPr>
                    </a:p>
                    <a:p>
                      <a:r>
                        <a:rPr lang="en-GB" sz="1500" kern="1200" dirty="0">
                          <a:effectLst/>
                        </a:rPr>
                        <a:t>“[The automation of] activities that we associate with human thinking, activities such as decision-making, problem solving, learning…” (Bellman, 1978) </a:t>
                      </a:r>
                      <a:endParaRPr lang="en-GB" sz="1500" dirty="0">
                        <a:effectLst/>
                      </a:endParaRPr>
                    </a:p>
                  </a:txBody>
                  <a:tcPr/>
                </a:tc>
                <a:tc>
                  <a:txBody>
                    <a:bodyPr/>
                    <a:lstStyle/>
                    <a:p>
                      <a:pPr>
                        <a:spcAft>
                          <a:spcPts val="600"/>
                        </a:spcAft>
                      </a:pPr>
                      <a:r>
                        <a:rPr lang="en-GB" sz="1500" kern="1200" dirty="0">
                          <a:effectLst/>
                        </a:rPr>
                        <a:t>“The study of mental faculties through the use of computational models.”</a:t>
                      </a:r>
                      <a:br>
                        <a:rPr lang="en-GB" sz="1500" kern="1200" dirty="0">
                          <a:effectLst/>
                        </a:rPr>
                      </a:br>
                      <a:r>
                        <a:rPr lang="en-GB" sz="1500" kern="1200" dirty="0">
                          <a:effectLst/>
                        </a:rPr>
                        <a:t>(</a:t>
                      </a:r>
                      <a:r>
                        <a:rPr lang="en-GB" sz="1500" kern="1200" dirty="0" err="1">
                          <a:effectLst/>
                        </a:rPr>
                        <a:t>Charniak</a:t>
                      </a:r>
                      <a:r>
                        <a:rPr lang="en-GB" sz="1500" kern="1200" dirty="0">
                          <a:effectLst/>
                        </a:rPr>
                        <a:t> and McDermott, 1985) </a:t>
                      </a:r>
                      <a:endParaRPr lang="en-GB" sz="1500" dirty="0">
                        <a:effectLst/>
                      </a:endParaRPr>
                    </a:p>
                    <a:p>
                      <a:r>
                        <a:rPr lang="en-GB" sz="1500" kern="1200" dirty="0">
                          <a:effectLst/>
                        </a:rPr>
                        <a:t>“The study of the computations that make it possible to perceive, reason, and act.” (Winston, 1992) </a:t>
                      </a:r>
                      <a:endParaRPr lang="en-GB" sz="1500" dirty="0">
                        <a:effectLst/>
                      </a:endParaRPr>
                    </a:p>
                  </a:txBody>
                  <a:tcPr/>
                </a:tc>
                <a:extLst>
                  <a:ext uri="{0D108BD9-81ED-4DB2-BD59-A6C34878D82A}">
                    <a16:rowId xmlns:a16="http://schemas.microsoft.com/office/drawing/2014/main" val="1853098770"/>
                  </a:ext>
                </a:extLst>
              </a:tr>
              <a:tr h="349200">
                <a:tc>
                  <a:txBody>
                    <a:bodyPr/>
                    <a:lstStyle/>
                    <a:p>
                      <a:r>
                        <a:rPr lang="en-GB" sz="1700" b="1" kern="1200" dirty="0">
                          <a:solidFill>
                            <a:schemeClr val="bg1"/>
                          </a:solidFill>
                          <a:effectLst/>
                        </a:rPr>
                        <a:t>Acting Humanly </a:t>
                      </a:r>
                      <a:endParaRPr lang="en-GB" sz="1700" b="1" dirty="0">
                        <a:solidFill>
                          <a:schemeClr val="bg1"/>
                        </a:solidFill>
                        <a:effectLst/>
                      </a:endParaRPr>
                    </a:p>
                  </a:txBody>
                  <a:tcPr anchor="ctr">
                    <a:solidFill>
                      <a:schemeClr val="accent1"/>
                    </a:solidFill>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r>
                        <a:rPr lang="en-GB" sz="1700" b="1" kern="1200" dirty="0">
                          <a:solidFill>
                            <a:schemeClr val="bg1"/>
                          </a:solidFill>
                          <a:effectLst/>
                        </a:rPr>
                        <a:t>Acting Rationally </a:t>
                      </a:r>
                      <a:endParaRPr lang="en-GB" sz="1700" b="1" dirty="0">
                        <a:solidFill>
                          <a:schemeClr val="bg1"/>
                        </a:solidFill>
                        <a:effectLst/>
                      </a:endParaRPr>
                    </a:p>
                  </a:txBody>
                  <a:tcPr anchor="ctr">
                    <a:solidFill>
                      <a:schemeClr val="accent1"/>
                    </a:solidFill>
                  </a:tcPr>
                </a:tc>
                <a:extLst>
                  <a:ext uri="{0D108BD9-81ED-4DB2-BD59-A6C34878D82A}">
                    <a16:rowId xmlns:a16="http://schemas.microsoft.com/office/drawing/2014/main" val="552276913"/>
                  </a:ext>
                </a:extLst>
              </a:tr>
              <a:tr h="370840">
                <a:tc>
                  <a:txBody>
                    <a:bodyPr/>
                    <a:lstStyle/>
                    <a:p>
                      <a:pPr>
                        <a:spcAft>
                          <a:spcPts val="600"/>
                        </a:spcAft>
                      </a:pPr>
                      <a:r>
                        <a:rPr lang="en-GB" sz="1500" kern="1200" dirty="0">
                          <a:effectLst/>
                        </a:rPr>
                        <a:t>“The art of creating machines that perform functions that require intelligence when performed by people.” (Kurzweil, 1990) </a:t>
                      </a:r>
                      <a:endParaRPr lang="en-GB" sz="1500" dirty="0">
                        <a:effectLst/>
                      </a:endParaRPr>
                    </a:p>
                    <a:p>
                      <a:r>
                        <a:rPr lang="en-GB" sz="1500" kern="1200" dirty="0">
                          <a:effectLst/>
                        </a:rPr>
                        <a:t>“The study of how to make computers do things at which, at the moment, people are better.” (Rich and Knight, 1991) </a:t>
                      </a:r>
                      <a:endParaRPr lang="en-GB" sz="1500" dirty="0">
                        <a:effectLst/>
                      </a:endParaRPr>
                    </a:p>
                  </a:txBody>
                  <a:tcPr/>
                </a:tc>
                <a:tc>
                  <a:txBody>
                    <a:bodyPr/>
                    <a:lstStyle/>
                    <a:p>
                      <a:pPr>
                        <a:spcAft>
                          <a:spcPts val="600"/>
                        </a:spcAft>
                      </a:pPr>
                      <a:r>
                        <a:rPr lang="en-GB" sz="1500" kern="1200" dirty="0">
                          <a:effectLst/>
                        </a:rPr>
                        <a:t>“Computational Intelligence is the study of the design of intelligent agents.” (Poole et al., 1998) </a:t>
                      </a:r>
                    </a:p>
                    <a:p>
                      <a:pPr>
                        <a:spcAft>
                          <a:spcPts val="600"/>
                        </a:spcAft>
                      </a:pPr>
                      <a:endParaRPr lang="en-GB" sz="1500" dirty="0">
                        <a:effectLst/>
                      </a:endParaRPr>
                    </a:p>
                    <a:p>
                      <a:r>
                        <a:rPr lang="en-GB" sz="1500" kern="1200" dirty="0">
                          <a:effectLst/>
                        </a:rPr>
                        <a:t>“AI … is concerned with intelligent behaviour in artefacts.” (Nilsson, 1998) </a:t>
                      </a:r>
                      <a:endParaRPr lang="en-GB" sz="1500" dirty="0">
                        <a:effectLst/>
                      </a:endParaRPr>
                    </a:p>
                  </a:txBody>
                  <a:tcPr/>
                </a:tc>
                <a:extLst>
                  <a:ext uri="{0D108BD9-81ED-4DB2-BD59-A6C34878D82A}">
                    <a16:rowId xmlns:a16="http://schemas.microsoft.com/office/drawing/2014/main" val="3251644739"/>
                  </a:ext>
                </a:extLst>
              </a:tr>
            </a:tbl>
          </a:graphicData>
        </a:graphic>
      </p:graphicFrame>
      <p:sp>
        <p:nvSpPr>
          <p:cNvPr id="5" name="Rectangle 4">
            <a:extLst>
              <a:ext uri="{FF2B5EF4-FFF2-40B4-BE49-F238E27FC236}">
                <a16:creationId xmlns:a16="http://schemas.microsoft.com/office/drawing/2014/main" id="{2BB880D3-C2D5-C846-9B5F-AC343D87365B}"/>
              </a:ext>
            </a:extLst>
          </p:cNvPr>
          <p:cNvSpPr/>
          <p:nvPr/>
        </p:nvSpPr>
        <p:spPr>
          <a:xfrm>
            <a:off x="6957885" y="1850121"/>
            <a:ext cx="3542737" cy="2107281"/>
          </a:xfrm>
          <a:prstGeom prst="rect">
            <a:avLst/>
          </a:prstGeom>
          <a:solidFill>
            <a:srgbClr val="FFC000">
              <a:alpha val="10000"/>
            </a:srgbClr>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2708140346"/>
      </p:ext>
    </p:extLst>
  </p:cSld>
  <p:clrMapOvr>
    <a:masterClrMapping/>
  </p:clrMapOvr>
</p:sld>
</file>

<file path=ppt/theme/theme1.xml><?xml version="1.0" encoding="utf-8"?>
<a:theme xmlns:a="http://schemas.openxmlformats.org/drawingml/2006/main" name="wwu-adapted-16x9-en">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16x9-en" id="{932D5FDF-4513-284D-9ED8-AE139A104C78}" vid="{2A9CC8D2-CF15-384A-88E0-C3EC59682E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wwu-adapted-16x9</Template>
  <TotalTime>9723</TotalTime>
  <Words>9196</Words>
  <Application>Microsoft Macintosh PowerPoint</Application>
  <PresentationFormat>Widescreen</PresentationFormat>
  <Paragraphs>1582</Paragraphs>
  <Slides>72</Slides>
  <Notes>35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ＭＳ Ｐゴシック</vt:lpstr>
      <vt:lpstr>Arial</vt:lpstr>
      <vt:lpstr>Calibri</vt:lpstr>
      <vt:lpstr>Cambria Math</vt:lpstr>
      <vt:lpstr>Frutiger 55 Roman</vt:lpstr>
      <vt:lpstr>Meta Offc Pro</vt:lpstr>
      <vt:lpstr>Optima</vt:lpstr>
      <vt:lpstr>Verdana</vt:lpstr>
      <vt:lpstr>Wingdings</vt:lpstr>
      <vt:lpstr>Zapf Dingbats</vt:lpstr>
      <vt:lpstr>wwu-adapted-16x9-en</vt:lpstr>
      <vt:lpstr>Introduction</vt:lpstr>
      <vt:lpstr>Contents</vt:lpstr>
      <vt:lpstr>Overview: 1. Introduction</vt:lpstr>
      <vt:lpstr>Approaches to Artificial Intelligence (AI)</vt:lpstr>
      <vt:lpstr>Acting Humanly</vt:lpstr>
      <vt:lpstr>Acting Humanly</vt:lpstr>
      <vt:lpstr>Approaches to Artificial Intelligence (AI)</vt:lpstr>
      <vt:lpstr>Thinking Humanly</vt:lpstr>
      <vt:lpstr>Approaches to Artificial Intelligence (AI)</vt:lpstr>
      <vt:lpstr>Thinking Rationally</vt:lpstr>
      <vt:lpstr>Approaches to Artificial Intelligence (AI)</vt:lpstr>
      <vt:lpstr>Acting Rationally</vt:lpstr>
      <vt:lpstr>Interim Summary</vt:lpstr>
      <vt:lpstr>Overview: 1. Introduction</vt:lpstr>
      <vt:lpstr>Agent</vt:lpstr>
      <vt:lpstr>Agent Behaviour</vt:lpstr>
      <vt:lpstr>Simple Example</vt:lpstr>
      <vt:lpstr>Rationality</vt:lpstr>
      <vt:lpstr>Further Agent Properties</vt:lpstr>
      <vt:lpstr>Task Environment</vt:lpstr>
      <vt:lpstr>PEAS – Example </vt:lpstr>
      <vt:lpstr>Properties of Task Environments</vt:lpstr>
      <vt:lpstr>Properties of Task Environments</vt:lpstr>
      <vt:lpstr>Properties of Task Environments – Example </vt:lpstr>
      <vt:lpstr>Representation of the Environment</vt:lpstr>
      <vt:lpstr>Performance Measure: Good Behaviour</vt:lpstr>
      <vt:lpstr>Back to the Vacuum Cleaner</vt:lpstr>
      <vt:lpstr>Back to the Vacuum Cleaner</vt:lpstr>
      <vt:lpstr>PowerPoint Presentation</vt:lpstr>
      <vt:lpstr>PowerPoint Presentation</vt:lpstr>
      <vt:lpstr>Performance Measure</vt:lpstr>
      <vt:lpstr>Side Note: Current Research</vt:lpstr>
      <vt:lpstr>Implementing Agents</vt:lpstr>
      <vt:lpstr>Simple Table-driven Agent</vt:lpstr>
      <vt:lpstr>Agent Structure</vt:lpstr>
      <vt:lpstr>Agent Structure: Simple Reflex Agent</vt:lpstr>
      <vt:lpstr>Implementation of a Simple Reflex Agent</vt:lpstr>
      <vt:lpstr>Agent Structure: Model-based Reflex Agent</vt:lpstr>
      <vt:lpstr>Implementation of a Model-based Reflex Agent</vt:lpstr>
      <vt:lpstr>Agent Structure: Goal-based Agent</vt:lpstr>
      <vt:lpstr>Agent Structure: Utility-based Agent</vt:lpstr>
      <vt:lpstr>Agent Structure: Learning Agent</vt:lpstr>
      <vt:lpstr>Agent Structure: Learning Agent</vt:lpstr>
      <vt:lpstr>Side Note: Current Research</vt:lpstr>
      <vt:lpstr>Side Note: Current Research</vt:lpstr>
      <vt:lpstr>Interim Summary</vt:lpstr>
      <vt:lpstr>Overview: 1. Introduction</vt:lpstr>
      <vt:lpstr>Take Your Spreadsheet …</vt:lpstr>
      <vt:lpstr>… and Apply Some AI/Machine Learning Methods</vt:lpstr>
      <vt:lpstr>Learning and Mining with Graphs</vt:lpstr>
      <vt:lpstr>Complex data networks!</vt:lpstr>
      <vt:lpstr>PowerPoint Presentation</vt:lpstr>
      <vt:lpstr>Connection to AI, Agents, and Environments</vt:lpstr>
      <vt:lpstr>Connection to AI, Agents, and Environments</vt:lpstr>
      <vt:lpstr>Example: Bayes’ Rule</vt:lpstr>
      <vt:lpstr>Example: Predicting Grades</vt:lpstr>
      <vt:lpstr>Example: Predicting Grades</vt:lpstr>
      <vt:lpstr>Example: Predicting Grades</vt:lpstr>
      <vt:lpstr>Example: Predicting Grades</vt:lpstr>
      <vt:lpstr>Connection to AI, Agents, and Environments</vt:lpstr>
      <vt:lpstr>From Logics to Probabilistic Relational Models</vt:lpstr>
      <vt:lpstr>Connection to AI, Agents, and Environments</vt:lpstr>
      <vt:lpstr>Probabilistic Relational Models (PRMs)</vt:lpstr>
      <vt:lpstr>PRMs for Modelling the Environment in this Lecture</vt:lpstr>
      <vt:lpstr>The Larger Scope: Statistical Relational Learning (SRL) &amp; StaRAI</vt:lpstr>
      <vt:lpstr>This Establishes a Novel “Deep AI”</vt:lpstr>
      <vt:lpstr>This “Deep AI” Can Understand EHRs</vt:lpstr>
      <vt:lpstr>PowerPoint Presentation</vt:lpstr>
      <vt:lpstr>Interim Summary</vt:lpstr>
      <vt:lpstr>Contents</vt:lpstr>
      <vt:lpstr>Contents in this Lecture Related to Utility-based Agents</vt:lpstr>
      <vt:lpstr>Overview: 1. Introduction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135</cp:revision>
  <cp:lastPrinted>2022-10-06T13:50:45Z</cp:lastPrinted>
  <dcterms:created xsi:type="dcterms:W3CDTF">2020-02-28T12:43:09Z</dcterms:created>
  <dcterms:modified xsi:type="dcterms:W3CDTF">2022-10-25T13:52:09Z</dcterms:modified>
</cp:coreProperties>
</file>