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5" r:id="rId1"/>
  </p:sldMasterIdLst>
  <p:notesMasterIdLst>
    <p:notesMasterId r:id="rId39"/>
  </p:notesMasterIdLst>
  <p:sldIdLst>
    <p:sldId id="256" r:id="rId2"/>
    <p:sldId id="1294" r:id="rId3"/>
    <p:sldId id="1278" r:id="rId4"/>
    <p:sldId id="1295" r:id="rId5"/>
    <p:sldId id="1281" r:id="rId6"/>
    <p:sldId id="1300" r:id="rId7"/>
    <p:sldId id="1301" r:id="rId8"/>
    <p:sldId id="1297" r:id="rId9"/>
    <p:sldId id="1302" r:id="rId10"/>
    <p:sldId id="1303" r:id="rId11"/>
    <p:sldId id="1299" r:id="rId12"/>
    <p:sldId id="1304" r:id="rId13"/>
    <p:sldId id="1284" r:id="rId14"/>
    <p:sldId id="1306" r:id="rId15"/>
    <p:sldId id="1305" r:id="rId16"/>
    <p:sldId id="1307" r:id="rId17"/>
    <p:sldId id="1285" r:id="rId18"/>
    <p:sldId id="1308" r:id="rId19"/>
    <p:sldId id="1309" r:id="rId20"/>
    <p:sldId id="1310" r:id="rId21"/>
    <p:sldId id="1279" r:id="rId22"/>
    <p:sldId id="1280" r:id="rId23"/>
    <p:sldId id="1282" r:id="rId24"/>
    <p:sldId id="1267" r:id="rId25"/>
    <p:sldId id="1311" r:id="rId26"/>
    <p:sldId id="1268" r:id="rId27"/>
    <p:sldId id="1269" r:id="rId28"/>
    <p:sldId id="1312" r:id="rId29"/>
    <p:sldId id="1270" r:id="rId30"/>
    <p:sldId id="1318" r:id="rId31"/>
    <p:sldId id="1313" r:id="rId32"/>
    <p:sldId id="1315" r:id="rId33"/>
    <p:sldId id="1277" r:id="rId34"/>
    <p:sldId id="1316" r:id="rId35"/>
    <p:sldId id="1317" r:id="rId36"/>
    <p:sldId id="1314" r:id="rId37"/>
    <p:sldId id="128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8371"/>
    <a:srgbClr val="7EBC89"/>
    <a:srgbClr val="008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30"/>
    <p:restoredTop sz="94808"/>
  </p:normalViewPr>
  <p:slideViewPr>
    <p:cSldViewPr snapToGrid="0" snapToObjects="1">
      <p:cViewPr varScale="1">
        <p:scale>
          <a:sx n="63" d="100"/>
          <a:sy n="63" d="100"/>
        </p:scale>
        <p:origin x="208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01830-A665-114E-98D6-B728185FEA0B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BF81A-3E81-274B-90A2-0A51F25FF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44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551E-9F22-4B6E-924D-4DC3CE72867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198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484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671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36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693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229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402" y="196200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402" y="3240000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6" name="Logo">
            <a:extLst>
              <a:ext uri="{FF2B5EF4-FFF2-40B4-BE49-F238E27FC236}">
                <a16:creationId xmlns:a16="http://schemas.microsoft.com/office/drawing/2014/main" id="{179B03B2-EBED-5847-BE81-4E66985BD73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33" name="Linie">
            <a:extLst>
              <a:ext uri="{FF2B5EF4-FFF2-40B4-BE49-F238E27FC236}">
                <a16:creationId xmlns:a16="http://schemas.microsoft.com/office/drawing/2014/main" id="{8ACF9709-FDEF-994C-B10A-21B8BF8EFD73}"/>
              </a:ext>
            </a:extLst>
          </p:cNvPr>
          <p:cNvSpPr/>
          <p:nvPr/>
        </p:nvSpPr>
        <p:spPr>
          <a:xfrm>
            <a:off x="0" y="5642640"/>
            <a:ext cx="12191301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57" name="Türmchen">
            <a:extLst>
              <a:ext uri="{FF2B5EF4-FFF2-40B4-BE49-F238E27FC236}">
                <a16:creationId xmlns:a16="http://schemas.microsoft.com/office/drawing/2014/main" id="{C2786F34-A14B-7149-A1A4-26264A5B322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58" name="Glocken">
              <a:extLst>
                <a:ext uri="{FF2B5EF4-FFF2-40B4-BE49-F238E27FC236}">
                  <a16:creationId xmlns:a16="http://schemas.microsoft.com/office/drawing/2014/main" id="{897961CD-E1C4-4F4A-AA14-A9A0813CD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D89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9" name="Glocken innen">
              <a:extLst>
                <a:ext uri="{FF2B5EF4-FFF2-40B4-BE49-F238E27FC236}">
                  <a16:creationId xmlns:a16="http://schemas.microsoft.com/office/drawing/2014/main" id="{C8B100EB-0FE2-5448-BA66-AA7E5BDD4A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278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60" name="Türmchen">
              <a:extLst>
                <a:ext uri="{FF2B5EF4-FFF2-40B4-BE49-F238E27FC236}">
                  <a16:creationId xmlns:a16="http://schemas.microsoft.com/office/drawing/2014/main" id="{EF9E2494-27ED-FD47-AA47-B55DC5A65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61" name="Linien">
              <a:extLst>
                <a:ext uri="{FF2B5EF4-FFF2-40B4-BE49-F238E27FC236}">
                  <a16:creationId xmlns:a16="http://schemas.microsoft.com/office/drawing/2014/main" id="{275F8786-5C13-354C-B4A7-47655C5ED3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grpSp>
        <p:nvGrpSpPr>
          <p:cNvPr id="73" name="Regieanweisungen">
            <a:extLst>
              <a:ext uri="{FF2B5EF4-FFF2-40B4-BE49-F238E27FC236}">
                <a16:creationId xmlns:a16="http://schemas.microsoft.com/office/drawing/2014/main" id="{3A23A438-E371-914B-A807-0E0A5D9BA265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74" name="Linie">
              <a:extLst>
                <a:ext uri="{FF2B5EF4-FFF2-40B4-BE49-F238E27FC236}">
                  <a16:creationId xmlns:a16="http://schemas.microsoft.com/office/drawing/2014/main" id="{66A7282E-E6D2-A84D-9891-C685DDBC109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Linie">
              <a:extLst>
                <a:ext uri="{FF2B5EF4-FFF2-40B4-BE49-F238E27FC236}">
                  <a16:creationId xmlns:a16="http://schemas.microsoft.com/office/drawing/2014/main" id="{C0DABCCF-2814-584B-9A9E-F2A36D2C3090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Linie">
              <a:extLst>
                <a:ext uri="{FF2B5EF4-FFF2-40B4-BE49-F238E27FC236}">
                  <a16:creationId xmlns:a16="http://schemas.microsoft.com/office/drawing/2014/main" id="{D3629D8F-6C40-8248-8619-674EAE2CCB08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nie">
              <a:extLst>
                <a:ext uri="{FF2B5EF4-FFF2-40B4-BE49-F238E27FC236}">
                  <a16:creationId xmlns:a16="http://schemas.microsoft.com/office/drawing/2014/main" id="{C9DB8BEB-F5D8-154B-AB88-ABE9BF30F8E6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Linie">
              <a:extLst>
                <a:ext uri="{FF2B5EF4-FFF2-40B4-BE49-F238E27FC236}">
                  <a16:creationId xmlns:a16="http://schemas.microsoft.com/office/drawing/2014/main" id="{D16B4BFE-487A-344D-913F-8E929692C6C2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Linie">
              <a:extLst>
                <a:ext uri="{FF2B5EF4-FFF2-40B4-BE49-F238E27FC236}">
                  <a16:creationId xmlns:a16="http://schemas.microsoft.com/office/drawing/2014/main" id="{905B7DD5-57E2-DC4E-9121-9ECBF0008D7C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nie">
              <a:extLst>
                <a:ext uri="{FF2B5EF4-FFF2-40B4-BE49-F238E27FC236}">
                  <a16:creationId xmlns:a16="http://schemas.microsoft.com/office/drawing/2014/main" id="{9B3ECF95-13DB-9D42-BAFD-31ABD4373FDA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Linie">
              <a:extLst>
                <a:ext uri="{FF2B5EF4-FFF2-40B4-BE49-F238E27FC236}">
                  <a16:creationId xmlns:a16="http://schemas.microsoft.com/office/drawing/2014/main" id="{6F8DE9E6-D343-104B-9839-5629A47B601A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nie">
              <a:extLst>
                <a:ext uri="{FF2B5EF4-FFF2-40B4-BE49-F238E27FC236}">
                  <a16:creationId xmlns:a16="http://schemas.microsoft.com/office/drawing/2014/main" id="{6249EA10-9AD9-5546-9E11-04B977DD959F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nie">
              <a:extLst>
                <a:ext uri="{FF2B5EF4-FFF2-40B4-BE49-F238E27FC236}">
                  <a16:creationId xmlns:a16="http://schemas.microsoft.com/office/drawing/2014/main" id="{BBE723E7-4F58-1641-9D96-3E75670DF995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livng.knowledge">
            <a:extLst>
              <a:ext uri="{FF2B5EF4-FFF2-40B4-BE49-F238E27FC236}">
                <a16:creationId xmlns:a16="http://schemas.microsoft.com/office/drawing/2014/main" id="{B047EBDB-25E0-3349-8C4B-88673F3FCF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27529498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E86D8077-4372-5146-B398-83C688228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Logics</a:t>
            </a:r>
            <a:endParaRPr lang="en-US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D1D1C23-05DC-0441-B5B6-BAAFF83BB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StaRAI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2DC22DA-6370-FE48-9C40-D6A00D459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Linie">
            <a:extLst>
              <a:ext uri="{FF2B5EF4-FFF2-40B4-BE49-F238E27FC236}">
                <a16:creationId xmlns:a16="http://schemas.microsoft.com/office/drawing/2014/main" id="{9885FC69-7E8B-8346-A374-037CEFCE3D22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6477022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>
          <p15:clr>
            <a:srgbClr val="FBAE40"/>
          </p15:clr>
        </p15:guide>
        <p15:guide id="7" orient="horz" pos="3618">
          <p15:clr>
            <a:srgbClr val="FBAE40"/>
          </p15:clr>
        </p15:guide>
        <p15:guide id="8" orient="horz" pos="85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F6EC800-7BF9-D54E-995A-94C9F9BAD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Logics</a:t>
            </a:r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E503AAE-E423-DB45-AD86-48BA80EA3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StaRAI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952AEFA-84D8-9443-9CEB-F8F56C994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Linie">
            <a:extLst>
              <a:ext uri="{FF2B5EF4-FFF2-40B4-BE49-F238E27FC236}">
                <a16:creationId xmlns:a16="http://schemas.microsoft.com/office/drawing/2014/main" id="{9EE9B35D-3696-2543-AF9A-6BB5766D66BB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28676128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anz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995DF37-38DF-074D-8192-E1A584FD7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1173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0412" y="1019190"/>
            <a:ext cx="5494742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6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9625" y="2369580"/>
            <a:ext cx="5494742" cy="3373994"/>
          </a:xfrm>
        </p:spPr>
        <p:txBody>
          <a:bodyPr vert="horz"/>
          <a:lstStyle>
            <a:lvl1pPr>
              <a:defRPr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6313152" y="1512000"/>
            <a:ext cx="5518523" cy="302868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1199"/>
            </a:lvl1pPr>
          </a:lstStyle>
          <a:p>
            <a:r>
              <a:rPr lang="de-DE" dirty="0"/>
              <a:t>Platzhalter für ein Bild (Format: 4:3)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6313152" y="4680002"/>
            <a:ext cx="5518726" cy="1063575"/>
          </a:xfrm>
        </p:spPr>
        <p:txBody>
          <a:bodyPr vert="horz"/>
          <a:lstStyle>
            <a:lvl1pPr marL="0" indent="0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C6D58E90-194C-274B-8399-616475266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Logics</a:t>
            </a:r>
            <a:endParaRPr lang="en-US" dirty="0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9644BF75-828E-C94C-A7AA-0D73825FE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StaRAI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42F02FE4-B132-6944-915C-2BF6E9BC0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Linie">
            <a:extLst>
              <a:ext uri="{FF2B5EF4-FFF2-40B4-BE49-F238E27FC236}">
                <a16:creationId xmlns:a16="http://schemas.microsoft.com/office/drawing/2014/main" id="{139920B9-F07E-8246-B59F-A38AA9EC7E8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28455101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3618">
          <p15:clr>
            <a:srgbClr val="FBAE40"/>
          </p15:clr>
        </p15:guide>
        <p15:guide id="7" orient="horz" pos="851">
          <p15:clr>
            <a:srgbClr val="FBAE40"/>
          </p15:clr>
        </p15:guide>
        <p15:guide id="8" orient="horz" pos="178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340769"/>
            <a:ext cx="10363200" cy="2169195"/>
          </a:xfrm>
        </p:spPr>
        <p:txBody>
          <a:bodyPr anchor="b"/>
          <a:lstStyle>
            <a:lvl1pPr algn="ctr">
              <a:defRPr sz="59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272203"/>
          </a:xfr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3197">
                <a:solidFill>
                  <a:schemeClr val="bg1"/>
                </a:solidFill>
              </a:defRPr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8" indent="0" algn="ctr">
              <a:buNone/>
              <a:defRPr sz="1598"/>
            </a:lvl4pPr>
            <a:lvl5pPr marL="1826971" indent="0" algn="ctr">
              <a:buNone/>
              <a:defRPr sz="1598"/>
            </a:lvl5pPr>
            <a:lvl6pPr marL="2283714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0" indent="0" algn="ctr">
              <a:buNone/>
              <a:defRPr sz="1598"/>
            </a:lvl8pPr>
            <a:lvl9pPr marL="3653942" indent="0" algn="ctr">
              <a:buNone/>
              <a:defRPr sz="15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0DEB978-30E1-904C-83B5-37E2717C42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1" y="4874243"/>
            <a:ext cx="9144000" cy="658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398"/>
            </a:lvl1pPr>
            <a:lvl2pPr marL="456743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3885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25" y="1709741"/>
            <a:ext cx="10987826" cy="2852737"/>
          </a:xfrm>
        </p:spPr>
        <p:txBody>
          <a:bodyPr anchor="b"/>
          <a:lstStyle>
            <a:lvl1pPr>
              <a:defRPr sz="59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625" y="4589466"/>
            <a:ext cx="10987826" cy="1316447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/>
                </a:solidFill>
              </a:defRPr>
            </a:lvl1pPr>
            <a:lvl2pPr marL="456743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D08DBF21-BE4C-BC4D-82F0-6FB793792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Logics</a:t>
            </a:r>
            <a:endParaRPr lang="en-US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F00B39BD-4F22-0941-BFB8-4356F415DF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StaRAI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8D7BF1C4-105C-CF45-9C87-83CAFBF72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Linie">
            <a:extLst>
              <a:ext uri="{FF2B5EF4-FFF2-40B4-BE49-F238E27FC236}">
                <a16:creationId xmlns:a16="http://schemas.microsoft.com/office/drawing/2014/main" id="{D8637B26-F5B6-5C41-822F-05994CF18C64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489011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Logics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T. Braun - StaRAI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77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D233BC18-2C2C-5943-9575-56EEFC9959B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grpSp>
        <p:nvGrpSpPr>
          <p:cNvPr id="25" name="Regieanweisungen">
            <a:extLst>
              <a:ext uri="{FF2B5EF4-FFF2-40B4-BE49-F238E27FC236}">
                <a16:creationId xmlns:a16="http://schemas.microsoft.com/office/drawing/2014/main" id="{ED9FFC58-AD21-3E47-B1A8-93EE29275526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26" name="Linie">
              <a:extLst>
                <a:ext uri="{FF2B5EF4-FFF2-40B4-BE49-F238E27FC236}">
                  <a16:creationId xmlns:a16="http://schemas.microsoft.com/office/drawing/2014/main" id="{B64ED526-E274-3147-A2AF-D81E318BDC7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ie">
              <a:extLst>
                <a:ext uri="{FF2B5EF4-FFF2-40B4-BE49-F238E27FC236}">
                  <a16:creationId xmlns:a16="http://schemas.microsoft.com/office/drawing/2014/main" id="{635028BA-7335-574C-8E83-D802863F7E9D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nie">
              <a:extLst>
                <a:ext uri="{FF2B5EF4-FFF2-40B4-BE49-F238E27FC236}">
                  <a16:creationId xmlns:a16="http://schemas.microsoft.com/office/drawing/2014/main" id="{21CD66BF-E308-3F4B-895B-FAA7C5FE3EC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nie">
              <a:extLst>
                <a:ext uri="{FF2B5EF4-FFF2-40B4-BE49-F238E27FC236}">
                  <a16:creationId xmlns:a16="http://schemas.microsoft.com/office/drawing/2014/main" id="{A699C338-927B-4942-9427-6060000D99F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nie">
              <a:extLst>
                <a:ext uri="{FF2B5EF4-FFF2-40B4-BE49-F238E27FC236}">
                  <a16:creationId xmlns:a16="http://schemas.microsoft.com/office/drawing/2014/main" id="{F475D903-336D-8E48-916C-726044DBD829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F8683604-57DF-764E-800E-48A3E945DA0E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616A30C2-8E95-384D-8B79-BA59DD2978B0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65786F69-7926-CA45-84BD-1AAD5F33CF1B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2CB29A9F-189F-B844-9FE4-D2371E12A0C9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9F47B3E-58E2-BF45-AA62-F5377549D8EC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BB22276-F35F-A440-A378-D70B6EA72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209" y="304199"/>
            <a:ext cx="2089425" cy="1045801"/>
          </a:xfrm>
          <a:prstGeom prst="rect">
            <a:avLst/>
          </a:prstGeom>
        </p:spPr>
      </p:pic>
      <p:sp>
        <p:nvSpPr>
          <p:cNvPr id="22" name="livng.knowledge">
            <a:extLst>
              <a:ext uri="{FF2B5EF4-FFF2-40B4-BE49-F238E27FC236}">
                <a16:creationId xmlns:a16="http://schemas.microsoft.com/office/drawing/2014/main" id="{6FCE89AB-3140-D748-8FFB-2BE1ED68AD4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5713810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äche"/>
          <p:cNvSpPr/>
          <p:nvPr/>
        </p:nvSpPr>
        <p:spPr>
          <a:xfrm>
            <a:off x="0" y="0"/>
            <a:ext cx="12192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15" name="Türmchen"/>
          <p:cNvGrpSpPr>
            <a:grpSpLocks noChangeAspect="1"/>
          </p:cNvGrpSpPr>
          <p:nvPr/>
        </p:nvGrpSpPr>
        <p:grpSpPr bwMode="auto">
          <a:xfrm>
            <a:off x="7513324" y="1035716"/>
            <a:ext cx="4677833" cy="4606925"/>
            <a:chOff x="3550" y="652"/>
            <a:chExt cx="2210" cy="2902"/>
          </a:xfrm>
        </p:grpSpPr>
        <p:sp>
          <p:nvSpPr>
            <p:cNvPr id="16" name="Glocken"/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0" name="Glocken innen"/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4" name="Türmchen"/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5" name="Linien"/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0" y="1962150"/>
            <a:ext cx="8544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000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480000" y="304199"/>
            <a:ext cx="36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5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6" name="Fläche">
            <a:extLst>
              <a:ext uri="{FF2B5EF4-FFF2-40B4-BE49-F238E27FC236}">
                <a16:creationId xmlns:a16="http://schemas.microsoft.com/office/drawing/2014/main" id="{A0C1A4B1-F77B-CE43-BDE2-3A29F198B73A}"/>
              </a:ext>
            </a:extLst>
          </p:cNvPr>
          <p:cNvSpPr/>
          <p:nvPr/>
        </p:nvSpPr>
        <p:spPr>
          <a:xfrm>
            <a:off x="0" y="0"/>
            <a:ext cx="12192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27" name="Linie">
            <a:extLst>
              <a:ext uri="{FF2B5EF4-FFF2-40B4-BE49-F238E27FC236}">
                <a16:creationId xmlns:a16="http://schemas.microsoft.com/office/drawing/2014/main" id="{004499F2-1FF9-CC44-99DB-D9FE23B62C2B}"/>
              </a:ext>
            </a:extLst>
          </p:cNvPr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49" name="Logo">
            <a:extLst>
              <a:ext uri="{FF2B5EF4-FFF2-40B4-BE49-F238E27FC236}">
                <a16:creationId xmlns:a16="http://schemas.microsoft.com/office/drawing/2014/main" id="{CD0DA697-2C40-B34B-863E-4D020E1380A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grpSp>
        <p:nvGrpSpPr>
          <p:cNvPr id="51" name="Türmchen">
            <a:extLst>
              <a:ext uri="{FF2B5EF4-FFF2-40B4-BE49-F238E27FC236}">
                <a16:creationId xmlns:a16="http://schemas.microsoft.com/office/drawing/2014/main" id="{CC994A96-87B1-FE4C-AC7E-79256B8AA1F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52" name="Glocken">
              <a:extLst>
                <a:ext uri="{FF2B5EF4-FFF2-40B4-BE49-F238E27FC236}">
                  <a16:creationId xmlns:a16="http://schemas.microsoft.com/office/drawing/2014/main" id="{E325FA85-F261-8844-B4AC-72DA27F184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3" name="Glocken innen">
              <a:extLst>
                <a:ext uri="{FF2B5EF4-FFF2-40B4-BE49-F238E27FC236}">
                  <a16:creationId xmlns:a16="http://schemas.microsoft.com/office/drawing/2014/main" id="{F9788BDF-D72D-4942-828D-954B33880A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5" name="Türmchen">
              <a:extLst>
                <a:ext uri="{FF2B5EF4-FFF2-40B4-BE49-F238E27FC236}">
                  <a16:creationId xmlns:a16="http://schemas.microsoft.com/office/drawing/2014/main" id="{1663F8F8-D044-1F4B-978F-47C077DB99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6" name="Linien">
              <a:extLst>
                <a:ext uri="{FF2B5EF4-FFF2-40B4-BE49-F238E27FC236}">
                  <a16:creationId xmlns:a16="http://schemas.microsoft.com/office/drawing/2014/main" id="{B0D2A84D-FA8B-8243-AFF2-1AA693CB60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sp>
        <p:nvSpPr>
          <p:cNvPr id="60" name="Titel 1">
            <a:extLst>
              <a:ext uri="{FF2B5EF4-FFF2-40B4-BE49-F238E27FC236}">
                <a16:creationId xmlns:a16="http://schemas.microsoft.com/office/drawing/2014/main" id="{F6CCE017-8073-FA4E-BA50-DC2F3CC044E3}"/>
              </a:ext>
            </a:extLst>
          </p:cNvPr>
          <p:cNvSpPr txBox="1">
            <a:spLocks/>
          </p:cNvSpPr>
          <p:nvPr/>
        </p:nvSpPr>
        <p:spPr>
          <a:xfrm>
            <a:off x="359625" y="2114550"/>
            <a:ext cx="8544000" cy="12763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3596" dirty="0"/>
              <a:t>Titel der Präsentation auf zwei Zeilen einfügen</a:t>
            </a:r>
          </a:p>
        </p:txBody>
      </p:sp>
      <p:sp>
        <p:nvSpPr>
          <p:cNvPr id="61" name="Untertitel 2">
            <a:extLst>
              <a:ext uri="{FF2B5EF4-FFF2-40B4-BE49-F238E27FC236}">
                <a16:creationId xmlns:a16="http://schemas.microsoft.com/office/drawing/2014/main" id="{5B42F7DF-CD0C-C748-89A7-998A99D3B063}"/>
              </a:ext>
            </a:extLst>
          </p:cNvPr>
          <p:cNvSpPr txBox="1">
            <a:spLocks/>
          </p:cNvSpPr>
          <p:nvPr/>
        </p:nvSpPr>
        <p:spPr>
          <a:xfrm>
            <a:off x="359625" y="3390901"/>
            <a:ext cx="8544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de-DE"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 sz="1798"/>
              <a:t>Untertitel bzw. Kurzbeschreibung der Präsentation</a:t>
            </a:r>
            <a:br>
              <a:rPr lang="en-GB" sz="1798"/>
            </a:br>
            <a:r>
              <a:rPr lang="en-GB" sz="1798"/>
              <a:t>Name: der Referentin / des Referenten</a:t>
            </a:r>
            <a:endParaRPr lang="en-GB" sz="1798" dirty="0"/>
          </a:p>
        </p:txBody>
      </p:sp>
      <p:grpSp>
        <p:nvGrpSpPr>
          <p:cNvPr id="62" name="Regieanweisungen">
            <a:extLst>
              <a:ext uri="{FF2B5EF4-FFF2-40B4-BE49-F238E27FC236}">
                <a16:creationId xmlns:a16="http://schemas.microsoft.com/office/drawing/2014/main" id="{C368D8F1-E7A9-554E-9B0E-05F32F9FAD2A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63" name="Linie">
              <a:extLst>
                <a:ext uri="{FF2B5EF4-FFF2-40B4-BE49-F238E27FC236}">
                  <a16:creationId xmlns:a16="http://schemas.microsoft.com/office/drawing/2014/main" id="{CDBB0B1F-B071-A845-B192-682917954BF8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Linie">
              <a:extLst>
                <a:ext uri="{FF2B5EF4-FFF2-40B4-BE49-F238E27FC236}">
                  <a16:creationId xmlns:a16="http://schemas.microsoft.com/office/drawing/2014/main" id="{59954D6D-0B9C-AD44-9DDB-2550636C8703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Linie">
              <a:extLst>
                <a:ext uri="{FF2B5EF4-FFF2-40B4-BE49-F238E27FC236}">
                  <a16:creationId xmlns:a16="http://schemas.microsoft.com/office/drawing/2014/main" id="{914DE49F-EC57-2E43-AB89-FC5181C10FC2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Linie">
              <a:extLst>
                <a:ext uri="{FF2B5EF4-FFF2-40B4-BE49-F238E27FC236}">
                  <a16:creationId xmlns:a16="http://schemas.microsoft.com/office/drawing/2014/main" id="{7623077E-5FB6-4745-AFCB-96D80DF5C511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Linie">
              <a:extLst>
                <a:ext uri="{FF2B5EF4-FFF2-40B4-BE49-F238E27FC236}">
                  <a16:creationId xmlns:a16="http://schemas.microsoft.com/office/drawing/2014/main" id="{1F795CCA-E55C-9145-AF7B-409B01D54D45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Linie">
              <a:extLst>
                <a:ext uri="{FF2B5EF4-FFF2-40B4-BE49-F238E27FC236}">
                  <a16:creationId xmlns:a16="http://schemas.microsoft.com/office/drawing/2014/main" id="{97ACCA39-5369-2345-87C2-8BB0B10BF45A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Linie">
              <a:extLst>
                <a:ext uri="{FF2B5EF4-FFF2-40B4-BE49-F238E27FC236}">
                  <a16:creationId xmlns:a16="http://schemas.microsoft.com/office/drawing/2014/main" id="{81AE122C-4994-C147-AB0C-30343C0CDA31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Linie">
              <a:extLst>
                <a:ext uri="{FF2B5EF4-FFF2-40B4-BE49-F238E27FC236}">
                  <a16:creationId xmlns:a16="http://schemas.microsoft.com/office/drawing/2014/main" id="{927ABC02-A893-CA4C-A49C-DD10F440037F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Linie">
              <a:extLst>
                <a:ext uri="{FF2B5EF4-FFF2-40B4-BE49-F238E27FC236}">
                  <a16:creationId xmlns:a16="http://schemas.microsoft.com/office/drawing/2014/main" id="{510ABDD7-8E89-8F47-80F0-4C3AABCBBE0E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Linie">
              <a:extLst>
                <a:ext uri="{FF2B5EF4-FFF2-40B4-BE49-F238E27FC236}">
                  <a16:creationId xmlns:a16="http://schemas.microsoft.com/office/drawing/2014/main" id="{F789BD69-DEB7-444C-9201-C59C4B90395B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livng.knowledge">
            <a:extLst>
              <a:ext uri="{FF2B5EF4-FFF2-40B4-BE49-F238E27FC236}">
                <a16:creationId xmlns:a16="http://schemas.microsoft.com/office/drawing/2014/main" id="{47F7FB0D-7814-7142-AFBE-7A75ED0F012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7273218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402" y="196200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402" y="3240000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831638" y="6069200"/>
            <a:ext cx="456036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4" name="Regieanweisungen">
            <a:extLst>
              <a:ext uri="{FF2B5EF4-FFF2-40B4-BE49-F238E27FC236}">
                <a16:creationId xmlns:a16="http://schemas.microsoft.com/office/drawing/2014/main" id="{00ECBAA0-F64D-E642-91EE-7FD796756364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1258B1E1-19E8-F942-B303-89FEFD11BF6A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6BA3BDCF-D183-B04A-AEA5-AC77C96A4AA2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>
              <a:extLst>
                <a:ext uri="{FF2B5EF4-FFF2-40B4-BE49-F238E27FC236}">
                  <a16:creationId xmlns:a16="http://schemas.microsoft.com/office/drawing/2014/main" id="{DFA2E6C8-7CCA-954B-8D5D-A533B5DBF0A9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5196E3F3-8648-3B4B-ABB0-4977CF50F9A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7DFB6D48-E4D7-4944-97D9-C9E340283921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86FF3820-6F06-974C-B737-51D86061C2DC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>
              <a:extLst>
                <a:ext uri="{FF2B5EF4-FFF2-40B4-BE49-F238E27FC236}">
                  <a16:creationId xmlns:a16="http://schemas.microsoft.com/office/drawing/2014/main" id="{9B3CCE05-F829-744F-9BC4-13D443ADB381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0203EE4C-F6CC-DD45-B690-6E669E248480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>
              <a:extLst>
                <a:ext uri="{FF2B5EF4-FFF2-40B4-BE49-F238E27FC236}">
                  <a16:creationId xmlns:a16="http://schemas.microsoft.com/office/drawing/2014/main" id="{E23B25D5-DDAD-7C4B-9FFD-6A8E19F22CCC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>
              <a:extLst>
                <a:ext uri="{FF2B5EF4-FFF2-40B4-BE49-F238E27FC236}">
                  <a16:creationId xmlns:a16="http://schemas.microsoft.com/office/drawing/2014/main" id="{BE64572D-3AC4-C848-9602-D4066B4889CD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Logo">
            <a:extLst>
              <a:ext uri="{FF2B5EF4-FFF2-40B4-BE49-F238E27FC236}">
                <a16:creationId xmlns:a16="http://schemas.microsoft.com/office/drawing/2014/main" id="{8D8D12B4-6FC9-5049-B450-BF9A432CF1A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grpSp>
        <p:nvGrpSpPr>
          <p:cNvPr id="51" name="Ecke">
            <a:extLst>
              <a:ext uri="{FF2B5EF4-FFF2-40B4-BE49-F238E27FC236}">
                <a16:creationId xmlns:a16="http://schemas.microsoft.com/office/drawing/2014/main" id="{2BEE4D5A-671F-3C48-A20E-B0FDA728E1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52" name="Fläche">
              <a:extLst>
                <a:ext uri="{FF2B5EF4-FFF2-40B4-BE49-F238E27FC236}">
                  <a16:creationId xmlns:a16="http://schemas.microsoft.com/office/drawing/2014/main" id="{77C02CE2-3D62-F84D-BA03-B0559DE31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56" name="FONT">
              <a:extLst>
                <a:ext uri="{FF2B5EF4-FFF2-40B4-BE49-F238E27FC236}">
                  <a16:creationId xmlns:a16="http://schemas.microsoft.com/office/drawing/2014/main" id="{A73BFE46-D9BD-9442-A29C-F345929E0A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  <p:sp>
        <p:nvSpPr>
          <p:cNvPr id="21" name="livng.knowledge">
            <a:extLst>
              <a:ext uri="{FF2B5EF4-FFF2-40B4-BE49-F238E27FC236}">
                <a16:creationId xmlns:a16="http://schemas.microsoft.com/office/drawing/2014/main" id="{53D18515-2728-DF4D-BD30-577CE284C0F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5500750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ypoec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831638" y="6069200"/>
            <a:ext cx="456036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4" name="Regieanweisungen">
            <a:extLst>
              <a:ext uri="{FF2B5EF4-FFF2-40B4-BE49-F238E27FC236}">
                <a16:creationId xmlns:a16="http://schemas.microsoft.com/office/drawing/2014/main" id="{512A8336-2CA1-3948-948D-0926FA18E3D9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3A712D2C-532E-1B4C-8C51-6C3CFBE6792D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1301602D-0718-2A48-A04A-0D49AA4F6E8B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>
              <a:extLst>
                <a:ext uri="{FF2B5EF4-FFF2-40B4-BE49-F238E27FC236}">
                  <a16:creationId xmlns:a16="http://schemas.microsoft.com/office/drawing/2014/main" id="{4F3F5AA7-BCBB-B546-A572-DC989FEA5A61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EBE982D6-758A-9946-B322-41730F8218C7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C35184BC-F0EA-764D-BBA8-05D5C133415D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A9435E8A-1FCE-8444-8A1E-6C4BBFC7B0AF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>
              <a:extLst>
                <a:ext uri="{FF2B5EF4-FFF2-40B4-BE49-F238E27FC236}">
                  <a16:creationId xmlns:a16="http://schemas.microsoft.com/office/drawing/2014/main" id="{5D8584CC-6766-3A46-90C2-1826275DF049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6C040198-35FF-884B-9182-4442C6D814DD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>
              <a:extLst>
                <a:ext uri="{FF2B5EF4-FFF2-40B4-BE49-F238E27FC236}">
                  <a16:creationId xmlns:a16="http://schemas.microsoft.com/office/drawing/2014/main" id="{D4326288-7ACE-EE4A-8A01-F81A28678F26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>
              <a:extLst>
                <a:ext uri="{FF2B5EF4-FFF2-40B4-BE49-F238E27FC236}">
                  <a16:creationId xmlns:a16="http://schemas.microsoft.com/office/drawing/2014/main" id="{806E543B-443F-A54A-A513-B77782818008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Logo">
            <a:extLst>
              <a:ext uri="{FF2B5EF4-FFF2-40B4-BE49-F238E27FC236}">
                <a16:creationId xmlns:a16="http://schemas.microsoft.com/office/drawing/2014/main" id="{4672C089-FB2C-964E-9999-28061477004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grpSp>
        <p:nvGrpSpPr>
          <p:cNvPr id="51" name="Ecke">
            <a:extLst>
              <a:ext uri="{FF2B5EF4-FFF2-40B4-BE49-F238E27FC236}">
                <a16:creationId xmlns:a16="http://schemas.microsoft.com/office/drawing/2014/main" id="{19C02532-AA4A-C045-8A7C-C8E7BBDB076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52" name="Fläche">
              <a:extLst>
                <a:ext uri="{FF2B5EF4-FFF2-40B4-BE49-F238E27FC236}">
                  <a16:creationId xmlns:a16="http://schemas.microsoft.com/office/drawing/2014/main" id="{0FC6C01B-DA14-A04F-877A-FF808590D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56" name="FONT">
              <a:extLst>
                <a:ext uri="{FF2B5EF4-FFF2-40B4-BE49-F238E27FC236}">
                  <a16:creationId xmlns:a16="http://schemas.microsoft.com/office/drawing/2014/main" id="{9CCCD4BC-B124-AF4B-8AC8-DC208DA27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  <p:sp>
        <p:nvSpPr>
          <p:cNvPr id="21" name="livng.knowledge">
            <a:extLst>
              <a:ext uri="{FF2B5EF4-FFF2-40B4-BE49-F238E27FC236}">
                <a16:creationId xmlns:a16="http://schemas.microsoft.com/office/drawing/2014/main" id="{B7AED09D-D872-F34F-B764-A4039FDCE91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7280930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intergrundbild"/>
          <p:cNvPicPr>
            <a:picLocks noChangeAspect="1"/>
          </p:cNvPicPr>
          <p:nvPr/>
        </p:nvPicPr>
        <p:blipFill rotWithShape="1">
          <a:blip r:embed="rId2"/>
          <a:srcRect t="300" b="5222"/>
          <a:stretch/>
        </p:blipFill>
        <p:spPr>
          <a:xfrm>
            <a:off x="0" y="2"/>
            <a:ext cx="12192000" cy="5669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1" y="1962075"/>
            <a:ext cx="5036816" cy="498598"/>
          </a:xfrm>
          <a:solidFill>
            <a:schemeClr val="bg2"/>
          </a:solidFill>
        </p:spPr>
        <p:txBody>
          <a:bodyPr wrap="none" lIns="90000" tIns="0" rIns="90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der Präsentation auf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000" y="3590925"/>
            <a:ext cx="2688000" cy="18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</a:p>
          <a:p>
            <a:pPr lvl="0"/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480000" y="304199"/>
            <a:ext cx="36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26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478368" y="2484439"/>
            <a:ext cx="4251137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sp>
        <p:nvSpPr>
          <p:cNvPr id="2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769229" y="6028843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pic>
        <p:nvPicPr>
          <p:cNvPr id="24" name="Hintergrundbild">
            <a:extLst>
              <a:ext uri="{FF2B5EF4-FFF2-40B4-BE49-F238E27FC236}">
                <a16:creationId xmlns:a16="http://schemas.microsoft.com/office/drawing/2014/main" id="{BA571F12-9FBB-F444-8324-06D41A365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82"/>
            <a:ext cx="12192000" cy="5654051"/>
          </a:xfrm>
          <a:prstGeom prst="rect">
            <a:avLst/>
          </a:prstGeom>
        </p:spPr>
      </p:pic>
      <p:sp>
        <p:nvSpPr>
          <p:cNvPr id="25" name="Linie">
            <a:extLst>
              <a:ext uri="{FF2B5EF4-FFF2-40B4-BE49-F238E27FC236}">
                <a16:creationId xmlns:a16="http://schemas.microsoft.com/office/drawing/2014/main" id="{77CF79E4-663F-5B48-89C0-26073481A6A8}"/>
              </a:ext>
            </a:extLst>
          </p:cNvPr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28" name="Regieanweisungen">
            <a:extLst>
              <a:ext uri="{FF2B5EF4-FFF2-40B4-BE49-F238E27FC236}">
                <a16:creationId xmlns:a16="http://schemas.microsoft.com/office/drawing/2014/main" id="{712B8235-5A53-9945-8D5D-3510A4AA4400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2" name="Linie">
              <a:extLst>
                <a:ext uri="{FF2B5EF4-FFF2-40B4-BE49-F238E27FC236}">
                  <a16:creationId xmlns:a16="http://schemas.microsoft.com/office/drawing/2014/main" id="{9F75CF44-58E0-CF49-9E1C-463536DD6D92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7A362EBF-CD5A-4142-8441-D4957096E564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218FBFDE-7BFD-DB4F-883E-BEF6AD66B75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A6889172-AEB2-4B49-ABBB-14A5EC539A77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>
              <a:extLst>
                <a:ext uri="{FF2B5EF4-FFF2-40B4-BE49-F238E27FC236}">
                  <a16:creationId xmlns:a16="http://schemas.microsoft.com/office/drawing/2014/main" id="{E7812F82-53CA-9C4F-BE00-FB80E6A90998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CE45FCEA-1E45-1343-8C1C-A3BEC099F383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B6E18050-9C35-304A-9775-60B2821E1D4C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5221AB02-FC2F-414A-94B6-B8F74B382375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BE156E55-54A9-F549-AA7E-7C3CABBE8937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8C93632-B41D-164C-8A56-30C5204E38F2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Logo">
            <a:extLst>
              <a:ext uri="{FF2B5EF4-FFF2-40B4-BE49-F238E27FC236}">
                <a16:creationId xmlns:a16="http://schemas.microsoft.com/office/drawing/2014/main" id="{5838021F-306A-1641-8435-E83EC810637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58" name="Titel 1">
            <a:extLst>
              <a:ext uri="{FF2B5EF4-FFF2-40B4-BE49-F238E27FC236}">
                <a16:creationId xmlns:a16="http://schemas.microsoft.com/office/drawing/2014/main" id="{85805F51-5C97-E345-958F-2F1F3E4046D2}"/>
              </a:ext>
            </a:extLst>
          </p:cNvPr>
          <p:cNvSpPr txBox="1">
            <a:spLocks/>
          </p:cNvSpPr>
          <p:nvPr/>
        </p:nvSpPr>
        <p:spPr>
          <a:xfrm>
            <a:off x="359626" y="1962075"/>
            <a:ext cx="5036816" cy="498598"/>
          </a:xfrm>
          <a:prstGeom prst="rect">
            <a:avLst/>
          </a:prstGeom>
          <a:solidFill>
            <a:schemeClr val="bg2"/>
          </a:solidFill>
        </p:spPr>
        <p:txBody>
          <a:bodyPr vert="horz" wrap="none" lIns="89906" tIns="0" rIns="89906" bIns="0" rtlCol="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3596"/>
              <a:t>Titel der Präsentation auf</a:t>
            </a:r>
            <a:endParaRPr lang="de-DE" sz="3596" dirty="0"/>
          </a:p>
        </p:txBody>
      </p:sp>
      <p:sp>
        <p:nvSpPr>
          <p:cNvPr id="59" name="Untertitel 2">
            <a:extLst>
              <a:ext uri="{FF2B5EF4-FFF2-40B4-BE49-F238E27FC236}">
                <a16:creationId xmlns:a16="http://schemas.microsoft.com/office/drawing/2014/main" id="{21FA039B-FF8C-CC43-A7B1-3587AB2B0425}"/>
              </a:ext>
            </a:extLst>
          </p:cNvPr>
          <p:cNvSpPr txBox="1">
            <a:spLocks/>
          </p:cNvSpPr>
          <p:nvPr/>
        </p:nvSpPr>
        <p:spPr>
          <a:xfrm>
            <a:off x="359625" y="3590925"/>
            <a:ext cx="2013902" cy="18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de-DE"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 sz="1798"/>
              <a:t>Untertitel bzw. Kurzbeschreibung der Präsentation</a:t>
            </a:r>
          </a:p>
          <a:p>
            <a:r>
              <a:rPr lang="en-GB" sz="1798"/>
              <a:t>Name: der Referentin / des Referenten</a:t>
            </a:r>
            <a:endParaRPr lang="en-GB" sz="1798" dirty="0"/>
          </a:p>
        </p:txBody>
      </p:sp>
      <p:sp>
        <p:nvSpPr>
          <p:cNvPr id="60" name="Vertikaler Textplatzhalter 2">
            <a:extLst>
              <a:ext uri="{FF2B5EF4-FFF2-40B4-BE49-F238E27FC236}">
                <a16:creationId xmlns:a16="http://schemas.microsoft.com/office/drawing/2014/main" id="{757A8D0F-1525-5440-90DB-24F909E2470A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358402" y="2484439"/>
            <a:ext cx="4089403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sp>
        <p:nvSpPr>
          <p:cNvPr id="27" name="livng.knowledge">
            <a:extLst>
              <a:ext uri="{FF2B5EF4-FFF2-40B4-BE49-F238E27FC236}">
                <a16:creationId xmlns:a16="http://schemas.microsoft.com/office/drawing/2014/main" id="{066467CB-860E-B94F-9269-FA8017D3238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195695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6" orient="horz" pos="1236">
          <p15:clr>
            <a:srgbClr val="FBAE40"/>
          </p15:clr>
        </p15:guide>
        <p15:guide id="7" orient="horz" pos="2262">
          <p15:clr>
            <a:srgbClr val="FBAE40"/>
          </p15:clr>
        </p15:guide>
        <p15:guide id="8" pos="227">
          <p15:clr>
            <a:srgbClr val="FBAE40"/>
          </p15:clr>
        </p15:guide>
        <p15:guide id="9" pos="7461">
          <p15:clr>
            <a:srgbClr val="FBAE40"/>
          </p15:clr>
        </p15:guide>
        <p15:guide id="10" orient="horz" pos="156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9625" y="1665066"/>
            <a:ext cx="11472051" cy="4240848"/>
          </a:xfrm>
        </p:spPr>
        <p:txBody>
          <a:bodyPr/>
          <a:lstStyle>
            <a:lvl1pPr marL="274363" marR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539210" marR="0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2pPr>
            <a:lvl3pPr marL="802472" marR="0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3pPr>
            <a:lvl4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4pPr>
            <a:lvl5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5pPr>
            <a:lvl6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6pPr>
            <a:lvl7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7pPr>
            <a:lvl8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8pPr>
            <a:lvl9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9pPr>
          </a:lstStyle>
          <a:p>
            <a:pPr marL="274363" marR="0" lvl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Fließtext auf erster Ebene // für weitere Aufzählungen </a:t>
            </a:r>
            <a:b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&gt;&gt; Menü &gt; Start &gt; Absatz &gt; Listenebne erhöhen </a:t>
            </a:r>
          </a:p>
          <a:p>
            <a:pPr marL="539210" marR="0" lvl="1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1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Zweite Ebene</a:t>
            </a:r>
          </a:p>
          <a:p>
            <a:pPr marL="802472" marR="0" lvl="2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Dritte Ebene</a:t>
            </a:r>
          </a:p>
          <a:p>
            <a:pPr marL="1067320" marR="0" lvl="3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Vierte Ebene</a:t>
            </a:r>
          </a:p>
          <a:p>
            <a:pPr marL="1067320" marR="0" lvl="4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Fünfte Ebene</a:t>
            </a:r>
          </a:p>
          <a:p>
            <a:pPr marL="1067320" marR="0" lvl="5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Sechste Ebene</a:t>
            </a:r>
          </a:p>
          <a:p>
            <a:pPr marL="1067320" marR="0" lvl="6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Siebte Ebene</a:t>
            </a:r>
          </a:p>
          <a:p>
            <a:pPr marL="1067320" marR="0" lvl="7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Achte Ebene</a:t>
            </a:r>
          </a:p>
          <a:p>
            <a:pPr marL="1067320" marR="0" lvl="8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Neunte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BA5F8B6-9755-B049-B5EE-24C8818A3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Logics</a:t>
            </a:r>
            <a:endParaRPr lang="en-US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BA8AF51-BD09-E140-B970-8F7D15CD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StaRAI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E209590-B7E9-864F-8E23-D8E66B67E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Linie">
            <a:extLst>
              <a:ext uri="{FF2B5EF4-FFF2-40B4-BE49-F238E27FC236}">
                <a16:creationId xmlns:a16="http://schemas.microsoft.com/office/drawing/2014/main" id="{74E4E7DF-5D97-5A48-92FB-8CDE15E71AB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8098019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>
          <p15:clr>
            <a:srgbClr val="FBAE40"/>
          </p15:clr>
        </p15:guide>
        <p15:guide id="7" orient="horz" pos="3618">
          <p15:clr>
            <a:srgbClr val="FBAE40"/>
          </p15:clr>
        </p15:guide>
        <p15:guide id="8" orient="horz" pos="85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962" y="1666800"/>
            <a:ext cx="5452008" cy="4239112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842" y="1666800"/>
            <a:ext cx="5573833" cy="4239112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D891D81-850B-104A-8882-3B4FE65D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Logics</a:t>
            </a:r>
            <a:endParaRPr lang="en-US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5C3E01FC-4088-3E4B-A987-3CBED1C47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StaRAI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227048F-4499-5747-BBA5-477A08D6E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Linie">
            <a:extLst>
              <a:ext uri="{FF2B5EF4-FFF2-40B4-BE49-F238E27FC236}">
                <a16:creationId xmlns:a16="http://schemas.microsoft.com/office/drawing/2014/main" id="{B3105BE5-7E5E-0845-B3F4-48E9C5D4B19D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703364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826" y="2615519"/>
            <a:ext cx="5572334" cy="329039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843" y="2615519"/>
            <a:ext cx="5573833" cy="329039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E951C31-C6BD-824C-BF6E-8C71F39EAA7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9624" y="1666800"/>
            <a:ext cx="5574533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770AB22-F3E9-294E-99D4-9AB1D452A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840" y="1666800"/>
            <a:ext cx="5573834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7C6A65A7-1CBA-0D4F-B9D8-6D61E7871B6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Logics</a:t>
            </a:r>
            <a:endParaRPr lang="en-US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B6433E5C-9FED-DA4C-8DE8-B99B9F3001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StaRAI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AFD26347-1A0A-784C-8CCF-ACBD59383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Linie">
            <a:extLst>
              <a:ext uri="{FF2B5EF4-FFF2-40B4-BE49-F238E27FC236}">
                <a16:creationId xmlns:a16="http://schemas.microsoft.com/office/drawing/2014/main" id="{5D1988EE-945D-DC4D-B6FF-84072DB78E01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99044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9625" y="904869"/>
            <a:ext cx="11472051" cy="5753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9625" y="1665065"/>
            <a:ext cx="11472051" cy="42408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grpSp>
        <p:nvGrpSpPr>
          <p:cNvPr id="76" name="Regieanweisungen">
            <a:extLst>
              <a:ext uri="{FF2B5EF4-FFF2-40B4-BE49-F238E27FC236}">
                <a16:creationId xmlns:a16="http://schemas.microsoft.com/office/drawing/2014/main" id="{D1E7AB19-6326-F842-B55D-602CEE998E58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81" name="Linie">
              <a:extLst>
                <a:ext uri="{FF2B5EF4-FFF2-40B4-BE49-F238E27FC236}">
                  <a16:creationId xmlns:a16="http://schemas.microsoft.com/office/drawing/2014/main" id="{E83804AF-E342-CE4F-B1EC-DEAF381D56D0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nie">
              <a:extLst>
                <a:ext uri="{FF2B5EF4-FFF2-40B4-BE49-F238E27FC236}">
                  <a16:creationId xmlns:a16="http://schemas.microsoft.com/office/drawing/2014/main" id="{424FF1AA-1F85-0349-8AC7-B8DE428B8B2E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nie">
              <a:extLst>
                <a:ext uri="{FF2B5EF4-FFF2-40B4-BE49-F238E27FC236}">
                  <a16:creationId xmlns:a16="http://schemas.microsoft.com/office/drawing/2014/main" id="{D3816368-3ED9-E949-869E-C138AEA477E6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nie">
              <a:extLst>
                <a:ext uri="{FF2B5EF4-FFF2-40B4-BE49-F238E27FC236}">
                  <a16:creationId xmlns:a16="http://schemas.microsoft.com/office/drawing/2014/main" id="{A35BC36B-DBB2-8D43-8FC8-61482A66030E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Linie">
              <a:extLst>
                <a:ext uri="{FF2B5EF4-FFF2-40B4-BE49-F238E27FC236}">
                  <a16:creationId xmlns:a16="http://schemas.microsoft.com/office/drawing/2014/main" id="{1D0BC4A0-12DF-0742-991C-E85484A0CF65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nie">
              <a:extLst>
                <a:ext uri="{FF2B5EF4-FFF2-40B4-BE49-F238E27FC236}">
                  <a16:creationId xmlns:a16="http://schemas.microsoft.com/office/drawing/2014/main" id="{28E5A8EC-4E8D-2243-AAA2-E0CA46623482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Linie">
              <a:extLst>
                <a:ext uri="{FF2B5EF4-FFF2-40B4-BE49-F238E27FC236}">
                  <a16:creationId xmlns:a16="http://schemas.microsoft.com/office/drawing/2014/main" id="{89CA6780-65ED-624F-AF8E-E86F7BC6A566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Linie">
              <a:extLst>
                <a:ext uri="{FF2B5EF4-FFF2-40B4-BE49-F238E27FC236}">
                  <a16:creationId xmlns:a16="http://schemas.microsoft.com/office/drawing/2014/main" id="{5C0C5252-6141-8542-B72D-C99EAD621600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Linie">
              <a:extLst>
                <a:ext uri="{FF2B5EF4-FFF2-40B4-BE49-F238E27FC236}">
                  <a16:creationId xmlns:a16="http://schemas.microsoft.com/office/drawing/2014/main" id="{B5AFC2EF-7146-F64A-AFFE-05B78978B34C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Linie">
              <a:extLst>
                <a:ext uri="{FF2B5EF4-FFF2-40B4-BE49-F238E27FC236}">
                  <a16:creationId xmlns:a16="http://schemas.microsoft.com/office/drawing/2014/main" id="{03D06505-86C7-C14B-8902-B14251A25389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Datumsplatzhalter 3">
            <a:extLst>
              <a:ext uri="{FF2B5EF4-FFF2-40B4-BE49-F238E27FC236}">
                <a16:creationId xmlns:a16="http://schemas.microsoft.com/office/drawing/2014/main" id="{BBC00DD8-CEB4-714C-9F21-1C97522ED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Logics</a:t>
            </a:r>
            <a:endParaRPr lang="en-US" dirty="0"/>
          </a:p>
        </p:txBody>
      </p:sp>
      <p:sp>
        <p:nvSpPr>
          <p:cNvPr id="99" name="Fußzeilenplatzhalter 4">
            <a:extLst>
              <a:ext uri="{FF2B5EF4-FFF2-40B4-BE49-F238E27FC236}">
                <a16:creationId xmlns:a16="http://schemas.microsoft.com/office/drawing/2014/main" id="{20C08151-2A10-7E40-AD9E-0C6B1986F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StaRAI</a:t>
            </a:r>
          </a:p>
        </p:txBody>
      </p:sp>
      <p:sp>
        <p:nvSpPr>
          <p:cNvPr id="100" name="Foliennummernplatzhalter 5">
            <a:extLst>
              <a:ext uri="{FF2B5EF4-FFF2-40B4-BE49-F238E27FC236}">
                <a16:creationId xmlns:a16="http://schemas.microsoft.com/office/drawing/2014/main" id="{B9FBCA1B-1C8C-194C-82E1-B0AC47CED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01" name="Logo">
            <a:extLst>
              <a:ext uri="{FF2B5EF4-FFF2-40B4-BE49-F238E27FC236}">
                <a16:creationId xmlns:a16="http://schemas.microsoft.com/office/drawing/2014/main" id="{03F2C863-AB4B-0042-B635-635A91C8D52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304200"/>
            <a:ext cx="1438502" cy="41580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102" name="Linie">
            <a:extLst>
              <a:ext uri="{FF2B5EF4-FFF2-40B4-BE49-F238E27FC236}">
                <a16:creationId xmlns:a16="http://schemas.microsoft.com/office/drawing/2014/main" id="{60B90A70-D8B1-A04E-AE50-1F02457FB929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417477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2" r:id="rId16"/>
  </p:sldLayoutIdLst>
  <p:hf hdr="0"/>
  <p:txStyles>
    <p:titleStyle>
      <a:lvl1pPr marL="0" indent="0" algn="l" defTabSz="9134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97" b="1" i="0" kern="1200" baseline="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74363" indent="-274363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lang="de-DE" sz="2398" b="0" i="0" u="none" strike="noStrike" kern="1200" baseline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9210" indent="-280707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21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2472" indent="-269605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9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de-DE"/>
      </a:defPPr>
      <a:lvl1pPr marL="0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32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63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4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5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657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388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0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1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4BE2-80DA-4241-AF62-CB1542C633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Foundations: </a:t>
            </a:r>
            <a:br>
              <a:rPr lang="en-GB" dirty="0"/>
            </a:br>
            <a:r>
              <a:rPr lang="en-GB" dirty="0"/>
              <a:t>Logic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84F53-43C7-8041-BB5E-42EFDC745B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Statistical Relational Artificial Intelligence</a:t>
            </a:r>
            <a:br>
              <a:rPr lang="en-GB" dirty="0"/>
            </a:br>
            <a:r>
              <a:rPr lang="en-GB" dirty="0"/>
              <a:t>(StaRAI)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5C149E-328F-5146-8520-C7F601EE3733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/>
        <p:txBody>
          <a:bodyPr/>
          <a:lstStyle/>
          <a:p>
            <a:r>
              <a:rPr lang="en-GB"/>
              <a:t>Tanya Braun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B21BF68-66BB-7148-897C-434E1BD21571}"/>
                  </a:ext>
                </a:extLst>
              </p:cNvPr>
              <p:cNvSpPr/>
              <p:nvPr/>
            </p:nvSpPr>
            <p:spPr>
              <a:xfrm>
                <a:off x="7026088" y="3238083"/>
                <a:ext cx="2129118" cy="1548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¬¬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∧¬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∧¬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B21BF68-66BB-7148-897C-434E1BD215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088" y="3238083"/>
                <a:ext cx="2129118" cy="1548629"/>
              </a:xfrm>
              <a:prstGeom prst="rect">
                <a:avLst/>
              </a:prstGeom>
              <a:blipFill>
                <a:blip r:embed="rId2"/>
                <a:stretch>
                  <a:fillRect b="-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64062A3-4E66-9045-A294-E43CCDEB6A58}"/>
                  </a:ext>
                </a:extLst>
              </p:cNvPr>
              <p:cNvSpPr/>
              <p:nvPr/>
            </p:nvSpPr>
            <p:spPr>
              <a:xfrm>
                <a:off x="8090647" y="4138501"/>
                <a:ext cx="4926106" cy="1235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32867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𝑘𝑛𝑜𝑤𝑠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𝑗𝑎𝑐𝑘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𝑗𝑖𝑙𝑙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32867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32867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32867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𝑘𝑛𝑜𝑤𝑠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𝑘𝑛𝑜𝑤𝑠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64062A3-4E66-9045-A294-E43CCDEB6A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647" y="4138501"/>
                <a:ext cx="4926106" cy="12359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AAC79E0C-E4C2-504E-9FDD-C135FE593A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9867136"/>
                  </p:ext>
                </p:extLst>
              </p:nvPr>
            </p:nvGraphicFramePr>
            <p:xfrm>
              <a:off x="9635883" y="2158197"/>
              <a:ext cx="1590674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398970">
                      <a:extLst>
                        <a:ext uri="{9D8B030D-6E8A-4147-A177-3AD203B41FA5}">
                          <a16:colId xmlns:a16="http://schemas.microsoft.com/office/drawing/2014/main" val="1911372165"/>
                        </a:ext>
                      </a:extLst>
                    </a:gridCol>
                    <a:gridCol w="795972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8886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140512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AAC79E0C-E4C2-504E-9FDD-C135FE593A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9867136"/>
                  </p:ext>
                </p:extLst>
              </p:nvPr>
            </p:nvGraphicFramePr>
            <p:xfrm>
              <a:off x="9635883" y="2158197"/>
              <a:ext cx="1590674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398970">
                      <a:extLst>
                        <a:ext uri="{9D8B030D-6E8A-4147-A177-3AD203B41FA5}">
                          <a16:colId xmlns:a16="http://schemas.microsoft.com/office/drawing/2014/main" val="1911372165"/>
                        </a:ext>
                      </a:extLst>
                    </a:gridCol>
                    <a:gridCol w="795972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3448" r="-312903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3448" r="-203125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587" t="-3448" r="-3175" b="-4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100000" r="-312903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100000" r="-203125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587" t="-100000" r="-3175" b="-2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206897" r="-312903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206897" r="-203125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587" t="-206897" r="-3175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296667" r="-31290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296667" r="-20312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587" t="-296667" r="-3175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8886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410345" r="-312903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410345" r="-203125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587" t="-410345" r="-3175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14051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4772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0819D-7BDF-BC4B-BE14-1688E384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Semantics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4822A-3380-314D-852C-EDA989B466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Truth table</a:t>
                </a:r>
              </a:p>
              <a:p>
                <a:pPr lvl="1"/>
                <a:r>
                  <a:rPr lang="en-GB" dirty="0"/>
                  <a:t>Table of all possible interpretations for the propositional constants in a language</a:t>
                </a:r>
              </a:p>
              <a:p>
                <a:pPr lvl="2"/>
                <a:r>
                  <a:rPr lang="en-GB" dirty="0"/>
                  <a:t>One column per constant</a:t>
                </a:r>
              </a:p>
              <a:p>
                <a:pPr lvl="2"/>
                <a:r>
                  <a:rPr lang="en-GB" dirty="0"/>
                  <a:t>One row per interpretation</a:t>
                </a:r>
              </a:p>
              <a:p>
                <a:pPr lvl="2"/>
                <a:r>
                  <a:rPr lang="en-GB" dirty="0"/>
                  <a:t>For a language with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constants,</a:t>
                </a:r>
                <a:br>
                  <a:rPr lang="en-GB" dirty="0"/>
                </a:br>
                <a:r>
                  <a:rPr lang="en-GB" dirty="0"/>
                  <a:t>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interpretations</a:t>
                </a:r>
              </a:p>
              <a:p>
                <a:pPr lvl="3"/>
                <a:r>
                  <a:rPr lang="en-GB" dirty="0">
                    <a:solidFill>
                      <a:srgbClr val="FFC000"/>
                    </a:solidFill>
                  </a:rPr>
                  <a:t>Exponential!</a:t>
                </a: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4822A-3380-314D-852C-EDA989B466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9C21-B56B-9243-8C07-EF0135F1E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Logics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DAFDA-AFB1-F84D-AE8F-DDBE5D43F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T. Braun - StaRAI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6C989-1FC7-6147-A99B-9EE9CE2D0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10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67B0E4A-8414-2347-A919-6AC11F6FA6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5517538"/>
                  </p:ext>
                </p:extLst>
              </p:nvPr>
            </p:nvGraphicFramePr>
            <p:xfrm>
              <a:off x="10001809" y="2116709"/>
              <a:ext cx="1110615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0205">
                      <a:extLst>
                        <a:ext uri="{9D8B030D-6E8A-4147-A177-3AD203B41FA5}">
                          <a16:colId xmlns:a16="http://schemas.microsoft.com/office/drawing/2014/main" val="2960281846"/>
                        </a:ext>
                      </a:extLst>
                    </a:gridCol>
                    <a:gridCol w="370205">
                      <a:extLst>
                        <a:ext uri="{9D8B030D-6E8A-4147-A177-3AD203B41FA5}">
                          <a16:colId xmlns:a16="http://schemas.microsoft.com/office/drawing/2014/main" val="351592651"/>
                        </a:ext>
                      </a:extLst>
                    </a:gridCol>
                    <a:gridCol w="370205">
                      <a:extLst>
                        <a:ext uri="{9D8B030D-6E8A-4147-A177-3AD203B41FA5}">
                          <a16:colId xmlns:a16="http://schemas.microsoft.com/office/drawing/2014/main" val="300806937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48642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58850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45842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94946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06476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05845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0277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77644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2762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67B0E4A-8414-2347-A919-6AC11F6FA6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5517538"/>
                  </p:ext>
                </p:extLst>
              </p:nvPr>
            </p:nvGraphicFramePr>
            <p:xfrm>
              <a:off x="10001809" y="2116709"/>
              <a:ext cx="1110615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0205">
                      <a:extLst>
                        <a:ext uri="{9D8B030D-6E8A-4147-A177-3AD203B41FA5}">
                          <a16:colId xmlns:a16="http://schemas.microsoft.com/office/drawing/2014/main" val="2960281846"/>
                        </a:ext>
                      </a:extLst>
                    </a:gridCol>
                    <a:gridCol w="370205">
                      <a:extLst>
                        <a:ext uri="{9D8B030D-6E8A-4147-A177-3AD203B41FA5}">
                          <a16:colId xmlns:a16="http://schemas.microsoft.com/office/drawing/2014/main" val="351592651"/>
                        </a:ext>
                      </a:extLst>
                    </a:gridCol>
                    <a:gridCol w="370205">
                      <a:extLst>
                        <a:ext uri="{9D8B030D-6E8A-4147-A177-3AD203B41FA5}">
                          <a16:colId xmlns:a16="http://schemas.microsoft.com/office/drawing/2014/main" val="300806937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48" r="-210345" b="-8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r="-103333" b="-8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6897" r="-6897" b="-8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8642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48" t="-96667" r="-210345" b="-6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96667" r="-103333" b="-6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6897" t="-96667" r="-6897" b="-68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58850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48" t="-203448" r="-210345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203448" r="-103333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6897" t="-203448" r="-6897" b="-6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45842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48" t="-303448" r="-210345" b="-5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303448" r="-103333" b="-5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6897" t="-303448" r="-6897" b="-5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94946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48" t="-390000" r="-210345" b="-3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390000" r="-103333" b="-3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6897" t="-390000" r="-6897" b="-39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06476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48" t="-506897" r="-210345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506897" r="-103333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6897" t="-506897" r="-6897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05845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48" t="-606897" r="-210345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606897" r="-103333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6897" t="-606897" r="-6897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0277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48" t="-683333" r="-210345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683333" r="-103333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6897" t="-683333" r="-6897"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77644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48" t="-810345" r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810345" r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6897" t="-810345" r="-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27621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69305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6FD05-F33C-E24F-9D8D-A3DD60F37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Satisfaction (Model Checking)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0A3B49-9294-CB4F-9FA5-949C03DC85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Find all propositional interpretations that satisfy a given set of sentences</a:t>
                </a:r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Satisfy</a:t>
                </a:r>
                <a:r>
                  <a:rPr lang="en-GB" dirty="0"/>
                  <a:t>: each sentence evaluates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Satisfying interpretation then often called </a:t>
                </a:r>
                <a:r>
                  <a:rPr lang="en-GB" i="1" dirty="0">
                    <a:solidFill>
                      <a:schemeClr val="accent1"/>
                    </a:solidFill>
                  </a:rPr>
                  <a:t>model</a:t>
                </a:r>
              </a:p>
              <a:p>
                <a:pPr lvl="1"/>
                <a:r>
                  <a:rPr lang="en-GB" dirty="0"/>
                  <a:t>Procedure</a:t>
                </a:r>
              </a:p>
              <a:p>
                <a:pPr marL="978965" lvl="2" indent="-457200">
                  <a:buFont typeface="+mj-lt"/>
                  <a:buAutoNum type="arabicPeriod"/>
                </a:pPr>
                <a:r>
                  <a:rPr lang="en-GB" dirty="0"/>
                  <a:t>Form a truth table for propositional constants</a:t>
                </a:r>
              </a:p>
              <a:p>
                <a:pPr marL="978965" lvl="2" indent="-457200">
                  <a:buFont typeface="+mj-lt"/>
                  <a:buAutoNum type="arabicPeriod"/>
                </a:pPr>
                <a:r>
                  <a:rPr lang="en-GB" dirty="0"/>
                  <a:t>For each sentence in the set and each row in the truth table, </a:t>
                </a:r>
                <a:br>
                  <a:rPr lang="en-GB" dirty="0"/>
                </a:br>
                <a:r>
                  <a:rPr lang="en-GB" dirty="0"/>
                  <a:t>check whether the row satisfies the sentence</a:t>
                </a:r>
              </a:p>
              <a:p>
                <a:pPr lvl="3"/>
                <a:r>
                  <a:rPr lang="en-GB" dirty="0"/>
                  <a:t>Cross out rows that do not</a:t>
                </a:r>
              </a:p>
              <a:p>
                <a:pPr lvl="2"/>
                <a:r>
                  <a:rPr lang="en-GB" dirty="0"/>
                  <a:t>Result: remaining rows, which satisfy all sentences in the given set</a:t>
                </a:r>
              </a:p>
              <a:p>
                <a:pPr lvl="1"/>
                <a:r>
                  <a:rPr lang="en-GB" dirty="0"/>
                  <a:t>Example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endParaRPr lang="de-DE" b="0" i="1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endParaRPr lang="en-GB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0A3B49-9294-CB4F-9FA5-949C03DC85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 b="-65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45E6F-9CDB-CC40-930E-0EEC401E2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Logics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23479-5115-AF42-B370-FC4AC16A6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T. Braun - StaRAI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91DB5-FB54-BD43-8696-94C4C93B4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94CF1E8-3643-F342-ADF3-5F9B76BAAB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7689321"/>
                  </p:ext>
                </p:extLst>
              </p:nvPr>
            </p:nvGraphicFramePr>
            <p:xfrm>
              <a:off x="10001809" y="2116709"/>
              <a:ext cx="1110615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0205">
                      <a:extLst>
                        <a:ext uri="{9D8B030D-6E8A-4147-A177-3AD203B41FA5}">
                          <a16:colId xmlns:a16="http://schemas.microsoft.com/office/drawing/2014/main" val="2960281846"/>
                        </a:ext>
                      </a:extLst>
                    </a:gridCol>
                    <a:gridCol w="370205">
                      <a:extLst>
                        <a:ext uri="{9D8B030D-6E8A-4147-A177-3AD203B41FA5}">
                          <a16:colId xmlns:a16="http://schemas.microsoft.com/office/drawing/2014/main" val="351592651"/>
                        </a:ext>
                      </a:extLst>
                    </a:gridCol>
                    <a:gridCol w="370205">
                      <a:extLst>
                        <a:ext uri="{9D8B030D-6E8A-4147-A177-3AD203B41FA5}">
                          <a16:colId xmlns:a16="http://schemas.microsoft.com/office/drawing/2014/main" val="300806937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48642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58850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45842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94946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06476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05845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0277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77644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2762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94CF1E8-3643-F342-ADF3-5F9B76BAAB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7689321"/>
                  </p:ext>
                </p:extLst>
              </p:nvPr>
            </p:nvGraphicFramePr>
            <p:xfrm>
              <a:off x="10001809" y="2116709"/>
              <a:ext cx="1110615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0205">
                      <a:extLst>
                        <a:ext uri="{9D8B030D-6E8A-4147-A177-3AD203B41FA5}">
                          <a16:colId xmlns:a16="http://schemas.microsoft.com/office/drawing/2014/main" val="2960281846"/>
                        </a:ext>
                      </a:extLst>
                    </a:gridCol>
                    <a:gridCol w="370205">
                      <a:extLst>
                        <a:ext uri="{9D8B030D-6E8A-4147-A177-3AD203B41FA5}">
                          <a16:colId xmlns:a16="http://schemas.microsoft.com/office/drawing/2014/main" val="351592651"/>
                        </a:ext>
                      </a:extLst>
                    </a:gridCol>
                    <a:gridCol w="370205">
                      <a:extLst>
                        <a:ext uri="{9D8B030D-6E8A-4147-A177-3AD203B41FA5}">
                          <a16:colId xmlns:a16="http://schemas.microsoft.com/office/drawing/2014/main" val="300806937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48" r="-210345" b="-8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r="-103333" b="-8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6897" r="-6897" b="-8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8642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48" t="-96667" r="-210345" b="-6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96667" r="-103333" b="-6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6897" t="-96667" r="-6897" b="-68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58850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48" t="-203448" r="-210345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203448" r="-103333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6897" t="-203448" r="-6897" b="-6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45842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48" t="-303448" r="-210345" b="-5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303448" r="-103333" b="-5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6897" t="-303448" r="-6897" b="-5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94946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48" t="-390000" r="-210345" b="-3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390000" r="-103333" b="-3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6897" t="-390000" r="-6897" b="-39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06476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48" t="-506897" r="-210345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506897" r="-103333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6897" t="-506897" r="-6897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05845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48" t="-606897" r="-210345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606897" r="-103333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6897" t="-606897" r="-6897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0277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48" t="-683333" r="-210345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683333" r="-103333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6897" t="-683333" r="-6897"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77644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48" t="-810345" r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810345" r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6897" t="-810345" r="-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276218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D57F0F-5A05-564E-9747-60EEF4E6CF94}"/>
              </a:ext>
            </a:extLst>
          </p:cNvPr>
          <p:cNvCxnSpPr/>
          <p:nvPr/>
        </p:nvCxnSpPr>
        <p:spPr>
          <a:xfrm>
            <a:off x="9825925" y="2650210"/>
            <a:ext cx="14723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2F2F8A-5326-6B46-A77D-AF2784B74BAF}"/>
              </a:ext>
            </a:extLst>
          </p:cNvPr>
          <p:cNvCxnSpPr/>
          <p:nvPr/>
        </p:nvCxnSpPr>
        <p:spPr>
          <a:xfrm>
            <a:off x="9825925" y="3422542"/>
            <a:ext cx="14723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991DA2-F66E-E443-8A47-9D674C5364E7}"/>
              </a:ext>
            </a:extLst>
          </p:cNvPr>
          <p:cNvCxnSpPr/>
          <p:nvPr/>
        </p:nvCxnSpPr>
        <p:spPr>
          <a:xfrm>
            <a:off x="9825925" y="4150963"/>
            <a:ext cx="14723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216277-942A-5942-8ED5-C009B142C48D}"/>
              </a:ext>
            </a:extLst>
          </p:cNvPr>
          <p:cNvCxnSpPr/>
          <p:nvPr/>
        </p:nvCxnSpPr>
        <p:spPr>
          <a:xfrm>
            <a:off x="9825925" y="4923295"/>
            <a:ext cx="14723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FBA3B9D-D4BE-8F4B-BDEA-2FC8053FA0E2}"/>
              </a:ext>
            </a:extLst>
          </p:cNvPr>
          <p:cNvCxnSpPr/>
          <p:nvPr/>
        </p:nvCxnSpPr>
        <p:spPr>
          <a:xfrm>
            <a:off x="9825925" y="3035085"/>
            <a:ext cx="14723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E93A64-C931-034F-B642-DA09CE96E81E}"/>
              </a:ext>
            </a:extLst>
          </p:cNvPr>
          <p:cNvCxnSpPr/>
          <p:nvPr/>
        </p:nvCxnSpPr>
        <p:spPr>
          <a:xfrm>
            <a:off x="9825925" y="4535837"/>
            <a:ext cx="14723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574D75-0632-4248-9DA6-973D626F6333}"/>
              </a:ext>
            </a:extLst>
          </p:cNvPr>
          <p:cNvCxnSpPr/>
          <p:nvPr/>
        </p:nvCxnSpPr>
        <p:spPr>
          <a:xfrm>
            <a:off x="9825925" y="3797364"/>
            <a:ext cx="14723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EDD5F87-3B78-A149-829E-01D9AF1F3818}"/>
              </a:ext>
            </a:extLst>
          </p:cNvPr>
          <p:cNvSpPr txBox="1"/>
          <p:nvPr/>
        </p:nvSpPr>
        <p:spPr>
          <a:xfrm>
            <a:off x="5951351" y="552622"/>
            <a:ext cx="4308528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Proofs (symbolic manipulation of sentences) usually smaller than truth tables and thus often less work.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FDE00B-B334-0C40-8CBF-C1756943BB3A}"/>
              </a:ext>
            </a:extLst>
          </p:cNvPr>
          <p:cNvSpPr/>
          <p:nvPr/>
        </p:nvSpPr>
        <p:spPr>
          <a:xfrm>
            <a:off x="9233650" y="5576245"/>
            <a:ext cx="768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chemeClr val="accent1"/>
                </a:solidFill>
              </a:rPr>
              <a:t>model</a:t>
            </a:r>
            <a:endParaRPr lang="en-GB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6B802D2-A6E6-4448-9839-629EBAFEA0A4}"/>
              </a:ext>
            </a:extLst>
          </p:cNvPr>
          <p:cNvCxnSpPr>
            <a:stCxn id="8" idx="0"/>
          </p:cNvCxnSpPr>
          <p:nvPr/>
        </p:nvCxnSpPr>
        <p:spPr>
          <a:xfrm flipV="1">
            <a:off x="9617730" y="5303520"/>
            <a:ext cx="384079" cy="2727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63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BA033-AA45-A340-9CD6-6E34EF7E7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Satisfaction: Properties of Sentences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48268-D515-AB46-B4C4-5402213C56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Valid</a:t>
            </a:r>
            <a:r>
              <a:rPr lang="en-GB" dirty="0"/>
              <a:t> sentence</a:t>
            </a:r>
          </a:p>
          <a:p>
            <a:pPr lvl="1"/>
            <a:r>
              <a:rPr lang="en-GB" dirty="0"/>
              <a:t>If and only if </a:t>
            </a:r>
            <a:r>
              <a:rPr lang="en-GB" i="1" dirty="0"/>
              <a:t>every</a:t>
            </a:r>
            <a:r>
              <a:rPr lang="en-GB" dirty="0"/>
              <a:t> interpretation satisfies it</a:t>
            </a:r>
          </a:p>
          <a:p>
            <a:r>
              <a:rPr lang="en-GB" dirty="0">
                <a:solidFill>
                  <a:schemeClr val="accent1"/>
                </a:solidFill>
              </a:rPr>
              <a:t>Contingent</a:t>
            </a:r>
            <a:r>
              <a:rPr lang="en-GB" dirty="0"/>
              <a:t> sentence</a:t>
            </a:r>
          </a:p>
          <a:p>
            <a:pPr lvl="1"/>
            <a:r>
              <a:rPr lang="en-GB" dirty="0"/>
              <a:t>If and only if </a:t>
            </a:r>
            <a:r>
              <a:rPr lang="en-GB" i="1" dirty="0"/>
              <a:t>some</a:t>
            </a:r>
            <a:r>
              <a:rPr lang="en-GB" dirty="0"/>
              <a:t> interpretation satisfies it and </a:t>
            </a:r>
            <a:r>
              <a:rPr lang="en-GB" i="1" dirty="0"/>
              <a:t>some</a:t>
            </a:r>
            <a:r>
              <a:rPr lang="en-GB" dirty="0"/>
              <a:t> interpretation falsifies it</a:t>
            </a:r>
          </a:p>
          <a:p>
            <a:r>
              <a:rPr lang="en-GB" dirty="0">
                <a:solidFill>
                  <a:schemeClr val="accent1"/>
                </a:solidFill>
              </a:rPr>
              <a:t>Unsatisfiable</a:t>
            </a:r>
            <a:r>
              <a:rPr lang="en-GB" dirty="0"/>
              <a:t> sentence</a:t>
            </a:r>
          </a:p>
          <a:p>
            <a:pPr lvl="1"/>
            <a:r>
              <a:rPr lang="en-GB" dirty="0"/>
              <a:t>If and only if </a:t>
            </a:r>
            <a:r>
              <a:rPr lang="en-GB" i="1" dirty="0"/>
              <a:t>no</a:t>
            </a:r>
            <a:r>
              <a:rPr lang="en-GB" dirty="0"/>
              <a:t> interpretation satisfies it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A43F7A-1A35-064A-890A-46DDD63DC5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Satisfiable</a:t>
            </a:r>
          </a:p>
          <a:p>
            <a:pPr lvl="1"/>
            <a:r>
              <a:rPr lang="en-GB" dirty="0"/>
              <a:t>If and only if it is </a:t>
            </a:r>
            <a:r>
              <a:rPr lang="en-GB" i="1" dirty="0"/>
              <a:t>either valid or contingent</a:t>
            </a:r>
          </a:p>
          <a:p>
            <a:pPr lvl="1"/>
            <a:endParaRPr lang="en-GB" i="1" dirty="0"/>
          </a:p>
          <a:p>
            <a:r>
              <a:rPr lang="en-GB" dirty="0">
                <a:solidFill>
                  <a:schemeClr val="accent1"/>
                </a:solidFill>
              </a:rPr>
              <a:t>Falsifiable</a:t>
            </a:r>
          </a:p>
          <a:p>
            <a:pPr lvl="1"/>
            <a:r>
              <a:rPr lang="en-GB" dirty="0"/>
              <a:t>If and only if it is </a:t>
            </a:r>
            <a:r>
              <a:rPr lang="en-GB" i="1" dirty="0"/>
              <a:t>either contingent or unsatisfiable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59417-911E-E24A-96E1-6293E665F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Logics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A0E00-3794-954D-994D-E4DC7027B2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T. Braun - StaRAI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53000-F7F3-904F-B9E4-819A6B5FE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12</a:t>
            </a:fld>
            <a:endParaRPr lang="en-GB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D0746141-F548-DC47-9D32-4384D43DD434}"/>
              </a:ext>
            </a:extLst>
          </p:cNvPr>
          <p:cNvSpPr/>
          <p:nvPr/>
        </p:nvSpPr>
        <p:spPr>
          <a:xfrm>
            <a:off x="5731007" y="1666799"/>
            <a:ext cx="402850" cy="1727330"/>
          </a:xfrm>
          <a:prstGeom prst="rightBrace">
            <a:avLst>
              <a:gd name="adj1" fmla="val 8333"/>
              <a:gd name="adj2" fmla="val 87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22C53BB3-A1DB-4D41-8255-56D34DCB177D}"/>
              </a:ext>
            </a:extLst>
          </p:cNvPr>
          <p:cNvSpPr/>
          <p:nvPr/>
        </p:nvSpPr>
        <p:spPr>
          <a:xfrm>
            <a:off x="5816735" y="2530464"/>
            <a:ext cx="402850" cy="1727330"/>
          </a:xfrm>
          <a:prstGeom prst="rightBrace">
            <a:avLst>
              <a:gd name="adj1" fmla="val 8333"/>
              <a:gd name="adj2" fmla="val 2308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4AB8C204-F957-6B41-B937-2EE8266730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8792091"/>
                  </p:ext>
                </p:extLst>
              </p:nvPr>
            </p:nvGraphicFramePr>
            <p:xfrm>
              <a:off x="6218124" y="3978034"/>
              <a:ext cx="1590674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398970">
                      <a:extLst>
                        <a:ext uri="{9D8B030D-6E8A-4147-A177-3AD203B41FA5}">
                          <a16:colId xmlns:a16="http://schemas.microsoft.com/office/drawing/2014/main" val="1911372165"/>
                        </a:ext>
                      </a:extLst>
                    </a:gridCol>
                    <a:gridCol w="795972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8886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14051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4AB8C204-F957-6B41-B937-2EE8266730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8792091"/>
                  </p:ext>
                </p:extLst>
              </p:nvPr>
            </p:nvGraphicFramePr>
            <p:xfrm>
              <a:off x="6218124" y="3978034"/>
              <a:ext cx="1590674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398970">
                      <a:extLst>
                        <a:ext uri="{9D8B030D-6E8A-4147-A177-3AD203B41FA5}">
                          <a16:colId xmlns:a16="http://schemas.microsoft.com/office/drawing/2014/main" val="1911372165"/>
                        </a:ext>
                      </a:extLst>
                    </a:gridCol>
                    <a:gridCol w="795972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26" t="-3448" r="-312903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3448" r="-203125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587" t="-3448" r="-3175" b="-4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26" t="-100000" r="-312903" b="-2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00000" r="-203125" b="-2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587" t="-100000" r="-3175" b="-29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26" t="-206897" r="-312903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206897" r="-203125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587" t="-206897" r="-3175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26" t="-296667" r="-312903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296667" r="-203125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587" t="-296667" r="-3175"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8886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26" t="-410345" r="-3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410345" r="-2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587" t="-410345" r="-3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14051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4FD8DCE5-566F-F24A-A168-2D0E68B7EF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4976399"/>
                  </p:ext>
                </p:extLst>
              </p:nvPr>
            </p:nvGraphicFramePr>
            <p:xfrm>
              <a:off x="8141046" y="3978034"/>
              <a:ext cx="2616834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398970">
                      <a:extLst>
                        <a:ext uri="{9D8B030D-6E8A-4147-A177-3AD203B41FA5}">
                          <a16:colId xmlns:a16="http://schemas.microsoft.com/office/drawing/2014/main" val="1911372165"/>
                        </a:ext>
                      </a:extLst>
                    </a:gridCol>
                    <a:gridCol w="1822132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∨¬</m:t>
                                </m:r>
                                <m:d>
                                  <m:d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8886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14051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4FD8DCE5-566F-F24A-A168-2D0E68B7EF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4976399"/>
                  </p:ext>
                </p:extLst>
              </p:nvPr>
            </p:nvGraphicFramePr>
            <p:xfrm>
              <a:off x="8141046" y="3978034"/>
              <a:ext cx="2616834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398970">
                      <a:extLst>
                        <a:ext uri="{9D8B030D-6E8A-4147-A177-3AD203B41FA5}">
                          <a16:colId xmlns:a16="http://schemas.microsoft.com/office/drawing/2014/main" val="1911372165"/>
                        </a:ext>
                      </a:extLst>
                    </a:gridCol>
                    <a:gridCol w="1822132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3448" r="-570968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3448" r="-453125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4444" t="-3448" r="-694" b="-4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100000" r="-570968" b="-2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100000" r="-453125" b="-2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4444" t="-100000" r="-694" b="-29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206897" r="-570968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206897" r="-453125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4444" t="-206897" r="-694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296667" r="-570968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296667" r="-453125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4444" t="-296667" r="-694"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8886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410345" r="-57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410345" r="-45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4444" t="-410345" r="-6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140512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8D6DDAAF-A3A7-9E46-83D7-F7B7DE99A0EA}"/>
              </a:ext>
            </a:extLst>
          </p:cNvPr>
          <p:cNvGrpSpPr/>
          <p:nvPr/>
        </p:nvGrpSpPr>
        <p:grpSpPr>
          <a:xfrm>
            <a:off x="2311279" y="5081044"/>
            <a:ext cx="2256575" cy="720009"/>
            <a:chOff x="1343888" y="5164851"/>
            <a:chExt cx="2256575" cy="72000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BEEFA3F-FF8F-2C42-A87F-C52EB901A13E}"/>
                </a:ext>
              </a:extLst>
            </p:cNvPr>
            <p:cNvSpPr txBox="1"/>
            <p:nvPr/>
          </p:nvSpPr>
          <p:spPr>
            <a:xfrm>
              <a:off x="1343888" y="5164851"/>
              <a:ext cx="2256575" cy="720009"/>
            </a:xfrm>
            <a:prstGeom prst="cloudCallout">
              <a:avLst>
                <a:gd name="adj1" fmla="val 68352"/>
                <a:gd name="adj2" fmla="val -2821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6D99FF9-199A-7949-9D1D-35041E3890EE}"/>
                </a:ext>
              </a:extLst>
            </p:cNvPr>
            <p:cNvSpPr/>
            <p:nvPr/>
          </p:nvSpPr>
          <p:spPr>
            <a:xfrm>
              <a:off x="1599459" y="5164851"/>
              <a:ext cx="174543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Which properties hold?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60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6FD55-E1D6-FA4F-B194-021D5B3A0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Satisfaction: Logical 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F92F3E-371C-9E49-B2F4-DB02F76C18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626" y="1665066"/>
                <a:ext cx="9760768" cy="4240848"/>
              </a:xfrm>
            </p:spPr>
            <p:txBody>
              <a:bodyPr/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Logical equivalence</a:t>
                </a:r>
                <a:r>
                  <a:rPr lang="en-GB" dirty="0"/>
                  <a:t> of sentences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If and only if every truth assignment that satisfies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/>
                  <a:t> satisfies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GB" dirty="0"/>
                  <a:t> </a:t>
                </a:r>
                <a:r>
                  <a:rPr lang="en-GB" i="1" dirty="0"/>
                  <a:t>and</a:t>
                </a:r>
                <a:r>
                  <a:rPr lang="en-GB" dirty="0"/>
                  <a:t> every truth assignment that satisfies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GB" dirty="0"/>
                  <a:t> satisfies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Common equivalences:</a:t>
                </a:r>
              </a:p>
              <a:p>
                <a:pPr lvl="2"/>
                <a:r>
                  <a:rPr lang="en-GB" dirty="0"/>
                  <a:t>Double negation: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⇔¬¬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de Morgan’s laws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GB" dirty="0"/>
              </a:p>
              <a:p>
                <a:pPr lvl="3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∧¬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Implication: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</a:t>
                </a:r>
              </a:p>
              <a:p>
                <a:pPr lvl="2"/>
                <a:r>
                  <a:rPr lang="en-GB" dirty="0">
                    <a:ea typeface="Cambria Math" panose="02040503050406030204" pitchFamily="18" charset="0"/>
                  </a:rPr>
                  <a:t>Equivalence: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⇔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>
                    <a:ea typeface="Cambria Math" panose="02040503050406030204" pitchFamily="18" charset="0"/>
                  </a:rPr>
                  <a:t>Distributive laws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GB" dirty="0"/>
              </a:p>
              <a:p>
                <a:pPr lvl="3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F92F3E-371C-9E49-B2F4-DB02F76C18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6" y="1665066"/>
                <a:ext cx="9760768" cy="4240848"/>
              </a:xfrm>
              <a:blipFill>
                <a:blip r:embed="rId2"/>
                <a:stretch>
                  <a:fillRect l="-1688" t="-2687" b="-47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5ECAE-7EB0-C84A-9F14-24061472FA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Logics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B5809-45B2-A642-8AFA-13B95D6C6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StaRAI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95F2F-8708-0F4B-8B51-AA0F959CE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2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6FD55-E1D6-FA4F-B194-021D5B3A0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Satisfaction: Logical Entailment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DAB926C0-F267-2343-9B3C-9A8FFD7A8D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626" y="1665066"/>
                <a:ext cx="9881376" cy="4240848"/>
              </a:xfrm>
            </p:spPr>
            <p:txBody>
              <a:bodyPr/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Logical entailment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GB" dirty="0"/>
                  <a:t>Premise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/>
                  <a:t> logically entails conclusion if and only if every interpretation that satisfies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/>
                  <a:t> also satisfies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/>
                  <a:t>Satisfying interpretations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/>
                  <a:t> need to be a subset of the satisfying interpretations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GB" dirty="0">
                    <a:ea typeface="Cambria Math" panose="02040503050406030204" pitchFamily="18" charset="0"/>
                  </a:rPr>
                  <a:t>For sets: A set of premises entails a set of conclusions if and only if every interpretation that satisfies all</a:t>
                </a: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:r>
                  <a:rPr lang="en-GB" dirty="0">
                    <a:ea typeface="Cambria Math" panose="02040503050406030204" pitchFamily="18" charset="0"/>
                  </a:rPr>
                  <a:t>premises also satisfies all conclusions</a:t>
                </a:r>
              </a:p>
              <a:p>
                <a:pPr lvl="1"/>
                <a:r>
                  <a:rPr lang="en-GB" dirty="0"/>
                  <a:t>Examples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⊭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DAB926C0-F267-2343-9B3C-9A8FFD7A8D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6" y="1665066"/>
                <a:ext cx="9881376" cy="4240848"/>
              </a:xfrm>
              <a:blipFill>
                <a:blip r:embed="rId2"/>
                <a:stretch>
                  <a:fillRect l="-1669" t="-2687" r="-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5ECAE-7EB0-C84A-9F14-24061472FA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Logics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B5809-45B2-A642-8AFA-13B95D6C6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StaRAI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95F2F-8708-0F4B-8B51-AA0F959CE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1B2B07D0-8B08-D441-9F10-5FA7A5C8F99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241001" y="2010910"/>
              <a:ext cx="1590674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398970">
                      <a:extLst>
                        <a:ext uri="{9D8B030D-6E8A-4147-A177-3AD203B41FA5}">
                          <a16:colId xmlns:a16="http://schemas.microsoft.com/office/drawing/2014/main" val="1911372165"/>
                        </a:ext>
                      </a:extLst>
                    </a:gridCol>
                    <a:gridCol w="795972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8886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14051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1B2B07D0-8B08-D441-9F10-5FA7A5C8F99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241001" y="2010910"/>
              <a:ext cx="1590674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398970">
                      <a:extLst>
                        <a:ext uri="{9D8B030D-6E8A-4147-A177-3AD203B41FA5}">
                          <a16:colId xmlns:a16="http://schemas.microsoft.com/office/drawing/2014/main" val="1911372165"/>
                        </a:ext>
                      </a:extLst>
                    </a:gridCol>
                    <a:gridCol w="795972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26" t="-3448" r="-312903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3448" r="-203125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587" t="-3448" r="-3175" b="-4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26" t="-100000" r="-312903" b="-2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00000" r="-203125" b="-2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587" t="-100000" r="-3175" b="-29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26" t="-206897" r="-312903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206897" r="-203125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587" t="-206897" r="-3175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26" t="-296667" r="-312903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296667" r="-203125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587" t="-296667" r="-3175"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8886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26" t="-410345" r="-3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410345" r="-2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587" t="-410345" r="-3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14051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B4C87F4D-35C2-6543-96F6-9D4C6428E61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241001" y="4051712"/>
              <a:ext cx="1590674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398970">
                      <a:extLst>
                        <a:ext uri="{9D8B030D-6E8A-4147-A177-3AD203B41FA5}">
                          <a16:colId xmlns:a16="http://schemas.microsoft.com/office/drawing/2014/main" val="1911372165"/>
                        </a:ext>
                      </a:extLst>
                    </a:gridCol>
                    <a:gridCol w="795972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8886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14051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B4C87F4D-35C2-6543-96F6-9D4C6428E61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241001" y="4051712"/>
              <a:ext cx="1590674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398970">
                      <a:extLst>
                        <a:ext uri="{9D8B030D-6E8A-4147-A177-3AD203B41FA5}">
                          <a16:colId xmlns:a16="http://schemas.microsoft.com/office/drawing/2014/main" val="1911372165"/>
                        </a:ext>
                      </a:extLst>
                    </a:gridCol>
                    <a:gridCol w="795972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3448" r="-312903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3448" r="-203125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587" t="-3448" r="-3175" b="-4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100000" r="-312903" b="-2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100000" r="-203125" b="-2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587" t="-100000" r="-3175" b="-29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206897" r="-312903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206897" r="-203125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587" t="-206897" r="-3175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296667" r="-312903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296667" r="-203125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587" t="-296667" r="-3175"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8886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410345" r="-3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410345" r="-2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587" t="-410345" r="-3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14051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62687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6FD55-E1D6-FA4F-B194-021D5B3A0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Satisfaction: Consistency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F92F3E-371C-9E49-B2F4-DB02F76C18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Consistency</a:t>
                </a:r>
                <a:r>
                  <a:rPr lang="en-GB" dirty="0"/>
                  <a:t> of sentences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If and only there is a truth assignment that satisfies both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Examples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is logically consistent with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GB" dirty="0"/>
                  <a:t> is logically consistent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GB" dirty="0"/>
                  <a:t> is logically consistent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is not consistent with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GB" dirty="0"/>
              </a:p>
              <a:p>
                <a:pPr lvl="2"/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F92F3E-371C-9E49-B2F4-DB02F76C18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5ECAE-7EB0-C84A-9F14-24061472FA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Logics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B5809-45B2-A642-8AFA-13B95D6C6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StaRAI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95F2F-8708-0F4B-8B51-AA0F959CE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1B2B07D0-8B08-D441-9F10-5FA7A5C8F99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241001" y="2010910"/>
              <a:ext cx="1590674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398970">
                      <a:extLst>
                        <a:ext uri="{9D8B030D-6E8A-4147-A177-3AD203B41FA5}">
                          <a16:colId xmlns:a16="http://schemas.microsoft.com/office/drawing/2014/main" val="1911372165"/>
                        </a:ext>
                      </a:extLst>
                    </a:gridCol>
                    <a:gridCol w="795972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8886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14051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1B2B07D0-8B08-D441-9F10-5FA7A5C8F99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241001" y="2010910"/>
              <a:ext cx="1590674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398970">
                      <a:extLst>
                        <a:ext uri="{9D8B030D-6E8A-4147-A177-3AD203B41FA5}">
                          <a16:colId xmlns:a16="http://schemas.microsoft.com/office/drawing/2014/main" val="1911372165"/>
                        </a:ext>
                      </a:extLst>
                    </a:gridCol>
                    <a:gridCol w="795972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26" t="-3448" r="-312903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3448" r="-203125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587" t="-3448" r="-3175" b="-4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26" t="-100000" r="-312903" b="-2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00000" r="-203125" b="-2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587" t="-100000" r="-3175" b="-29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26" t="-206897" r="-312903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206897" r="-203125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587" t="-206897" r="-3175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26" t="-296667" r="-312903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296667" r="-203125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587" t="-296667" r="-3175"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8886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26" t="-410345" r="-3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410345" r="-2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587" t="-410345" r="-3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14051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B4C87F4D-35C2-6543-96F6-9D4C6428E61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241001" y="4051712"/>
              <a:ext cx="1590674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398970">
                      <a:extLst>
                        <a:ext uri="{9D8B030D-6E8A-4147-A177-3AD203B41FA5}">
                          <a16:colId xmlns:a16="http://schemas.microsoft.com/office/drawing/2014/main" val="1911372165"/>
                        </a:ext>
                      </a:extLst>
                    </a:gridCol>
                    <a:gridCol w="795972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8886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14051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B4C87F4D-35C2-6543-96F6-9D4C6428E61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241001" y="4051712"/>
              <a:ext cx="1590674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398970">
                      <a:extLst>
                        <a:ext uri="{9D8B030D-6E8A-4147-A177-3AD203B41FA5}">
                          <a16:colId xmlns:a16="http://schemas.microsoft.com/office/drawing/2014/main" val="1911372165"/>
                        </a:ext>
                      </a:extLst>
                    </a:gridCol>
                    <a:gridCol w="795972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3448" r="-312903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3448" r="-203125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587" t="-3448" r="-3175" b="-4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100000" r="-312903" b="-2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100000" r="-203125" b="-2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587" t="-100000" r="-3175" b="-29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206897" r="-312903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206897" r="-203125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587" t="-206897" r="-3175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296667" r="-312903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296667" r="-203125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587" t="-296667" r="-3175"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8886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410345" r="-3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410345" r="-2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587" t="-410345" r="-3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14051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42078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40205-0672-3747-8847-039D5A147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Connections between These Concepts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8E03E0-5896-E64C-A309-E2822D85B3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Equivalence </a:t>
                </a:r>
                <a:r>
                  <a:rPr lang="en-GB" dirty="0"/>
                  <a:t>Theorem</a:t>
                </a:r>
              </a:p>
              <a:p>
                <a:pPr lvl="1"/>
                <a:r>
                  <a:rPr lang="en-GB" dirty="0"/>
                  <a:t>Sentences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GB" dirty="0"/>
                  <a:t> are logically equivalent if and only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⇔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GB" dirty="0"/>
                  <a:t> is valid</a:t>
                </a:r>
              </a:p>
              <a:p>
                <a:endParaRPr lang="en-GB" dirty="0"/>
              </a:p>
              <a:p>
                <a:r>
                  <a:rPr lang="en-GB" dirty="0" err="1">
                    <a:solidFill>
                      <a:schemeClr val="accent1"/>
                    </a:solidFill>
                  </a:rPr>
                  <a:t>Unsatisfiability</a:t>
                </a:r>
                <a:r>
                  <a:rPr lang="en-GB" dirty="0"/>
                  <a:t> Theorem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GB" dirty="0"/>
                  <a:t> if and only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GB" dirty="0"/>
                  <a:t> is unsatisfiable</a:t>
                </a:r>
              </a:p>
              <a:p>
                <a:endParaRPr lang="en-GB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Deduction</a:t>
                </a:r>
                <a:r>
                  <a:rPr lang="en-GB" dirty="0"/>
                  <a:t> Theorem</a:t>
                </a:r>
              </a:p>
              <a:p>
                <a:pPr lvl="1"/>
                <a:r>
                  <a:rPr lang="en-GB" dirty="0"/>
                  <a:t>Sentence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/>
                  <a:t> logically entails sentence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GB" dirty="0"/>
                  <a:t> if and only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GB" dirty="0"/>
                  <a:t> is valid</a:t>
                </a:r>
              </a:p>
              <a:p>
                <a:endParaRPr lang="en-GB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Consistency </a:t>
                </a:r>
                <a:r>
                  <a:rPr lang="en-GB" dirty="0"/>
                  <a:t>Theorem</a:t>
                </a:r>
              </a:p>
              <a:p>
                <a:pPr lvl="1"/>
                <a:r>
                  <a:rPr lang="en-GB" dirty="0"/>
                  <a:t>Sentence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/>
                  <a:t> logically consistent with sentence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GB" dirty="0"/>
                  <a:t> if and only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GB" dirty="0"/>
                  <a:t> is satisfiable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8E03E0-5896-E64C-A309-E2822D85B3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 b="-17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62809-5C45-E443-BAAD-CE66680AA9F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Logics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7DEA0-21E2-9D46-8E47-C8AB811E4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StaRAI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41165-962B-A049-8936-577915E7F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551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0C356-DF16-2C49-881C-818F20131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Normal Forms (NFs)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F9E4E5-760C-BD47-8A11-B696E581E55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GB" i="1" dirty="0"/>
                  <a:t>Literal</a:t>
                </a:r>
                <a:r>
                  <a:rPr lang="en-GB" dirty="0"/>
                  <a:t>: either a proposition constant or its negation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,¬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r>
                  <a:rPr lang="en-GB" dirty="0">
                    <a:ea typeface="Cambria Math" panose="02040503050406030204" pitchFamily="18" charset="0"/>
                  </a:rPr>
                  <a:t>Clause: either a literal or a disjunction of literals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,¬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r>
                  <a:rPr lang="en-GB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Negation normal form (NNF)</a:t>
                </a:r>
              </a:p>
              <a:p>
                <a:pPr lvl="1"/>
                <a:r>
                  <a:rPr lang="en-GB" dirty="0">
                    <a:ea typeface="Cambria Math" panose="02040503050406030204" pitchFamily="18" charset="0"/>
                  </a:rPr>
                  <a:t>Sentences consisting of disjunctions and conjunctions of literals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F9E4E5-760C-BD47-8A11-B696E581E5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016" t="-2687" r="-928" b="-20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3EB891B-2189-FB4B-A83C-C8C950DB461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GB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Conjunctive normal form (CNF)</a:t>
                </a:r>
              </a:p>
              <a:p>
                <a:pPr lvl="1"/>
                <a:r>
                  <a:rPr lang="en-GB" dirty="0">
                    <a:ea typeface="Cambria Math" panose="02040503050406030204" pitchFamily="18" charset="0"/>
                  </a:rPr>
                  <a:t>Conjunction of clauses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(single conjunct)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(single conjunct)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r>
                  <a:rPr lang="en-GB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Disjunctive normal form (DNF)</a:t>
                </a:r>
              </a:p>
              <a:p>
                <a:pPr lvl="1"/>
                <a:r>
                  <a:rPr lang="en-GB" dirty="0">
                    <a:ea typeface="Cambria Math" panose="02040503050406030204" pitchFamily="18" charset="0"/>
                  </a:rPr>
                  <a:t>Disjunction of conjunctions of literals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(single disjunct)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(single disjunct)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endParaRPr lang="en-GB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3EB891B-2189-FB4B-A83C-C8C950DB46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955" t="-2687" b="-8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C35C8-0F5C-2547-B2BB-923326EF1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Logics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2D4D8F-7134-7E48-A500-866D0BF8B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T. Braun - StaRAI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01AC9-AED2-1740-810C-32EFF04B6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20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0C356-DF16-2C49-881C-818F20131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Normal Forms (NFs): Conversion into NNF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F9E4E5-760C-BD47-8A11-B696E581E55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GB" dirty="0"/>
                  <a:t>Given a set of sentences</a:t>
                </a:r>
              </a:p>
              <a:p>
                <a:r>
                  <a:rPr lang="en-GB" dirty="0"/>
                  <a:t>For each sentence:</a:t>
                </a:r>
              </a:p>
              <a:p>
                <a:pPr marL="722047" lvl="1" indent="-457200">
                  <a:buFont typeface="+mj-lt"/>
                  <a:buAutoNum type="arabicPeriod"/>
                </a:pPr>
                <a:r>
                  <a:rPr lang="en-GB" dirty="0"/>
                  <a:t>Equivalences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GB" dirty="0"/>
                  <a:t> out</a:t>
                </a:r>
              </a:p>
              <a:p>
                <a:pPr lvl="2"/>
                <a:r>
                  <a:rPr lang="en-GB" dirty="0"/>
                  <a:t>Replace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endParaRPr lang="en-GB" dirty="0"/>
              </a:p>
              <a:p>
                <a:pPr marL="722047" lvl="1" indent="-457200">
                  <a:buFont typeface="+mj-lt"/>
                  <a:buAutoNum type="arabicPeriod"/>
                </a:pPr>
                <a:r>
                  <a:rPr lang="en-GB" dirty="0"/>
                  <a:t>Implications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GB" dirty="0"/>
                  <a:t> out</a:t>
                </a:r>
              </a:p>
              <a:p>
                <a:pPr lvl="2"/>
                <a:r>
                  <a:rPr lang="en-GB" dirty="0"/>
                  <a:t>Replace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endParaRPr lang="en-GB" dirty="0"/>
              </a:p>
              <a:p>
                <a:pPr marL="722047" lvl="1" indent="-457200">
                  <a:buFont typeface="+mj-lt"/>
                  <a:buAutoNum type="arabicPeriod"/>
                </a:pPr>
                <a:r>
                  <a:rPr lang="en-GB" dirty="0"/>
                  <a:t>Negations in</a:t>
                </a:r>
              </a:p>
              <a:p>
                <a:pPr lvl="2"/>
                <a:r>
                  <a:rPr lang="en-GB" dirty="0">
                    <a:ea typeface="Cambria Math" panose="02040503050406030204" pitchFamily="18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¬¬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Apply de Morgan’s laws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∨¬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GB" dirty="0"/>
              </a:p>
              <a:p>
                <a:pPr lvl="3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∧¬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Result: sentences in NNF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F9E4E5-760C-BD47-8A11-B696E581E5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016" t="-2687" b="-29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B287121A-1F0C-2647-8E7F-3E2E0D8D016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GB" dirty="0">
                    <a:ea typeface="Cambria Math" panose="02040503050406030204" pitchFamily="18" charset="0"/>
                  </a:rPr>
                  <a:t>Example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¬¬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∧¬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∧¬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GB" b="0" dirty="0"/>
              </a:p>
              <a:p>
                <a:pPr lvl="1"/>
                <a:r>
                  <a:rPr lang="en-GB" dirty="0"/>
                  <a:t>In NNF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B287121A-1F0C-2647-8E7F-3E2E0D8D01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955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C35C8-0F5C-2547-B2BB-923326EF1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Logics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2D4D8F-7134-7E48-A500-866D0BF8B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StaRAI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01AC9-AED2-1740-810C-32EFF04B6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03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0C356-DF16-2C49-881C-818F20131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Normal Forms (NFs): Conversion into CNF / DNF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F9E4E5-760C-BD47-8A11-B696E581E55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GB" dirty="0"/>
                  <a:t>Convert into NNF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dirty="0"/>
                  <a:t>Distribute depending on NF</a:t>
                </a:r>
              </a:p>
              <a:p>
                <a:pPr lvl="1"/>
                <a:r>
                  <a:rPr lang="en-GB" dirty="0"/>
                  <a:t>CNF: … disjunctions inward</a:t>
                </a:r>
              </a:p>
              <a:p>
                <a:pPr lvl="2"/>
                <a:r>
                  <a:rPr lang="en-GB" dirty="0"/>
                  <a:t>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DNF: … conjunctions inwards</a:t>
                </a:r>
              </a:p>
              <a:p>
                <a:pPr lvl="2"/>
                <a:r>
                  <a:rPr lang="en-GB" dirty="0"/>
                  <a:t>Replace</a:t>
                </a: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F9E4E5-760C-BD47-8A11-B696E581E5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248" t="-29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B287121A-1F0C-2647-8E7F-3E2E0D8D016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GB" dirty="0">
                    <a:ea typeface="Cambria Math" panose="02040503050406030204" pitchFamily="18" charset="0"/>
                  </a:rPr>
                  <a:t>Example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¬¬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∧¬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∧¬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GB" b="0" dirty="0"/>
              </a:p>
              <a:p>
                <a:pPr lvl="1"/>
                <a:r>
                  <a:rPr lang="en-GB" dirty="0"/>
                  <a:t>In NNF</a:t>
                </a:r>
              </a:p>
              <a:p>
                <a:pPr lvl="1"/>
                <a:endParaRPr lang="en-GB" dirty="0"/>
              </a:p>
              <a:p>
                <a:r>
                  <a:rPr lang="en-GB" dirty="0"/>
                  <a:t>Already in DNF</a:t>
                </a:r>
              </a:p>
              <a:p>
                <a:r>
                  <a:rPr lang="en-GB" dirty="0"/>
                  <a:t>To get a CNF, distribute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dirty="0"/>
                  <a:t> inwards: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∨¬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B287121A-1F0C-2647-8E7F-3E2E0D8D01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955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C35C8-0F5C-2547-B2BB-923326EF1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Logics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2D4D8F-7134-7E48-A500-866D0BF8B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StaRAI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01AC9-AED2-1740-810C-32EFF04B6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19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BE09FE-BF28-5241-B2ED-1FF162F0FD59}"/>
              </a:ext>
            </a:extLst>
          </p:cNvPr>
          <p:cNvGrpSpPr/>
          <p:nvPr/>
        </p:nvGrpSpPr>
        <p:grpSpPr>
          <a:xfrm>
            <a:off x="9629297" y="3969236"/>
            <a:ext cx="1874641" cy="720009"/>
            <a:chOff x="1343888" y="5164851"/>
            <a:chExt cx="1874641" cy="72000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AAEA7C-66C3-FD40-9C31-5BAEA81B625B}"/>
                </a:ext>
              </a:extLst>
            </p:cNvPr>
            <p:cNvSpPr txBox="1"/>
            <p:nvPr/>
          </p:nvSpPr>
          <p:spPr>
            <a:xfrm>
              <a:off x="1343888" y="5164851"/>
              <a:ext cx="1874641" cy="720009"/>
            </a:xfrm>
            <a:prstGeom prst="cloudCallout">
              <a:avLst>
                <a:gd name="adj1" fmla="val -71476"/>
                <a:gd name="adj2" fmla="val -4232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2E55097-EF1A-7342-8E92-9078C25C95D8}"/>
                </a:ext>
              </a:extLst>
            </p:cNvPr>
            <p:cNvSpPr/>
            <p:nvPr/>
          </p:nvSpPr>
          <p:spPr>
            <a:xfrm>
              <a:off x="1599460" y="5205491"/>
              <a:ext cx="13549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What about CNF / DNF?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797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F5DD1-E576-A147-A98B-E4346EEB6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662435-5C18-7546-8378-6068FFC70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25" y="1666901"/>
            <a:ext cx="11472051" cy="4352377"/>
          </a:xfrm>
        </p:spPr>
        <p:txBody>
          <a:bodyPr numCol="2">
            <a:normAutofit fontScale="92500" lnSpcReduction="10000"/>
          </a:bodyPr>
          <a:lstStyle/>
          <a:p>
            <a:pPr marL="456743" indent="-456743">
              <a:buFont typeface="+mj-lt"/>
              <a:buAutoNum type="arabicPeriod"/>
            </a:pPr>
            <a:r>
              <a:rPr lang="en-GB" b="1" dirty="0"/>
              <a:t>Introduction</a:t>
            </a:r>
          </a:p>
          <a:p>
            <a:pPr lvl="1"/>
            <a:r>
              <a:rPr lang="en-GB" dirty="0"/>
              <a:t>Artificial intelligence</a:t>
            </a:r>
          </a:p>
          <a:p>
            <a:pPr lvl="1"/>
            <a:r>
              <a:rPr lang="en-GB" dirty="0"/>
              <a:t>Agent framework</a:t>
            </a:r>
          </a:p>
          <a:p>
            <a:pPr lvl="1"/>
            <a:r>
              <a:rPr lang="en-GB" dirty="0"/>
              <a:t>StaRAI: context, motivation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dirty="0">
                <a:solidFill>
                  <a:schemeClr val="accent1"/>
                </a:solidFill>
              </a:rPr>
              <a:t>Foundations</a:t>
            </a:r>
            <a:endParaRPr lang="en-GB" dirty="0">
              <a:solidFill>
                <a:schemeClr val="accent1"/>
              </a:solidFill>
            </a:endParaRPr>
          </a:p>
          <a:p>
            <a:pPr lvl="1"/>
            <a:r>
              <a:rPr lang="en-GB" dirty="0">
                <a:solidFill>
                  <a:schemeClr val="accent1"/>
                </a:solidFill>
              </a:rPr>
              <a:t>Logic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Probability theory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Probabilistic graphical models (PGMs)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dirty="0"/>
              <a:t>Probabilistic Relational Models (PRMs)</a:t>
            </a:r>
          </a:p>
          <a:p>
            <a:pPr lvl="1"/>
            <a:r>
              <a:rPr lang="en-GB" dirty="0"/>
              <a:t>Parfactor models, Markov logic networks</a:t>
            </a:r>
          </a:p>
          <a:p>
            <a:pPr lvl="1"/>
            <a:r>
              <a:rPr lang="en-GB" dirty="0"/>
              <a:t>Semantics, inference tasks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dirty="0"/>
              <a:t>Lifted Inference</a:t>
            </a:r>
          </a:p>
          <a:p>
            <a:pPr lvl="1"/>
            <a:r>
              <a:rPr lang="en-GB" dirty="0"/>
              <a:t>Exact inference</a:t>
            </a:r>
          </a:p>
          <a:p>
            <a:pPr lvl="1"/>
            <a:r>
              <a:rPr lang="en-GB" dirty="0"/>
              <a:t>Approximate inference, specifically sampling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dirty="0"/>
              <a:t>Lifted Learning</a:t>
            </a:r>
          </a:p>
          <a:p>
            <a:pPr lvl="1"/>
            <a:r>
              <a:rPr lang="en-GB" dirty="0"/>
              <a:t>Parameter learning</a:t>
            </a:r>
          </a:p>
          <a:p>
            <a:pPr lvl="1"/>
            <a:r>
              <a:rPr lang="en-GB" dirty="0"/>
              <a:t>Relation learning</a:t>
            </a:r>
          </a:p>
          <a:p>
            <a:pPr lvl="1"/>
            <a:r>
              <a:rPr lang="en-GB" dirty="0"/>
              <a:t>Approximating symmetries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dirty="0"/>
              <a:t>Lifted Sequential Models and Inference</a:t>
            </a:r>
          </a:p>
          <a:p>
            <a:pPr lvl="1"/>
            <a:r>
              <a:rPr lang="en-GB" dirty="0"/>
              <a:t>Parameterised models</a:t>
            </a:r>
          </a:p>
          <a:p>
            <a:pPr lvl="1"/>
            <a:r>
              <a:rPr lang="en-GB" dirty="0"/>
              <a:t>Semantics, inference tasks, algorithm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dirty="0"/>
              <a:t>Lifted Decision Making</a:t>
            </a:r>
          </a:p>
          <a:p>
            <a:pPr lvl="1"/>
            <a:r>
              <a:rPr lang="en-GB" dirty="0"/>
              <a:t>Preferences, utility</a:t>
            </a:r>
          </a:p>
          <a:p>
            <a:pPr lvl="1"/>
            <a:r>
              <a:rPr lang="en-GB" dirty="0"/>
              <a:t>Decision-theoretic models, tasks, algorithm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dirty="0"/>
              <a:t>Continuous Space and Lifting</a:t>
            </a:r>
          </a:p>
          <a:p>
            <a:pPr lvl="1"/>
            <a:r>
              <a:rPr lang="en-GB" dirty="0"/>
              <a:t>Lifted Gaussian Bayesian networks (BNs)</a:t>
            </a:r>
          </a:p>
          <a:p>
            <a:pPr lvl="1"/>
            <a:r>
              <a:rPr lang="en-GB" dirty="0"/>
              <a:t>Probabilistic soft logic (PSL)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B3926-3935-EE4C-8611-136A0CE8EB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Overview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BA801-DFF4-BA4A-AD4D-D0181FCDA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Tanya Braun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4E7B7F-E39C-F547-A554-A1791B120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en-GB" sz="1598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r>
              <a:rPr lang="en-GB"/>
              <a:t> </a:t>
            </a:r>
            <a:endParaRPr lang="en-GB" sz="1399"/>
          </a:p>
        </p:txBody>
      </p:sp>
    </p:spTree>
    <p:extLst>
      <p:ext uri="{BB962C8B-B14F-4D97-AF65-F5344CB8AC3E}">
        <p14:creationId xmlns:p14="http://schemas.microsoft.com/office/powerpoint/2010/main" val="2967714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144F9-C5CC-0649-AF4A-FA7C87D7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Interim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88C224A5-113B-6B45-AFA8-1E0073C2D3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Syntax</a:t>
                </a:r>
              </a:p>
              <a:p>
                <a:pPr lvl="1"/>
                <a:r>
                  <a:rPr lang="en-GB" dirty="0"/>
                  <a:t>Propositional vocabulary of proposition constants</a:t>
                </a:r>
              </a:p>
              <a:p>
                <a:pPr lvl="1"/>
                <a:r>
                  <a:rPr lang="en-GB" dirty="0"/>
                  <a:t>Propositional sentence: combination of proposition constants, logical operators, parenthesis</a:t>
                </a:r>
              </a:p>
              <a:p>
                <a:pPr lvl="1"/>
                <a:r>
                  <a:rPr lang="en-GB" dirty="0"/>
                  <a:t>Logical operators: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,∧,∨,⇒,⇔</m:t>
                    </m:r>
                  </m:oMath>
                </a14:m>
                <a:r>
                  <a:rPr lang="en-GB" dirty="0"/>
                  <a:t> </a:t>
                </a:r>
              </a:p>
              <a:p>
                <a:r>
                  <a:rPr lang="en-GB" dirty="0"/>
                  <a:t>Semantics</a:t>
                </a:r>
              </a:p>
              <a:p>
                <a:pPr lvl="1"/>
                <a:r>
                  <a:rPr lang="en-GB" dirty="0"/>
                  <a:t>Propositional interpretations: truth assignments to proposition constants</a:t>
                </a:r>
              </a:p>
              <a:p>
                <a:pPr lvl="1"/>
                <a:r>
                  <a:rPr lang="en-GB" dirty="0"/>
                  <a:t>Sentential interpretations: evaluations of sentences given propositional interpretation</a:t>
                </a:r>
              </a:p>
              <a:p>
                <a:pPr lvl="1"/>
                <a:r>
                  <a:rPr lang="en-GB" dirty="0"/>
                  <a:t>Satisfaction: all propositional interpretations that satisfy all sentences</a:t>
                </a:r>
              </a:p>
              <a:p>
                <a:pPr lvl="2"/>
                <a:r>
                  <a:rPr lang="en-GB" dirty="0"/>
                  <a:t>Properties: valid, contingent, unsatisfiable; satisfiable, falsifiable</a:t>
                </a:r>
              </a:p>
              <a:p>
                <a:pPr lvl="2"/>
                <a:r>
                  <a:rPr lang="en-GB" dirty="0"/>
                  <a:t>Comparison of sentences: equivalence, entailment, consistency; theorems for connections</a:t>
                </a:r>
              </a:p>
              <a:p>
                <a:r>
                  <a:rPr lang="en-GB" dirty="0"/>
                  <a:t>Normal forms</a:t>
                </a:r>
              </a:p>
              <a:p>
                <a:pPr lvl="1"/>
                <a:r>
                  <a:rPr lang="en-GB" dirty="0"/>
                  <a:t>NNF, CNF, DNF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88C224A5-113B-6B45-AFA8-1E0073C2D3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 b="-62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34AAB3-5F10-964B-B28F-AF0BD71D66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Logics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D04A01-F0A8-D144-91F6-95A4E887F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StaRAI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B596E-B7A0-494F-99F9-3D0712891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871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4416DE-8F28-EA4B-979D-B4D74DEC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First-order Logic </a:t>
            </a:r>
            <a:br>
              <a:rPr lang="en-GB" dirty="0"/>
            </a:br>
            <a:r>
              <a:rPr lang="en-GB" dirty="0"/>
              <a:t>with Domain Constraints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B10155-3D7A-D040-BCFF-A9DDF07E3A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Introducing quantifiers and domain constraints</a:t>
            </a:r>
          </a:p>
          <a:p>
            <a:endParaRPr lang="en-GB" sz="1200" dirty="0"/>
          </a:p>
          <a:p>
            <a:pPr marL="180975" indent="-180975">
              <a:buFont typeface="System Font Regular"/>
              <a:buChar char="*"/>
            </a:pPr>
            <a:r>
              <a:rPr lang="en-GB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Based on “Lifted Inference and Learning in Statistical Relational Models” by Guy Van den </a:t>
            </a:r>
            <a:r>
              <a:rPr lang="en-GB" sz="18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Broeck</a:t>
            </a:r>
            <a:r>
              <a:rPr lang="en-GB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2013 </a:t>
            </a:r>
            <a:br>
              <a:rPr lang="en-GB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en-GB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➝ Some notions are used a bit differently than in some classical logic literature but I want to keep the slides consistent with this source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BDC12-00F5-C344-9B7A-226C65632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21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077AF0-7D23-3F47-A9DF-1FB8CC0F47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Logics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E6153-5C9A-9943-8BA3-79AB8910C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StaRAI</a:t>
            </a:r>
          </a:p>
        </p:txBody>
      </p:sp>
    </p:spTree>
    <p:extLst>
      <p:ext uri="{BB962C8B-B14F-4D97-AF65-F5344CB8AC3E}">
        <p14:creationId xmlns:p14="http://schemas.microsoft.com/office/powerpoint/2010/main" val="445563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C0B862-2598-FB4F-B769-E04DB4864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Propositional ➝ First-order Logic (FOL)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2958D7-08B8-EA4B-9C0F-17532538F6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Motivation: Being able to talk about objects and relations among them</a:t>
            </a:r>
          </a:p>
          <a:p>
            <a:pPr lvl="1"/>
            <a:r>
              <a:rPr lang="en-GB" dirty="0"/>
              <a:t>Example: in propositional logic</a:t>
            </a:r>
          </a:p>
          <a:p>
            <a:pPr lvl="2"/>
            <a:r>
              <a:rPr lang="en-GB" dirty="0"/>
              <a:t>Premises</a:t>
            </a:r>
          </a:p>
          <a:p>
            <a:pPr lvl="3"/>
            <a:r>
              <a:rPr lang="en-GB" dirty="0"/>
              <a:t>If Jack knows Jill, then Jill knows Jack.</a:t>
            </a:r>
          </a:p>
          <a:p>
            <a:pPr lvl="3"/>
            <a:r>
              <a:rPr lang="en-GB" dirty="0"/>
              <a:t>Jack knows Jill.</a:t>
            </a:r>
          </a:p>
          <a:p>
            <a:pPr lvl="2"/>
            <a:r>
              <a:rPr lang="en-GB" dirty="0"/>
              <a:t>Conclusion: Does Jill know Jack? (Yes.)</a:t>
            </a:r>
          </a:p>
          <a:p>
            <a:pPr lvl="1"/>
            <a:r>
              <a:rPr lang="en-GB" dirty="0"/>
              <a:t>Example: in first-order (or relational) logic</a:t>
            </a:r>
          </a:p>
          <a:p>
            <a:pPr lvl="2"/>
            <a:r>
              <a:rPr lang="en-GB" dirty="0"/>
              <a:t>Premises</a:t>
            </a:r>
          </a:p>
          <a:p>
            <a:pPr lvl="3"/>
            <a:r>
              <a:rPr lang="en-GB" dirty="0"/>
              <a:t>If one person knows another person, then the other person knows the first person.</a:t>
            </a:r>
          </a:p>
          <a:p>
            <a:pPr lvl="3"/>
            <a:r>
              <a:rPr lang="en-GB" dirty="0"/>
              <a:t>Jack knows Jill.</a:t>
            </a:r>
          </a:p>
          <a:p>
            <a:pPr lvl="2"/>
            <a:r>
              <a:rPr lang="en-GB" dirty="0"/>
              <a:t>Conclusion: Does Jill know Jack? (Yes.)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DCBA391-113F-3645-AF79-EB72100B4F2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GB" dirty="0"/>
                  <a:t>New linguistic features</a:t>
                </a:r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(Logical) variables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Quantifiers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Followed by a logical variable</a:t>
                </a:r>
              </a:p>
              <a:p>
                <a:pPr lvl="1"/>
                <a:endParaRPr lang="en-GB" dirty="0"/>
              </a:p>
              <a:p>
                <a:pPr lvl="1"/>
                <a:r>
                  <a:rPr lang="en-GB" dirty="0"/>
                  <a:t>Example</a:t>
                </a:r>
              </a:p>
              <a:p>
                <a:pPr lvl="2"/>
                <a:r>
                  <a:rPr lang="en-GB" dirty="0"/>
                  <a:t>Premises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.∀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𝑘𝑛𝑜𝑤𝑠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𝑘𝑛𝑜𝑤𝑠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lvl="3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𝑗𝑎𝑐𝑘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𝑗𝑖𝑙𝑙</m:t>
                        </m:r>
                      </m:e>
                    </m:d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/>
                  <a:t>Conclusion: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𝑖𝑙𝑙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𝑎𝑐𝑘</m:t>
                        </m:r>
                      </m:e>
                    </m:d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DCBA391-113F-3645-AF79-EB72100B4F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955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BEC994-B556-2142-B9FD-A398BACB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Logics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ADBEDE-2B55-014E-BE47-9E973B646F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StaRAI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A64D5-8369-8348-960F-94C89BAB6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58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C0B862-2598-FB4F-B769-E04DB4864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 with Domain Constraints (FOL-DC)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2958D7-08B8-EA4B-9C0F-17532538F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FOL has a domain of discourse that is possibly infinite</a:t>
            </a:r>
          </a:p>
          <a:p>
            <a:pPr lvl="1"/>
            <a:r>
              <a:rPr lang="en-GB" dirty="0"/>
              <a:t>Quantifiers can range over infinite sets of objects</a:t>
            </a:r>
          </a:p>
          <a:p>
            <a:r>
              <a:rPr lang="en-GB" dirty="0">
                <a:solidFill>
                  <a:schemeClr val="accent1"/>
                </a:solidFill>
              </a:rPr>
              <a:t>Domain constraints</a:t>
            </a:r>
          </a:p>
          <a:p>
            <a:pPr lvl="1"/>
            <a:r>
              <a:rPr lang="en-GB" dirty="0"/>
              <a:t>Restrict quantifiers to finite domains</a:t>
            </a:r>
          </a:p>
          <a:p>
            <a:r>
              <a:rPr lang="en-GB" dirty="0">
                <a:solidFill>
                  <a:srgbClr val="FFC000"/>
                </a:solidFill>
              </a:rPr>
              <a:t>Why?</a:t>
            </a:r>
          </a:p>
          <a:p>
            <a:pPr lvl="1"/>
            <a:r>
              <a:rPr lang="en-GB" dirty="0"/>
              <a:t>For probabilistic inference, infinity is hard to handle</a:t>
            </a:r>
          </a:p>
          <a:p>
            <a:pPr lvl="2"/>
            <a:r>
              <a:rPr lang="en-GB" dirty="0"/>
              <a:t>Restriction allows for obtaining a well-defined probability distribution over the ground terms</a:t>
            </a:r>
          </a:p>
          <a:p>
            <a:pPr lvl="2"/>
            <a:r>
              <a:rPr lang="en-GB" dirty="0"/>
              <a:t>Enables weighted model counting as a way to answer queries about probability (distributions)</a:t>
            </a:r>
          </a:p>
          <a:p>
            <a:pPr lvl="1"/>
            <a:r>
              <a:rPr lang="en-GB" dirty="0"/>
              <a:t>Tasks like checking validity or satisfiability become decidable in FOL-DC</a:t>
            </a:r>
          </a:p>
          <a:p>
            <a:pPr lvl="2"/>
            <a:r>
              <a:rPr lang="en-GB" dirty="0"/>
              <a:t>Undecidable in full FOL</a:t>
            </a:r>
          </a:p>
          <a:p>
            <a:pPr lvl="2"/>
            <a:r>
              <a:rPr lang="en-GB" dirty="0"/>
              <a:t>Not the only decidable subclass that exists, but the one that we need for the lecture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A64D5-8369-8348-960F-94C89BAB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23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0BD302-4ADD-454A-81F5-7CFEFA6D3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Logics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D91BDA-ECC3-AB4D-923D-AD730E876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T. Braun - StaRAI</a:t>
            </a:r>
          </a:p>
        </p:txBody>
      </p:sp>
    </p:spTree>
    <p:extLst>
      <p:ext uri="{BB962C8B-B14F-4D97-AF65-F5344CB8AC3E}">
        <p14:creationId xmlns:p14="http://schemas.microsoft.com/office/powerpoint/2010/main" val="3184716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EB41A-A4EE-EB41-96CA-DB81B1F7B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Syntax: </a:t>
            </a:r>
            <a:r>
              <a:rPr lang="en-GB" i="1" dirty="0"/>
              <a:t>Function-free</a:t>
            </a:r>
            <a:r>
              <a:rPr lang="en-GB" dirty="0"/>
              <a:t> FOL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8BE4F8-E7A2-684C-B9B7-A4A59926A03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Logical symbols</a:t>
                </a:r>
              </a:p>
              <a:p>
                <a:pPr lvl="1"/>
                <a:r>
                  <a:rPr lang="en-GB" dirty="0"/>
                  <a:t>Logical connectives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dirty="0"/>
                  <a:t>, etc.</a:t>
                </a:r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Quantifiers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  <a:p>
                <a:pPr lvl="2"/>
                <a:r>
                  <a:rPr lang="en-GB" i="1" dirty="0">
                    <a:ea typeface="Cambria Math" panose="02040503050406030204" pitchFamily="18" charset="0"/>
                  </a:rPr>
                  <a:t>Universal</a:t>
                </a:r>
                <a:r>
                  <a:rPr lang="en-GB" dirty="0">
                    <a:ea typeface="Cambria Math" panose="02040503050406030204" pitchFamily="18" charset="0"/>
                  </a:rPr>
                  <a:t> quantifier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(</a:t>
                </a:r>
                <a:r>
                  <a:rPr lang="en-GB" i="1" dirty="0">
                    <a:ea typeface="Cambria Math" panose="02040503050406030204" pitchFamily="18" charset="0"/>
                  </a:rPr>
                  <a:t>for all</a:t>
                </a:r>
                <a:r>
                  <a:rPr lang="en-GB" dirty="0">
                    <a:ea typeface="Cambria Math" panose="02040503050406030204" pitchFamily="18" charset="0"/>
                  </a:rPr>
                  <a:t>)</a:t>
                </a:r>
              </a:p>
              <a:p>
                <a:pPr lvl="2"/>
                <a:r>
                  <a:rPr lang="en-GB" i="1" dirty="0">
                    <a:ea typeface="Cambria Math" panose="02040503050406030204" pitchFamily="18" charset="0"/>
                  </a:rPr>
                  <a:t>Existence</a:t>
                </a:r>
                <a:r>
                  <a:rPr lang="en-GB" dirty="0">
                    <a:ea typeface="Cambria Math" panose="02040503050406030204" pitchFamily="18" charset="0"/>
                  </a:rPr>
                  <a:t> quantifier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GB" dirty="0"/>
                  <a:t> (</a:t>
                </a:r>
                <a:r>
                  <a:rPr lang="en-GB" i="1" dirty="0"/>
                  <a:t>there exists</a:t>
                </a:r>
                <a:r>
                  <a:rPr lang="en-GB" dirty="0"/>
                  <a:t>)</a:t>
                </a:r>
              </a:p>
              <a:p>
                <a:pPr lvl="2"/>
                <a:r>
                  <a:rPr lang="en-GB" dirty="0"/>
                  <a:t>Mostly, we will be dealing with</a:t>
                </a:r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later on</a:t>
                </a:r>
                <a:endParaRPr lang="en-GB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GB" b="0" dirty="0"/>
                  <a:t>Truth values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Set of </a:t>
                </a:r>
                <a:r>
                  <a:rPr lang="en-GB" dirty="0">
                    <a:solidFill>
                      <a:schemeClr val="accent1"/>
                    </a:solidFill>
                  </a:rPr>
                  <a:t>logical variables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 …</m:t>
                        </m:r>
                      </m:e>
                    </m:d>
                  </m:oMath>
                </a14:m>
                <a:r>
                  <a:rPr lang="en-GB" dirty="0"/>
                  <a:t> </a:t>
                </a:r>
              </a:p>
              <a:p>
                <a:pPr lvl="2"/>
                <a:r>
                  <a:rPr lang="en-GB" dirty="0"/>
                  <a:t>Usually from the end of the alphabet</a:t>
                </a:r>
              </a:p>
              <a:p>
                <a:pPr lvl="1"/>
                <a:r>
                  <a:rPr lang="en-GB" dirty="0"/>
                  <a:t>(Parentheses and punctuation)</a:t>
                </a: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8BE4F8-E7A2-684C-B9B7-A4A59926A0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01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B265A290-44BA-614B-9970-5638242C70B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GB" dirty="0"/>
                  <a:t>Non-logical symbols</a:t>
                </a:r>
              </a:p>
              <a:p>
                <a:pPr lvl="1"/>
                <a:r>
                  <a:rPr lang="en-GB" dirty="0"/>
                  <a:t>Set of </a:t>
                </a:r>
                <a:r>
                  <a:rPr lang="en-GB" dirty="0">
                    <a:solidFill>
                      <a:schemeClr val="accent1"/>
                    </a:solidFill>
                  </a:rPr>
                  <a:t>predicate</a:t>
                </a:r>
                <a:r>
                  <a:rPr lang="en-GB" dirty="0"/>
                  <a:t> symbols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of </a:t>
                </a:r>
                <a:r>
                  <a:rPr lang="en-GB" i="1" dirty="0"/>
                  <a:t>arity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Including propositional variables with arity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Sometimes called relation constants</a:t>
                </a:r>
              </a:p>
              <a:p>
                <a:pPr lvl="1"/>
                <a:r>
                  <a:rPr lang="en-GB" dirty="0"/>
                  <a:t>A set of (proposition) </a:t>
                </a:r>
                <a:r>
                  <a:rPr lang="en-GB" dirty="0">
                    <a:solidFill>
                      <a:schemeClr val="accent1"/>
                    </a:solidFill>
                  </a:rPr>
                  <a:t>constant</a:t>
                </a:r>
                <a:r>
                  <a:rPr lang="en-GB" dirty="0"/>
                  <a:t> symbols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 …</m:t>
                        </m:r>
                      </m:e>
                    </m:d>
                  </m:oMath>
                </a14:m>
                <a:r>
                  <a:rPr lang="en-GB" dirty="0"/>
                  <a:t> </a:t>
                </a:r>
              </a:p>
              <a:p>
                <a:pPr lvl="2"/>
                <a:r>
                  <a:rPr lang="en-GB" dirty="0"/>
                  <a:t>Alphanumeric, usually starting with a letter from the beginning of the alphabet; numbers now also allowed</a:t>
                </a:r>
              </a:p>
              <a:p>
                <a:pPr lvl="2"/>
                <a:r>
                  <a:rPr lang="en-GB" dirty="0"/>
                  <a:t>Sometimes called object constants</a:t>
                </a:r>
              </a:p>
              <a:p>
                <a:pPr lvl="2"/>
                <a:r>
                  <a:rPr lang="en-GB" dirty="0"/>
                  <a:t>With a natural order on the constants</a:t>
                </a:r>
              </a:p>
              <a:p>
                <a:pPr lvl="2"/>
                <a:endParaRPr lang="en-GB" dirty="0"/>
              </a:p>
              <a:p>
                <a:pPr lvl="1"/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B265A290-44BA-614B-9970-5638242C70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955" t="-2687" r="-15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27916F-4EDC-084E-8300-95F5D2845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Logics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81A24-F6A1-3845-AC0D-7E551BFDC4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StaRAI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8ED74-ABC2-B14A-A4FF-139B14B3A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391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EB41A-A4EE-EB41-96CA-DB81B1F7B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Syntax: </a:t>
            </a:r>
            <a:r>
              <a:rPr lang="en-GB" i="1" dirty="0"/>
              <a:t>Function-free</a:t>
            </a:r>
            <a:r>
              <a:rPr lang="en-GB" dirty="0"/>
              <a:t> FOL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8BE4F8-E7A2-684C-B9B7-A4A59926A03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Signature</a:t>
                </a:r>
                <a:r>
                  <a:rPr lang="en-GB" dirty="0"/>
                  <a:t>: set of constants together with a set of predicates including arity</a:t>
                </a:r>
              </a:p>
              <a:p>
                <a:r>
                  <a:rPr lang="en-GB" dirty="0"/>
                  <a:t>Sentences no longer of one type</a:t>
                </a:r>
              </a:p>
              <a:p>
                <a:pPr lvl="1"/>
                <a:r>
                  <a:rPr lang="en-GB" dirty="0"/>
                  <a:t>C.f., propositional logic</a:t>
                </a:r>
              </a:p>
              <a:p>
                <a:pPr lvl="1"/>
                <a:r>
                  <a:rPr lang="en-GB" i="1" dirty="0"/>
                  <a:t>Relational</a:t>
                </a:r>
                <a:r>
                  <a:rPr lang="en-GB" dirty="0"/>
                  <a:t> sentences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-</a:t>
                </a:r>
                <a:r>
                  <a:rPr lang="en-GB" dirty="0" err="1"/>
                  <a:t>ary</a:t>
                </a:r>
                <a:r>
                  <a:rPr lang="en-GB" dirty="0"/>
                  <a:t> predicate with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logical variables or constants in parentheses and with commas</a:t>
                </a:r>
              </a:p>
              <a:p>
                <a:pPr lvl="1"/>
                <a:r>
                  <a:rPr lang="en-GB" i="1" dirty="0"/>
                  <a:t>Logical</a:t>
                </a:r>
                <a:r>
                  <a:rPr lang="en-GB" dirty="0"/>
                  <a:t> sentences</a:t>
                </a:r>
              </a:p>
              <a:p>
                <a:pPr lvl="2"/>
                <a:r>
                  <a:rPr lang="en-GB" dirty="0"/>
                  <a:t>Relational sentences possibly combined with logical operators</a:t>
                </a:r>
              </a:p>
              <a:p>
                <a:pPr lvl="1"/>
                <a:r>
                  <a:rPr lang="en-GB" i="1" dirty="0"/>
                  <a:t>Quantified</a:t>
                </a:r>
                <a:r>
                  <a:rPr lang="en-GB" dirty="0"/>
                  <a:t> sentences</a:t>
                </a:r>
              </a:p>
              <a:p>
                <a:pPr lvl="2"/>
                <a:r>
                  <a:rPr lang="en-GB" dirty="0"/>
                  <a:t>Logical sentences that contain quantifiers for some or all logical variables occurring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8BE4F8-E7A2-684C-B9B7-A4A59926A0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016" t="-2687" r="-3248" b="-59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63AD1AD1-0CD6-DD42-B153-8CA94E00251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GB" dirty="0"/>
                  <a:t>Examples</a:t>
                </a:r>
              </a:p>
              <a:p>
                <a:pPr lvl="1"/>
                <a:r>
                  <a:rPr lang="en-GB" dirty="0"/>
                  <a:t>Signature</a:t>
                </a:r>
              </a:p>
              <a:p>
                <a:pPr lvl="2"/>
                <a:r>
                  <a:rPr lang="en-GB" dirty="0"/>
                  <a:t>Constants: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𝑗𝑎𝑐𝑘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𝑗𝑖𝑙𝑙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Predicate: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𝑟𝑎𝑖𝑛𝑖𝑛𝑔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/0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Logical variables: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Relational sentence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𝑗𝑎𝑐𝑘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Logical sentence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Quantified sentence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.∀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𝑘𝑛𝑜𝑤𝑠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𝑘𝑛𝑜𝑤𝑠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63AD1AD1-0CD6-DD42-B153-8CA94E0025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955" t="-2687" b="-20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27916F-4EDC-084E-8300-95F5D2845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Logics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81A24-F6A1-3845-AC0D-7E551BFDC4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StaRAI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8ED74-ABC2-B14A-A4FF-139B14B3A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447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EB41A-A4EE-EB41-96CA-DB81B1F7B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Syntax: </a:t>
            </a:r>
            <a:r>
              <a:rPr lang="en-GB" i="1" dirty="0"/>
              <a:t>Function-free</a:t>
            </a:r>
            <a:r>
              <a:rPr lang="en-GB" dirty="0"/>
              <a:t> FOL-DC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8BE4F8-E7A2-684C-B9B7-A4A59926A0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Function-free FOL extended with</a:t>
                </a:r>
              </a:p>
              <a:p>
                <a:pPr lvl="1"/>
                <a:r>
                  <a:rPr lang="en-GB" dirty="0"/>
                  <a:t>Logical symbols</a:t>
                </a:r>
              </a:p>
              <a:p>
                <a:pPr lvl="2"/>
                <a:r>
                  <a:rPr lang="en-GB" dirty="0"/>
                  <a:t>Less-than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endParaRPr lang="en-GB" b="0" dirty="0"/>
              </a:p>
              <a:p>
                <a:pPr lvl="2"/>
                <a:r>
                  <a:rPr lang="en-GB" dirty="0"/>
                  <a:t>Set membership and inclusion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Set of </a:t>
                </a:r>
                <a:r>
                  <a:rPr lang="en-GB" dirty="0">
                    <a:solidFill>
                      <a:schemeClr val="accent1"/>
                    </a:solidFill>
                  </a:rPr>
                  <a:t>domain variables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…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Set operations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GB" dirty="0"/>
                  <a:t>Non-logical symbols (signature)</a:t>
                </a:r>
              </a:p>
              <a:p>
                <a:pPr lvl="2"/>
                <a:r>
                  <a:rPr lang="en-GB" dirty="0"/>
                  <a:t>Set of “sets of constants” symbols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endParaRPr lang="en-GB" dirty="0">
                  <a:ea typeface="Cambria Math" panose="02040503050406030204" pitchFamily="18" charset="0"/>
                </a:endParaRPr>
              </a:p>
              <a:p>
                <a:r>
                  <a:rPr lang="en-GB" dirty="0">
                    <a:ea typeface="Cambria Math" panose="02040503050406030204" pitchFamily="18" charset="0"/>
                  </a:rPr>
                  <a:t>These constructs only occur when restricting domains using so-called constraint sets</a:t>
                </a: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8BE4F8-E7A2-684C-B9B7-A4A59926A0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8ED74-ABC2-B14A-A4FF-139B14B3A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26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DA1C3-C567-4E44-9160-7370E468F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Logics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E0117-38EC-8D49-B7DC-03990242A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T. Braun - StaRAI</a:t>
            </a:r>
          </a:p>
        </p:txBody>
      </p:sp>
    </p:spTree>
    <p:extLst>
      <p:ext uri="{BB962C8B-B14F-4D97-AF65-F5344CB8AC3E}">
        <p14:creationId xmlns:p14="http://schemas.microsoft.com/office/powerpoint/2010/main" val="2806595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EB41A-A4EE-EB41-96CA-DB81B1F7B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Syntax: FOL-DC – Grammar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8BE4F8-E7A2-684C-B9B7-A4A59926A03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Logical term</a:t>
                </a:r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Logical variable or constant</a:t>
                </a:r>
              </a:p>
              <a:p>
                <a:pPr lvl="1"/>
                <a:r>
                  <a:rPr lang="en-GB" dirty="0"/>
                  <a:t>Refers to objects in the domain of discourse (scenario)</a:t>
                </a:r>
              </a:p>
              <a:p>
                <a:pPr lvl="1"/>
                <a:r>
                  <a:rPr lang="en-GB" dirty="0"/>
                  <a:t>Examples</a:t>
                </a:r>
              </a:p>
              <a:p>
                <a:pPr lvl="2"/>
                <a:r>
                  <a:rPr lang="de-DE" dirty="0"/>
                  <a:t>Logical variables: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de-DE" dirty="0"/>
              </a:p>
              <a:p>
                <a:pPr lvl="2"/>
                <a:r>
                  <a:rPr lang="de-DE" dirty="0"/>
                  <a:t>Constants: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𝑗𝑎𝑐𝑘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𝑗𝑖𝑙𝑙</m:t>
                    </m:r>
                  </m:oMath>
                </a14:m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8BE4F8-E7A2-684C-B9B7-A4A59926A0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01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16E22F6-1259-FF47-8549-05FBB2A7EE8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Logical atom </a:t>
                </a:r>
                <a:r>
                  <a:rPr lang="en-GB" dirty="0"/>
                  <a:t>(</a:t>
                </a:r>
                <a:r>
                  <a:rPr lang="en-GB" i="1" dirty="0"/>
                  <a:t>relational sentence</a:t>
                </a:r>
                <a:r>
                  <a:rPr lang="en-GB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de-DE" b="0" dirty="0"/>
              </a:p>
              <a:p>
                <a:pPr lvl="1"/>
                <a:r>
                  <a:rPr lang="en-GB" dirty="0"/>
                  <a:t>Apply predicate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to </a:t>
                </a:r>
                <a14:m>
                  <m:oMath xmlns:m="http://schemas.openxmlformats.org/officeDocument/2006/math">
                    <m:r>
                      <a:rPr lang="en-GB" i="1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-tuple of logical term arguments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Examples</a:t>
                </a:r>
              </a:p>
              <a:p>
                <a:pPr lvl="2"/>
                <a:r>
                  <a:rPr lang="en-GB" dirty="0">
                    <a:ea typeface="Cambria Math" panose="02040503050406030204" pitchFamily="18" charset="0"/>
                  </a:rPr>
                  <a:t>Predicate with logical variables only as arguments: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>
                    <a:ea typeface="Cambria Math" panose="02040503050406030204" pitchFamily="18" charset="0"/>
                  </a:rPr>
                  <a:t>Predicate with a logical variable and a constant as arguments: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𝑗𝑎𝑐𝑘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>
                    <a:ea typeface="Cambria Math" panose="02040503050406030204" pitchFamily="18" charset="0"/>
                  </a:rPr>
                  <a:t>Predicate with constants only as arguments: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𝑗𝑎𝑐𝑘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𝑗𝑖𝑙𝑙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0-ary predicate (propositional atom):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𝑟𝑎𝑖𝑛𝑖𝑛𝑔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2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16E22F6-1259-FF47-8549-05FBB2A7EE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955" t="-2687" b="-5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8ED74-ABC2-B14A-A4FF-139B14B3A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27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A004F7F-54BE-2A48-9B8A-A6D16D45D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Logics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F91C3D0-BAA8-B744-9547-7364A828F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StaRAI</a:t>
            </a:r>
          </a:p>
        </p:txBody>
      </p:sp>
    </p:spTree>
    <p:extLst>
      <p:ext uri="{BB962C8B-B14F-4D97-AF65-F5344CB8AC3E}">
        <p14:creationId xmlns:p14="http://schemas.microsoft.com/office/powerpoint/2010/main" val="2739725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EB41A-A4EE-EB41-96CA-DB81B1F7B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Syntax: FOL-DC – Grammar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8BE4F8-E7A2-684C-B9B7-A4A59926A03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Domain term</a:t>
                </a:r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Domain variable, set of constants, or combination of two other domain 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GB" dirty="0"/>
                  <a:t> in the form of </a:t>
                </a:r>
              </a:p>
              <a:p>
                <a:pPr marL="25850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  <a:p>
                <a:pPr lvl="1"/>
                <a:r>
                  <a:rPr lang="en-GB" dirty="0"/>
                  <a:t>Refers to sets of objects in the domain of discourse</a:t>
                </a:r>
              </a:p>
              <a:p>
                <a:pPr lvl="1"/>
                <a:r>
                  <a:rPr lang="en-GB" dirty="0"/>
                  <a:t>Examples</a:t>
                </a:r>
              </a:p>
              <a:p>
                <a:pPr lvl="2"/>
                <a:r>
                  <a:rPr lang="de-DE" dirty="0"/>
                  <a:t>Domain variables: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D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Sets of constants: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𝑗𝑖𝑙𝑙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𝑗𝑎𝑐𝑘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Combination of domain terms: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D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𝑗𝑖𝑙𝑙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𝑗𝑎𝑐𝑘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8BE4F8-E7A2-684C-B9B7-A4A59926A0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01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16E22F6-1259-FF47-8549-05FBB2A7EE8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Domain atom</a:t>
                </a:r>
              </a:p>
              <a:p>
                <a:pPr lvl="1"/>
                <a:r>
                  <a:rPr lang="en-GB" dirty="0"/>
                  <a:t>Between logical 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25850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 marL="25850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𝑗𝑖𝑙𝑙</m:t>
                    </m:r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(natural order on constants needed)</a:t>
                </a:r>
              </a:p>
              <a:p>
                <a:pPr lvl="1"/>
                <a:r>
                  <a:rPr lang="en-GB" dirty="0"/>
                  <a:t>Between domains 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25850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de-DE" i="1" dirty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25850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de-DE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sSubSup>
                        <m:sSubSup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D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𝑗𝑖𝑙𝑙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𝑗𝑎𝑐𝑘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Between logical 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GB" dirty="0"/>
                  <a:t>, domain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25850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de-DE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𝑗𝑖𝑙𝑙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𝑗𝑎𝑐𝑘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16E22F6-1259-FF47-8549-05FBB2A7EE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955" t="-2687" b="-38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8ED74-ABC2-B14A-A4FF-139B14B3A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28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A004F7F-54BE-2A48-9B8A-A6D16D45D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Logics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F91C3D0-BAA8-B744-9547-7364A828F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StaRAI</a:t>
            </a:r>
          </a:p>
        </p:txBody>
      </p:sp>
    </p:spTree>
    <p:extLst>
      <p:ext uri="{BB962C8B-B14F-4D97-AF65-F5344CB8AC3E}">
        <p14:creationId xmlns:p14="http://schemas.microsoft.com/office/powerpoint/2010/main" val="1190397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72C340-21B1-7046-9272-B342FE7F6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Syntax: FOL-DC – Grammar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695D775-BA9A-2F46-8F3E-61AB11A8B9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Domain constraint</a:t>
                </a:r>
              </a:p>
              <a:p>
                <a:pPr lvl="1"/>
                <a:r>
                  <a:rPr lang="en-GB" dirty="0"/>
                  <a:t>Domain atom or its negation (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,⊈</m:t>
                    </m:r>
                  </m:oMath>
                </a14:m>
                <a:r>
                  <a:rPr lang="en-GB" dirty="0"/>
                  <a:t>)</a:t>
                </a:r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Constraint set</a:t>
                </a:r>
              </a:p>
              <a:p>
                <a:pPr lvl="1"/>
                <a:r>
                  <a:rPr lang="en-GB" dirty="0"/>
                  <a:t>Conjunction of domain constraints</a:t>
                </a:r>
              </a:p>
              <a:p>
                <a:pPr lvl="2"/>
                <a:r>
                  <a:rPr lang="en-GB" dirty="0"/>
                  <a:t>(restricted to conjunction for the sake of simplicity)</a:t>
                </a:r>
              </a:p>
              <a:p>
                <a:pPr lvl="2"/>
                <a:r>
                  <a:rPr lang="en-GB" dirty="0"/>
                  <a:t>(more expressive constraint languages would have the purpose to express certain constraint sets much more precisely)</a:t>
                </a:r>
              </a:p>
              <a:p>
                <a:r>
                  <a:rPr lang="en-GB" dirty="0"/>
                  <a:t>Example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Bird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𝑘𝑖𝑤𝑖</m:t>
                    </m:r>
                  </m:oMath>
                </a14:m>
                <a:endParaRPr lang="en-GB" dirty="0"/>
              </a:p>
              <a:p>
                <a:endParaRPr lang="en-GB" dirty="0">
                  <a:solidFill>
                    <a:schemeClr val="accent1"/>
                  </a:solidFill>
                </a:endParaRP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695D775-BA9A-2F46-8F3E-61AB11A8B9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 r="-9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5D00B5-57A0-4F41-99DF-14EB5A00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29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7137CC-5588-7140-B255-E376436B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Logics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60BE8A-5E6A-3E48-96CF-3CC2FD520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T. Braun - StaRAI</a:t>
            </a:r>
          </a:p>
        </p:txBody>
      </p:sp>
    </p:spTree>
    <p:extLst>
      <p:ext uri="{BB962C8B-B14F-4D97-AF65-F5344CB8AC3E}">
        <p14:creationId xmlns:p14="http://schemas.microsoft.com/office/powerpoint/2010/main" val="1322428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2BC03D-1E24-384C-A179-E9D64F349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Overview: 2. Foundations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B8E2AE-0831-9E40-A231-5543B35B2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GB" b="1" i="1" dirty="0">
                <a:solidFill>
                  <a:schemeClr val="accent1"/>
                </a:solidFill>
              </a:rPr>
              <a:t>Logic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Propositional logic: alphabet, grammar, normal forms, rules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First-order logic: introducing quantifiers, domain constraints</a:t>
            </a:r>
          </a:p>
          <a:p>
            <a:pPr marL="457200" indent="-457200">
              <a:buFont typeface="+mj-lt"/>
              <a:buAutoNum type="alphaUcPeriod"/>
            </a:pPr>
            <a:r>
              <a:rPr lang="en-GB" i="1" dirty="0"/>
              <a:t>Probability theory</a:t>
            </a:r>
          </a:p>
          <a:p>
            <a:pPr lvl="1"/>
            <a:r>
              <a:rPr lang="en-GB" dirty="0"/>
              <a:t>Modelling: (conditional) probability distributions, random variables, marginal and joint distributions</a:t>
            </a:r>
          </a:p>
          <a:p>
            <a:pPr lvl="1"/>
            <a:r>
              <a:rPr lang="en-GB" dirty="0"/>
              <a:t>Inference: axioms and basic rules, Bayes theorem, independence</a:t>
            </a:r>
          </a:p>
          <a:p>
            <a:pPr marL="457200" indent="-457200">
              <a:buFont typeface="+mj-lt"/>
              <a:buAutoNum type="alphaUcPeriod"/>
            </a:pPr>
            <a:r>
              <a:rPr lang="en-GB" i="1" dirty="0"/>
              <a:t>Probabilistic graphical models</a:t>
            </a:r>
          </a:p>
          <a:p>
            <a:pPr lvl="1"/>
            <a:r>
              <a:rPr lang="en-GB" dirty="0"/>
              <a:t>Syntax, semantics</a:t>
            </a:r>
          </a:p>
          <a:p>
            <a:pPr lvl="1"/>
            <a:r>
              <a:rPr lang="en-GB" dirty="0"/>
              <a:t>Inference problems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764F03-C43E-564B-8211-13F743D26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Logics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E0E0BE-6116-B74E-ABC3-0AB72E855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T. Braun - StaRAI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852C7-6A02-FB4C-9032-2A2FF375C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018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72C340-21B1-7046-9272-B342FE7F6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Syntax: FOL-DC – Grammar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A8DDABCC-D3EE-C74F-8CBC-B45CDBA0F82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(Well-formed) formula</a:t>
                </a:r>
                <a:endParaRPr lang="en-GB" dirty="0"/>
              </a:p>
              <a:p>
                <a:pPr lvl="1"/>
                <a:r>
                  <a:rPr lang="en-GB" dirty="0"/>
                  <a:t>Logical atom</a:t>
                </a:r>
              </a:p>
              <a:p>
                <a:pPr lvl="1"/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GB" dirty="0"/>
                  <a:t> formulas, then the following are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GB" dirty="0"/>
              </a:p>
              <a:p>
                <a:pPr lvl="2"/>
                <a:r>
                  <a:rPr lang="en-GB" i="1" dirty="0"/>
                  <a:t>Extensional conjunction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GB" dirty="0"/>
                  <a:t> or</a:t>
                </a:r>
              </a:p>
              <a:p>
                <a:pPr lvl="2"/>
                <a:r>
                  <a:rPr lang="en-GB" i="1" dirty="0"/>
                  <a:t>Extensional disjunction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dirty="0"/>
                  <a:t> formula,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GB" dirty="0"/>
                  <a:t> a (possibly empty) set of (logical or domain) variables,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𝑐𝑠</m:t>
                    </m:r>
                  </m:oMath>
                </a14:m>
                <a:r>
                  <a:rPr lang="en-GB" dirty="0"/>
                  <a:t> a constraint set that contains at least one domain atom of the form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, or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for every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GB" dirty="0"/>
                  <a:t>, the following are</a:t>
                </a:r>
              </a:p>
              <a:p>
                <a:pPr lvl="2"/>
                <a:r>
                  <a:rPr lang="en-GB" i="1" dirty="0" err="1"/>
                  <a:t>Intensional</a:t>
                </a:r>
                <a:r>
                  <a:rPr lang="en-GB" i="1" dirty="0"/>
                  <a:t> conjunction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lang="de-DE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𝑐𝑠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GB" i="1" dirty="0">
                  <a:solidFill>
                    <a:schemeClr val="accent1"/>
                  </a:solidFill>
                </a:endParaRPr>
              </a:p>
              <a:p>
                <a:pPr lvl="2"/>
                <a:r>
                  <a:rPr lang="en-GB" i="1" dirty="0" err="1"/>
                  <a:t>Intensional</a:t>
                </a:r>
                <a:r>
                  <a:rPr lang="en-GB" i="1" dirty="0"/>
                  <a:t> disjunction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de-DE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lang="de-DE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𝑐𝑠</m:t>
                    </m:r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A8DDABCC-D3EE-C74F-8CBC-B45CDBA0F8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016" t="-2687" r="-696" b="-5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B5EC39-64C4-A644-BC55-8BDC6B5C64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A variable is </a:t>
            </a:r>
            <a:r>
              <a:rPr lang="en-GB" dirty="0">
                <a:solidFill>
                  <a:schemeClr val="accent1"/>
                </a:solidFill>
              </a:rPr>
              <a:t>bound</a:t>
            </a:r>
          </a:p>
          <a:p>
            <a:pPr lvl="1"/>
            <a:r>
              <a:rPr lang="en-GB" dirty="0"/>
              <a:t>If it is quantified by an enclosing intensional conjunction or disjunction</a:t>
            </a:r>
          </a:p>
          <a:p>
            <a:r>
              <a:rPr lang="en-GB" dirty="0"/>
              <a:t>A variable is </a:t>
            </a:r>
            <a:r>
              <a:rPr lang="en-GB" dirty="0">
                <a:solidFill>
                  <a:schemeClr val="accent1"/>
                </a:solidFill>
              </a:rPr>
              <a:t>free</a:t>
            </a:r>
          </a:p>
          <a:p>
            <a:pPr lvl="1"/>
            <a:r>
              <a:rPr lang="en-GB" dirty="0"/>
              <a:t>If it is not bound</a:t>
            </a:r>
          </a:p>
          <a:p>
            <a:r>
              <a:rPr lang="en-GB" dirty="0">
                <a:solidFill>
                  <a:schemeClr val="accent1"/>
                </a:solidFill>
              </a:rPr>
              <a:t>Sentence</a:t>
            </a:r>
          </a:p>
          <a:p>
            <a:pPr lvl="1"/>
            <a:r>
              <a:rPr lang="en-GB" dirty="0"/>
              <a:t>Formula without free variables</a:t>
            </a:r>
          </a:p>
          <a:p>
            <a:r>
              <a:rPr lang="en-GB" dirty="0"/>
              <a:t>Formula is </a:t>
            </a:r>
            <a:r>
              <a:rPr lang="en-GB" dirty="0">
                <a:solidFill>
                  <a:schemeClr val="accent1"/>
                </a:solidFill>
              </a:rPr>
              <a:t>ground</a:t>
            </a:r>
          </a:p>
          <a:p>
            <a:pPr lvl="1"/>
            <a:r>
              <a:rPr lang="en-GB" dirty="0"/>
              <a:t>If it does not contain any variables</a:t>
            </a:r>
          </a:p>
          <a:p>
            <a:pPr lvl="1"/>
            <a:endParaRPr lang="en-GB" dirty="0"/>
          </a:p>
          <a:p>
            <a:pPr lvl="2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C267F1-AF81-3143-9AF4-F9E645E29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Logics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982EFF-4ADA-BA4C-81C1-6D441696D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StaRAI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5D00B5-57A0-4F41-99DF-14EB5A001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60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72C340-21B1-7046-9272-B342FE7F6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Syntax: FOL-DC – Grammar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A8DDABCC-D3EE-C74F-8CBC-B45CDBA0F82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Examples:</a:t>
                </a:r>
              </a:p>
              <a:p>
                <a:pPr lvl="1"/>
                <a:r>
                  <a:rPr lang="en-GB" dirty="0"/>
                  <a:t>Domain atom: 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𝑗𝑎𝑐𝑘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𝑗𝑖𝑙𝑙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Logical atom: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𝑛𝑜𝑤𝑠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𝑗𝑎𝑐𝑘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𝑗𝑖𝑙𝑙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i="1" dirty="0"/>
                  <a:t>Extensional disjunction: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𝑟𝑎𝑖𝑛𝑖𝑛𝑔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𝑠𝑛𝑜𝑤𝑖𝑛𝑔</m:t>
                    </m:r>
                  </m:oMath>
                </a14:m>
                <a:endParaRPr lang="en-GB" dirty="0"/>
              </a:p>
              <a:p>
                <a:pPr lvl="1"/>
                <a:r>
                  <a:rPr lang="en-GB" i="1" dirty="0"/>
                  <a:t>Intensional conjunction: </a:t>
                </a:r>
              </a:p>
              <a:p>
                <a:pPr marL="532867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32867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𝑘𝑛𝑜𝑤𝑠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𝑘𝑛𝑜𝑤𝑠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  <a:p>
                <a:pPr lvl="2"/>
                <a:r>
                  <a:rPr lang="en-GB" dirty="0"/>
                  <a:t>Logical variables: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Constraint set: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A8DDABCC-D3EE-C74F-8CBC-B45CDBA0F8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01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C641F13-FB46-EE4C-823D-8F298F79D45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GB" dirty="0"/>
                  <a:t>Consider formula</a:t>
                </a:r>
              </a:p>
              <a:p>
                <a:pPr marL="25850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5850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𝑘𝑛𝑜𝑤𝑠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𝑘𝑛𝑜𝑤𝑠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  <a:p>
                <a:pPr lvl="1"/>
                <a:r>
                  <a:rPr lang="en-GB" dirty="0"/>
                  <a:t>Bound variable: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Free variable: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Essentially universally quantified</a:t>
                </a:r>
              </a:p>
              <a:p>
                <a:pPr lvl="1"/>
                <a:r>
                  <a:rPr lang="en-GB" dirty="0"/>
                  <a:t>Not a sentence because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is free</a:t>
                </a:r>
              </a:p>
              <a:p>
                <a:pPr lvl="2"/>
                <a:r>
                  <a:rPr lang="en-GB" dirty="0">
                    <a:ea typeface="Cambria Math" panose="02040503050406030204" pitchFamily="18" charset="0"/>
                  </a:rPr>
                  <a:t>Sentence:</a:t>
                </a:r>
                <a:br>
                  <a:rPr lang="en-GB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32867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𝑘𝑛𝑜𝑤𝑠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𝑘𝑛𝑜𝑤𝑠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  <a:p>
                <a:pPr lvl="1"/>
                <a:r>
                  <a:rPr lang="en-GB" dirty="0"/>
                  <a:t>Ground: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𝑗𝑎𝑐𝑘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𝑗𝑖𝑙𝑙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𝑗𝑖𝑙𝑙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𝑗𝑎𝑐𝑘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𝑟𝑎𝑖𝑛𝑖𝑛𝑔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𝑠𝑛𝑜𝑤𝑖𝑛𝑔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C641F13-FB46-EE4C-823D-8F298F79D4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955" t="-2687" b="-56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C267F1-AF81-3143-9AF4-F9E645E29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Logics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982EFF-4ADA-BA4C-81C1-6D441696D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StaRAI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5D00B5-57A0-4F41-99DF-14EB5A001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89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F2EF6-B2D5-3E4E-82B7-55AECC91C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Some More Information about Quantifiers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6C7367-76E7-F949-9C32-3746EA7F0E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Quantifiers can be nested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∃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𝑘𝑛𝑜𝑤𝑠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Precedence: quantifiers have higher precedence than logical operators</a:t>
                </a:r>
              </a:p>
              <a:p>
                <a:r>
                  <a:rPr lang="en-GB" dirty="0"/>
                  <a:t>Quantifier reversal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.∀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.∀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.∃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⇔∃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.∃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Existential distribution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.∃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Negation distribution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⇔∃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.¬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⇔∀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.¬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6C7367-76E7-F949-9C32-3746EA7F0E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 b="-8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B440E-18B8-EF4E-8BF7-193E5865F24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Logics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F1A025-BA9D-0744-850F-587153ECCB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StaRAI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70A92E-8B61-394C-8182-05137AC7B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797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06430-7D24-0148-B947-3F57A46B7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Terminology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53374F-819D-514B-BFBC-0F9FD14D5DB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Literal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Logical atom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or its negation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Clause</a:t>
                </a:r>
              </a:p>
              <a:p>
                <a:pPr lvl="1"/>
                <a:r>
                  <a:rPr lang="en-GB" dirty="0"/>
                  <a:t>Disjunction of literals</a:t>
                </a:r>
              </a:p>
              <a:p>
                <a:r>
                  <a:rPr lang="en-GB" dirty="0"/>
                  <a:t>Theory in conjunctive normal form (</a:t>
                </a:r>
                <a:r>
                  <a:rPr lang="en-GB" dirty="0">
                    <a:solidFill>
                      <a:schemeClr val="accent1"/>
                    </a:solidFill>
                  </a:rPr>
                  <a:t>CNF</a:t>
                </a:r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Conjunction of clauses</a:t>
                </a:r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Term</a:t>
                </a:r>
              </a:p>
              <a:p>
                <a:pPr lvl="1"/>
                <a:r>
                  <a:rPr lang="en-GB" dirty="0"/>
                  <a:t>Conjunction of literals</a:t>
                </a:r>
              </a:p>
              <a:p>
                <a:r>
                  <a:rPr lang="en-GB" dirty="0"/>
                  <a:t>Theory in disjunctive normal form (</a:t>
                </a:r>
                <a:r>
                  <a:rPr lang="en-GB" dirty="0">
                    <a:solidFill>
                      <a:schemeClr val="accent1"/>
                    </a:solidFill>
                  </a:rPr>
                  <a:t>DNF</a:t>
                </a:r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Disjunction of terms</a:t>
                </a:r>
              </a:p>
              <a:p>
                <a:r>
                  <a:rPr lang="en-GB" dirty="0"/>
                  <a:t>Theory or </a:t>
                </a:r>
                <a:r>
                  <a:rPr lang="en-GB" dirty="0">
                    <a:solidFill>
                      <a:schemeClr val="accent1"/>
                    </a:solidFill>
                  </a:rPr>
                  <a:t>knowledge base</a:t>
                </a:r>
              </a:p>
              <a:p>
                <a:pPr lvl="1"/>
                <a:r>
                  <a:rPr lang="en-GB" dirty="0"/>
                  <a:t>Conjunction of formulas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53374F-819D-514B-BFBC-0F9FD14D5D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016" t="-3582" r="-4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46A9DF8-F09B-D140-9D48-5245786AAFA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GB" dirty="0"/>
                  <a:t>Examples</a:t>
                </a:r>
              </a:p>
              <a:p>
                <a:pPr lvl="1"/>
                <a:r>
                  <a:rPr lang="en-GB" dirty="0"/>
                  <a:t>Literals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𝑟𝑎𝑖𝑛𝑖𝑛𝑔</m:t>
                    </m:r>
                  </m:oMath>
                </a14:m>
                <a:endParaRPr lang="de-DE" dirty="0"/>
              </a:p>
              <a:p>
                <a:pPr lvl="1"/>
                <a:r>
                  <a:rPr lang="en-GB" dirty="0"/>
                  <a:t>Clause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𝑟𝑎𝑖𝑛𝑖𝑛𝑔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𝑗𝑖𝑙𝑙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de-DE" dirty="0"/>
                  <a:t>Term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Knowledge base</a:t>
                </a:r>
              </a:p>
              <a:p>
                <a:pPr marL="532867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𝑘𝑛𝑜𝑤𝑠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𝑗𝑎𝑐𝑘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𝑗𝑖𝑙𝑙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32867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32867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32867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𝑘𝑛𝑜𝑤𝑠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𝑘𝑛𝑜𝑤𝑠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46A9DF8-F09B-D140-9D48-5245786AAF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955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C4322-0F5F-4649-8558-BA2DC42FA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33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E30F926-C971-8348-870F-7F2BB260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Logics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82C0EBE-6EB9-B044-B8CE-90A7788F5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StaRAI</a:t>
            </a:r>
          </a:p>
        </p:txBody>
      </p:sp>
    </p:spTree>
    <p:extLst>
      <p:ext uri="{BB962C8B-B14F-4D97-AF65-F5344CB8AC3E}">
        <p14:creationId xmlns:p14="http://schemas.microsoft.com/office/powerpoint/2010/main" val="29139626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4A9FC-2565-F147-BF7E-E71171909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Semantics: </a:t>
            </a:r>
            <a:r>
              <a:rPr lang="en-GB" dirty="0" err="1"/>
              <a:t>Herbrand</a:t>
            </a:r>
            <a:r>
              <a:rPr lang="en-GB" dirty="0"/>
              <a:t> 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83C24-5F7C-0344-A6DF-CE72908892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accent1"/>
                </a:solidFill>
              </a:rPr>
              <a:t>Herbrand</a:t>
            </a:r>
            <a:r>
              <a:rPr lang="en-GB" dirty="0">
                <a:solidFill>
                  <a:schemeClr val="accent1"/>
                </a:solidFill>
              </a:rPr>
              <a:t> base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Set of all grounded logical atoms that can be formed</a:t>
            </a:r>
          </a:p>
          <a:p>
            <a:pPr lvl="1"/>
            <a:r>
              <a:rPr lang="en-GB" dirty="0"/>
              <a:t>Leads to a propositional language</a:t>
            </a:r>
          </a:p>
          <a:p>
            <a:r>
              <a:rPr lang="en-GB" dirty="0">
                <a:solidFill>
                  <a:schemeClr val="accent1"/>
                </a:solidFill>
              </a:rPr>
              <a:t>Instance</a:t>
            </a:r>
          </a:p>
          <a:p>
            <a:pPr lvl="1"/>
            <a:r>
              <a:rPr lang="en-GB" dirty="0"/>
              <a:t>Consistently replace every occurrence of a free variable with a constant</a:t>
            </a:r>
          </a:p>
          <a:p>
            <a:pPr lvl="2"/>
            <a:r>
              <a:rPr lang="en-GB" i="1" dirty="0"/>
              <a:t>Consistent replacement</a:t>
            </a:r>
            <a:r>
              <a:rPr lang="en-GB" dirty="0"/>
              <a:t>: If one occurrence of a variable replaced by a constant, then all occurrences of that variable replaced by the same constant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967669A-0C95-DC41-97DF-60F2569F7B1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GB" dirty="0"/>
                  <a:t>Example</a:t>
                </a:r>
              </a:p>
              <a:p>
                <a:pPr lvl="1"/>
                <a:r>
                  <a:rPr lang="en-GB" dirty="0" err="1"/>
                  <a:t>Herbrand</a:t>
                </a:r>
                <a:r>
                  <a:rPr lang="en-GB" dirty="0"/>
                  <a:t> base</a:t>
                </a:r>
              </a:p>
              <a:p>
                <a:pPr lvl="2"/>
                <a:r>
                  <a:rPr lang="en-GB" dirty="0"/>
                  <a:t>Constants: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𝑗𝑎𝑐𝑘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𝑗𝑖𝑙𝑙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Predicate: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𝑟𝑎𝑖𝑛𝑖𝑛𝑔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/0</m:t>
                    </m:r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𝑗𝑎𝑐𝑘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𝑗𝑖𝑙𝑙</m:t>
                        </m:r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𝑗𝑎𝑐𝑘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𝑗𝑎𝑐𝑘</m:t>
                        </m:r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𝑗𝑖𝑙𝑙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𝑗𝑎𝑐𝑘</m:t>
                        </m:r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𝑗𝑖𝑙𝑙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𝑗𝑖𝑙𝑙</m:t>
                        </m:r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𝑟𝑎𝑖𝑛𝑖𝑛𝑔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Example instances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𝑗𝑎𝑐𝑘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𝑗𝑖𝑙𝑙</m:t>
                        </m:r>
                      </m:e>
                    </m:d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𝑗𝑖𝑙𝑙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𝑗𝑖𝑙𝑙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dirty="0"/>
              </a:p>
              <a:p>
                <a:pPr lvl="3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967669A-0C95-DC41-97DF-60F2569F7B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955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886A16-4EBE-F440-AA47-E83972383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Logics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1FF25F-C8B7-BE4A-B080-31DB9A0ED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StaRAI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395D0-5D8F-E548-B79F-4645BD993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7041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4A9FC-2565-F147-BF7E-E71171909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Semantics: Truth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83C24-5F7C-0344-A6DF-CE72908892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Truth assignments to a </a:t>
            </a:r>
            <a:r>
              <a:rPr lang="en-GB" dirty="0" err="1"/>
              <a:t>Herbrand</a:t>
            </a:r>
            <a:r>
              <a:rPr lang="en-GB" dirty="0"/>
              <a:t> base works as in propositional languages</a:t>
            </a:r>
          </a:p>
          <a:p>
            <a:pPr lvl="1"/>
            <a:r>
              <a:rPr lang="en-GB" dirty="0"/>
              <a:t>Propositional truth assignments</a:t>
            </a:r>
          </a:p>
          <a:p>
            <a:pPr lvl="1"/>
            <a:r>
              <a:rPr lang="en-GB" dirty="0"/>
              <a:t>Sentential truth assignments</a:t>
            </a:r>
          </a:p>
          <a:p>
            <a:pPr lvl="2"/>
            <a:r>
              <a:rPr lang="en-GB" dirty="0"/>
              <a:t>Same operator semantics</a:t>
            </a:r>
          </a:p>
          <a:p>
            <a:pPr lvl="1"/>
            <a:r>
              <a:rPr lang="en-GB" dirty="0"/>
              <a:t>Universally quantified formula true for a truth assignment if and only if every instance of the scope of the quantified formula is true for that assignment</a:t>
            </a:r>
          </a:p>
          <a:p>
            <a:pPr lvl="1"/>
            <a:r>
              <a:rPr lang="en-GB" dirty="0"/>
              <a:t>Existentially quantified formula is true for a truth assignment if and only if some instance of the scope of the quantified sentence is true for that assignment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967669A-0C95-DC41-97DF-60F2569F7B1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GB" dirty="0"/>
                  <a:t>Example</a:t>
                </a:r>
              </a:p>
              <a:p>
                <a:pPr lvl="1"/>
                <a:r>
                  <a:rPr lang="en-GB" dirty="0"/>
                  <a:t>Formula</a:t>
                </a:r>
              </a:p>
              <a:p>
                <a:pPr marL="532867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GB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GB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32867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𝑘𝑛𝑜𝑤𝑠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𝑘𝑛𝑜𝑤𝑠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𝑗𝑎𝑐𝑘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𝑗𝑖𝑙𝑙</m:t>
                        </m:r>
                      </m:e>
                    </m:d>
                  </m:oMath>
                </a14:m>
                <a:r>
                  <a:rPr lang="en-GB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𝑗𝑎𝑐𝑘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𝑗𝑎𝑐𝑘</m:t>
                        </m:r>
                      </m:e>
                    </m:d>
                  </m:oMath>
                </a14:m>
                <a:r>
                  <a:rPr lang="en-GB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𝑗𝑖𝑙𝑙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𝑗𝑎𝑐𝑘</m:t>
                        </m:r>
                      </m:e>
                    </m:d>
                  </m:oMath>
                </a14:m>
                <a:r>
                  <a:rPr lang="en-GB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𝑘𝑛𝑜𝑤𝑠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𝑗𝑖𝑙𝑙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𝑗𝑖𝑙𝑙</m:t>
                        </m:r>
                      </m:e>
                    </m:d>
                  </m:oMath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GB" dirty="0">
                    <a:latin typeface="+mn-lt"/>
                    <a:ea typeface="Cambria Math" panose="02040503050406030204" pitchFamily="18" charset="0"/>
                  </a:rPr>
                  <a:t>Truth assignment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TTTT</m:t>
                    </m:r>
                  </m:oMath>
                </a14:m>
                <a:endParaRPr lang="en-GB" dirty="0">
                  <a:latin typeface="+mn-lt"/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>
                    <a:latin typeface="+mn-lt"/>
                    <a:ea typeface="Cambria Math" panose="02040503050406030204" pitchFamily="18" charset="0"/>
                  </a:rPr>
                  <a:t>Formula true</a:t>
                </a:r>
              </a:p>
              <a:p>
                <a:pPr lvl="1"/>
                <a:r>
                  <a:rPr lang="en-GB" dirty="0">
                    <a:ea typeface="Cambria Math" panose="02040503050406030204" pitchFamily="18" charset="0"/>
                  </a:rPr>
                  <a:t>Truth assignment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TT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>
                    <a:ea typeface="Cambria Math" panose="02040503050406030204" pitchFamily="18" charset="0"/>
                  </a:rPr>
                  <a:t>Formula true</a:t>
                </a:r>
              </a:p>
              <a:p>
                <a:pPr lvl="1"/>
                <a:r>
                  <a:rPr lang="en-GB" dirty="0">
                    <a:ea typeface="Cambria Math" panose="02040503050406030204" pitchFamily="18" charset="0"/>
                  </a:rPr>
                  <a:t>Truth assignment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TTT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>
                    <a:ea typeface="Cambria Math" panose="02040503050406030204" pitchFamily="18" charset="0"/>
                  </a:rPr>
                  <a:t>Formula false</a:t>
                </a:r>
              </a:p>
              <a:p>
                <a:pPr lvl="1"/>
                <a:endParaRPr lang="en-GB" dirty="0">
                  <a:latin typeface="+mn-l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967669A-0C95-DC41-97DF-60F2569F7B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955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886A16-4EBE-F440-AA47-E83972383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Logics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1FF25F-C8B7-BE4A-B080-31DB9A0ED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StaRAI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395D0-5D8F-E548-B79F-4645BD993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35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BC2808-9D8D-774E-BDF8-E4CF64B2AA6F}"/>
              </a:ext>
            </a:extLst>
          </p:cNvPr>
          <p:cNvSpPr txBox="1"/>
          <p:nvPr/>
        </p:nvSpPr>
        <p:spPr>
          <a:xfrm>
            <a:off x="5465362" y="388800"/>
            <a:ext cx="5193929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Evaluation and satisfaction then work as before. Thus, properties may also hold or not and formulas may be compared (equivalence, entailment, consistency).</a:t>
            </a:r>
          </a:p>
        </p:txBody>
      </p:sp>
    </p:spTree>
    <p:extLst>
      <p:ext uri="{BB962C8B-B14F-4D97-AF65-F5344CB8AC3E}">
        <p14:creationId xmlns:p14="http://schemas.microsoft.com/office/powerpoint/2010/main" val="205970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2276712-2476-7A42-B115-F16215380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Interim Summary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F0422E2-F73D-4B41-816E-AB2824FBA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Function-free first-order logic with domain constraints contains new constructs</a:t>
            </a:r>
          </a:p>
          <a:p>
            <a:pPr lvl="1"/>
            <a:r>
              <a:rPr lang="en-GB" dirty="0"/>
              <a:t>Logical variables</a:t>
            </a:r>
          </a:p>
          <a:p>
            <a:pPr lvl="1"/>
            <a:r>
              <a:rPr lang="en-GB" dirty="0"/>
              <a:t>Quantifiers</a:t>
            </a:r>
          </a:p>
          <a:p>
            <a:pPr lvl="1"/>
            <a:r>
              <a:rPr lang="en-GB" dirty="0"/>
              <a:t>Domain variables and domain constraints</a:t>
            </a:r>
          </a:p>
          <a:p>
            <a:pPr lvl="1"/>
            <a:r>
              <a:rPr lang="en-GB" dirty="0"/>
              <a:t>Quantifier equivalences</a:t>
            </a:r>
          </a:p>
          <a:p>
            <a:r>
              <a:rPr lang="en-GB" dirty="0"/>
              <a:t>Semantics</a:t>
            </a:r>
          </a:p>
          <a:p>
            <a:pPr lvl="1"/>
            <a:r>
              <a:rPr lang="en-GB" dirty="0" err="1"/>
              <a:t>Herbrand</a:t>
            </a:r>
            <a:r>
              <a:rPr lang="en-GB" dirty="0"/>
              <a:t> base: grounding</a:t>
            </a:r>
          </a:p>
          <a:p>
            <a:pPr lvl="1"/>
            <a:r>
              <a:rPr lang="en-GB" dirty="0"/>
              <a:t>Interpretations work as before</a:t>
            </a:r>
          </a:p>
          <a:p>
            <a:pPr lvl="2"/>
            <a:r>
              <a:rPr lang="en-GB" dirty="0"/>
              <a:t>Quantifiers semantics</a:t>
            </a:r>
          </a:p>
          <a:p>
            <a:pPr lvl="2"/>
            <a:r>
              <a:rPr lang="en-GB" dirty="0"/>
              <a:t>Evaluation and satisfaction work as before</a:t>
            </a:r>
          </a:p>
          <a:p>
            <a:pPr lvl="3"/>
            <a:r>
              <a:rPr lang="en-GB" dirty="0"/>
              <a:t>Properties, comparison as well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1723D9-A2A0-3247-9FBD-0DB4D2A842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Logics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4AF9D2-F267-F148-A3F9-FA98AAD40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StaRAI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22747-6064-CB44-B127-9609BFF92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9497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2BC03D-1E24-384C-A179-E9D64F349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Overview: 2. Foundations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B8E2AE-0831-9E40-A231-5543B35B2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GB" i="1" dirty="0"/>
              <a:t>Logic</a:t>
            </a:r>
          </a:p>
          <a:p>
            <a:pPr lvl="1"/>
            <a:r>
              <a:rPr lang="en-GB" dirty="0"/>
              <a:t>Propositional logic: alphabet, grammar, normal forms, rules</a:t>
            </a:r>
          </a:p>
          <a:p>
            <a:pPr lvl="1"/>
            <a:r>
              <a:rPr lang="en-GB" dirty="0"/>
              <a:t>First-order logic: introducing quantifiers, domain constraints</a:t>
            </a:r>
          </a:p>
          <a:p>
            <a:pPr marL="457200" indent="-457200">
              <a:buFont typeface="+mj-lt"/>
              <a:buAutoNum type="alphaUcPeriod"/>
            </a:pPr>
            <a:r>
              <a:rPr lang="en-GB" b="1" i="1" dirty="0">
                <a:solidFill>
                  <a:schemeClr val="accent1"/>
                </a:solidFill>
              </a:rPr>
              <a:t>Probability theory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Modelling: (conditional) probability distributions, random variables, marginal and joint distributions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Inference: axioms and basic rules, Bayes theorem, independence</a:t>
            </a:r>
          </a:p>
          <a:p>
            <a:pPr marL="457200" indent="-457200">
              <a:buFont typeface="+mj-lt"/>
              <a:buAutoNum type="alphaUcPeriod"/>
            </a:pPr>
            <a:r>
              <a:rPr lang="en-GB" i="1" dirty="0"/>
              <a:t>Probabilistic graphical models</a:t>
            </a:r>
          </a:p>
          <a:p>
            <a:pPr lvl="1"/>
            <a:r>
              <a:rPr lang="en-GB" dirty="0"/>
              <a:t>Syntax, semantics</a:t>
            </a:r>
          </a:p>
          <a:p>
            <a:pPr lvl="1"/>
            <a:r>
              <a:rPr lang="en-GB" dirty="0"/>
              <a:t>Inference problems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990B75-7E31-4F4C-BE13-EB4C1D72A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Logics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6A8078-1146-5241-A6AF-8DF28FC74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T. Braun - StaRAI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43126-63FE-474F-97E0-AFB522370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8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54C0B-99AB-C14A-89C3-B65D0C61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7851A-58C4-454F-B20A-05903A412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Slides based on the lecture “Introduction to Logic” by Michael </a:t>
            </a:r>
            <a:r>
              <a:rPr lang="en-GB" dirty="0" err="1"/>
              <a:t>Genesereth</a:t>
            </a:r>
            <a:r>
              <a:rPr lang="en-GB" dirty="0"/>
              <a:t> at Stanford University, which has a book: “Introduction to Logic” by Michael </a:t>
            </a:r>
            <a:r>
              <a:rPr lang="en-GB" dirty="0" err="1"/>
              <a:t>Genesereth</a:t>
            </a:r>
            <a:r>
              <a:rPr lang="en-GB" dirty="0"/>
              <a:t> &amp; Eric J. Kao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A2B67-65EC-B542-B38C-D571D3095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Logics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2AF4A-F5D7-FD48-A7FB-819577A3B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T. Braun - StaRAI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53FF1-EEDE-714F-BA2D-E146EB460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311435-440C-C943-A87E-4D0BABD2E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799" y="2902226"/>
            <a:ext cx="3355087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DDDC2F-322F-9E4C-8F07-D0BB08E1D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060" y="2574726"/>
            <a:ext cx="2552700" cy="317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55985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CB5EB-5227-BE49-9A1B-0748EF5F2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2AFF4-578F-DF4D-A54E-786842756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Logic for natural language modelling, hardware + software engineering, games etc.</a:t>
            </a:r>
          </a:p>
          <a:p>
            <a:r>
              <a:rPr lang="en-GB" dirty="0"/>
              <a:t>Describe constraints about a world</a:t>
            </a:r>
          </a:p>
          <a:p>
            <a:r>
              <a:rPr lang="en-GB" dirty="0"/>
              <a:t>Components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Logical language</a:t>
            </a:r>
          </a:p>
          <a:p>
            <a:pPr lvl="3"/>
            <a:endParaRPr lang="en-GB" dirty="0"/>
          </a:p>
          <a:p>
            <a:pPr lvl="1"/>
            <a:r>
              <a:rPr lang="en-GB" dirty="0">
                <a:solidFill>
                  <a:schemeClr val="accent1"/>
                </a:solidFill>
              </a:rPr>
              <a:t>Logical reasoning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18DDF-7376-B241-8BB8-5435CF866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284506-37CF-404A-B9D1-765424153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Logics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780F3-7E9C-A946-9225-5435E8EC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T. Braun - StaRAI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1CB5AC-20DA-344B-96F5-2BF4588CBF23}"/>
              </a:ext>
            </a:extLst>
          </p:cNvPr>
          <p:cNvSpPr txBox="1"/>
          <p:nvPr/>
        </p:nvSpPr>
        <p:spPr>
          <a:xfrm>
            <a:off x="2819746" y="2846327"/>
            <a:ext cx="1692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Andy likes Cody.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FA8A8A-FE36-8240-AECA-A0286E701E6F}"/>
              </a:ext>
            </a:extLst>
          </p:cNvPr>
          <p:cNvSpPr txBox="1"/>
          <p:nvPr/>
        </p:nvSpPr>
        <p:spPr>
          <a:xfrm>
            <a:off x="4226651" y="3139954"/>
            <a:ext cx="2477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Dana does </a:t>
            </a:r>
            <a:r>
              <a:rPr lang="en-GB" b="1" i="1" dirty="0"/>
              <a:t>not</a:t>
            </a:r>
            <a:r>
              <a:rPr lang="en-GB" i="1" dirty="0"/>
              <a:t> like Abby.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79CDA3-629F-9C43-BCDE-D932CD5DA332}"/>
              </a:ext>
            </a:extLst>
          </p:cNvPr>
          <p:cNvSpPr txBox="1"/>
          <p:nvPr/>
        </p:nvSpPr>
        <p:spPr>
          <a:xfrm>
            <a:off x="5050883" y="2872136"/>
            <a:ext cx="249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Abby does </a:t>
            </a:r>
            <a:r>
              <a:rPr lang="en-GB" b="1" i="1" dirty="0"/>
              <a:t>not</a:t>
            </a:r>
            <a:r>
              <a:rPr lang="en-GB" i="1" dirty="0"/>
              <a:t> like Dana.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EC5D85-C7A9-8048-8B80-190C86BF9C7B}"/>
              </a:ext>
            </a:extLst>
          </p:cNvPr>
          <p:cNvSpPr txBox="1"/>
          <p:nvPr/>
        </p:nvSpPr>
        <p:spPr>
          <a:xfrm>
            <a:off x="7314797" y="3141669"/>
            <a:ext cx="2434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Bess likes Cody </a:t>
            </a:r>
            <a:r>
              <a:rPr lang="en-GB" b="1" i="1" dirty="0"/>
              <a:t>or</a:t>
            </a:r>
            <a:r>
              <a:rPr lang="en-GB" i="1" dirty="0"/>
              <a:t> Dana.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3179A2-7F26-C440-944C-5FFFD00B1263}"/>
              </a:ext>
            </a:extLst>
          </p:cNvPr>
          <p:cNvSpPr txBox="1"/>
          <p:nvPr/>
        </p:nvSpPr>
        <p:spPr>
          <a:xfrm>
            <a:off x="7777922" y="2843028"/>
            <a:ext cx="3418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Bess likes </a:t>
            </a:r>
            <a:r>
              <a:rPr lang="en-GB" b="1" i="1" dirty="0"/>
              <a:t>everyone</a:t>
            </a:r>
            <a:r>
              <a:rPr lang="en-GB" i="1" dirty="0"/>
              <a:t> that Bess likes.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22C71E-F1BA-EB48-938B-56101B280210}"/>
              </a:ext>
            </a:extLst>
          </p:cNvPr>
          <p:cNvSpPr txBox="1"/>
          <p:nvPr/>
        </p:nvSpPr>
        <p:spPr>
          <a:xfrm>
            <a:off x="819052" y="3710541"/>
            <a:ext cx="347979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Premises:</a:t>
            </a:r>
          </a:p>
          <a:p>
            <a:r>
              <a:rPr lang="en-GB" i="1" dirty="0"/>
              <a:t>Dana likes Cody.</a:t>
            </a:r>
          </a:p>
          <a:p>
            <a:r>
              <a:rPr lang="en-GB" i="1" dirty="0"/>
              <a:t>Abby does not like Dana.</a:t>
            </a:r>
          </a:p>
          <a:p>
            <a:r>
              <a:rPr lang="en-GB" i="1" dirty="0"/>
              <a:t>Everybody likes somebody.</a:t>
            </a:r>
          </a:p>
          <a:p>
            <a:r>
              <a:rPr lang="en-GB" i="1" dirty="0"/>
              <a:t>Bess likes Cody or Dana.</a:t>
            </a:r>
          </a:p>
          <a:p>
            <a:r>
              <a:rPr lang="en-GB" i="1" dirty="0"/>
              <a:t>Abby likes everyone that Bess likes.</a:t>
            </a:r>
          </a:p>
          <a:p>
            <a:r>
              <a:rPr lang="en-GB" i="1" dirty="0"/>
              <a:t>Cody likes everyone who likes her.</a:t>
            </a:r>
          </a:p>
          <a:p>
            <a:r>
              <a:rPr lang="en-GB" i="1" dirty="0"/>
              <a:t>Nobody likes herself.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51823E-8DDB-9242-9E26-89BF5CBEADD1}"/>
              </a:ext>
            </a:extLst>
          </p:cNvPr>
          <p:cNvSpPr txBox="1"/>
          <p:nvPr/>
        </p:nvSpPr>
        <p:spPr>
          <a:xfrm>
            <a:off x="4298851" y="3710541"/>
            <a:ext cx="26057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Truths:</a:t>
            </a:r>
          </a:p>
          <a:p>
            <a:r>
              <a:rPr lang="en-GB" i="1" dirty="0"/>
              <a:t>Bess likes Cody.</a:t>
            </a:r>
          </a:p>
          <a:p>
            <a:r>
              <a:rPr lang="en-GB" i="1" dirty="0"/>
              <a:t>Bess does not like Dana.</a:t>
            </a:r>
          </a:p>
          <a:p>
            <a:r>
              <a:rPr lang="en-GB" i="1" dirty="0"/>
              <a:t>Everybody likes someone.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C4F203-A80F-E944-957C-4BA85A7632D0}"/>
              </a:ext>
            </a:extLst>
          </p:cNvPr>
          <p:cNvSpPr txBox="1"/>
          <p:nvPr/>
        </p:nvSpPr>
        <p:spPr>
          <a:xfrm>
            <a:off x="6904564" y="3713110"/>
            <a:ext cx="27068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Falsehoods:</a:t>
            </a:r>
          </a:p>
          <a:p>
            <a:r>
              <a:rPr lang="en-GB" i="1" dirty="0"/>
              <a:t>Bess likes Dana.</a:t>
            </a:r>
          </a:p>
          <a:p>
            <a:r>
              <a:rPr lang="en-GB" i="1" dirty="0"/>
              <a:t>Everybody likes everybody.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F54601-90E4-EA4A-99CF-11FCCE74F654}"/>
              </a:ext>
            </a:extLst>
          </p:cNvPr>
          <p:cNvSpPr txBox="1"/>
          <p:nvPr/>
        </p:nvSpPr>
        <p:spPr>
          <a:xfrm>
            <a:off x="9611459" y="3711551"/>
            <a:ext cx="1661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Unknowns:</a:t>
            </a:r>
          </a:p>
          <a:p>
            <a:r>
              <a:rPr lang="en-GB" i="1" dirty="0"/>
              <a:t>Dana likes Bess.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24BE96-0488-8241-924F-21403D3EE350}"/>
              </a:ext>
            </a:extLst>
          </p:cNvPr>
          <p:cNvSpPr txBox="1"/>
          <p:nvPr/>
        </p:nvSpPr>
        <p:spPr>
          <a:xfrm>
            <a:off x="7665919" y="4983325"/>
            <a:ext cx="4165756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Rules of inference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Soundness and completeness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Model checking (enumeration of cases)</a:t>
            </a:r>
          </a:p>
        </p:txBody>
      </p:sp>
    </p:spTree>
    <p:extLst>
      <p:ext uri="{BB962C8B-B14F-4D97-AF65-F5344CB8AC3E}">
        <p14:creationId xmlns:p14="http://schemas.microsoft.com/office/powerpoint/2010/main" val="3863766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E3382-9909-E44A-A3E8-167F1269A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Syntax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7C89DB-7792-F64C-8800-A52C6812EE0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Propositional vocabulary</a:t>
                </a:r>
                <a:r>
                  <a:rPr lang="en-GB" dirty="0"/>
                  <a:t>:</a:t>
                </a:r>
                <a:endParaRPr lang="en-GB" i="1" dirty="0"/>
              </a:p>
              <a:p>
                <a:pPr lvl="1"/>
                <a:r>
                  <a:rPr lang="en-GB" dirty="0"/>
                  <a:t>Set of of primitive symbols called </a:t>
                </a:r>
                <a:r>
                  <a:rPr lang="en-GB" i="1" dirty="0"/>
                  <a:t>proposition constants</a:t>
                </a:r>
                <a:endParaRPr lang="en-GB" dirty="0"/>
              </a:p>
              <a:p>
                <a:pPr lvl="1"/>
                <a:r>
                  <a:rPr lang="en-GB" dirty="0"/>
                  <a:t>Convention: strings of alphanumeric characters, starting lowercase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𝑟𝑎𝑖𝑛𝑖𝑛𝑔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𝑢𝑚𝑏𝑟𝑒𝑙𝑙𝑎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𝑠𝑖𝑐𝑘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𝑝𝑎𝑟𝑒𝑛𝑡</m:t>
                    </m:r>
                  </m:oMath>
                </a14:m>
                <a:endParaRPr lang="de-DE" dirty="0"/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𝑝𝑎𝑟𝑒𝑛𝑡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1, 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𝑝𝑎𝑟𝑒𝑛𝑡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2, 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32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𝑎𝑖𝑛𝑖𝑛𝑔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𝑟𝐴𝑖𝑁𝑖𝑁𝑔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Wrong: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4815162342, 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𝑟𝑎𝑖𝑛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𝑠𝑛𝑜𝑤𝑖𝑛𝑔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7C89DB-7792-F64C-8800-A52C6812EE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01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6F3B823C-2CCA-054B-8453-8E9505B287D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Propositional sentence</a:t>
                </a:r>
              </a:p>
              <a:p>
                <a:pPr lvl="1"/>
                <a:r>
                  <a:rPr lang="en-GB" dirty="0"/>
                  <a:t>Member of propositional vocabulary</a:t>
                </a:r>
              </a:p>
              <a:p>
                <a:pPr lvl="1"/>
                <a:r>
                  <a:rPr lang="en-GB" dirty="0"/>
                  <a:t>Compound expression: combination of </a:t>
                </a:r>
              </a:p>
              <a:p>
                <a:pPr lvl="2"/>
                <a:r>
                  <a:rPr lang="en-GB" dirty="0"/>
                  <a:t>Member of vocabulary</a:t>
                </a:r>
              </a:p>
              <a:p>
                <a:pPr lvl="2"/>
                <a:r>
                  <a:rPr lang="en-GB" dirty="0"/>
                  <a:t>Logical operators (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,∧,∨,⇒,⇔</m:t>
                    </m:r>
                  </m:oMath>
                </a14:m>
                <a:r>
                  <a:rPr lang="en-GB" dirty="0"/>
                  <a:t>)</a:t>
                </a:r>
              </a:p>
              <a:p>
                <a:pPr lvl="2"/>
                <a:r>
                  <a:rPr lang="en-GB" dirty="0"/>
                  <a:t>Parentheses</a:t>
                </a:r>
              </a:p>
              <a:p>
                <a:pPr lvl="1"/>
                <a:r>
                  <a:rPr lang="en-GB" dirty="0"/>
                  <a:t>Subexpressions sometimes referred to using Greek lowercase letters: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endParaRPr lang="en-GB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Propositional language</a:t>
                </a:r>
              </a:p>
              <a:p>
                <a:pPr lvl="1"/>
                <a:r>
                  <a:rPr lang="en-GB" dirty="0"/>
                  <a:t>Set of all propositional sentences that can be formed from a propositional vocabulary</a:t>
                </a:r>
              </a:p>
              <a:p>
                <a:endParaRPr lang="en-GB" i="1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6F3B823C-2CCA-054B-8453-8E9505B287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955" t="-2687" r="-3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671FF-B00E-AC42-AADB-0161AF17B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Logics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97650-DDCF-1F4E-AAB3-4BA928331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StaRAI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8EA66-CAE5-D54D-9C63-D219892AF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617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E3382-9909-E44A-A3E8-167F1269A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Syntax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7C89DB-7792-F64C-8800-A52C6812EE0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GB" dirty="0"/>
                  <a:t>Compound sentences</a:t>
                </a:r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Negation: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𝑟𝑎𝑖𝑛𝑖𝑛𝑔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Argument called </a:t>
                </a:r>
                <a:r>
                  <a:rPr lang="en-GB" i="1" dirty="0"/>
                  <a:t>target</a:t>
                </a:r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Conjunction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𝑟𝑎𝑖𝑛𝑖𝑛𝑔</m:t>
                    </m:r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𝑢𝑚𝑏𝑟𝑒𝑙𝑙𝑎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/>
                  <a:t>Arguments called </a:t>
                </a:r>
                <a:r>
                  <a:rPr lang="en-GB" i="1" dirty="0"/>
                  <a:t>conjuncts</a:t>
                </a:r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Disjunction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𝑟𝑎𝑖𝑛𝑖𝑛𝑔</m:t>
                    </m:r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𝑢𝑚𝑏𝑟𝑒𝑙𝑙𝑎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/>
                  <a:t>Arguments called </a:t>
                </a:r>
                <a:r>
                  <a:rPr lang="en-GB" i="1" dirty="0"/>
                  <a:t>disjuncts</a:t>
                </a:r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Implication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𝑟𝑎𝑖𝑛𝑖𝑛𝑔</m:t>
                    </m:r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𝑢𝑚𝑏𝑟𝑒𝑙𝑙𝑎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Equivalence</a:t>
                </a:r>
                <a:r>
                  <a:rPr lang="en-GB" dirty="0"/>
                  <a:t>: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𝑟𝑎𝑖𝑛𝑖𝑛𝑔</m:t>
                    </m:r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𝑢𝑚𝑏𝑟𝑒𝑙𝑙𝑎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Further nested sentences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𝑟𝑎𝑖𝑛𝑖𝑛𝑔</m:t>
                    </m:r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𝑢𝑚𝑏𝑟𝑒𝑙𝑙𝑎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 </m:t>
                    </m:r>
                    <m:d>
                      <m:d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𝑟𝑎𝑖𝑛𝑖𝑛𝑔</m:t>
                        </m:r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𝑢𝑚𝑏𝑟𝑒𝑙𝑙𝑎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7C89DB-7792-F64C-8800-A52C6812EE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016" t="-2687" b="-20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9F23FD0-5321-7A45-A2E8-8DB4BA2C99A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Precedence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,∧,∨,⇒,⇔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Allows for omitting parentheses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⇔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Association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∧,∨</m:t>
                    </m:r>
                  </m:oMath>
                </a14:m>
                <a:r>
                  <a:rPr lang="en-GB" dirty="0"/>
                  <a:t> </a:t>
                </a:r>
                <a:r>
                  <a:rPr lang="en-GB" i="1" dirty="0"/>
                  <a:t>left-associative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⇒,⇔</m:t>
                    </m:r>
                  </m:oMath>
                </a14:m>
                <a:r>
                  <a:rPr lang="en-GB" dirty="0"/>
                  <a:t> </a:t>
                </a:r>
                <a:r>
                  <a:rPr lang="en-GB" i="1" dirty="0"/>
                  <a:t>right-associative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9F23FD0-5321-7A45-A2E8-8DB4BA2C99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955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671FF-B00E-AC42-AADB-0161AF17B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Logics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97650-DDCF-1F4E-AAB3-4BA928331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StaRAI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8EA66-CAE5-D54D-9C63-D219892AF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063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2EF48-0583-2048-BE7B-2F3E40EBC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Semantics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6E5ABD-77AC-4847-9922-F650FF9034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Propositional interpretation</a:t>
                </a:r>
                <a:r>
                  <a:rPr lang="en-GB" dirty="0"/>
                  <a:t> (</a:t>
                </a:r>
                <a:r>
                  <a:rPr lang="en-GB" i="1" dirty="0"/>
                  <a:t>possible world</a:t>
                </a:r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Association between propositional constants in propositional language and </a:t>
                </a:r>
                <a:r>
                  <a:rPr lang="en-GB" i="1" dirty="0"/>
                  <a:t>truth values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endParaRPr lang="en-GB" dirty="0"/>
              </a:p>
              <a:p>
                <a:pPr marL="25850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</m:t>
                          </m:r>
                        </m:e>
                      </m:groupChr>
                      <m: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</m:t>
                      </m:r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de-DE" b="0" i="0" dirty="0">
                  <a:latin typeface="Cambria Math" panose="02040503050406030204" pitchFamily="18" charset="0"/>
                </a:endParaRPr>
              </a:p>
              <a:p>
                <a:pPr marL="25850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</m:t>
                          </m:r>
                        </m:e>
                      </m:groupCh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a:rPr lang="de-D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F</m:t>
                      </m:r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</m:t>
                          </m:r>
                        </m:e>
                      </m:groupCh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de-D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GB" dirty="0"/>
              </a:p>
              <a:p>
                <a:pPr lvl="1"/>
                <a:r>
                  <a:rPr lang="en-GB" dirty="0"/>
                  <a:t>Sometimes considered a Boolean vector of values for items in the ordered signature of the language</a:t>
                </a:r>
              </a:p>
              <a:p>
                <a:pPr lvl="2"/>
                <a:r>
                  <a:rPr lang="en-GB" dirty="0"/>
                  <a:t>Ordered signature: constants of the language in a given order</a:t>
                </a:r>
              </a:p>
              <a:p>
                <a:pPr lvl="2"/>
                <a:r>
                  <a:rPr lang="de-DE" b="0" dirty="0"/>
                  <a:t>Order: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𝑝𝑞𝑟</m:t>
                    </m:r>
                  </m:oMath>
                </a14:m>
                <a:endParaRPr lang="en-GB" dirty="0"/>
              </a:p>
              <a:p>
                <a:pPr lvl="2"/>
                <a:r>
                  <a:rPr lang="de-DE" b="0" dirty="0"/>
                  <a:t>Interpretation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TFT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Sometimes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GB" dirty="0"/>
                  <a:t> denoted by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1,0</m:t>
                    </m:r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6E5ABD-77AC-4847-9922-F650FF9034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3EC47-57E9-1A4C-AE33-F6E72E383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Logics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E69D8-C2B5-F94E-8B6F-BF7A2760A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T. Braun - StaRAI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0ACA9-06AC-A44E-B612-0D5B7CE15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043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BA479-2239-B74C-8286-68FCF62A9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Semantics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A18B8D-A46C-A14F-9046-3A6B24F994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Sentential interpretation</a:t>
                </a:r>
              </a:p>
              <a:p>
                <a:pPr lvl="1"/>
                <a:r>
                  <a:rPr lang="en-GB" dirty="0"/>
                  <a:t>Association between sentences in a propositional language and truth values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Propositional interpretation defines sentential interpretation by applying operator semantics</a:t>
                </a:r>
              </a:p>
              <a:p>
                <a:pPr lvl="2"/>
                <a:r>
                  <a:rPr lang="en-GB" i="1" dirty="0">
                    <a:solidFill>
                      <a:schemeClr val="accent1"/>
                    </a:solidFill>
                  </a:rPr>
                  <a:t>Operator </a:t>
                </a:r>
                <a:br>
                  <a:rPr lang="en-GB" i="1" dirty="0">
                    <a:solidFill>
                      <a:schemeClr val="accent1"/>
                    </a:solidFill>
                  </a:rPr>
                </a:br>
                <a:r>
                  <a:rPr lang="en-GB" i="1" dirty="0">
                    <a:solidFill>
                      <a:schemeClr val="accent1"/>
                    </a:solidFill>
                  </a:rPr>
                  <a:t>semantics</a:t>
                </a:r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r>
                  <a:rPr lang="en-GB" i="1" dirty="0">
                    <a:solidFill>
                      <a:schemeClr val="accent1"/>
                    </a:solidFill>
                  </a:rPr>
                  <a:t>Evaluation</a:t>
                </a:r>
                <a:r>
                  <a:rPr lang="en-GB" dirty="0"/>
                  <a:t>:</a:t>
                </a:r>
              </a:p>
              <a:p>
                <a:pPr marL="25850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de-DE">
                          <a:latin typeface="Cambria Math" panose="02040503050406030204" pitchFamily="18" charset="0"/>
                        </a:rPr>
                        <m:t>          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e>
                      </m:d>
                      <m: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</a:rPr>
                        <m:t>T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de-DE">
                          <a:latin typeface="Cambria Math" panose="02040503050406030204" pitchFamily="18" charset="0"/>
                        </a:rPr>
                        <m:t>          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</a:rPr>
                        <m:t>T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          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∨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∨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A18B8D-A46C-A14F-9046-3A6B24F994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 b="-8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2E2C5-A7E4-6646-8035-37F675376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Logics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31691-A5B0-7B48-AA3D-1D34FCE7C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T. Braun - StaRAI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E4F01-9CEB-4F41-810F-62628566B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D4312D29-27C1-E847-A5C4-357C4312AC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2319088"/>
                  </p:ext>
                </p:extLst>
              </p:nvPr>
            </p:nvGraphicFramePr>
            <p:xfrm>
              <a:off x="2606009" y="2796349"/>
              <a:ext cx="961326" cy="111252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565594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D4312D29-27C1-E847-A5C4-357C4312AC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2319088"/>
                  </p:ext>
                </p:extLst>
              </p:nvPr>
            </p:nvGraphicFramePr>
            <p:xfrm>
              <a:off x="2606009" y="2796349"/>
              <a:ext cx="961326" cy="111252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565594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26" t="-3448" r="-151613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111" t="-3448" r="-4444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26" t="-100000" r="-15161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111" t="-100000" r="-4444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26" t="-206897" r="-151613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111" t="-206897" r="-4444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0B72211-97F0-B24A-9E62-F51896A2A7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7452225"/>
                  </p:ext>
                </p:extLst>
              </p:nvPr>
            </p:nvGraphicFramePr>
            <p:xfrm>
              <a:off x="3988771" y="2796349"/>
              <a:ext cx="1590674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398970">
                      <a:extLst>
                        <a:ext uri="{9D8B030D-6E8A-4147-A177-3AD203B41FA5}">
                          <a16:colId xmlns:a16="http://schemas.microsoft.com/office/drawing/2014/main" val="1911372165"/>
                        </a:ext>
                      </a:extLst>
                    </a:gridCol>
                    <a:gridCol w="795972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8886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14051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0B72211-97F0-B24A-9E62-F51896A2A7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7452225"/>
                  </p:ext>
                </p:extLst>
              </p:nvPr>
            </p:nvGraphicFramePr>
            <p:xfrm>
              <a:off x="3988771" y="2796349"/>
              <a:ext cx="1590674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398970">
                      <a:extLst>
                        <a:ext uri="{9D8B030D-6E8A-4147-A177-3AD203B41FA5}">
                          <a16:colId xmlns:a16="http://schemas.microsoft.com/office/drawing/2014/main" val="1911372165"/>
                        </a:ext>
                      </a:extLst>
                    </a:gridCol>
                    <a:gridCol w="795972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3448" r="-309677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3448" r="-200000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587" t="-3448" r="-1587" b="-4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100000" r="-309677" b="-2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100000" r="-200000" b="-2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587" t="-100000" r="-1587" b="-29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206897" r="-309677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206897" r="-200000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587" t="-206897" r="-1587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296667" r="-309677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296667" r="-200000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587" t="-296667" r="-1587"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8886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26" t="-410345" r="-3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410345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587" t="-410345" r="-1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14051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29A4EA55-29BC-CA44-86B7-AFD67165B8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8176845"/>
                  </p:ext>
                </p:extLst>
              </p:nvPr>
            </p:nvGraphicFramePr>
            <p:xfrm>
              <a:off x="6000881" y="2796349"/>
              <a:ext cx="1590674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398970">
                      <a:extLst>
                        <a:ext uri="{9D8B030D-6E8A-4147-A177-3AD203B41FA5}">
                          <a16:colId xmlns:a16="http://schemas.microsoft.com/office/drawing/2014/main" val="1911372165"/>
                        </a:ext>
                      </a:extLst>
                    </a:gridCol>
                    <a:gridCol w="795972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8886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14051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29A4EA55-29BC-CA44-86B7-AFD67165B8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8176845"/>
                  </p:ext>
                </p:extLst>
              </p:nvPr>
            </p:nvGraphicFramePr>
            <p:xfrm>
              <a:off x="6000881" y="2796349"/>
              <a:ext cx="1590674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398970">
                      <a:extLst>
                        <a:ext uri="{9D8B030D-6E8A-4147-A177-3AD203B41FA5}">
                          <a16:colId xmlns:a16="http://schemas.microsoft.com/office/drawing/2014/main" val="1911372165"/>
                        </a:ext>
                      </a:extLst>
                    </a:gridCol>
                    <a:gridCol w="795972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26" t="-3448" r="-312903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3448" r="-203125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1587" t="-3448" r="-3175" b="-4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26" t="-100000" r="-312903" b="-2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100000" r="-203125" b="-2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1587" t="-100000" r="-3175" b="-29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26" t="-206897" r="-312903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206897" r="-203125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1587" t="-206897" r="-3175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26" t="-296667" r="-312903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296667" r="-203125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1587" t="-296667" r="-3175"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8886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26" t="-410345" r="-3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410345" r="-2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1587" t="-410345" r="-3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14051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BBDD7513-F335-0548-B80B-45C513907A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5031139"/>
                  </p:ext>
                </p:extLst>
              </p:nvPr>
            </p:nvGraphicFramePr>
            <p:xfrm>
              <a:off x="8012991" y="2796349"/>
              <a:ext cx="1679574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398970">
                      <a:extLst>
                        <a:ext uri="{9D8B030D-6E8A-4147-A177-3AD203B41FA5}">
                          <a16:colId xmlns:a16="http://schemas.microsoft.com/office/drawing/2014/main" val="1911372165"/>
                        </a:ext>
                      </a:extLst>
                    </a:gridCol>
                    <a:gridCol w="884872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8886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14051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BBDD7513-F335-0548-B80B-45C513907A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5031139"/>
                  </p:ext>
                </p:extLst>
              </p:nvPr>
            </p:nvGraphicFramePr>
            <p:xfrm>
              <a:off x="8012991" y="2796349"/>
              <a:ext cx="1679574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398970">
                      <a:extLst>
                        <a:ext uri="{9D8B030D-6E8A-4147-A177-3AD203B41FA5}">
                          <a16:colId xmlns:a16="http://schemas.microsoft.com/office/drawing/2014/main" val="1911372165"/>
                        </a:ext>
                      </a:extLst>
                    </a:gridCol>
                    <a:gridCol w="884872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t="-3448" r="-321875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3226" t="-3448" r="-232258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88732" t="-3448" r="-1408" b="-4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t="-100000" r="-321875" b="-2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3226" t="-100000" r="-232258" b="-2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88732" t="-100000" r="-1408" b="-29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t="-206897" r="-321875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3226" t="-206897" r="-232258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88732" t="-206897" r="-1408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t="-296667" r="-321875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3226" t="-296667" r="-232258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88732" t="-296667" r="-1408"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8886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t="-410345" r="-32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3226" t="-410345" r="-232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88732" t="-410345" r="-14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14051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AB486437-6759-6548-8178-3F71FD772A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0046479"/>
                  </p:ext>
                </p:extLst>
              </p:nvPr>
            </p:nvGraphicFramePr>
            <p:xfrm>
              <a:off x="10114001" y="2796349"/>
              <a:ext cx="1717674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398970">
                      <a:extLst>
                        <a:ext uri="{9D8B030D-6E8A-4147-A177-3AD203B41FA5}">
                          <a16:colId xmlns:a16="http://schemas.microsoft.com/office/drawing/2014/main" val="1911372165"/>
                        </a:ext>
                      </a:extLst>
                    </a:gridCol>
                    <a:gridCol w="922972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⇔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8886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14051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AB486437-6759-6548-8178-3F71FD772A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0046479"/>
                  </p:ext>
                </p:extLst>
              </p:nvPr>
            </p:nvGraphicFramePr>
            <p:xfrm>
              <a:off x="10114001" y="2796349"/>
              <a:ext cx="1717674" cy="1854200"/>
            </p:xfrm>
            <a:graphic>
              <a:graphicData uri="http://schemas.openxmlformats.org/drawingml/2006/table">
                <a:tbl>
                  <a:tblPr firstRow="1" lastCol="1" bandRow="1">
                    <a:tableStyleId>{5C22544A-7EE6-4342-B048-85BDC9FD1C3A}</a:tableStyleId>
                  </a:tblPr>
                  <a:tblGrid>
                    <a:gridCol w="395732">
                      <a:extLst>
                        <a:ext uri="{9D8B030D-6E8A-4147-A177-3AD203B41FA5}">
                          <a16:colId xmlns:a16="http://schemas.microsoft.com/office/drawing/2014/main" val="3251618688"/>
                        </a:ext>
                      </a:extLst>
                    </a:gridCol>
                    <a:gridCol w="398970">
                      <a:extLst>
                        <a:ext uri="{9D8B030D-6E8A-4147-A177-3AD203B41FA5}">
                          <a16:colId xmlns:a16="http://schemas.microsoft.com/office/drawing/2014/main" val="1911372165"/>
                        </a:ext>
                      </a:extLst>
                    </a:gridCol>
                    <a:gridCol w="922972">
                      <a:extLst>
                        <a:ext uri="{9D8B030D-6E8A-4147-A177-3AD203B41FA5}">
                          <a16:colId xmlns:a16="http://schemas.microsoft.com/office/drawing/2014/main" val="35395894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226" t="-3448" r="-345161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0000" t="-3448" r="-234375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87671" t="-3448" r="-2740" b="-4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6859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226" t="-100000" r="-345161" b="-2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0000" t="-100000" r="-234375" b="-2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87671" t="-100000" r="-2740" b="-29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85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226" t="-206897" r="-345161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0000" t="-206897" r="-234375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87671" t="-206897" r="-2740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183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226" t="-296667" r="-345161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0000" t="-296667" r="-234375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87671" t="-296667" r="-2740"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8886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226" t="-410345" r="-3451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0000" t="-410345" r="-234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87671" t="-410345" r="-27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14051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E55287F-61A0-A44C-8870-D04DA45130D2}"/>
              </a:ext>
            </a:extLst>
          </p:cNvPr>
          <p:cNvSpPr txBox="1"/>
          <p:nvPr/>
        </p:nvSpPr>
        <p:spPr>
          <a:xfrm>
            <a:off x="5292226" y="616054"/>
            <a:ext cx="4112631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One interpretation is as good as any other in absence of additional information.</a:t>
            </a:r>
          </a:p>
        </p:txBody>
      </p:sp>
    </p:spTree>
    <p:extLst>
      <p:ext uri="{BB962C8B-B14F-4D97-AF65-F5344CB8AC3E}">
        <p14:creationId xmlns:p14="http://schemas.microsoft.com/office/powerpoint/2010/main" val="182472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wwu-adapted-16x9-en">
  <a:themeElements>
    <a:clrScheme name="WWU Münster Var3">
      <a:dk1>
        <a:srgbClr val="58585A"/>
      </a:dk1>
      <a:lt1>
        <a:srgbClr val="F4F4F4"/>
      </a:lt1>
      <a:dk2>
        <a:srgbClr val="F4F4F4"/>
      </a:dk2>
      <a:lt2>
        <a:srgbClr val="00568A"/>
      </a:lt2>
      <a:accent1>
        <a:srgbClr val="009DD1"/>
      </a:accent1>
      <a:accent2>
        <a:srgbClr val="67C5E4"/>
      </a:accent2>
      <a:accent3>
        <a:srgbClr val="008E96"/>
      </a:accent3>
      <a:accent4>
        <a:srgbClr val="65BBBF"/>
      </a:accent4>
      <a:accent5>
        <a:srgbClr val="00568A"/>
      </a:accent5>
      <a:accent6>
        <a:srgbClr val="679AB9"/>
      </a:accent6>
      <a:hlink>
        <a:srgbClr val="58585A"/>
      </a:hlink>
      <a:folHlink>
        <a:srgbClr val="58585A"/>
      </a:folHlink>
    </a:clrScheme>
    <a:fontScheme name="WWU Münster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wwu-adapted-16x9-en" id="{932D5FDF-4513-284D-9ED8-AE139A104C78}" vid="{2A9CC8D2-CF15-384A-88E0-C3EC59682E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wwu-adapted-16x9-en</Template>
  <TotalTime>23607</TotalTime>
  <Words>3789</Words>
  <Application>Microsoft Macintosh PowerPoint</Application>
  <PresentationFormat>Widescreen</PresentationFormat>
  <Paragraphs>920</Paragraphs>
  <Slides>37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Cambria Math</vt:lpstr>
      <vt:lpstr>Meta Offc Pro</vt:lpstr>
      <vt:lpstr>System Font Regular</vt:lpstr>
      <vt:lpstr>wwu-adapted-16x9-en</vt:lpstr>
      <vt:lpstr>Foundations:  Logic</vt:lpstr>
      <vt:lpstr>Contents</vt:lpstr>
      <vt:lpstr>Overview: 2. Foundations</vt:lpstr>
      <vt:lpstr>Sources</vt:lpstr>
      <vt:lpstr>Logic</vt:lpstr>
      <vt:lpstr>Syntax</vt:lpstr>
      <vt:lpstr>Syntax</vt:lpstr>
      <vt:lpstr>Semantics</vt:lpstr>
      <vt:lpstr>Semantics</vt:lpstr>
      <vt:lpstr>Semantics</vt:lpstr>
      <vt:lpstr>Satisfaction (Model Checking)</vt:lpstr>
      <vt:lpstr>Satisfaction: Properties of Sentences</vt:lpstr>
      <vt:lpstr>Satisfaction: Logical Equivalence</vt:lpstr>
      <vt:lpstr>Satisfaction: Logical Entailment</vt:lpstr>
      <vt:lpstr>Satisfaction: Consistency</vt:lpstr>
      <vt:lpstr>Some Connections between These Concepts</vt:lpstr>
      <vt:lpstr>Normal Forms (NFs)</vt:lpstr>
      <vt:lpstr>Normal Forms (NFs): Conversion into NNF</vt:lpstr>
      <vt:lpstr>Normal Forms (NFs): Conversion into CNF / DNF</vt:lpstr>
      <vt:lpstr>Interim Summary</vt:lpstr>
      <vt:lpstr>First-order Logic  with Domain Constraints</vt:lpstr>
      <vt:lpstr>Propositional ➝ First-order Logic (FOL)</vt:lpstr>
      <vt:lpstr>FOL with Domain Constraints (FOL-DC)</vt:lpstr>
      <vt:lpstr>Syntax: Function-free FOL</vt:lpstr>
      <vt:lpstr>Syntax: Function-free FOL</vt:lpstr>
      <vt:lpstr>Syntax: Function-free FOL-DC</vt:lpstr>
      <vt:lpstr>Syntax: FOL-DC – Grammar</vt:lpstr>
      <vt:lpstr>Syntax: FOL-DC – Grammar</vt:lpstr>
      <vt:lpstr>Syntax: FOL-DC – Grammar</vt:lpstr>
      <vt:lpstr>Syntax: FOL-DC – Grammar</vt:lpstr>
      <vt:lpstr>Syntax: FOL-DC – Grammar</vt:lpstr>
      <vt:lpstr>Some More Information about Quantifiers</vt:lpstr>
      <vt:lpstr>Further Terminology</vt:lpstr>
      <vt:lpstr>Semantics: Herbrand Base</vt:lpstr>
      <vt:lpstr>Semantics: Truth Assignment</vt:lpstr>
      <vt:lpstr>Interim Summary</vt:lpstr>
      <vt:lpstr>Overview: 2. Foundations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Tanya</cp:lastModifiedBy>
  <cp:revision>566</cp:revision>
  <cp:lastPrinted>2020-11-30T10:52:42Z</cp:lastPrinted>
  <dcterms:created xsi:type="dcterms:W3CDTF">2020-02-28T12:43:09Z</dcterms:created>
  <dcterms:modified xsi:type="dcterms:W3CDTF">2022-10-11T09:42:54Z</dcterms:modified>
</cp:coreProperties>
</file>