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1294" r:id="rId3"/>
    <p:sldId id="1283" r:id="rId4"/>
    <p:sldId id="1295" r:id="rId5"/>
    <p:sldId id="1311" r:id="rId6"/>
    <p:sldId id="1296" r:id="rId7"/>
    <p:sldId id="1297" r:id="rId8"/>
    <p:sldId id="1304" r:id="rId9"/>
    <p:sldId id="1298" r:id="rId10"/>
    <p:sldId id="1305" r:id="rId11"/>
    <p:sldId id="1299" r:id="rId12"/>
    <p:sldId id="1301" r:id="rId13"/>
    <p:sldId id="1302" r:id="rId14"/>
    <p:sldId id="1303" r:id="rId15"/>
    <p:sldId id="1308" r:id="rId16"/>
    <p:sldId id="1309" r:id="rId17"/>
    <p:sldId id="1307" r:id="rId18"/>
    <p:sldId id="1312" r:id="rId19"/>
    <p:sldId id="1310" r:id="rId20"/>
    <p:sldId id="1313" r:id="rId21"/>
    <p:sldId id="1280" r:id="rId22"/>
    <p:sldId id="1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1"/>
    <a:srgbClr val="58585A"/>
    <a:srgbClr val="208371"/>
    <a:srgbClr val="7EBC89"/>
    <a:srgbClr val="008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728"/>
  </p:normalViewPr>
  <p:slideViewPr>
    <p:cSldViewPr snapToGrid="0" snapToObjects="1">
      <p:cViewPr varScale="1">
        <p:scale>
          <a:sx n="86" d="100"/>
          <a:sy n="86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39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752949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Probability Theory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S. Hamid - StaRAI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867612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17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Probability Theory</a:t>
            </a:r>
            <a:endParaRPr lang="en-US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S. Hamid - StaRAI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84551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88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7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57138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72732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55007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72809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19569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Probability Theory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S. Hamid - StaRAI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809801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Probability Theory</a:t>
            </a:r>
            <a:endParaRPr lang="en-US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S. Hamid - StaRAI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99044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Probability Theory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S. Hamid - StaRAI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64770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Probability Theory</a:t>
            </a:r>
            <a:endParaRPr lang="en-US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S. Hamid - StaRAI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‹Nr.›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1747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2" r:id="rId14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Foundations: </a:t>
            </a:r>
            <a:br>
              <a:rPr lang="en-GB" dirty="0"/>
            </a:br>
            <a:r>
              <a:rPr lang="en-GB" dirty="0"/>
              <a:t>Probability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Statistical Relational Artificial Intelligence</a:t>
            </a:r>
            <a:br>
              <a:rPr lang="en-GB" dirty="0"/>
            </a:br>
            <a:r>
              <a:rPr lang="en-GB" dirty="0"/>
              <a:t>(StaRAI)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Sagad Hamid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509E526-E80E-92ED-554E-35DD09061EB7}"/>
                  </a:ext>
                </a:extLst>
              </p:cNvPr>
              <p:cNvSpPr txBox="1"/>
              <p:nvPr/>
            </p:nvSpPr>
            <p:spPr>
              <a:xfrm>
                <a:off x="8546768" y="3053834"/>
                <a:ext cx="33244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509E526-E80E-92ED-554E-35DD09061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8" y="3053834"/>
                <a:ext cx="332449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D4B9684-4ED7-B817-A541-58E6B935451A}"/>
                  </a:ext>
                </a:extLst>
              </p:cNvPr>
              <p:cNvSpPr txBox="1"/>
              <p:nvPr/>
            </p:nvSpPr>
            <p:spPr>
              <a:xfrm>
                <a:off x="8604906" y="4529883"/>
                <a:ext cx="3324498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D4B9684-4ED7-B817-A541-58E6B935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06" y="4529883"/>
                <a:ext cx="3324498" cy="679032"/>
              </a:xfrm>
              <a:prstGeom prst="rect">
                <a:avLst/>
              </a:prstGeom>
              <a:blipFill>
                <a:blip r:embed="rId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124BDBC-756A-7137-31C5-AA90E65BEF3B}"/>
                  </a:ext>
                </a:extLst>
              </p:cNvPr>
              <p:cNvSpPr txBox="1"/>
              <p:nvPr/>
            </p:nvSpPr>
            <p:spPr>
              <a:xfrm>
                <a:off x="8565711" y="3588649"/>
                <a:ext cx="348842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𝑉𝑎𝑙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124BDBC-756A-7137-31C5-AA90E65B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11" y="3588649"/>
                <a:ext cx="3488429" cy="800219"/>
              </a:xfrm>
              <a:prstGeom prst="rect">
                <a:avLst/>
              </a:prstGeom>
              <a:blipFill>
                <a:blip r:embed="rId4"/>
                <a:stretch>
                  <a:fillRect t="-117188" b="-1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9">
                <a:extLst>
                  <a:ext uri="{FF2B5EF4-FFF2-40B4-BE49-F238E27FC236}">
                    <a16:creationId xmlns:a16="http://schemas.microsoft.com/office/drawing/2014/main" id="{AF39BFC9-5640-29DA-FF90-1B446C6F90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7594140"/>
                  </p:ext>
                </p:extLst>
              </p:nvPr>
            </p:nvGraphicFramePr>
            <p:xfrm>
              <a:off x="6751723" y="3068337"/>
              <a:ext cx="1813988" cy="20142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53876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56926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03186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2539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2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2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2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3, 5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4, 6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9">
                <a:extLst>
                  <a:ext uri="{FF2B5EF4-FFF2-40B4-BE49-F238E27FC236}">
                    <a16:creationId xmlns:a16="http://schemas.microsoft.com/office/drawing/2014/main" id="{AF39BFC9-5640-29DA-FF90-1B446C6F90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7594140"/>
                  </p:ext>
                </p:extLst>
              </p:nvPr>
            </p:nvGraphicFramePr>
            <p:xfrm>
              <a:off x="6751723" y="3068337"/>
              <a:ext cx="1813988" cy="20142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53876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56926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03186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71" t="-4545" r="-414286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571" t="-4545" r="-314286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4773" t="-4545" b="-6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71" t="-67647" r="-414286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571" t="-67647" r="-314286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4773" t="-67647" b="-3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71" t="-162857" r="-414286" b="-1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571" t="-162857" r="-314286" b="-1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4773" t="-162857" b="-19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71" t="-270588" r="-41428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571" t="-270588" r="-31428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4773" t="-270588" b="-1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71" t="-360000" r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571" t="-360000" r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4773" t="-3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CE014-24F1-3626-EDC7-CD004C38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- (Fair) Dice 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9D90F73-D7B3-B0C1-C2D5-951CAA5E2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/>
                  <a:t>Observation: An even number was rolled</a:t>
                </a:r>
              </a:p>
              <a:p>
                <a:pPr lvl="1"/>
                <a:r>
                  <a:rPr lang="en-GB"/>
                  <a:t>But we don‘t know the actual number</a:t>
                </a:r>
              </a:p>
              <a:p>
                <a:r>
                  <a:rPr lang="en-GB"/>
                  <a:t>What is the probability for an odd number? What is the probability for a number less than 5?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={2, 4, 6}</m:t>
                    </m:r>
                  </m:oMath>
                </a14:m>
                <a:endParaRPr lang="en-GB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={1, 3, 5}</m:t>
                    </m:r>
                  </m:oMath>
                </a14:m>
                <a:endParaRPr lang="en-GB" b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={1, 2, 3, 4}</m:t>
                    </m:r>
                  </m:oMath>
                </a14:m>
                <a:endParaRPr lang="en-GB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𝑜𝑑𝑑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(∅)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𝑙𝑒𝑠𝑠𝐹𝑖𝑣𝑒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({2,   4})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9D90F73-D7B3-B0C1-C2D5-951CAA5E2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r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3B687C-AB03-BF65-BC38-E5148A19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A4E623-319C-C5AD-692F-549F616A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74C02C-869B-92F5-A08B-D3161828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3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FC93C-0E3A-92D2-4A7F-D13E1260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Chain Rule &amp; 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8753F99-6BC8-88D9-3192-AF0B5BCBE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/>
                  <a:t>From the definition of the conditional probability we can derive the </a:t>
                </a:r>
                <a:r>
                  <a:rPr lang="en-GB">
                    <a:solidFill>
                      <a:srgbClr val="009DD1"/>
                    </a:solidFill>
                  </a:rPr>
                  <a:t>product rule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>
                    <a:solidFill>
                      <a:srgbClr val="009DD1"/>
                    </a:solidFill>
                  </a:rPr>
                  <a:t> </a:t>
                </a:r>
                <a:r>
                  <a:rPr lang="en-GB">
                    <a:solidFill>
                      <a:srgbClr val="58585A"/>
                    </a:solidFill>
                  </a:rPr>
                  <a:t>for 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>
                  <a:solidFill>
                    <a:srgbClr val="009DD1"/>
                  </a:solidFill>
                </a:endParaRPr>
              </a:p>
              <a:p>
                <a:r>
                  <a:rPr lang="en-GB">
                    <a:solidFill>
                      <a:srgbClr val="58585A"/>
                    </a:solidFill>
                  </a:rPr>
                  <a:t>The generalisation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 events is known as the </a:t>
                </a:r>
                <a:r>
                  <a:rPr lang="en-GB">
                    <a:solidFill>
                      <a:srgbClr val="009DD1"/>
                    </a:solidFill>
                  </a:rPr>
                  <a:t>chain rule</a:t>
                </a:r>
                <a:endParaRPr lang="en-GB">
                  <a:solidFill>
                    <a:srgbClr val="58585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)⋯ </m:t>
                    </m:r>
                    <m:r>
                      <m:rPr>
                        <m:sty m:val="p"/>
                      </m:rP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 for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 </a:t>
                </a:r>
              </a:p>
              <a:p>
                <a:pPr lvl="1"/>
                <a:r>
                  <a:rPr lang="en-GB">
                    <a:solidFill>
                      <a:srgbClr val="58585A"/>
                    </a:solidFill>
                  </a:rPr>
                  <a:t>Order of events does not change the result</a:t>
                </a:r>
              </a:p>
              <a:p>
                <a:r>
                  <a:rPr lang="en-GB">
                    <a:solidFill>
                      <a:srgbClr val="58585A"/>
                    </a:solidFill>
                  </a:rPr>
                  <a:t>The chain rule allows for expressing a probability by means of a product of multiple (conditional) probabilities</a:t>
                </a:r>
              </a:p>
              <a:p>
                <a:r>
                  <a:rPr lang="en-GB"/>
                  <a:t>Another rule we can derive is the </a:t>
                </a:r>
                <a:r>
                  <a:rPr lang="en-GB">
                    <a:solidFill>
                      <a:srgbClr val="009DD1"/>
                    </a:solidFill>
                  </a:rPr>
                  <a:t>Bayes theorem</a:t>
                </a:r>
                <a:endParaRPr lang="en-GB">
                  <a:solidFill>
                    <a:srgbClr val="58585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/>
                  <a:t>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Allows for calculating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using the „inverse“ conditional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8753F99-6BC8-88D9-3192-AF0B5BCBE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E6130-6335-7102-57BB-33236C55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D4D016-3C4E-1FDD-F430-06567417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6807D8-7FFA-3EB3-30A5-F5733E08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1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614BD-1BB8-CED9-8747-CBB61A18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(Discrete)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1200D27-270A-B8D5-E79E-56A6E3426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/>
                  <a:t>A </a:t>
                </a:r>
                <a:r>
                  <a:rPr lang="en-GB">
                    <a:solidFill>
                      <a:srgbClr val="009DD1"/>
                    </a:solidFill>
                  </a:rPr>
                  <a:t>random variable</a:t>
                </a:r>
                <a:r>
                  <a:rPr lang="en-GB">
                    <a:solidFill>
                      <a:srgbClr val="58585A"/>
                    </a:solidFill>
                  </a:rPr>
                  <a:t>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/>
                  <a:t> is the </a:t>
                </a:r>
                <a:r>
                  <a:rPr lang="en-GB">
                    <a:solidFill>
                      <a:srgbClr val="009DD1"/>
                    </a:solidFill>
                  </a:rPr>
                  <a:t>domain </a:t>
                </a:r>
                <a:r>
                  <a:rPr lang="en-GB">
                    <a:solidFill>
                      <a:srgbClr val="58585A"/>
                    </a:solidFill>
                  </a:rPr>
                  <a:t>of the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 which we will denote by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>
                  <a:solidFill>
                    <a:srgbClr val="58585A"/>
                  </a:solidFill>
                </a:endParaRPr>
              </a:p>
              <a:p>
                <a:pPr lvl="1"/>
                <a:r>
                  <a:rPr lang="en-GB">
                    <a:solidFill>
                      <a:srgbClr val="58585A"/>
                    </a:solidFill>
                  </a:rPr>
                  <a:t>Represents attributes of the elements in the sample space</a:t>
                </a:r>
              </a:p>
              <a:p>
                <a:r>
                  <a:rPr lang="en-GB">
                    <a:solidFill>
                      <a:srgbClr val="58585A"/>
                    </a:solidFill>
                  </a:rPr>
                  <a:t>Example: Rolling two (fair) dice and considering the </a:t>
                </a:r>
                <a:r>
                  <a:rPr lang="en-GB" b="1">
                    <a:solidFill>
                      <a:srgbClr val="58585A"/>
                    </a:solidFill>
                  </a:rPr>
                  <a:t>sum</a:t>
                </a:r>
                <a:r>
                  <a:rPr lang="en-GB">
                    <a:solidFill>
                      <a:srgbClr val="58585A"/>
                    </a:solidFill>
                  </a:rPr>
                  <a:t> of the numbers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1, 2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,  …,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6, 5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6, 6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>
                    <a:solidFill>
                      <a:srgbClr val="58585A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GB">
                  <a:solidFill>
                    <a:srgbClr val="58585A"/>
                  </a:solidFill>
                </a:endParaRPr>
              </a:p>
              <a:p>
                <a:pPr lvl="1"/>
                <a:r>
                  <a:rPr lang="en-GB" b="0">
                    <a:solidFill>
                      <a:srgbClr val="58585A"/>
                    </a:solidFill>
                  </a:rPr>
                  <a:t>Possible Sums: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={2, 3, …, 12}</m:t>
                    </m:r>
                  </m:oMath>
                </a14:m>
                <a:endParaRPr lang="en-GB">
                  <a:solidFill>
                    <a:srgbClr val="58585A"/>
                  </a:solidFill>
                </a:endParaRPr>
              </a:p>
              <a:p>
                <a:pPr lvl="1"/>
                <a:r>
                  <a:rPr lang="en-GB">
                    <a:solidFill>
                      <a:srgbClr val="58585A"/>
                    </a:solidFill>
                  </a:rPr>
                  <a:t>We define a random variable R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GB">
                  <a:solidFill>
                    <a:srgbClr val="58585A"/>
                  </a:solidFill>
                </a:endParaRPr>
              </a:p>
              <a:p>
                <a:pPr lvl="1"/>
                <a:r>
                  <a:rPr lang="en-GB">
                    <a:solidFill>
                      <a:srgbClr val="58585A"/>
                    </a:solidFill>
                  </a:rPr>
                  <a:t>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 represents an event in the underlying event space </a:t>
                </a:r>
              </a:p>
              <a:p>
                <a:pPr lvl="2"/>
                <a:r>
                  <a:rPr lang="en-GB" b="0">
                    <a:solidFill>
                      <a:srgbClr val="58585A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  <m:t>1, 2</m:t>
                                </m:r>
                              </m:e>
                            </m:d>
                            <m: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  <m:t>1, 2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rgbClr val="5858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58585A"/>
                                    </a:solidFill>
                                    <a:latin typeface="Cambria Math" panose="02040503050406030204" pitchFamily="18" charset="0"/>
                                  </a:rPr>
                                  <m:t>2, 1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GB">
                  <a:solidFill>
                    <a:srgbClr val="58585A"/>
                  </a:solidFill>
                </a:endParaRPr>
              </a:p>
              <a:p>
                <a:pPr lvl="2"/>
                <a:r>
                  <a:rPr lang="en-GB">
                    <a:solidFill>
                      <a:srgbClr val="58585A"/>
                    </a:solidFill>
                  </a:rPr>
                  <a:t>The distribution of a random variable satisfies the properties of a probability distribution</a:t>
                </a:r>
              </a:p>
              <a:p>
                <a:pPr lvl="2"/>
                <a:r>
                  <a:rPr lang="en-GB">
                    <a:solidFill>
                      <a:srgbClr val="58585A"/>
                    </a:solidFill>
                  </a:rPr>
                  <a:t>If context is known, we use the shorthand notation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>
                    <a:solidFill>
                      <a:srgbClr val="58585A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>
                  <a:solidFill>
                    <a:srgbClr val="58585A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1200D27-270A-B8D5-E79E-56A6E3426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1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1372C-DFE6-0C5F-7AA1-45342800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58CD8F-F31D-3381-72B0-B5AC1285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DC70CB-ECDF-5C09-12F3-20FAB7FB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9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1B6D7-AABB-324E-AA42-D0062380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(Full)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525520-61EA-650B-CB77-F3013A67C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5"/>
                <a:ext cx="4943894" cy="4240848"/>
              </a:xfrm>
            </p:spPr>
            <p:txBody>
              <a:bodyPr/>
              <a:lstStyle/>
              <a:p>
                <a:r>
                  <a:rPr lang="en-GB" dirty="0"/>
                  <a:t>Given a set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A </a:t>
                </a:r>
                <a:r>
                  <a:rPr lang="en-GB" dirty="0">
                    <a:solidFill>
                      <a:srgbClr val="009DD1"/>
                    </a:solidFill>
                  </a:rPr>
                  <a:t>(full)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over the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is a probability distribution which assigns a </a:t>
                </a:r>
                <a:r>
                  <a:rPr lang="en-GB" dirty="0">
                    <a:solidFill>
                      <a:srgbClr val="58585A"/>
                    </a:solidFill>
                  </a:rPr>
                  <a:t>probability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to every possible assignment to the random variables in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Each possible assignment to the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 represents an event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525520-61EA-650B-CB77-F3013A67C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5"/>
                <a:ext cx="4943894" cy="4240848"/>
              </a:xfrm>
              <a:blipFill>
                <a:blip r:embed="rId2"/>
                <a:stretch>
                  <a:fillRect l="-3325" t="-2687" r="-3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120574-9F3C-EA4E-327E-368BAB2C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D45F4B-BDCA-90B0-C389-6EC4EC28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A4CE24-8BA1-83E7-08CB-5D2502A8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3C402C53-BF39-0371-F541-BF37D57E13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88482" y="1636267"/>
                <a:ext cx="4943895" cy="424084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274363" indent="-274363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lang="de-DE" sz="2398" b="0" i="0" u="none" strike="noStrike" kern="1200" baseline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539210" indent="-280707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1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802472" indent="-269605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19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67320" indent="-268020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17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067320" indent="-268020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17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067320" indent="-268020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17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6pPr>
                <a:lvl7pPr marL="1067320" indent="-268020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17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7pPr>
                <a:lvl8pPr marL="1067320" indent="-268020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17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8pPr>
                <a:lvl9pPr marL="1067320" indent="-268020" algn="l" defTabSz="913463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1798" b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9pPr>
              </a:lstStyle>
              <a:p>
                <a:r>
                  <a:rPr lang="en-GB" dirty="0"/>
                  <a:t>Example: (Fair) Dice Roll</a:t>
                </a:r>
              </a:p>
              <a:p>
                <a:pPr lvl="1"/>
                <a:r>
                  <a:rPr lang="en-GB" dirty="0"/>
                  <a:t>We define 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Rolling a prime number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: Rolling an even number</a:t>
                </a:r>
              </a:p>
            </p:txBody>
          </p:sp>
        </mc:Choice>
        <mc:Fallback xmlns="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3C402C53-BF39-0371-F541-BF37D57E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2" y="1636267"/>
                <a:ext cx="4943895" cy="4240848"/>
              </a:xfrm>
              <a:prstGeom prst="rect">
                <a:avLst/>
              </a:prstGeom>
              <a:blipFill>
                <a:blip r:embed="rId3"/>
                <a:stretch>
                  <a:fillRect l="-332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C078BFB1-9892-B5B0-6EE6-B8BDB602F5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847346"/>
                  </p:ext>
                </p:extLst>
              </p:nvPr>
            </p:nvGraphicFramePr>
            <p:xfrm>
              <a:off x="7877019" y="3393741"/>
              <a:ext cx="2370392" cy="25638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78409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483680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40830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297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3, 5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4, 6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C078BFB1-9892-B5B0-6EE6-B8BDB602F5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847346"/>
                  </p:ext>
                </p:extLst>
              </p:nvPr>
            </p:nvGraphicFramePr>
            <p:xfrm>
              <a:off x="7877019" y="3393741"/>
              <a:ext cx="2370392" cy="25638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78409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483680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40830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65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3448" r="-39473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3448" r="-29473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3448" r="-901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69767" r="-394737" b="-3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69767" r="-294737" b="-3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69767" r="-901" b="-3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165909" r="-394737" b="-1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165909" r="-294737" b="-1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165909" r="-901" b="-1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272093" r="-394737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272093" r="-294737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272093" r="-901" b="-10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363636" r="-3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363636" r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363636" r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91898-3A1E-C5D0-5C32-D36841385DF9}"/>
                  </a:ext>
                </a:extLst>
              </p:cNvPr>
              <p:cNvSpPr txBox="1"/>
              <p:nvPr/>
            </p:nvSpPr>
            <p:spPr>
              <a:xfrm>
                <a:off x="3824150" y="5373333"/>
                <a:ext cx="2958737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={0, 1}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91898-3A1E-C5D0-5C32-D36841385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150" y="5373333"/>
                <a:ext cx="29587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8ABF8-05A4-4094-000B-A50DD5AB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Marginal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527A787-C39D-69E8-C4DD-0D3E414DF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/>
                  <a:t>Given a full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over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/>
                  <a:t>, </a:t>
                </a:r>
                <a:r>
                  <a:rPr lang="en-GB"/>
                  <a:t>it is possible to obtain the distribution for a subset of random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/>
                  <a:t> </a:t>
                </a:r>
                <a:r>
                  <a:rPr lang="en-GB"/>
                  <a:t>by summing over the possible assignments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/>
                  <a:t> </a:t>
                </a:r>
                <a:r>
                  <a:rPr lang="en-GB"/>
                  <a:t>to the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b="1"/>
              </a:p>
              <a:p>
                <a:r>
                  <a:rPr lang="en-GB"/>
                  <a:t>Example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/>
              </a:p>
              <a:p>
                <a:pPr lvl="2"/>
                <a:r>
                  <a:rPr lang="en-GB">
                    <a:solidFill>
                      <a:srgbClr val="009DD1"/>
                    </a:solidFill>
                  </a:rPr>
                  <a:t>Summing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>
                  <a:solidFill>
                    <a:srgbClr val="58585A"/>
                  </a:solidFill>
                </a:endParaRPr>
              </a:p>
              <a:p>
                <a:pPr lvl="2"/>
                <a:r>
                  <a:rPr lang="en-GB"/>
                  <a:t>Also called </a:t>
                </a:r>
                <a:r>
                  <a:rPr lang="en-GB">
                    <a:solidFill>
                      <a:srgbClr val="009DD1"/>
                    </a:solidFill>
                  </a:rPr>
                  <a:t>marginalisation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/>
                  <a:t> is called the </a:t>
                </a:r>
                <a:r>
                  <a:rPr lang="en-GB">
                    <a:solidFill>
                      <a:srgbClr val="009DD1"/>
                    </a:solidFill>
                  </a:rPr>
                  <a:t>marginal distribution </a:t>
                </a:r>
                <a:r>
                  <a:rPr lang="en-GB">
                    <a:solidFill>
                      <a:srgbClr val="58585A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>
                  <a:solidFill>
                    <a:srgbClr val="009DD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527A787-C39D-69E8-C4DD-0D3E414DF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A391FA-0A79-67F5-8175-0E6348D1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B58240-B72F-97EA-F584-9DD44ED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1168A-435E-C98C-17DC-904202E6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96A69FDA-7B3D-BDDD-F3F5-1EE6CD29D1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292463"/>
                  </p:ext>
                </p:extLst>
              </p:nvPr>
            </p:nvGraphicFramePr>
            <p:xfrm>
              <a:off x="6659881" y="3178788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96A69FDA-7B3D-BDDD-F3F5-1EE6CD29D1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292463"/>
                  </p:ext>
                </p:extLst>
              </p:nvPr>
            </p:nvGraphicFramePr>
            <p:xfrm>
              <a:off x="6659881" y="3178788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571" r="-417241" b="-6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571" r="-290323" b="-6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571" b="-6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63043" r="-41724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63043" r="-29032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6304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163043" r="-4172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163043" r="-2903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16304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263043" r="-4172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263043" r="-2903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26304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63043" r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63043" r="-2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6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8B8CD7B9-869D-FF03-1732-ECE801E8C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809106"/>
                  </p:ext>
                </p:extLst>
              </p:nvPr>
            </p:nvGraphicFramePr>
            <p:xfrm>
              <a:off x="9948252" y="3764639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8B8CD7B9-869D-FF03-1732-ECE801E8C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809106"/>
                  </p:ext>
                </p:extLst>
              </p:nvPr>
            </p:nvGraphicFramePr>
            <p:xfrm>
              <a:off x="9948252" y="3764639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3571" r="-317241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3571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63043" r="-317241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63043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163043" r="-31724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163043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ECFBA04-7AF1-4890-A820-477671D31D6D}"/>
              </a:ext>
            </a:extLst>
          </p:cNvPr>
          <p:cNvCxnSpPr>
            <a:cxnSpLocks/>
          </p:cNvCxnSpPr>
          <p:nvPr/>
        </p:nvCxnSpPr>
        <p:spPr>
          <a:xfrm>
            <a:off x="8538754" y="3764639"/>
            <a:ext cx="1134292" cy="6081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451353C-94FB-5BC8-CFC7-F7C21693D236}"/>
              </a:ext>
            </a:extLst>
          </p:cNvPr>
          <p:cNvCxnSpPr>
            <a:cxnSpLocks/>
          </p:cNvCxnSpPr>
          <p:nvPr/>
        </p:nvCxnSpPr>
        <p:spPr>
          <a:xfrm>
            <a:off x="8538754" y="4372791"/>
            <a:ext cx="11342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597A453-8978-84D1-0B97-FA71E6887690}"/>
              </a:ext>
            </a:extLst>
          </p:cNvPr>
          <p:cNvCxnSpPr>
            <a:cxnSpLocks/>
          </p:cNvCxnSpPr>
          <p:nvPr/>
        </p:nvCxnSpPr>
        <p:spPr>
          <a:xfrm flipV="1">
            <a:off x="8538754" y="5014498"/>
            <a:ext cx="1134292" cy="664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0058925E-511E-D469-95BF-846C9B078B44}"/>
              </a:ext>
            </a:extLst>
          </p:cNvPr>
          <p:cNvCxnSpPr>
            <a:cxnSpLocks/>
          </p:cNvCxnSpPr>
          <p:nvPr/>
        </p:nvCxnSpPr>
        <p:spPr>
          <a:xfrm>
            <a:off x="8538754" y="5008716"/>
            <a:ext cx="11342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EF13A611-806B-95DB-EAE5-C26BC60AE1CA}"/>
              </a:ext>
            </a:extLst>
          </p:cNvPr>
          <p:cNvSpPr txBox="1"/>
          <p:nvPr/>
        </p:nvSpPr>
        <p:spPr>
          <a:xfrm>
            <a:off x="9673046" y="4188125"/>
            <a:ext cx="27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9DD1"/>
                </a:solidFill>
              </a:rPr>
              <a:t>+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0CD6B4E-A050-76C9-1751-88556E7E4586}"/>
              </a:ext>
            </a:extLst>
          </p:cNvPr>
          <p:cNvSpPr txBox="1"/>
          <p:nvPr/>
        </p:nvSpPr>
        <p:spPr>
          <a:xfrm>
            <a:off x="9673046" y="4817824"/>
            <a:ext cx="27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9DD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4383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B7CF9-8369-A1C3-7860-8935A2E9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Conditional Distributions over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E1A5BB-ADF3-3AFC-7072-04EB9408D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/>
                  <a:t>Similar to conditional distributions over events, it is possible to define the conditional distribution over random variables: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/>
              </a:p>
              <a:p>
                <a:pPr lvl="2"/>
                <a:r>
                  <a:rPr lang="en-GB"/>
                  <a:t>Represents a set of conditional probability distributions</a:t>
                </a:r>
              </a:p>
              <a:p>
                <a:pPr lvl="2"/>
                <a:r>
                  <a:rPr lang="en-GB"/>
                  <a:t>Each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to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/>
                  <a:t> yields a conditional probability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/>
              </a:p>
              <a:p>
                <a:pPr lvl="2"/>
                <a:r>
                  <a:rPr lang="en-GB"/>
                  <a:t>An additional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to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/>
                  <a:t> yields the probability 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for a specific event in the underlying event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(product rule)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)⋯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/>
                  <a:t> (chain rule)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/>
                  <a:t> (Bayes theorem)</a:t>
                </a:r>
              </a:p>
              <a:p>
                <a:pPr lvl="1"/>
                <a:endParaRPr lang="en-GB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E1A5BB-ADF3-3AFC-7072-04EB9408D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r="-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706A53-DC76-D8EF-7F36-9392848A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01ED6D-2F6E-92CC-54D8-13D67E5E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CD85AB-3BAA-5B06-1FC1-24370684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9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64B00-BF10-5EEC-5676-D3283A3A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Multiplying (Conditional)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6EDD691-2C62-8738-6DE6-029F57D9A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(product rule)</a:t>
                </a:r>
              </a:p>
              <a:p>
                <a:pPr lvl="1"/>
                <a:r>
                  <a:rPr lang="en-GB" dirty="0"/>
                  <a:t>Multiply corresponding entries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6EDD691-2C62-8738-6DE6-029F57D9A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23A8FF-E1A1-688A-3178-FF6991B4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6AF140-AC9A-E80C-3859-21295BB0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8F1922-0DEE-FD7F-748B-60B24495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A68CF3AA-04DC-BC0E-A12B-45CC995B2F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497279"/>
                  </p:ext>
                </p:extLst>
              </p:nvPr>
            </p:nvGraphicFramePr>
            <p:xfrm>
              <a:off x="781595" y="261535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A68CF3AA-04DC-BC0E-A12B-45CC995B2F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497279"/>
                  </p:ext>
                </p:extLst>
              </p:nvPr>
            </p:nvGraphicFramePr>
            <p:xfrm>
              <a:off x="781595" y="261535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571" r="-420690" b="-6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571" r="-293548" b="-6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571" r="-1111" b="-66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63043" r="-420690" b="-3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63043" r="-293548" b="-3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63043" r="-1111" b="-3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163043" r="-420690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163043" r="-293548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163043" r="-1111" b="-2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263043" r="-420690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263043" r="-293548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263043" r="-1111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63043" r="-42069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63043" r="-293548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63043" r="-1111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C3F28352-F3D6-9063-0C2E-F2F920524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976293"/>
                  </p:ext>
                </p:extLst>
              </p:nvPr>
            </p:nvGraphicFramePr>
            <p:xfrm>
              <a:off x="3099855" y="319666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C3F28352-F3D6-9063-0C2E-F2F920524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976293"/>
                  </p:ext>
                </p:extLst>
              </p:nvPr>
            </p:nvGraphicFramePr>
            <p:xfrm>
              <a:off x="3099855" y="319666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r="-317241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59574" r="-317241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59574" b="-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163043" r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16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6BC79163-911E-E890-A3FF-5211EF9CF8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371876"/>
                  </p:ext>
                </p:extLst>
              </p:nvPr>
            </p:nvGraphicFramePr>
            <p:xfrm>
              <a:off x="5147504" y="2615350"/>
              <a:ext cx="4453695" cy="275137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59854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93620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265763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de-DE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6BC79163-911E-E890-A3FF-5211EF9CF8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371876"/>
                  </p:ext>
                </p:extLst>
              </p:nvPr>
            </p:nvGraphicFramePr>
            <p:xfrm>
              <a:off x="5147504" y="2615350"/>
              <a:ext cx="4453695" cy="275137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59854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93620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265763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3571" r="-417647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3571" r="-283784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3571" r="-478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60417" r="-417647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60417" r="-283784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60417" r="-478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163830" r="-41764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163830" r="-283784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163830" r="-478" b="-2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258333" r="-417647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258333" r="-283784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258333" r="-478" b="-1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365957" r="-417647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365957" r="-283784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365957" r="-478" b="-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8C045AD5-5A4B-5992-0C02-D168E28BC625}"/>
              </a:ext>
            </a:extLst>
          </p:cNvPr>
          <p:cNvSpPr/>
          <p:nvPr/>
        </p:nvSpPr>
        <p:spPr>
          <a:xfrm>
            <a:off x="9659983" y="2984860"/>
            <a:ext cx="465068" cy="11821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8323094D-5962-EA17-314E-83D2EE22A054}"/>
                  </a:ext>
                </a:extLst>
              </p:cNvPr>
              <p:cNvSpPr txBox="1"/>
              <p:nvPr/>
            </p:nvSpPr>
            <p:spPr>
              <a:xfrm>
                <a:off x="10183835" y="3391288"/>
                <a:ext cx="196596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8323094D-5962-EA17-314E-83D2EE22A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835" y="3391288"/>
                <a:ext cx="19659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FCE9EDBC-BEE4-67CE-F29E-54E35CF821F2}"/>
              </a:ext>
            </a:extLst>
          </p:cNvPr>
          <p:cNvSpPr/>
          <p:nvPr/>
        </p:nvSpPr>
        <p:spPr>
          <a:xfrm>
            <a:off x="9669520" y="4190749"/>
            <a:ext cx="465068" cy="11821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ED558155-36DA-8CAD-D5CC-175D751EF9C3}"/>
                  </a:ext>
                </a:extLst>
              </p:cNvPr>
              <p:cNvSpPr txBox="1"/>
              <p:nvPr/>
            </p:nvSpPr>
            <p:spPr>
              <a:xfrm>
                <a:off x="10193372" y="4597177"/>
                <a:ext cx="196596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ED558155-36DA-8CAD-D5CC-175D751E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372" y="4597177"/>
                <a:ext cx="19659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0E680E7-01E3-EA9D-0E8A-553B5265A19F}"/>
                  </a:ext>
                </a:extLst>
              </p:cNvPr>
              <p:cNvSpPr txBox="1"/>
              <p:nvPr/>
            </p:nvSpPr>
            <p:spPr>
              <a:xfrm>
                <a:off x="2709039" y="391232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0E680E7-01E3-EA9D-0E8A-553B5265A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39" y="3912326"/>
                <a:ext cx="3566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E58EBDF-3CC8-9E83-F125-26392F237AF1}"/>
                  </a:ext>
                </a:extLst>
              </p:cNvPr>
              <p:cNvSpPr txBox="1"/>
              <p:nvPr/>
            </p:nvSpPr>
            <p:spPr>
              <a:xfrm>
                <a:off x="4707250" y="391232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E58EBDF-3CC8-9E83-F125-26392F23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0" y="3912326"/>
                <a:ext cx="3566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48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3CB5-05D5-EC14-303D-A6E35A4C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independent</a:t>
                </a:r>
                <a:r>
                  <a:rPr lang="en-GB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conditionally independent </a:t>
                </a:r>
                <a:r>
                  <a:rPr lang="en-GB" dirty="0">
                    <a:solidFill>
                      <a:srgbClr val="58585A"/>
                    </a:solidFill>
                  </a:rPr>
                  <a:t>given a third event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solidFill>
                      <a:srgbClr val="58585A"/>
                    </a:solidFill>
                  </a:rPr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(or equivalent)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independent</a:t>
                </a:r>
                <a:r>
                  <a:rPr lang="en-GB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conditionally independent </a:t>
                </a:r>
                <a:r>
                  <a:rPr lang="en-GB" dirty="0"/>
                  <a:t>given a third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(or equivalent)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Conditional independence is a generalisation of independence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6D9472-0617-B1FA-1479-C41A2795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98BFBC-1F78-9F13-E9A7-CC20C6C6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A8268-444A-315C-8449-CB5682ED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74883F2-70A4-19FE-967C-300ACC3537EA}"/>
                  </a:ext>
                </a:extLst>
              </p:cNvPr>
              <p:cNvSpPr txBox="1"/>
              <p:nvPr/>
            </p:nvSpPr>
            <p:spPr>
              <a:xfrm>
                <a:off x="4122669" y="2024118"/>
                <a:ext cx="2552450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Implies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74883F2-70A4-19FE-967C-300ACC35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69" y="2024118"/>
                <a:ext cx="25524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1C55A5E9-40C8-3D12-D245-85C220C5B418}"/>
                  </a:ext>
                </a:extLst>
              </p:cNvPr>
              <p:cNvSpPr txBox="1"/>
              <p:nvPr/>
            </p:nvSpPr>
            <p:spPr>
              <a:xfrm>
                <a:off x="9468636" y="1146816"/>
                <a:ext cx="2552450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Independence denoted by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Events: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RVs: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1C55A5E9-40C8-3D12-D245-85C220C5B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636" y="1146816"/>
                <a:ext cx="255245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750EAA92-B1E4-1FBA-2E1C-5A0C091D235D}"/>
                  </a:ext>
                </a:extLst>
              </p:cNvPr>
              <p:cNvSpPr txBox="1"/>
              <p:nvPr/>
            </p:nvSpPr>
            <p:spPr>
              <a:xfrm>
                <a:off x="4122668" y="3913878"/>
                <a:ext cx="3166405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Implies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750EAA92-B1E4-1FBA-2E1C-5A0C091D2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68" y="3913878"/>
                <a:ext cx="31664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96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3CB5-05D5-EC14-303D-A6E35A4C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-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Assume the following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over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Product rule without independence: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Product rule with independence: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6D9472-0617-B1FA-1479-C41A2795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98BFBC-1F78-9F13-E9A7-CC20C6C6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A8268-444A-315C-8449-CB5682ED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1F546459-F81C-3EF4-0369-2F28DCE7FD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2226504"/>
                  </p:ext>
                </p:extLst>
              </p:nvPr>
            </p:nvGraphicFramePr>
            <p:xfrm>
              <a:off x="781595" y="295498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1F546459-F81C-3EF4-0369-2F28DCE7FD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2226504"/>
                  </p:ext>
                </p:extLst>
              </p:nvPr>
            </p:nvGraphicFramePr>
            <p:xfrm>
              <a:off x="781595" y="295498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571" r="-420690" b="-6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571" r="-293548" b="-6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571" r="-1111" b="-6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63043" r="-4206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63043" r="-29354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63043" r="-111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163043" r="-4206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163043" r="-2935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163043" r="-111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263043" r="-4206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263043" r="-29354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263043" r="-111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63043" r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63043" r="-2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63043" r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9">
                <a:extLst>
                  <a:ext uri="{FF2B5EF4-FFF2-40B4-BE49-F238E27FC236}">
                    <a16:creationId xmlns:a16="http://schemas.microsoft.com/office/drawing/2014/main" id="{104CE4BE-1505-0E1F-E6D5-80B1FFFBC2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5527315"/>
                  </p:ext>
                </p:extLst>
              </p:nvPr>
            </p:nvGraphicFramePr>
            <p:xfrm>
              <a:off x="3099855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9">
                <a:extLst>
                  <a:ext uri="{FF2B5EF4-FFF2-40B4-BE49-F238E27FC236}">
                    <a16:creationId xmlns:a16="http://schemas.microsoft.com/office/drawing/2014/main" id="{104CE4BE-1505-0E1F-E6D5-80B1FFFBC2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5527315"/>
                  </p:ext>
                </p:extLst>
              </p:nvPr>
            </p:nvGraphicFramePr>
            <p:xfrm>
              <a:off x="3099855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3571" r="-317241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3571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63043" r="-317241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63043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163043" r="-31724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163043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8CC67AFC-754B-422F-DAE3-22CE945FD508}"/>
                  </a:ext>
                </a:extLst>
              </p:cNvPr>
              <p:cNvSpPr txBox="1"/>
              <p:nvPr/>
            </p:nvSpPr>
            <p:spPr>
              <a:xfrm>
                <a:off x="2709039" y="425195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8CC67AFC-754B-422F-DAE3-22CE945FD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39" y="4251956"/>
                <a:ext cx="3566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BEEFFDA-7C2A-27DE-B91B-40488066F37D}"/>
                  </a:ext>
                </a:extLst>
              </p:cNvPr>
              <p:cNvSpPr txBox="1"/>
              <p:nvPr/>
            </p:nvSpPr>
            <p:spPr>
              <a:xfrm>
                <a:off x="4707250" y="425195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BEEFFDA-7C2A-27DE-B91B-40488066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0" y="4251956"/>
                <a:ext cx="356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9">
                <a:extLst>
                  <a:ext uri="{FF2B5EF4-FFF2-40B4-BE49-F238E27FC236}">
                    <a16:creationId xmlns:a16="http://schemas.microsoft.com/office/drawing/2014/main" id="{8E65A061-C59A-092C-FCA9-AF5296CC5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999736"/>
                  </p:ext>
                </p:extLst>
              </p:nvPr>
            </p:nvGraphicFramePr>
            <p:xfrm>
              <a:off x="5145908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9">
                <a:extLst>
                  <a:ext uri="{FF2B5EF4-FFF2-40B4-BE49-F238E27FC236}">
                    <a16:creationId xmlns:a16="http://schemas.microsoft.com/office/drawing/2014/main" id="{8E65A061-C59A-092C-FCA9-AF5296CC5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999736"/>
                  </p:ext>
                </p:extLst>
              </p:nvPr>
            </p:nvGraphicFramePr>
            <p:xfrm>
              <a:off x="5145908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48" t="-3571" r="-317241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609" t="-3571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48" t="-63043" r="-317241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609" t="-63043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48" t="-163043" r="-31724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609" t="-163043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3AD4F748-B819-FAC8-9F38-36E73E9C2FBD}"/>
                  </a:ext>
                </a:extLst>
              </p:cNvPr>
              <p:cNvSpPr txBox="1"/>
              <p:nvPr/>
            </p:nvSpPr>
            <p:spPr>
              <a:xfrm>
                <a:off x="8084979" y="3450661"/>
                <a:ext cx="3567090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has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2⋅2=4</m:t>
                    </m:r>
                  </m:oMath>
                </a14:m>
                <a:r>
                  <a:rPr lang="en-GB" dirty="0"/>
                  <a:t> entries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has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entries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More efficiency through independence</a:t>
                </a:r>
              </a:p>
            </p:txBody>
          </p:sp>
        </mc:Choice>
        <mc:Fallback xmlns="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3AD4F748-B819-FAC8-9F38-36E73E9C2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79" y="3450661"/>
                <a:ext cx="356709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79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A5B01-1CD8-A534-649D-F03E7185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Probability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>
                    <a:solidFill>
                      <a:srgbClr val="009DD1"/>
                    </a:solidFill>
                  </a:rPr>
                  <a:t>Inference</a:t>
                </a:r>
                <a:r>
                  <a:rPr lang="en-GB"/>
                  <a:t>: Use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over a set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/>
                  <a:t> to answer queries of interest</a:t>
                </a:r>
              </a:p>
              <a:p>
                <a:r>
                  <a:rPr lang="en-GB"/>
                  <a:t>Probability queries: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/>
                  <a:t>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/>
                  <a:t> (marginal probability distribution)</a:t>
                </a:r>
              </a:p>
              <a:p>
                <a:pPr lvl="2"/>
                <a:r>
                  <a:rPr lang="en-GB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GB" b="1"/>
                  <a:t> </a:t>
                </a:r>
                <a:r>
                  <a:rPr lang="en-GB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GB"/>
                  <a:t> (marginal probability) </a:t>
                </a:r>
                <a:endParaRPr lang="en-GB" b="1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(conditional marginal probability distribution)</a:t>
                </a:r>
              </a:p>
              <a:p>
                <a:pPr lvl="2"/>
                <a:r>
                  <a:rPr lang="en-GB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(conditional marginal probability)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b="1"/>
                  <a:t> </a:t>
                </a:r>
                <a:r>
                  <a:rPr lang="en-GB"/>
                  <a:t>called </a:t>
                </a:r>
                <a:r>
                  <a:rPr lang="en-GB">
                    <a:solidFill>
                      <a:srgbClr val="009DD1"/>
                    </a:solidFill>
                  </a:rPr>
                  <a:t>query variables</a:t>
                </a:r>
                <a:r>
                  <a:rPr lang="en-GB"/>
                  <a:t>,</a:t>
                </a:r>
                <a:r>
                  <a:rPr lang="en-GB" b="1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/>
                  <a:t> called </a:t>
                </a:r>
                <a:r>
                  <a:rPr lang="en-GB">
                    <a:solidFill>
                      <a:srgbClr val="009DD1"/>
                    </a:solidFill>
                  </a:rPr>
                  <a:t>evidence</a:t>
                </a:r>
                <a:endParaRPr lang="en-GB" b="1">
                  <a:solidFill>
                    <a:srgbClr val="009DD1"/>
                  </a:solidFill>
                </a:endParaRPr>
              </a:p>
              <a:p>
                <a:r>
                  <a:rPr lang="en-GB"/>
                  <a:t>There are also other types of queries</a:t>
                </a:r>
              </a:p>
              <a:p>
                <a:pPr lvl="1"/>
                <a:r>
                  <a:rPr lang="en-GB"/>
                  <a:t>MPE queries</a:t>
                </a:r>
              </a:p>
              <a:p>
                <a:pPr lvl="1"/>
                <a:r>
                  <a:rPr lang="en-GB"/>
                  <a:t>MAP queries</a:t>
                </a:r>
              </a:p>
              <a:p>
                <a:pPr lvl="1"/>
                <a:r>
                  <a:rPr lang="en-GB"/>
                  <a:t>…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r="-442" b="-5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8586F9-990C-7B79-6A36-8E0E0890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3A5139-CFE1-2AF5-0D64-EE9CC1D9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432A89-A19B-F04B-A243-B8F109FF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1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6901"/>
            <a:ext cx="11472051" cy="4352377"/>
          </a:xfrm>
        </p:spPr>
        <p:txBody>
          <a:bodyPr numCol="2">
            <a:normAutofit fontScale="925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dirty="0"/>
              <a:t>Introduction</a:t>
            </a:r>
          </a:p>
          <a:p>
            <a:pPr lvl="1"/>
            <a:r>
              <a:rPr lang="en-GB" dirty="0"/>
              <a:t>Artificial intelligence</a:t>
            </a:r>
          </a:p>
          <a:p>
            <a:pPr lvl="1"/>
            <a:r>
              <a:rPr lang="en-GB" dirty="0"/>
              <a:t>Agent framework</a:t>
            </a:r>
          </a:p>
          <a:p>
            <a:pPr lvl="1"/>
            <a:r>
              <a:rPr lang="en-GB" dirty="0"/>
              <a:t>StaRAI: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Foundations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Logic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Probabilistic Relational Models (PRMs)</a:t>
            </a:r>
          </a:p>
          <a:p>
            <a:pPr lvl="1"/>
            <a:r>
              <a:rPr lang="en-GB" dirty="0"/>
              <a:t>Parfactor models, Markov logic networks</a:t>
            </a:r>
          </a:p>
          <a:p>
            <a:pPr lvl="1"/>
            <a:r>
              <a:rPr lang="en-GB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Inference</a:t>
            </a:r>
          </a:p>
          <a:p>
            <a:pPr lvl="1"/>
            <a:r>
              <a:rPr lang="en-GB" dirty="0"/>
              <a:t>Exact inference</a:t>
            </a:r>
          </a:p>
          <a:p>
            <a:pPr lvl="1"/>
            <a:r>
              <a:rPr lang="en-GB" dirty="0"/>
              <a:t>Approximate inference, specifically sampling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Learning</a:t>
            </a:r>
          </a:p>
          <a:p>
            <a:pPr lvl="1"/>
            <a:r>
              <a:rPr lang="en-GB" dirty="0"/>
              <a:t>Parameter learning</a:t>
            </a:r>
          </a:p>
          <a:p>
            <a:pPr lvl="1"/>
            <a:r>
              <a:rPr lang="en-GB" dirty="0"/>
              <a:t>Relation learning</a:t>
            </a:r>
          </a:p>
          <a:p>
            <a:pPr lvl="1"/>
            <a:r>
              <a:rPr lang="en-GB" dirty="0"/>
              <a:t>Approximating symmetries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Sequential Models and Inference</a:t>
            </a:r>
          </a:p>
          <a:p>
            <a:pPr lvl="1"/>
            <a:r>
              <a:rPr lang="en-GB" dirty="0"/>
              <a:t>Parameterised models</a:t>
            </a:r>
          </a:p>
          <a:p>
            <a:pPr lvl="1"/>
            <a:r>
              <a:rPr lang="en-GB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Decision Making</a:t>
            </a:r>
          </a:p>
          <a:p>
            <a:pPr lvl="1"/>
            <a:r>
              <a:rPr lang="en-GB" dirty="0"/>
              <a:t>Preferences, utility</a:t>
            </a:r>
          </a:p>
          <a:p>
            <a:pPr lvl="1"/>
            <a:r>
              <a:rPr lang="en-GB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Continuous Space and Lifting</a:t>
            </a:r>
          </a:p>
          <a:p>
            <a:pPr lvl="1"/>
            <a:r>
              <a:rPr lang="en-GB" dirty="0"/>
              <a:t>Lifted Gaussian Bayesian networks (BNs)</a:t>
            </a:r>
          </a:p>
          <a:p>
            <a:pPr lvl="1"/>
            <a:r>
              <a:rPr lang="en-GB" dirty="0"/>
              <a:t>Probabilistic soft logic (PSL)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A801-DFF4-BA4A-AD4D-D0181FCD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Sagad Hamid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en-GB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en-GB"/>
              <a:t> </a:t>
            </a:r>
            <a:endParaRPr lang="en-GB" sz="1399"/>
          </a:p>
        </p:txBody>
      </p:sp>
    </p:spTree>
    <p:extLst>
      <p:ext uri="{BB962C8B-B14F-4D97-AF65-F5344CB8AC3E}">
        <p14:creationId xmlns:p14="http://schemas.microsoft.com/office/powerpoint/2010/main" val="379468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A5B01-1CD8-A534-649D-F03E7185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Probability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100"/>
                  <a:t>Given joint distribution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/>
                  <a:t> over a set random variables </a:t>
                </a:r>
                <a14:m>
                  <m:oMath xmlns:m="http://schemas.openxmlformats.org/officeDocument/2006/math">
                    <m:r>
                      <a:rPr lang="en-GB" sz="21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2100"/>
              </a:p>
              <a:p>
                <a:r>
                  <a:rPr lang="en-GB" sz="2100"/>
                  <a:t>Query answering: Sum out all random variables which are </a:t>
                </a:r>
                <a:r>
                  <a:rPr lang="en-GB" sz="2100" b="1"/>
                  <a:t>not</a:t>
                </a:r>
                <a:r>
                  <a:rPr lang="en-GB" sz="2100"/>
                  <a:t> in the query</a:t>
                </a:r>
              </a:p>
              <a:p>
                <a:r>
                  <a:rPr lang="en-GB" sz="2100"/>
                  <a:t>Example: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100"/>
              </a:p>
              <a:p>
                <a:pPr lvl="1"/>
                <a:r>
                  <a:rPr lang="en-GB" sz="2100"/>
                  <a:t>Query: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100"/>
              </a:p>
              <a:p>
                <a:pPr lvl="1"/>
                <a:r>
                  <a:rPr lang="en-GB" sz="2100"/>
                  <a:t>Remaining random variables: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2100" b="0"/>
              </a:p>
              <a:p>
                <a:pPr lvl="1"/>
                <a:r>
                  <a:rPr lang="en-GB" sz="2100" b="0"/>
                  <a:t>Summing out remaining random variables: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𝑉𝑎𝑙</m:t>
                            </m:r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sz="2100"/>
              </a:p>
              <a:p>
                <a:r>
                  <a:rPr lang="en-GB" sz="2100"/>
                  <a:t>In general: Size of a joint distribution is exponential in the number of random variables</a:t>
                </a:r>
              </a:p>
              <a:p>
                <a:pPr lvl="1"/>
                <a:r>
                  <a:rPr lang="en-GB" sz="2100"/>
                  <a:t>e.g., for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100"/>
                  <a:t>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10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d>
                          <m:d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100"/>
                  <a:t>,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/>
                  <a:t>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100"/>
                  <a:t> probabilities</a:t>
                </a:r>
              </a:p>
              <a:p>
                <a:pPr lvl="2"/>
                <a:r>
                  <a:rPr lang="en-GB" sz="2100" b="0"/>
                  <a:t>For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=30 </m:t>
                    </m:r>
                  </m:oMath>
                </a14:m>
                <a:r>
                  <a:rPr lang="en-GB" sz="2100" b="0" i="0">
                    <a:latin typeface="+mj-lt"/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GB" sz="2100" i="1" smtClean="0">
                        <a:latin typeface="Cambria Math" panose="02040503050406030204" pitchFamily="18" charset="0"/>
                      </a:rPr>
                      <m:t>=1.073.741.824</m:t>
                    </m:r>
                  </m:oMath>
                </a14:m>
                <a:r>
                  <a:rPr lang="en-GB" sz="2100"/>
                  <a:t> probabilities</a:t>
                </a:r>
              </a:p>
              <a:p>
                <a:r>
                  <a:rPr lang="en-GB" sz="2100"/>
                  <a:t>Due to the exponential growth: Explicit representation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GB" sz="2100" b="1"/>
                  <a:t> </a:t>
                </a:r>
                <a:r>
                  <a:rPr lang="en-GB" sz="2100"/>
                  <a:t>too large for query answering</a:t>
                </a:r>
                <a:endParaRPr lang="en-GB" sz="2100" b="1"/>
              </a:p>
              <a:p>
                <a:r>
                  <a:rPr lang="en-GB" sz="2100"/>
                  <a:t>Outlook probabilistic graphical models: exploit factorisation (represent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GB" sz="2100"/>
                  <a:t> as a product of multiple distributions) and independencies for (more) efficient query answering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5" t="-2687" r="-331" b="-2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8586F9-990C-7B79-6A36-8E0E0890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3A5139-CFE1-2AF5-0D64-EE9CC1D9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432A89-A19B-F04B-A243-B8F109FF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3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6E95-7D6F-AD4D-A45D-AB85C07F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DCBA-F133-B94B-84E5-2BE73AD4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Modelling:</a:t>
            </a:r>
          </a:p>
          <a:p>
            <a:pPr lvl="1"/>
            <a:r>
              <a:rPr lang="en-GB" dirty="0"/>
              <a:t>Sample space and event space</a:t>
            </a:r>
          </a:p>
          <a:p>
            <a:pPr lvl="1"/>
            <a:r>
              <a:rPr lang="en-GB" dirty="0"/>
              <a:t>Probability distribution: assign probabilities to events</a:t>
            </a:r>
          </a:p>
          <a:p>
            <a:pPr lvl="1"/>
            <a:r>
              <a:rPr lang="en-GB" dirty="0"/>
              <a:t>Conditional probability distribution: incorporating observations</a:t>
            </a:r>
          </a:p>
          <a:p>
            <a:pPr lvl="1"/>
            <a:r>
              <a:rPr lang="en-GB" dirty="0"/>
              <a:t>Random variables, joint and marginal distributions</a:t>
            </a:r>
          </a:p>
          <a:p>
            <a:pPr lvl="2"/>
            <a:r>
              <a:rPr lang="en-GB" dirty="0"/>
              <a:t>Assignments of random variables correspond to events in the underlying event space</a:t>
            </a:r>
          </a:p>
          <a:p>
            <a:r>
              <a:rPr lang="en-GB" dirty="0"/>
              <a:t>Inference and query answering:</a:t>
            </a:r>
          </a:p>
          <a:p>
            <a:pPr lvl="1"/>
            <a:r>
              <a:rPr lang="en-GB" dirty="0"/>
              <a:t>Product rule, chain rule, Bayes theorem</a:t>
            </a:r>
          </a:p>
          <a:p>
            <a:pPr lvl="1"/>
            <a:r>
              <a:rPr lang="en-GB" dirty="0"/>
              <a:t>Marginalisation / Sum out of random variables</a:t>
            </a:r>
          </a:p>
          <a:p>
            <a:pPr lvl="1"/>
            <a:r>
              <a:rPr lang="en-GB" dirty="0"/>
              <a:t>(Conditional) independence</a:t>
            </a:r>
          </a:p>
          <a:p>
            <a:pPr lvl="1"/>
            <a:r>
              <a:rPr lang="en-GB" dirty="0"/>
              <a:t>Probability query: Sum out non-query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87DD3-E55E-8446-8CE9-EBDC66FA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06372-B37E-6146-B348-F9D786BD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13CE6-0E40-DE41-B55A-CFB95775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</a:t>
            </a:r>
            <a:r>
              <a:rPr lang="en-GB" dirty="0" err="1"/>
              <a:t>StaRAI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Probability theory</a:t>
            </a:r>
          </a:p>
          <a:p>
            <a:pPr lvl="1"/>
            <a:r>
              <a:rPr lang="en-GB" dirty="0"/>
              <a:t>Modelling: (conditional) probability distributions, random variables, marginal and joint distributions</a:t>
            </a:r>
          </a:p>
          <a:p>
            <a:pPr lvl="1"/>
            <a:r>
              <a:rPr lang="en-GB" dirty="0"/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Probabilistic graphical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Syntax, semantics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64F03-C43E-564B-8211-13F743D2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99" b="1" i="0" u="none" strike="noStrike" kern="1200" cap="none" spc="0" normalizeH="0" baseline="0" noProof="0" dirty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 Theory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0E0BE-6116-B74E-ABC3-0AB72E85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58585A"/>
                </a:solidFill>
              </a:rPr>
              <a:t>S</a:t>
            </a:r>
            <a:r>
              <a:rPr kumimoji="0" lang="en-GB" sz="1399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Hamid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852C7-6A02-FB4C-9032-2A2FF375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7C9959E-8E6B-B04C-9955-EA096F41CA7A}" type="slidenum">
              <a:rPr kumimoji="0" lang="en-GB" sz="1466" b="1" i="0" u="none" strike="noStrike" kern="1200" cap="none" spc="0" normalizeH="0" baseline="0" noProof="0" smtClean="0">
                <a:ln>
                  <a:noFill/>
                </a:ln>
                <a:solidFill>
                  <a:srgbClr val="00568A"/>
                </a:solidFill>
                <a:effectLst/>
                <a:uLnTx/>
                <a:uFillTx/>
                <a:latin typeface="Meta Off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</a:t>
            </a:fld>
            <a:endParaRPr kumimoji="0" lang="en-GB" sz="1466" b="1" i="0" u="none" strike="noStrike" kern="1200" cap="none" spc="0" normalizeH="0" baseline="0" noProof="0">
              <a:ln>
                <a:noFill/>
              </a:ln>
              <a:solidFill>
                <a:srgbClr val="00568A"/>
              </a:solidFill>
              <a:effectLst/>
              <a:uLnTx/>
              <a:uFillTx/>
              <a:latin typeface="Meta Off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Modelling: (conditional) probability distributions, random variables, marginal and joint distributions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Probabilistic graphical models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90B75-7E31-4F4C-BE13-EB4C1D72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A8078-1146-5241-A6AF-8DF28FC7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</a:t>
            </a:r>
            <a:r>
              <a:rPr lang="en-GB" dirty="0" err="1"/>
              <a:t>StaRAI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43126-63FE-474F-97E0-AFB52237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5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7F95-363E-4B94-B9A8-1C9263C7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Sources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28897F0-9BA8-BD76-1165-B4494045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Content of the slides mainly based on the following books: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E51BC0-9A97-EF6F-71D3-8DF0ECAA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67C09-9C93-2FF3-A654-5D048495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0EBCA-E9B3-E8C8-A964-EAB20D5A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Bild 3">
            <a:extLst>
              <a:ext uri="{FF2B5EF4-FFF2-40B4-BE49-F238E27FC236}">
                <a16:creationId xmlns:a16="http://schemas.microsoft.com/office/drawing/2014/main" id="{22B2C989-F301-4719-26EF-4739E06DE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7" y="2395725"/>
            <a:ext cx="2144694" cy="2779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D3676C8-66F4-F857-2190-37F11A47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56" y="2395724"/>
            <a:ext cx="2437757" cy="2779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5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7F95-363E-4B94-B9A8-1C9263C7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FDD2BC-0A90-106D-4212-29FEAE621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Acting &amp; Making decisions in environments with uncertainty</a:t>
            </a:r>
          </a:p>
          <a:p>
            <a:pPr lvl="1"/>
            <a:r>
              <a:rPr lang="en-GB"/>
              <a:t>e.g., partially observable environment</a:t>
            </a:r>
          </a:p>
          <a:p>
            <a:r>
              <a:rPr lang="en-GB"/>
              <a:t>Reasoning under uncertainty</a:t>
            </a:r>
          </a:p>
          <a:p>
            <a:r>
              <a:rPr lang="en-GB"/>
              <a:t>Knowledge required about what is possible and what is probable</a:t>
            </a:r>
          </a:p>
          <a:p>
            <a:r>
              <a:rPr lang="en-GB"/>
              <a:t>Framework of probability theory:</a:t>
            </a:r>
          </a:p>
          <a:p>
            <a:pPr lvl="1"/>
            <a:r>
              <a:rPr lang="en-GB"/>
              <a:t>Defines possible outcomes and events</a:t>
            </a:r>
          </a:p>
          <a:p>
            <a:pPr lvl="1"/>
            <a:r>
              <a:rPr lang="en-GB"/>
              <a:t>Assigns probabilities to them</a:t>
            </a:r>
          </a:p>
          <a:p>
            <a:pPr lvl="1"/>
            <a:r>
              <a:rPr lang="en-GB"/>
              <a:t>Allows for calculating specific probabilities</a:t>
            </a:r>
          </a:p>
          <a:p>
            <a:pPr lvl="1"/>
            <a:r>
              <a:rPr lang="en-GB"/>
              <a:t>Allows for including observations and „updating“ probabilities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E51BC0-9A97-EF6F-71D3-8DF0ECAA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67C09-9C93-2FF3-A654-5D048495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0EBCA-E9B3-E8C8-A964-EAB20D5A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2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96C24-BF44-204D-6B20-B7FC6F8C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Sample &amp; Event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3ACFA96-B225-EDD2-F08C-843E18F7B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5"/>
                <a:ext cx="11472051" cy="4376506"/>
              </a:xfrm>
            </p:spPr>
            <p:txBody>
              <a:bodyPr/>
              <a:lstStyle/>
              <a:p>
                <a:r>
                  <a:rPr lang="en-GB" sz="2000" dirty="0"/>
                  <a:t>Sample Space	</a:t>
                </a:r>
              </a:p>
              <a:p>
                <a:pPr lvl="1"/>
                <a:r>
                  <a:rPr lang="en-GB" sz="2000" dirty="0"/>
                  <a:t>Set of </a:t>
                </a:r>
                <a:r>
                  <a:rPr lang="en-GB" sz="2000" dirty="0">
                    <a:solidFill>
                      <a:srgbClr val="009DD1"/>
                    </a:solidFill>
                  </a:rPr>
                  <a:t>possible</a:t>
                </a:r>
                <a:r>
                  <a:rPr lang="en-GB" sz="2000" dirty="0">
                    <a:solidFill>
                      <a:srgbClr val="00B0F0"/>
                    </a:solidFill>
                  </a:rPr>
                  <a:t> </a:t>
                </a:r>
                <a:r>
                  <a:rPr lang="en-GB" sz="2000" dirty="0">
                    <a:solidFill>
                      <a:srgbClr val="009DD1"/>
                    </a:solidFill>
                  </a:rPr>
                  <a:t>outcomes, </a:t>
                </a:r>
                <a:r>
                  <a:rPr lang="en-GB" sz="2000" dirty="0">
                    <a:solidFill>
                      <a:srgbClr val="58585A"/>
                    </a:solidFill>
                  </a:rPr>
                  <a:t>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000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en-GB" sz="2000" dirty="0">
                    <a:solidFill>
                      <a:srgbClr val="58585A"/>
                    </a:solidFill>
                  </a:rPr>
                  <a:t>Arbitrary, non-empty set</a:t>
                </a:r>
              </a:p>
              <a:p>
                <a:r>
                  <a:rPr lang="en-GB" sz="2000" dirty="0"/>
                  <a:t>Event Space</a:t>
                </a:r>
              </a:p>
              <a:p>
                <a:pPr lvl="1"/>
                <a:r>
                  <a:rPr lang="en-GB" sz="2000" dirty="0"/>
                  <a:t>Set of </a:t>
                </a:r>
                <a:r>
                  <a:rPr lang="en-GB" sz="2000" dirty="0">
                    <a:solidFill>
                      <a:srgbClr val="009DD1"/>
                    </a:solidFill>
                  </a:rPr>
                  <a:t>measurable events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000" dirty="0"/>
                  <a:t>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000" b="0" dirty="0"/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000" b="0" dirty="0"/>
                  <a:t> called </a:t>
                </a:r>
                <a:r>
                  <a:rPr lang="en-GB" sz="2000" dirty="0">
                    <a:solidFill>
                      <a:srgbClr val="009DD1"/>
                    </a:solidFill>
                  </a:rPr>
                  <a:t>event</a:t>
                </a:r>
                <a:endParaRPr lang="en-GB" sz="2000" b="0" dirty="0"/>
              </a:p>
              <a:p>
                <a:pPr lvl="2"/>
                <a:r>
                  <a:rPr lang="en-GB" sz="2000" dirty="0"/>
                  <a:t>Set of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000" b="0" dirty="0"/>
              </a:p>
              <a:p>
                <a:pPr lvl="2"/>
                <a:r>
                  <a:rPr lang="en-GB" sz="2000" dirty="0"/>
                  <a:t>Probabilities will be assigned to the elements of S</a:t>
                </a:r>
                <a:endParaRPr lang="en-GB" sz="2000" b="0" dirty="0"/>
              </a:p>
              <a:p>
                <a:pPr lvl="1"/>
                <a:r>
                  <a:rPr lang="en-GB" sz="2000" dirty="0"/>
                  <a:t>Properties: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000" dirty="0"/>
                  <a:t> (closed under union)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0" dirty="0"/>
                  <a:t>(closed under complementation)</a:t>
                </a:r>
              </a:p>
              <a:p>
                <a:pPr lvl="1"/>
                <a:r>
                  <a:rPr lang="en-GB" sz="2000" b="0" dirty="0"/>
                  <a:t>Discrete Case: Often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0" dirty="0"/>
                  <a:t>, the power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000" b="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3ACFA96-B225-EDD2-F08C-843E18F7B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5"/>
                <a:ext cx="11472051" cy="4376506"/>
              </a:xfrm>
              <a:blipFill>
                <a:blip r:embed="rId2"/>
                <a:stretch>
                  <a:fillRect l="-1275" t="-2507" b="-25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FE0059-DC4A-FD99-0D67-9FE2076F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77F487-06B2-68BE-FC72-001718CB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</a:t>
            </a:r>
            <a:r>
              <a:rPr lang="en-GB" dirty="0" err="1"/>
              <a:t>StaRAI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C8FDE6-061E-CEC8-F1DD-3B8D6BC7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0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49F50-9BAD-E0F2-9C3F-487B24B6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076A45-1C91-B13F-EF77-68B83B92E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a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and a corresponding event space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A </a:t>
                </a:r>
                <a:r>
                  <a:rPr lang="en-GB" dirty="0">
                    <a:solidFill>
                      <a:srgbClr val="009DD1"/>
                    </a:solidFill>
                  </a:rPr>
                  <a:t>probability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satisfying the following conditions: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 dirty="0"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=∅⇒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Each value represents the </a:t>
                </a:r>
                <a:r>
                  <a:rPr lang="en-GB" dirty="0">
                    <a:solidFill>
                      <a:srgbClr val="009DD1"/>
                    </a:solidFill>
                  </a:rPr>
                  <a:t>probability</a:t>
                </a:r>
                <a:r>
                  <a:rPr lang="en-GB" dirty="0"/>
                  <a:t> for the corresponding event</a:t>
                </a:r>
              </a:p>
              <a:p>
                <a:pPr lvl="1"/>
                <a:r>
                  <a:rPr lang="en-GB" dirty="0"/>
                  <a:t>If each possible outcome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has the same probability: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 = 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076A45-1C91-B13F-EF77-68B83B92E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C34AEB-A3C2-69F5-4B29-F1AA8C18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86DECE-3D40-27DD-0C7D-BADBE9A4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D6A217-679A-2C1C-434A-7E065245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B974634F-7375-0F83-4318-5D6AF0F093A1}"/>
                  </a:ext>
                </a:extLst>
              </p:cNvPr>
              <p:cNvSpPr txBox="1"/>
              <p:nvPr/>
            </p:nvSpPr>
            <p:spPr>
              <a:xfrm>
                <a:off x="8592093" y="2664495"/>
                <a:ext cx="2958737" cy="76450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B974634F-7375-0F83-4318-5D6AF0F0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93" y="2664495"/>
                <a:ext cx="2958737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65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0A7C3-0C9D-BD53-236A-86508544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- (Fair) Dice 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E91105-9389-7C80-C173-1118044F47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={1, 2, 3, 4, 5, 6}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Event space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1, 3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,…,{1, 2, 3, 4, 5, 6}</m:t>
                    </m:r>
                    <m:r>
                      <m:rPr>
                        <m:lit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Probability for an even number: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𝑒𝑣𝑒𝑛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2, 4, 6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Probability for a number greater than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𝑔𝑟𝑒𝑎𝑡𝑒𝑟𝑂𝑛𝑒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2, 3, 4, 5, 6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=1 −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Probability for a number greater than 1 </a:t>
                </a:r>
                <a:r>
                  <a:rPr lang="en-GB" b="1" dirty="0"/>
                  <a:t>and</a:t>
                </a:r>
                <a:r>
                  <a:rPr lang="en-GB" dirty="0"/>
                  <a:t> prime: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𝑔𝑟𝑒𝑎𝑡𝑒𝑟𝑂𝑛𝑒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𝑝𝑟𝑖𝑚𝑒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2, 3, 4, 5, 6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Probability for a number greater than 3 </a:t>
                </a:r>
                <a:r>
                  <a:rPr lang="en-GB" b="1" dirty="0"/>
                  <a:t>or </a:t>
                </a:r>
                <a:r>
                  <a:rPr lang="en-GB" dirty="0"/>
                  <a:t>prime: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𝑔𝑟𝑒𝑎𝑡𝑒𝑟𝑇h𝑟𝑒𝑒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𝑝𝑟𝑖𝑚𝑒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4, 5, 6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{4, 5, 6}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E91105-9389-7C80-C173-1118044F4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A9E41-D890-756A-D9CB-A07E60D7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66250-5F87-10C1-4BFF-4BA2B738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4A8180-9C5C-9223-1B30-B9BEB9E6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35ECEA0-65C7-EE52-4AAC-47954D4CE84D}"/>
                  </a:ext>
                </a:extLst>
              </p:cNvPr>
              <p:cNvSpPr txBox="1"/>
              <p:nvPr/>
            </p:nvSpPr>
            <p:spPr>
              <a:xfrm>
                <a:off x="9300754" y="2521132"/>
                <a:ext cx="2891246" cy="65941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35ECEA0-65C7-EE52-4AAC-47954D4CE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4" y="2521132"/>
                <a:ext cx="2891246" cy="659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40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74CD3-7774-5CD3-4952-AAD3B5C4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363AF12-D2BA-2565-7809-6A614B171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the </a:t>
                </a:r>
                <a:r>
                  <a:rPr lang="en-GB" dirty="0">
                    <a:solidFill>
                      <a:srgbClr val="009DD1"/>
                    </a:solidFill>
                  </a:rPr>
                  <a:t>conditional probability </a:t>
                </a:r>
                <a:r>
                  <a:rPr lang="en-GB" dirty="0">
                    <a:solidFill>
                      <a:srgbClr val="58585A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solidFill>
                      <a:srgbClr val="009DD1"/>
                    </a:solidFill>
                  </a:rPr>
                  <a:t> </a:t>
                </a:r>
                <a:r>
                  <a:rPr lang="en-GB" dirty="0">
                    <a:solidFill>
                      <a:srgbClr val="58585A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solidFill>
                      <a:srgbClr val="009DD1"/>
                    </a:solidFill>
                  </a:rPr>
                  <a:t> </a:t>
                </a:r>
                <a:r>
                  <a:rPr lang="en-GB" dirty="0">
                    <a:solidFill>
                      <a:srgbClr val="58585A"/>
                    </a:solidFill>
                  </a:rPr>
                  <a:t>is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>
                  <a:solidFill>
                    <a:srgbClr val="58585A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58585A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solidFill>
                    <a:srgbClr val="58585A"/>
                  </a:solidFill>
                </a:endParaRPr>
              </a:p>
              <a:p>
                <a:r>
                  <a:rPr lang="en-GB" dirty="0">
                    <a:solidFill>
                      <a:srgbClr val="58585A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 ≠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>
                  <a:solidFill>
                    <a:srgbClr val="58585A"/>
                  </a:solidFill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GB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58585A"/>
                  </a:solidFill>
                </a:endParaRPr>
              </a:p>
              <a:p>
                <a:r>
                  <a:rPr lang="en-GB" dirty="0">
                    <a:solidFill>
                      <a:srgbClr val="58585A"/>
                    </a:solidFill>
                  </a:rPr>
                  <a:t>The probabilities are getting “updated” according to the observations</a:t>
                </a:r>
              </a:p>
              <a:p>
                <a:pPr lvl="2"/>
                <a:r>
                  <a:rPr lang="en-GB" dirty="0">
                    <a:solidFill>
                      <a:srgbClr val="58585A"/>
                    </a:solidFill>
                  </a:rPr>
                  <a:t>Still satisfies the properties of a probability distribution</a:t>
                </a:r>
              </a:p>
              <a:p>
                <a:r>
                  <a:rPr lang="en-GB" dirty="0">
                    <a:solidFill>
                      <a:srgbClr val="58585A"/>
                    </a:solidFill>
                  </a:rPr>
                  <a:t>Conditioning Operation: Takes a probability distribution, returns a probability distribution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363AF12-D2BA-2565-7809-6A614B171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48E4ED-CEFE-EB6F-8441-20F99ACC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Probability Theory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51A79E-D84A-E5DD-C4D9-030BEB98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Hamid - StaRAI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F63B95-EF5C-092B-D8AF-3E6982B9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05738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-16x9-en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-en" id="{932D5FDF-4513-284D-9ED8-AE139A104C78}" vid="{2A9CC8D2-CF15-384A-88E0-C3EC59682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wwu-adapted-16x9-en</Template>
  <TotalTime>0</TotalTime>
  <Words>2468</Words>
  <Application>Microsoft Office PowerPoint</Application>
  <PresentationFormat>Breitbild</PresentationFormat>
  <Paragraphs>416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Meta Offc Pro</vt:lpstr>
      <vt:lpstr>wwu-adapted-16x9-en</vt:lpstr>
      <vt:lpstr>Foundations:  Probability Theory</vt:lpstr>
      <vt:lpstr>Contents</vt:lpstr>
      <vt:lpstr>Overview: 2. Foundations</vt:lpstr>
      <vt:lpstr>Sources</vt:lpstr>
      <vt:lpstr>Motivation</vt:lpstr>
      <vt:lpstr>Sample &amp; Event Space</vt:lpstr>
      <vt:lpstr>Probability Distribution</vt:lpstr>
      <vt:lpstr>Example - (Fair) Dice Roll</vt:lpstr>
      <vt:lpstr>Conditional Probability Distribution</vt:lpstr>
      <vt:lpstr>Example - (Fair) Dice Roll</vt:lpstr>
      <vt:lpstr>Chain Rule &amp; Bayes Theorem</vt:lpstr>
      <vt:lpstr>(Discrete) Random Variable</vt:lpstr>
      <vt:lpstr>(Full) Joint Distribution</vt:lpstr>
      <vt:lpstr>Marginal Distribution</vt:lpstr>
      <vt:lpstr>Conditional Distributions over Random Variables</vt:lpstr>
      <vt:lpstr>Example – Multiplying (Conditional) Distributions</vt:lpstr>
      <vt:lpstr>Independence</vt:lpstr>
      <vt:lpstr>Example - Independence</vt:lpstr>
      <vt:lpstr>Probability Query</vt:lpstr>
      <vt:lpstr>Probability Query</vt:lpstr>
      <vt:lpstr>Interim Summary</vt:lpstr>
      <vt:lpstr>Overview: 2. Foundations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Sagad Hamid</cp:lastModifiedBy>
  <cp:revision>529</cp:revision>
  <cp:lastPrinted>2020-11-30T10:52:42Z</cp:lastPrinted>
  <dcterms:created xsi:type="dcterms:W3CDTF">2020-02-28T12:43:09Z</dcterms:created>
  <dcterms:modified xsi:type="dcterms:W3CDTF">2022-10-18T16:10:38Z</dcterms:modified>
</cp:coreProperties>
</file>