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92" r:id="rId1"/>
  </p:sldMasterIdLst>
  <p:notesMasterIdLst>
    <p:notesMasterId r:id="rId64"/>
  </p:notesMasterIdLst>
  <p:sldIdLst>
    <p:sldId id="256" r:id="rId2"/>
    <p:sldId id="1294" r:id="rId3"/>
    <p:sldId id="1278" r:id="rId4"/>
    <p:sldId id="276" r:id="rId5"/>
    <p:sldId id="257" r:id="rId6"/>
    <p:sldId id="277" r:id="rId7"/>
    <p:sldId id="275" r:id="rId8"/>
    <p:sldId id="278" r:id="rId9"/>
    <p:sldId id="294" r:id="rId10"/>
    <p:sldId id="282" r:id="rId11"/>
    <p:sldId id="1297" r:id="rId12"/>
    <p:sldId id="286" r:id="rId13"/>
    <p:sldId id="295" r:id="rId14"/>
    <p:sldId id="285" r:id="rId15"/>
    <p:sldId id="1298" r:id="rId16"/>
    <p:sldId id="293" r:id="rId17"/>
    <p:sldId id="1296" r:id="rId18"/>
    <p:sldId id="300" r:id="rId19"/>
    <p:sldId id="274" r:id="rId20"/>
    <p:sldId id="305" r:id="rId21"/>
    <p:sldId id="309" r:id="rId22"/>
    <p:sldId id="1306" r:id="rId23"/>
    <p:sldId id="1307" r:id="rId24"/>
    <p:sldId id="806" r:id="rId25"/>
    <p:sldId id="816" r:id="rId26"/>
    <p:sldId id="850" r:id="rId27"/>
    <p:sldId id="307" r:id="rId28"/>
    <p:sldId id="1308" r:id="rId29"/>
    <p:sldId id="311" r:id="rId30"/>
    <p:sldId id="304" r:id="rId31"/>
    <p:sldId id="320" r:id="rId32"/>
    <p:sldId id="317" r:id="rId33"/>
    <p:sldId id="313" r:id="rId34"/>
    <p:sldId id="1304" r:id="rId35"/>
    <p:sldId id="817" r:id="rId36"/>
    <p:sldId id="1305" r:id="rId37"/>
    <p:sldId id="820" r:id="rId38"/>
    <p:sldId id="822" r:id="rId39"/>
    <p:sldId id="830" r:id="rId40"/>
    <p:sldId id="1388" r:id="rId41"/>
    <p:sldId id="1389" r:id="rId42"/>
    <p:sldId id="1399" r:id="rId43"/>
    <p:sldId id="324" r:id="rId44"/>
    <p:sldId id="1302" r:id="rId45"/>
    <p:sldId id="1301" r:id="rId46"/>
    <p:sldId id="814" r:id="rId47"/>
    <p:sldId id="807" r:id="rId48"/>
    <p:sldId id="813" r:id="rId49"/>
    <p:sldId id="1401" r:id="rId50"/>
    <p:sldId id="1309" r:id="rId51"/>
    <p:sldId id="1310" r:id="rId52"/>
    <p:sldId id="1311" r:id="rId53"/>
    <p:sldId id="1312" r:id="rId54"/>
    <p:sldId id="1313" r:id="rId55"/>
    <p:sldId id="1314" r:id="rId56"/>
    <p:sldId id="1315" r:id="rId57"/>
    <p:sldId id="1316" r:id="rId58"/>
    <p:sldId id="1390" r:id="rId59"/>
    <p:sldId id="1391" r:id="rId60"/>
    <p:sldId id="1392" r:id="rId61"/>
    <p:sldId id="1393" r:id="rId62"/>
    <p:sldId id="1394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F4F4"/>
    <a:srgbClr val="F1E7FB"/>
    <a:srgbClr val="DCD1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66"/>
    <p:restoredTop sz="94747"/>
  </p:normalViewPr>
  <p:slideViewPr>
    <p:cSldViewPr snapToGrid="0" snapToObjects="1">
      <p:cViewPr varScale="1">
        <p:scale>
          <a:sx n="210" d="100"/>
          <a:sy n="210" d="100"/>
        </p:scale>
        <p:origin x="10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401830-A665-114E-98D6-B728185FEA0B}" type="datetimeFigureOut">
              <a:rPr lang="en-GB" smtClean="0"/>
              <a:t>25/10/2022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5BF81A-3E81-274B-90A2-0A51F25FFE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7448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6B551E-9F22-4B6E-924D-4DC3CE72867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4505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293394" lvl="1" indent="-285464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1598" i="1" smtClean="0">
                        <a:latin typeface="Cambria Math" panose="02040503050406030204" pitchFamily="18" charset="0"/>
                      </a:rPr>
                      <m:t>2+4+4</m:t>
                    </m:r>
                    <m:r>
                      <a:rPr lang="de-DE" sz="1598" b="0" i="1" smtClean="0">
                        <a:latin typeface="Cambria Math" panose="02040503050406030204" pitchFamily="18" charset="0"/>
                      </a:rPr>
                      <m:t>=10</m:t>
                    </m:r>
                  </m:oMath>
                </a14:m>
                <a:r>
                  <a:rPr lang="en-GB" sz="1598" dirty="0"/>
                  <a:t> entries instead of </a:t>
                </a:r>
                <a14:m>
                  <m:oMath xmlns:m="http://schemas.openxmlformats.org/officeDocument/2006/math">
                    <m:r>
                      <a:rPr lang="en-GB" sz="1598" i="1"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endParaRPr lang="en-GB" sz="1598" dirty="0"/>
              </a:p>
              <a:p>
                <a:pPr marL="293394" lvl="2" indent="-285464">
                  <a:buFont typeface="Arial" panose="020B0604020202020204" pitchFamily="34" charset="0"/>
                  <a:buChar char="•"/>
                </a:pPr>
                <a:r>
                  <a:rPr lang="en-GB" sz="1598" i="1" dirty="0"/>
                  <a:t>Because probability distributions sum up to </a:t>
                </a:r>
                <a14:m>
                  <m:oMath xmlns:m="http://schemas.openxmlformats.org/officeDocument/2006/math">
                    <m:r>
                      <a:rPr lang="en-GB" sz="1598" i="1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GB" sz="1598" i="1" dirty="0"/>
                  <a:t>: </a:t>
                </a:r>
                <a:br>
                  <a:rPr lang="en-GB" sz="1598" i="1" dirty="0"/>
                </a:br>
                <a14:m>
                  <m:oMath xmlns:m="http://schemas.openxmlformats.org/officeDocument/2006/math">
                    <m:r>
                      <a:rPr lang="en-GB" sz="1598" i="1">
                        <a:latin typeface="Cambria Math" panose="02040503050406030204" pitchFamily="18" charset="0"/>
                      </a:rPr>
                      <m:t>1+2+2</m:t>
                    </m:r>
                    <m:r>
                      <a:rPr lang="de-DE" sz="1598" b="0" i="1" smtClean="0">
                        <a:latin typeface="Cambria Math" panose="02040503050406030204" pitchFamily="18" charset="0"/>
                      </a:rPr>
                      <m:t>=5</m:t>
                    </m:r>
                  </m:oMath>
                </a14:m>
                <a:r>
                  <a:rPr lang="en-GB" sz="1598" i="1" dirty="0"/>
                  <a:t> entries instead of </a:t>
                </a:r>
                <a14:m>
                  <m:oMath xmlns:m="http://schemas.openxmlformats.org/officeDocument/2006/math">
                    <m:r>
                      <a:rPr lang="en-GB" sz="1598" i="1">
                        <a:latin typeface="Cambria Math" panose="02040503050406030204" pitchFamily="18" charset="0"/>
                      </a:rPr>
                      <m:t>7</m:t>
                    </m:r>
                  </m:oMath>
                </a14:m>
                <a:r>
                  <a:rPr lang="en-GB" sz="1598" i="1" dirty="0"/>
                  <a:t>, which is less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293394" lvl="1" indent="-285464">
                  <a:buFont typeface="Arial" panose="020B0604020202020204" pitchFamily="34" charset="0"/>
                  <a:buChar char="•"/>
                </a:pPr>
                <a:r>
                  <a:rPr lang="en-GB" sz="1598" i="0">
                    <a:latin typeface="Cambria Math" panose="02040503050406030204" pitchFamily="18" charset="0"/>
                  </a:rPr>
                  <a:t>2+4+4</a:t>
                </a:r>
                <a:r>
                  <a:rPr lang="de-DE" sz="1598" b="0" i="0">
                    <a:latin typeface="Cambria Math" panose="02040503050406030204" pitchFamily="18" charset="0"/>
                  </a:rPr>
                  <a:t>=10</a:t>
                </a:r>
                <a:r>
                  <a:rPr lang="en-GB" sz="1598" dirty="0"/>
                  <a:t> entries instead of </a:t>
                </a:r>
                <a:r>
                  <a:rPr lang="en-GB" sz="1598" i="0">
                    <a:latin typeface="Cambria Math" panose="02040503050406030204" pitchFamily="18" charset="0"/>
                  </a:rPr>
                  <a:t>8</a:t>
                </a:r>
                <a:endParaRPr lang="en-GB" sz="1598" dirty="0"/>
              </a:p>
              <a:p>
                <a:pPr marL="293394" lvl="2" indent="-285464">
                  <a:buFont typeface="Arial" panose="020B0604020202020204" pitchFamily="34" charset="0"/>
                  <a:buChar char="•"/>
                </a:pPr>
                <a:r>
                  <a:rPr lang="en-GB" sz="1598" i="1" dirty="0"/>
                  <a:t>Because probability distributions sum up to </a:t>
                </a:r>
                <a:r>
                  <a:rPr lang="en-GB" sz="1598" i="0">
                    <a:latin typeface="Cambria Math" panose="02040503050406030204" pitchFamily="18" charset="0"/>
                  </a:rPr>
                  <a:t>1</a:t>
                </a:r>
                <a:r>
                  <a:rPr lang="en-GB" sz="1598" i="1" dirty="0"/>
                  <a:t>: </a:t>
                </a:r>
                <a:br>
                  <a:rPr lang="en-GB" sz="1598" i="1" dirty="0"/>
                </a:br>
                <a:r>
                  <a:rPr lang="en-GB" sz="1598" i="0">
                    <a:latin typeface="Cambria Math" panose="02040503050406030204" pitchFamily="18" charset="0"/>
                  </a:rPr>
                  <a:t>1+2+2</a:t>
                </a:r>
                <a:r>
                  <a:rPr lang="de-DE" sz="1598" b="0" i="0">
                    <a:latin typeface="Cambria Math" panose="02040503050406030204" pitchFamily="18" charset="0"/>
                  </a:rPr>
                  <a:t>=5</a:t>
                </a:r>
                <a:r>
                  <a:rPr lang="en-GB" sz="1598" i="1" dirty="0"/>
                  <a:t> entries instead of </a:t>
                </a:r>
                <a:r>
                  <a:rPr lang="en-GB" sz="1598" i="0">
                    <a:latin typeface="Cambria Math" panose="02040503050406030204" pitchFamily="18" charset="0"/>
                  </a:rPr>
                  <a:t>7</a:t>
                </a:r>
                <a:r>
                  <a:rPr lang="en-GB" sz="1598" i="1" dirty="0"/>
                  <a:t>, which is less</a:t>
                </a:r>
              </a:p>
              <a:p>
                <a:endParaRPr lang="en-GB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16080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Vocabulary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E8E53-9180-E843-8C12-9A661956B4E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0074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6290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84575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GB" sz="1200" dirty="0"/>
                  <a:t>As in example: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2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200" b="0" i="1" dirty="0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de-DE" sz="1200" b="0" i="1" dirty="0" smtClean="0">
                            <a:latin typeface="Cambria Math" panose="02040503050406030204" pitchFamily="18" charset="0"/>
                          </a:rPr>
                          <m:t>=2, </m:t>
                        </m:r>
                        <m:r>
                          <a:rPr lang="de-DE" sz="1200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de-DE" sz="1200" b="0" i="1" dirty="0" smtClean="0">
                            <a:latin typeface="Cambria Math" panose="02040503050406030204" pitchFamily="18" charset="0"/>
                          </a:rPr>
                          <m:t>=3, </m:t>
                        </m:r>
                        <m:sSup>
                          <m:sSupPr>
                            <m:ctrlP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r>
                          <a:rPr lang="de-DE" sz="1200" b="0" i="1" dirty="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GB" sz="120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de-DE" sz="1200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de-DE" sz="1200" b="0" i="1" dirty="0" smtClean="0">
                        <a:latin typeface="Cambria Math" panose="02040503050406030204" pitchFamily="18" charset="0"/>
                      </a:rPr>
                      <m:t>=8, 2</m:t>
                    </m:r>
                    <m:r>
                      <a:rPr lang="de-DE" sz="1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∙2∙2=8</m:t>
                    </m:r>
                  </m:oMath>
                </a14:m>
                <a:endParaRPr lang="de-DE" sz="1200" b="0" dirty="0">
                  <a:ea typeface="Cambria Math" panose="020405030504060302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dirty="0"/>
                  <a:t>If one variable range size 3: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2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200" b="0" i="1" dirty="0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de-DE" sz="1200" b="0" i="1" dirty="0" smtClean="0">
                            <a:latin typeface="Cambria Math" panose="02040503050406030204" pitchFamily="18" charset="0"/>
                          </a:rPr>
                          <m:t>=3, </m:t>
                        </m:r>
                        <m:r>
                          <a:rPr lang="de-DE" sz="1200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de-DE" sz="1200" b="0" i="1" dirty="0" smtClean="0">
                            <a:latin typeface="Cambria Math" panose="02040503050406030204" pitchFamily="18" charset="0"/>
                          </a:rPr>
                          <m:t>=3, </m:t>
                        </m:r>
                        <m:sSup>
                          <m:sSupPr>
                            <m:ctrlP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r>
                          <a:rPr lang="de-DE" sz="1200" b="0" i="1" dirty="0" smtClean="0">
                            <a:latin typeface="Cambria Math" panose="02040503050406030204" pitchFamily="18" charset="0"/>
                          </a:rPr>
                          <m:t>=3</m:t>
                        </m:r>
                      </m:e>
                      <m:sup>
                        <m:r>
                          <a:rPr lang="de-DE" sz="1200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de-DE" sz="1200" b="0" i="1" dirty="0" smtClean="0">
                        <a:latin typeface="Cambria Math" panose="02040503050406030204" pitchFamily="18" charset="0"/>
                      </a:rPr>
                      <m:t>=27, 3</m:t>
                    </m:r>
                    <m:r>
                      <a:rPr lang="de-DE" sz="1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∙2∙2=12</m:t>
                    </m:r>
                  </m:oMath>
                </a14:m>
                <a:endParaRPr lang="en-GB" sz="1200" dirty="0"/>
              </a:p>
              <a:p>
                <a:endParaRPr lang="en-GB" sz="1200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/>
                <a:r>
                  <a:rPr lang="en-GB" sz="1200" dirty="0"/>
                  <a:t>As in example: </a:t>
                </a:r>
                <a:r>
                  <a:rPr lang="en-GB" sz="1200" i="0" dirty="0">
                    <a:latin typeface="Cambria Math" panose="02040503050406030204" pitchFamily="18" charset="0"/>
                  </a:rPr>
                  <a:t>〖</a:t>
                </a:r>
                <a:r>
                  <a:rPr lang="de-DE" sz="1200" b="0" i="0" dirty="0">
                    <a:latin typeface="Cambria Math" panose="02040503050406030204" pitchFamily="18" charset="0"/>
                  </a:rPr>
                  <a:t>𝑟=2, 𝑛=3, 𝑟^𝑛=</a:t>
                </a:r>
                <a:r>
                  <a:rPr lang="en-GB" sz="1200" i="0" dirty="0">
                    <a:latin typeface="Cambria Math" panose="02040503050406030204" pitchFamily="18" charset="0"/>
                  </a:rPr>
                  <a:t>2〗^</a:t>
                </a:r>
                <a:r>
                  <a:rPr lang="de-DE" sz="1200" b="0" i="0" dirty="0">
                    <a:latin typeface="Cambria Math" panose="02040503050406030204" pitchFamily="18" charset="0"/>
                  </a:rPr>
                  <a:t>3=8, 2</a:t>
                </a:r>
                <a:r>
                  <a:rPr lang="de-DE" sz="1200" b="0" i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∙2∙2=8</a:t>
                </a:r>
                <a:endParaRPr lang="de-DE" sz="1200" b="0" dirty="0">
                  <a:ea typeface="Cambria Math" panose="020405030504060302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dirty="0"/>
                  <a:t>If one variable range size 3: </a:t>
                </a:r>
                <a:r>
                  <a:rPr lang="en-GB" sz="1200" i="0" dirty="0">
                    <a:latin typeface="Cambria Math" panose="02040503050406030204" pitchFamily="18" charset="0"/>
                  </a:rPr>
                  <a:t>〖</a:t>
                </a:r>
                <a:r>
                  <a:rPr lang="de-DE" sz="1200" b="0" i="0" dirty="0">
                    <a:latin typeface="Cambria Math" panose="02040503050406030204" pitchFamily="18" charset="0"/>
                  </a:rPr>
                  <a:t>𝑟=3, 𝑛=3, 𝑟^𝑛=3</a:t>
                </a:r>
                <a:r>
                  <a:rPr lang="en-GB" sz="1200" b="0" i="0" dirty="0">
                    <a:latin typeface="Cambria Math" panose="02040503050406030204" pitchFamily="18" charset="0"/>
                  </a:rPr>
                  <a:t>〗^</a:t>
                </a:r>
                <a:r>
                  <a:rPr lang="de-DE" sz="1200" b="0" i="0" dirty="0">
                    <a:latin typeface="Cambria Math" panose="02040503050406030204" pitchFamily="18" charset="0"/>
                  </a:rPr>
                  <a:t>3=27, 3</a:t>
                </a:r>
                <a:r>
                  <a:rPr lang="de-DE" sz="1200" b="0" i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∙2∙2=12</a:t>
                </a:r>
                <a:endParaRPr lang="en-GB" sz="1200" dirty="0"/>
              </a:p>
              <a:p>
                <a:pPr/>
                <a:endParaRPr lang="en-GB" sz="1200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E8E53-9180-E843-8C12-9A661956B4E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1042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04303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lvl="1"/>
                <a:r>
                  <a:rPr lang="de-DE" dirty="0"/>
                  <a:t>Alternative: Nur Schritt a. in einem Faktor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de-DE" dirty="0"/>
                  <a:t> mit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</m:t>
                    </m:r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v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</m:oMath>
                </a14:m>
                <a:r>
                  <a:rPr lang="de-DE" dirty="0"/>
                  <a:t> durchführen und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 später aussummieren</a:t>
                </a:r>
              </a:p>
              <a:p>
                <a:pPr lvl="2"/>
                <a:r>
                  <a:rPr lang="de-DE" dirty="0"/>
                  <a:t>Evidenz wird durch Multiplikation mit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de-DE" dirty="0"/>
                  <a:t> weitergegeben (propagiert)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lvl="1"/>
                <a:r>
                  <a:rPr lang="de-DE" dirty="0"/>
                  <a:t>Alternative: Nur Schritt a. in einem Faktor </a:t>
                </a:r>
                <a:r>
                  <a:rPr lang="de-DE" i="0">
                    <a:latin typeface="Cambria Math" panose="02040503050406030204" pitchFamily="18" charset="0"/>
                  </a:rPr>
                  <a:t>𝑓</a:t>
                </a:r>
                <a:r>
                  <a:rPr lang="de-DE" dirty="0"/>
                  <a:t> mit </a:t>
                </a:r>
                <a:r>
                  <a:rPr lang="de-DE" i="0">
                    <a:latin typeface="Cambria Math" panose="02040503050406030204" pitchFamily="18" charset="0"/>
                  </a:rPr>
                  <a:t>𝑇</a:t>
                </a:r>
                <a:r>
                  <a:rPr lang="de-DE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∈r</a:t>
                </a:r>
                <a:r>
                  <a:rPr lang="de-DE" i="0">
                    <a:latin typeface="Cambria Math" panose="02040503050406030204" pitchFamily="18" charset="0"/>
                  </a:rPr>
                  <a:t>v(𝑓)</a:t>
                </a:r>
                <a:r>
                  <a:rPr lang="de-DE" dirty="0"/>
                  <a:t> durchführen und </a:t>
                </a:r>
                <a:r>
                  <a:rPr lang="de-DE" i="0" dirty="0">
                    <a:latin typeface="Cambria Math" panose="02040503050406030204" pitchFamily="18" charset="0"/>
                  </a:rPr>
                  <a:t>𝑇</a:t>
                </a:r>
                <a:r>
                  <a:rPr lang="de-DE" dirty="0"/>
                  <a:t> später aussummieren</a:t>
                </a:r>
              </a:p>
              <a:p>
                <a:pPr lvl="2"/>
                <a:r>
                  <a:rPr lang="de-DE" dirty="0"/>
                  <a:t>Evidenz wird durch Multiplikation mit </a:t>
                </a:r>
                <a:r>
                  <a:rPr lang="de-DE" i="0" dirty="0">
                    <a:latin typeface="Cambria Math" panose="02040503050406030204" pitchFamily="18" charset="0"/>
                  </a:rPr>
                  <a:t>0</a:t>
                </a:r>
                <a:r>
                  <a:rPr lang="de-DE" dirty="0"/>
                  <a:t> weitergegeben (propagiert)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08672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Letzte Schleife, weil mehrere Faktoren übrig bleiben können, bei P(</a:t>
            </a:r>
            <a:r>
              <a:rPr lang="de-DE" dirty="0" err="1"/>
              <a:t>Epid</a:t>
            </a:r>
            <a:r>
              <a:rPr lang="de-DE" dirty="0"/>
              <a:t>) z.B.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49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6378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Vocabulary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E8E53-9180-E843-8C12-9A661956B4E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021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Vocabulary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E8E53-9180-E843-8C12-9A661956B4E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516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Vocabulary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E8E53-9180-E843-8C12-9A661956B4E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14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GB" sz="1200" dirty="0"/>
                  <a:t>As in example: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2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200" b="0" i="1" dirty="0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de-DE" sz="1200" b="0" i="1" dirty="0" smtClean="0">
                            <a:latin typeface="Cambria Math" panose="02040503050406030204" pitchFamily="18" charset="0"/>
                          </a:rPr>
                          <m:t>=2, </m:t>
                        </m:r>
                        <m:r>
                          <a:rPr lang="de-DE" sz="1200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de-DE" sz="1200" b="0" i="1" dirty="0" smtClean="0">
                            <a:latin typeface="Cambria Math" panose="02040503050406030204" pitchFamily="18" charset="0"/>
                          </a:rPr>
                          <m:t>=3, </m:t>
                        </m:r>
                        <m:sSup>
                          <m:sSupPr>
                            <m:ctrlP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r>
                          <a:rPr lang="de-DE" sz="1200" b="0" i="1" dirty="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GB" sz="120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de-DE" sz="1200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de-DE" sz="1200" b="0" i="1" dirty="0" smtClean="0">
                        <a:latin typeface="Cambria Math" panose="02040503050406030204" pitchFamily="18" charset="0"/>
                      </a:rPr>
                      <m:t>=8, 2</m:t>
                    </m:r>
                    <m:r>
                      <a:rPr lang="de-DE" sz="1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∙2∙2=8</m:t>
                    </m:r>
                  </m:oMath>
                </a14:m>
                <a:endParaRPr lang="de-DE" sz="1200" b="0" dirty="0">
                  <a:ea typeface="Cambria Math" panose="020405030504060302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dirty="0"/>
                  <a:t>If one variable range size 3: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2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200" b="0" i="1" dirty="0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de-DE" sz="1200" b="0" i="1" dirty="0" smtClean="0">
                            <a:latin typeface="Cambria Math" panose="02040503050406030204" pitchFamily="18" charset="0"/>
                          </a:rPr>
                          <m:t>=3, </m:t>
                        </m:r>
                        <m:r>
                          <a:rPr lang="de-DE" sz="1200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de-DE" sz="1200" b="0" i="1" dirty="0" smtClean="0">
                            <a:latin typeface="Cambria Math" panose="02040503050406030204" pitchFamily="18" charset="0"/>
                          </a:rPr>
                          <m:t>=3, </m:t>
                        </m:r>
                        <m:sSup>
                          <m:sSupPr>
                            <m:ctrlP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r>
                          <a:rPr lang="de-DE" sz="1200" b="0" i="1" dirty="0" smtClean="0">
                            <a:latin typeface="Cambria Math" panose="02040503050406030204" pitchFamily="18" charset="0"/>
                          </a:rPr>
                          <m:t>=3</m:t>
                        </m:r>
                      </m:e>
                      <m:sup>
                        <m:r>
                          <a:rPr lang="de-DE" sz="1200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de-DE" sz="1200" b="0" i="1" dirty="0" smtClean="0">
                        <a:latin typeface="Cambria Math" panose="02040503050406030204" pitchFamily="18" charset="0"/>
                      </a:rPr>
                      <m:t>=27, 3</m:t>
                    </m:r>
                    <m:r>
                      <a:rPr lang="de-DE" sz="1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∙2∙2=12</m:t>
                    </m:r>
                  </m:oMath>
                </a14:m>
                <a:endParaRPr lang="en-GB" sz="1200" dirty="0"/>
              </a:p>
              <a:p>
                <a:endParaRPr lang="en-GB" sz="1200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/>
                <a:r>
                  <a:rPr lang="en-GB" sz="1200" dirty="0"/>
                  <a:t>As in example: </a:t>
                </a:r>
                <a:r>
                  <a:rPr lang="en-GB" sz="1200" i="0" dirty="0">
                    <a:latin typeface="Cambria Math" panose="02040503050406030204" pitchFamily="18" charset="0"/>
                  </a:rPr>
                  <a:t>〖</a:t>
                </a:r>
                <a:r>
                  <a:rPr lang="de-DE" sz="1200" b="0" i="0" dirty="0">
                    <a:latin typeface="Cambria Math" panose="02040503050406030204" pitchFamily="18" charset="0"/>
                  </a:rPr>
                  <a:t>𝑟=2, 𝑛=3, 𝑟^𝑛=</a:t>
                </a:r>
                <a:r>
                  <a:rPr lang="en-GB" sz="1200" i="0" dirty="0">
                    <a:latin typeface="Cambria Math" panose="02040503050406030204" pitchFamily="18" charset="0"/>
                  </a:rPr>
                  <a:t>2〗^</a:t>
                </a:r>
                <a:r>
                  <a:rPr lang="de-DE" sz="1200" b="0" i="0" dirty="0">
                    <a:latin typeface="Cambria Math" panose="02040503050406030204" pitchFamily="18" charset="0"/>
                  </a:rPr>
                  <a:t>3=8, 2</a:t>
                </a:r>
                <a:r>
                  <a:rPr lang="de-DE" sz="1200" b="0" i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∙2∙2=8</a:t>
                </a:r>
                <a:endParaRPr lang="de-DE" sz="1200" b="0" dirty="0">
                  <a:ea typeface="Cambria Math" panose="020405030504060302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dirty="0"/>
                  <a:t>If one variable range size 3: </a:t>
                </a:r>
                <a:r>
                  <a:rPr lang="en-GB" sz="1200" i="0" dirty="0">
                    <a:latin typeface="Cambria Math" panose="02040503050406030204" pitchFamily="18" charset="0"/>
                  </a:rPr>
                  <a:t>〖</a:t>
                </a:r>
                <a:r>
                  <a:rPr lang="de-DE" sz="1200" b="0" i="0" dirty="0">
                    <a:latin typeface="Cambria Math" panose="02040503050406030204" pitchFamily="18" charset="0"/>
                  </a:rPr>
                  <a:t>𝑟=3, 𝑛=3, 𝑟^𝑛=3</a:t>
                </a:r>
                <a:r>
                  <a:rPr lang="en-GB" sz="1200" b="0" i="0" dirty="0">
                    <a:latin typeface="Cambria Math" panose="02040503050406030204" pitchFamily="18" charset="0"/>
                  </a:rPr>
                  <a:t>〗^</a:t>
                </a:r>
                <a:r>
                  <a:rPr lang="de-DE" sz="1200" b="0" i="0" dirty="0">
                    <a:latin typeface="Cambria Math" panose="02040503050406030204" pitchFamily="18" charset="0"/>
                  </a:rPr>
                  <a:t>3=27, 3</a:t>
                </a:r>
                <a:r>
                  <a:rPr lang="de-DE" sz="1200" b="0" i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∙2∙2=12</a:t>
                </a:r>
                <a:endParaRPr lang="en-GB" sz="1200" dirty="0"/>
              </a:p>
              <a:p>
                <a:pPr/>
                <a:endParaRPr lang="en-GB" sz="1200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E8E53-9180-E843-8C12-9A661956B4E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325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GB" dirty="0"/>
                  <a:t>Sum over range values of random variables in </a:t>
                </a:r>
                <a14:m>
                  <m:oMath xmlns:m="http://schemas.openxmlformats.org/officeDocument/2006/math">
                    <m:r>
                      <a:rPr lang="de-DE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𝑼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GB" dirty="0"/>
                  <a:t>Sum over range values of random variables in </a:t>
                </a:r>
                <a:r>
                  <a:rPr lang="de-DE" b="1" i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𝑼</a:t>
                </a:r>
                <a:endParaRPr lang="en-GB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6421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GB" dirty="0"/>
                  <a:t>Sum over range values of random variables in </a:t>
                </a:r>
                <a14:m>
                  <m:oMath xmlns:m="http://schemas.openxmlformats.org/officeDocument/2006/math">
                    <m:r>
                      <a:rPr lang="de-DE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𝑼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GB" dirty="0"/>
                  <a:t>Sum over range values of random variables in </a:t>
                </a:r>
                <a:r>
                  <a:rPr lang="de-DE" b="1" i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𝑼</a:t>
                </a:r>
                <a:endParaRPr lang="en-GB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78990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GB" sz="1200" dirty="0"/>
                  <a:t>As in example: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2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200" b="0" i="1" dirty="0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de-DE" sz="1200" b="0" i="1" dirty="0" smtClean="0">
                            <a:latin typeface="Cambria Math" panose="02040503050406030204" pitchFamily="18" charset="0"/>
                          </a:rPr>
                          <m:t>=2, </m:t>
                        </m:r>
                        <m:r>
                          <a:rPr lang="de-DE" sz="1200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de-DE" sz="1200" b="0" i="1" dirty="0" smtClean="0">
                            <a:latin typeface="Cambria Math" panose="02040503050406030204" pitchFamily="18" charset="0"/>
                          </a:rPr>
                          <m:t>=3, </m:t>
                        </m:r>
                        <m:sSup>
                          <m:sSupPr>
                            <m:ctrlP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r>
                          <a:rPr lang="de-DE" sz="1200" b="0" i="1" dirty="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GB" sz="120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de-DE" sz="1200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de-DE" sz="1200" b="0" i="1" dirty="0" smtClean="0">
                        <a:latin typeface="Cambria Math" panose="02040503050406030204" pitchFamily="18" charset="0"/>
                      </a:rPr>
                      <m:t>=8, 2</m:t>
                    </m:r>
                    <m:r>
                      <a:rPr lang="de-DE" sz="1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∙2∙2=8</m:t>
                    </m:r>
                  </m:oMath>
                </a14:m>
                <a:endParaRPr lang="de-DE" sz="1200" b="0" dirty="0">
                  <a:ea typeface="Cambria Math" panose="020405030504060302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dirty="0"/>
                  <a:t>If one variable range size 3: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2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200" b="0" i="1" dirty="0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de-DE" sz="1200" b="0" i="1" dirty="0" smtClean="0">
                            <a:latin typeface="Cambria Math" panose="02040503050406030204" pitchFamily="18" charset="0"/>
                          </a:rPr>
                          <m:t>=3, </m:t>
                        </m:r>
                        <m:r>
                          <a:rPr lang="de-DE" sz="1200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de-DE" sz="1200" b="0" i="1" dirty="0" smtClean="0">
                            <a:latin typeface="Cambria Math" panose="02040503050406030204" pitchFamily="18" charset="0"/>
                          </a:rPr>
                          <m:t>=3, </m:t>
                        </m:r>
                        <m:sSup>
                          <m:sSupPr>
                            <m:ctrlP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de-DE" sz="1200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r>
                          <a:rPr lang="de-DE" sz="1200" b="0" i="1" dirty="0" smtClean="0">
                            <a:latin typeface="Cambria Math" panose="02040503050406030204" pitchFamily="18" charset="0"/>
                          </a:rPr>
                          <m:t>=3</m:t>
                        </m:r>
                      </m:e>
                      <m:sup>
                        <m:r>
                          <a:rPr lang="de-DE" sz="1200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de-DE" sz="1200" b="0" i="1" dirty="0" smtClean="0">
                        <a:latin typeface="Cambria Math" panose="02040503050406030204" pitchFamily="18" charset="0"/>
                      </a:rPr>
                      <m:t>=27, 3</m:t>
                    </m:r>
                    <m:r>
                      <a:rPr lang="de-DE" sz="1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∙2∙2=12</m:t>
                    </m:r>
                  </m:oMath>
                </a14:m>
                <a:endParaRPr lang="en-GB" sz="1200" dirty="0"/>
              </a:p>
              <a:p>
                <a:endParaRPr lang="en-GB" sz="1200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/>
                <a:r>
                  <a:rPr lang="en-GB" sz="1200" dirty="0"/>
                  <a:t>As in example: </a:t>
                </a:r>
                <a:r>
                  <a:rPr lang="en-GB" sz="1200" i="0" dirty="0">
                    <a:latin typeface="Cambria Math" panose="02040503050406030204" pitchFamily="18" charset="0"/>
                  </a:rPr>
                  <a:t>〖</a:t>
                </a:r>
                <a:r>
                  <a:rPr lang="de-DE" sz="1200" b="0" i="0" dirty="0">
                    <a:latin typeface="Cambria Math" panose="02040503050406030204" pitchFamily="18" charset="0"/>
                  </a:rPr>
                  <a:t>𝑟=2, 𝑛=3, 𝑟^𝑛=</a:t>
                </a:r>
                <a:r>
                  <a:rPr lang="en-GB" sz="1200" i="0" dirty="0">
                    <a:latin typeface="Cambria Math" panose="02040503050406030204" pitchFamily="18" charset="0"/>
                  </a:rPr>
                  <a:t>2〗^</a:t>
                </a:r>
                <a:r>
                  <a:rPr lang="de-DE" sz="1200" b="0" i="0" dirty="0">
                    <a:latin typeface="Cambria Math" panose="02040503050406030204" pitchFamily="18" charset="0"/>
                  </a:rPr>
                  <a:t>3=8, 2</a:t>
                </a:r>
                <a:r>
                  <a:rPr lang="de-DE" sz="1200" b="0" i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∙2∙2=8</a:t>
                </a:r>
                <a:endParaRPr lang="de-DE" sz="1200" b="0" dirty="0">
                  <a:ea typeface="Cambria Math" panose="020405030504060302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dirty="0"/>
                  <a:t>If one variable range size 3: </a:t>
                </a:r>
                <a:r>
                  <a:rPr lang="en-GB" sz="1200" i="0" dirty="0">
                    <a:latin typeface="Cambria Math" panose="02040503050406030204" pitchFamily="18" charset="0"/>
                  </a:rPr>
                  <a:t>〖</a:t>
                </a:r>
                <a:r>
                  <a:rPr lang="de-DE" sz="1200" b="0" i="0" dirty="0">
                    <a:latin typeface="Cambria Math" panose="02040503050406030204" pitchFamily="18" charset="0"/>
                  </a:rPr>
                  <a:t>𝑟=3, 𝑛=3, 𝑟^𝑛=3</a:t>
                </a:r>
                <a:r>
                  <a:rPr lang="en-GB" sz="1200" b="0" i="0" dirty="0">
                    <a:latin typeface="Cambria Math" panose="02040503050406030204" pitchFamily="18" charset="0"/>
                  </a:rPr>
                  <a:t>〗^</a:t>
                </a:r>
                <a:r>
                  <a:rPr lang="de-DE" sz="1200" b="0" i="0" dirty="0">
                    <a:latin typeface="Cambria Math" panose="02040503050406030204" pitchFamily="18" charset="0"/>
                  </a:rPr>
                  <a:t>3=27, 3</a:t>
                </a:r>
                <a:r>
                  <a:rPr lang="de-DE" sz="1200" b="0" i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∙2∙2=12</a:t>
                </a:r>
                <a:endParaRPr lang="en-GB" sz="1200" dirty="0"/>
              </a:p>
              <a:p>
                <a:pPr/>
                <a:endParaRPr lang="en-GB" sz="1200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E8E53-9180-E843-8C12-9A661956B4E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2728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Vocabulary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E8E53-9180-E843-8C12-9A661956B4E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986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hell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8402" y="1962000"/>
            <a:ext cx="85440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8402" y="3240000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1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800001" y="6069200"/>
            <a:ext cx="6913632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26" name="Logo">
            <a:extLst>
              <a:ext uri="{FF2B5EF4-FFF2-40B4-BE49-F238E27FC236}">
                <a16:creationId xmlns:a16="http://schemas.microsoft.com/office/drawing/2014/main" id="{179B03B2-EBED-5847-BE81-4E66985BD73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6" y="304199"/>
            <a:ext cx="269719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sp>
        <p:nvSpPr>
          <p:cNvPr id="33" name="Linie">
            <a:extLst>
              <a:ext uri="{FF2B5EF4-FFF2-40B4-BE49-F238E27FC236}">
                <a16:creationId xmlns:a16="http://schemas.microsoft.com/office/drawing/2014/main" id="{8ACF9709-FDEF-994C-B10A-21B8BF8EFD73}"/>
              </a:ext>
            </a:extLst>
          </p:cNvPr>
          <p:cNvSpPr/>
          <p:nvPr/>
        </p:nvSpPr>
        <p:spPr>
          <a:xfrm>
            <a:off x="0" y="5642640"/>
            <a:ext cx="12191301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grpSp>
        <p:nvGrpSpPr>
          <p:cNvPr id="57" name="Türmchen">
            <a:extLst>
              <a:ext uri="{FF2B5EF4-FFF2-40B4-BE49-F238E27FC236}">
                <a16:creationId xmlns:a16="http://schemas.microsoft.com/office/drawing/2014/main" id="{C2786F34-A14B-7149-A1A4-26264A5B322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687276" y="1035715"/>
            <a:ext cx="3504724" cy="4606925"/>
            <a:chOff x="3550" y="652"/>
            <a:chExt cx="2210" cy="2902"/>
          </a:xfrm>
        </p:grpSpPr>
        <p:sp>
          <p:nvSpPr>
            <p:cNvPr id="58" name="Glocken">
              <a:extLst>
                <a:ext uri="{FF2B5EF4-FFF2-40B4-BE49-F238E27FC236}">
                  <a16:creationId xmlns:a16="http://schemas.microsoft.com/office/drawing/2014/main" id="{897961CD-E1C4-4F4A-AA14-A9A0813CD3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4D89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59" name="Glocken innen">
              <a:extLst>
                <a:ext uri="{FF2B5EF4-FFF2-40B4-BE49-F238E27FC236}">
                  <a16:creationId xmlns:a16="http://schemas.microsoft.com/office/drawing/2014/main" id="{C8B100EB-0FE2-5448-BA66-AA7E5BDD4A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3278A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60" name="Türmchen">
              <a:extLst>
                <a:ext uri="{FF2B5EF4-FFF2-40B4-BE49-F238E27FC236}">
                  <a16:creationId xmlns:a16="http://schemas.microsoft.com/office/drawing/2014/main" id="{EF9E2494-27ED-FD47-AA47-B55DC5A659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61" name="Linien">
              <a:extLst>
                <a:ext uri="{FF2B5EF4-FFF2-40B4-BE49-F238E27FC236}">
                  <a16:creationId xmlns:a16="http://schemas.microsoft.com/office/drawing/2014/main" id="{275F8786-5C13-354C-B4A7-47655C5ED3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</p:grpSp>
      <p:grpSp>
        <p:nvGrpSpPr>
          <p:cNvPr id="73" name="Regieanweisungen">
            <a:extLst>
              <a:ext uri="{FF2B5EF4-FFF2-40B4-BE49-F238E27FC236}">
                <a16:creationId xmlns:a16="http://schemas.microsoft.com/office/drawing/2014/main" id="{3A23A438-E371-914B-A807-0E0A5D9BA265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74" name="Linie">
              <a:extLst>
                <a:ext uri="{FF2B5EF4-FFF2-40B4-BE49-F238E27FC236}">
                  <a16:creationId xmlns:a16="http://schemas.microsoft.com/office/drawing/2014/main" id="{66A7282E-E6D2-A84D-9891-C685DDBC1096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Linie">
              <a:extLst>
                <a:ext uri="{FF2B5EF4-FFF2-40B4-BE49-F238E27FC236}">
                  <a16:creationId xmlns:a16="http://schemas.microsoft.com/office/drawing/2014/main" id="{C0DABCCF-2814-584B-9A9E-F2A36D2C3090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Linie">
              <a:extLst>
                <a:ext uri="{FF2B5EF4-FFF2-40B4-BE49-F238E27FC236}">
                  <a16:creationId xmlns:a16="http://schemas.microsoft.com/office/drawing/2014/main" id="{D3629D8F-6C40-8248-8619-674EAE2CCB08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Linie">
              <a:extLst>
                <a:ext uri="{FF2B5EF4-FFF2-40B4-BE49-F238E27FC236}">
                  <a16:creationId xmlns:a16="http://schemas.microsoft.com/office/drawing/2014/main" id="{C9DB8BEB-F5D8-154B-AB88-ABE9BF30F8E6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Linie">
              <a:extLst>
                <a:ext uri="{FF2B5EF4-FFF2-40B4-BE49-F238E27FC236}">
                  <a16:creationId xmlns:a16="http://schemas.microsoft.com/office/drawing/2014/main" id="{D16B4BFE-487A-344D-913F-8E929692C6C2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Linie">
              <a:extLst>
                <a:ext uri="{FF2B5EF4-FFF2-40B4-BE49-F238E27FC236}">
                  <a16:creationId xmlns:a16="http://schemas.microsoft.com/office/drawing/2014/main" id="{905B7DD5-57E2-DC4E-9121-9ECBF0008D7C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Linie">
              <a:extLst>
                <a:ext uri="{FF2B5EF4-FFF2-40B4-BE49-F238E27FC236}">
                  <a16:creationId xmlns:a16="http://schemas.microsoft.com/office/drawing/2014/main" id="{9B3ECF95-13DB-9D42-BAFD-31ABD4373FDA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Linie">
              <a:extLst>
                <a:ext uri="{FF2B5EF4-FFF2-40B4-BE49-F238E27FC236}">
                  <a16:creationId xmlns:a16="http://schemas.microsoft.com/office/drawing/2014/main" id="{6F8DE9E6-D343-104B-9839-5629A47B601A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Linie">
              <a:extLst>
                <a:ext uri="{FF2B5EF4-FFF2-40B4-BE49-F238E27FC236}">
                  <a16:creationId xmlns:a16="http://schemas.microsoft.com/office/drawing/2014/main" id="{6249EA10-9AD9-5546-9E11-04B977DD959F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Linie">
              <a:extLst>
                <a:ext uri="{FF2B5EF4-FFF2-40B4-BE49-F238E27FC236}">
                  <a16:creationId xmlns:a16="http://schemas.microsoft.com/office/drawing/2014/main" id="{BBE723E7-4F58-1641-9D96-3E75670DF995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livng.knowledge">
            <a:extLst>
              <a:ext uri="{FF2B5EF4-FFF2-40B4-BE49-F238E27FC236}">
                <a16:creationId xmlns:a16="http://schemas.microsoft.com/office/drawing/2014/main" id="{B047EBDB-25E0-3349-8C4B-88673F3FCFC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5" y="6320880"/>
            <a:ext cx="1691678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342074998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1236">
          <p15:clr>
            <a:srgbClr val="FBAE40"/>
          </p15:clr>
        </p15:guide>
        <p15:guide id="6" orient="horz" pos="2040">
          <p15:clr>
            <a:srgbClr val="FBAE40"/>
          </p15:clr>
        </p15:guide>
        <p15:guide id="7" pos="227">
          <p15:clr>
            <a:srgbClr val="FBAE40"/>
          </p15:clr>
        </p15:guide>
        <p15:guide id="8" pos="746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de-DE" dirty="0"/>
              <a:t>Headline einfügen</a:t>
            </a:r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E86D8077-4372-5146-B398-83C6882281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en-GB"/>
              <a:t>PGMs</a:t>
            </a:r>
            <a:endParaRPr lang="en-US" dirty="0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ED1D1C23-05DC-0441-B5B6-BAAFF83BB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StaRAI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A2DC22DA-6370-FE48-9C40-D6A00D4599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9" name="Linie">
            <a:extLst>
              <a:ext uri="{FF2B5EF4-FFF2-40B4-BE49-F238E27FC236}">
                <a16:creationId xmlns:a16="http://schemas.microsoft.com/office/drawing/2014/main" id="{9885FC69-7E8B-8346-A374-037CEFCE3D22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23261022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6" orient="horz" pos="1463">
          <p15:clr>
            <a:srgbClr val="FBAE40"/>
          </p15:clr>
        </p15:guide>
        <p15:guide id="7" orient="horz" pos="3618">
          <p15:clr>
            <a:srgbClr val="FBAE40"/>
          </p15:clr>
        </p15:guide>
        <p15:guide id="8" orient="horz" pos="851">
          <p15:clr>
            <a:srgbClr val="FBAE40"/>
          </p15:clr>
        </p15:guide>
        <p15:guide id="9" pos="227">
          <p15:clr>
            <a:srgbClr val="FBAE40"/>
          </p15:clr>
        </p15:guide>
        <p15:guide id="10" pos="746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8F6EC800-7BF9-D54E-995A-94C9F9BADF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en-GB"/>
              <a:t>PGMs</a:t>
            </a:r>
            <a:endParaRPr lang="en-US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6E503AAE-E423-DB45-AD86-48BA80EA3D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StaRAI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C952AEFA-84D8-9443-9CEB-F8F56C994F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Linie">
            <a:extLst>
              <a:ext uri="{FF2B5EF4-FFF2-40B4-BE49-F238E27FC236}">
                <a16:creationId xmlns:a16="http://schemas.microsoft.com/office/drawing/2014/main" id="{9EE9B35D-3696-2543-AF9A-6BB5766D66BB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239291311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63">
          <p15:clr>
            <a:srgbClr val="FBAE40"/>
          </p15:clr>
        </p15:guide>
        <p15:guide id="2" orient="horz" pos="3618">
          <p15:clr>
            <a:srgbClr val="FBAE40"/>
          </p15:clr>
        </p15:guide>
        <p15:guide id="3" orient="horz" pos="851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anz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9995DF37-38DF-074D-8192-E1A584FD7B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0043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63">
          <p15:clr>
            <a:srgbClr val="FBAE40"/>
          </p15:clr>
        </p15:guide>
        <p15:guide id="2" orient="horz" pos="3618">
          <p15:clr>
            <a:srgbClr val="FBAE40"/>
          </p15:clr>
        </p15:guide>
        <p15:guide id="3" orient="horz" pos="851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 // 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70412" y="1019190"/>
            <a:ext cx="5494742" cy="1080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Headline einfügen</a:t>
            </a:r>
            <a:br>
              <a:rPr lang="de-DE" dirty="0"/>
            </a:br>
            <a:r>
              <a:rPr lang="de-DE" dirty="0"/>
              <a:t>über zwei Zeilen</a:t>
            </a:r>
          </a:p>
        </p:txBody>
      </p:sp>
      <p:sp>
        <p:nvSpPr>
          <p:cNvPr id="6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9625" y="2369580"/>
            <a:ext cx="5494742" cy="3373994"/>
          </a:xfrm>
        </p:spPr>
        <p:txBody>
          <a:bodyPr vert="horz"/>
          <a:lstStyle>
            <a:lvl1pPr>
              <a:defRPr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3" hasCustomPrompt="1"/>
          </p:nvPr>
        </p:nvSpPr>
        <p:spPr>
          <a:xfrm>
            <a:off x="6313152" y="1512000"/>
            <a:ext cx="5518523" cy="3028680"/>
          </a:xfrm>
          <a:solidFill>
            <a:schemeClr val="tx1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1199"/>
            </a:lvl1pPr>
          </a:lstStyle>
          <a:p>
            <a:r>
              <a:rPr lang="de-DE" dirty="0"/>
              <a:t>Platzhalter für ein Bild (Format: 4:3)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13" name="Vertikaler Textplatzhalter 2"/>
          <p:cNvSpPr>
            <a:spLocks noGrp="1"/>
          </p:cNvSpPr>
          <p:nvPr>
            <p:ph type="body" orient="vert" idx="14" hasCustomPrompt="1"/>
          </p:nvPr>
        </p:nvSpPr>
        <p:spPr>
          <a:xfrm>
            <a:off x="6313152" y="4680002"/>
            <a:ext cx="5518726" cy="1063575"/>
          </a:xfrm>
        </p:spPr>
        <p:txBody>
          <a:bodyPr vert="horz"/>
          <a:lstStyle>
            <a:lvl1pPr marL="0" indent="0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2pPr>
            <a:lvl3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3pPr>
            <a:lvl4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4pPr>
            <a:lvl5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5pPr>
            <a:lvl6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6pPr>
            <a:lvl7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7pPr>
            <a:lvl8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8pPr>
            <a:lvl9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9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C6D58E90-194C-274B-8399-616475266D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en-GB"/>
              <a:t>PGMs</a:t>
            </a:r>
            <a:endParaRPr lang="en-US" dirty="0"/>
          </a:p>
        </p:txBody>
      </p:sp>
      <p:sp>
        <p:nvSpPr>
          <p:cNvPr id="14" name="Fußzeilenplatzhalter 4">
            <a:extLst>
              <a:ext uri="{FF2B5EF4-FFF2-40B4-BE49-F238E27FC236}">
                <a16:creationId xmlns:a16="http://schemas.microsoft.com/office/drawing/2014/main" id="{9644BF75-828E-C94C-A7AA-0D73825FED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StaRAI</a:t>
            </a:r>
          </a:p>
        </p:txBody>
      </p:sp>
      <p:sp>
        <p:nvSpPr>
          <p:cNvPr id="15" name="Foliennummernplatzhalter 5">
            <a:extLst>
              <a:ext uri="{FF2B5EF4-FFF2-40B4-BE49-F238E27FC236}">
                <a16:creationId xmlns:a16="http://schemas.microsoft.com/office/drawing/2014/main" id="{42F02FE4-B132-6944-915C-2BF6E9BC09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16" name="Linie">
            <a:extLst>
              <a:ext uri="{FF2B5EF4-FFF2-40B4-BE49-F238E27FC236}">
                <a16:creationId xmlns:a16="http://schemas.microsoft.com/office/drawing/2014/main" id="{139920B9-F07E-8246-B59F-A38AA9EC7E83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31910558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6" orient="horz" pos="3618">
          <p15:clr>
            <a:srgbClr val="FBAE40"/>
          </p15:clr>
        </p15:guide>
        <p15:guide id="7" orient="horz" pos="851">
          <p15:clr>
            <a:srgbClr val="FBAE40"/>
          </p15:clr>
        </p15:guide>
        <p15:guide id="8" orient="horz" pos="1781">
          <p15:clr>
            <a:srgbClr val="FBAE40"/>
          </p15:clr>
        </p15:guide>
        <p15:guide id="9" pos="227">
          <p15:clr>
            <a:srgbClr val="FBAE40"/>
          </p15:clr>
        </p15:guide>
        <p15:guide id="10" pos="746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1340769"/>
            <a:ext cx="10363200" cy="2169195"/>
          </a:xfrm>
        </p:spPr>
        <p:txBody>
          <a:bodyPr anchor="b"/>
          <a:lstStyle>
            <a:lvl1pPr algn="ctr">
              <a:defRPr sz="599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272203"/>
          </a:xfrm>
          <a:solidFill>
            <a:schemeClr val="bg2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3197">
                <a:solidFill>
                  <a:schemeClr val="bg1"/>
                </a:solidFill>
              </a:defRPr>
            </a:lvl1pPr>
            <a:lvl2pPr marL="456743" indent="0" algn="ctr">
              <a:buNone/>
              <a:defRPr sz="1998"/>
            </a:lvl2pPr>
            <a:lvl3pPr marL="913486" indent="0" algn="ctr">
              <a:buNone/>
              <a:defRPr sz="1798"/>
            </a:lvl3pPr>
            <a:lvl4pPr marL="1370228" indent="0" algn="ctr">
              <a:buNone/>
              <a:defRPr sz="1598"/>
            </a:lvl4pPr>
            <a:lvl5pPr marL="1826971" indent="0" algn="ctr">
              <a:buNone/>
              <a:defRPr sz="1598"/>
            </a:lvl5pPr>
            <a:lvl6pPr marL="2283714" indent="0" algn="ctr">
              <a:buNone/>
              <a:defRPr sz="1598"/>
            </a:lvl6pPr>
            <a:lvl7pPr marL="2740457" indent="0" algn="ctr">
              <a:buNone/>
              <a:defRPr sz="1598"/>
            </a:lvl7pPr>
            <a:lvl8pPr marL="3197200" indent="0" algn="ctr">
              <a:buNone/>
              <a:defRPr sz="1598"/>
            </a:lvl8pPr>
            <a:lvl9pPr marL="3653942" indent="0" algn="ctr">
              <a:buNone/>
              <a:defRPr sz="1598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0DEB978-30E1-904C-83B5-37E2717C42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24001" y="4874243"/>
            <a:ext cx="9144000" cy="658813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398"/>
            </a:lvl1pPr>
            <a:lvl2pPr marL="456743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81329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625" y="1709741"/>
            <a:ext cx="10987826" cy="2852737"/>
          </a:xfrm>
        </p:spPr>
        <p:txBody>
          <a:bodyPr anchor="b"/>
          <a:lstStyle>
            <a:lvl1pPr>
              <a:defRPr sz="599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9625" y="4589466"/>
            <a:ext cx="10987826" cy="1316447"/>
          </a:xfrm>
        </p:spPr>
        <p:txBody>
          <a:bodyPr/>
          <a:lstStyle>
            <a:lvl1pPr marL="0" indent="0">
              <a:buNone/>
              <a:defRPr sz="2398">
                <a:solidFill>
                  <a:schemeClr val="tx1"/>
                </a:solidFill>
              </a:defRPr>
            </a:lvl1pPr>
            <a:lvl2pPr marL="456743" indent="0">
              <a:buNone/>
              <a:defRPr sz="1998">
                <a:solidFill>
                  <a:schemeClr val="tx1">
                    <a:tint val="75000"/>
                  </a:schemeClr>
                </a:solidFill>
              </a:defRPr>
            </a:lvl2pPr>
            <a:lvl3pPr marL="913486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3pPr>
            <a:lvl4pPr marL="1370228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4pPr>
            <a:lvl5pPr marL="1826971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5pPr>
            <a:lvl6pPr marL="2283714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6pPr>
            <a:lvl7pPr marL="2740457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7pPr>
            <a:lvl8pPr marL="3197200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8pPr>
            <a:lvl9pPr marL="3653942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D08DBF21-BE4C-BC4D-82F0-6FB7937925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en-GB"/>
              <a:t>PGMs</a:t>
            </a:r>
            <a:endParaRPr lang="en-US" dirty="0"/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F00B39BD-4F22-0941-BFB8-4356F415DF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StaRAI</a:t>
            </a:r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8D7BF1C4-105C-CF45-9C87-83CAFBF72F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Linie">
            <a:extLst>
              <a:ext uri="{FF2B5EF4-FFF2-40B4-BE49-F238E27FC236}">
                <a16:creationId xmlns:a16="http://schemas.microsoft.com/office/drawing/2014/main" id="{D8637B26-F5B6-5C41-822F-05994CF18C64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41210514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PGMs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7568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625" y="1962150"/>
            <a:ext cx="85440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9625" y="3238501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1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800001" y="6069200"/>
            <a:ext cx="6913632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20" name="Logo">
            <a:extLst>
              <a:ext uri="{FF2B5EF4-FFF2-40B4-BE49-F238E27FC236}">
                <a16:creationId xmlns:a16="http://schemas.microsoft.com/office/drawing/2014/main" id="{D233BC18-2C2C-5943-9575-56EEFC9959B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6" y="304199"/>
            <a:ext cx="269719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grpSp>
        <p:nvGrpSpPr>
          <p:cNvPr id="25" name="Regieanweisungen">
            <a:extLst>
              <a:ext uri="{FF2B5EF4-FFF2-40B4-BE49-F238E27FC236}">
                <a16:creationId xmlns:a16="http://schemas.microsoft.com/office/drawing/2014/main" id="{ED9FFC58-AD21-3E47-B1A8-93EE29275526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26" name="Linie">
              <a:extLst>
                <a:ext uri="{FF2B5EF4-FFF2-40B4-BE49-F238E27FC236}">
                  <a16:creationId xmlns:a16="http://schemas.microsoft.com/office/drawing/2014/main" id="{B64ED526-E274-3147-A2AF-D81E318BDC76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Linie">
              <a:extLst>
                <a:ext uri="{FF2B5EF4-FFF2-40B4-BE49-F238E27FC236}">
                  <a16:creationId xmlns:a16="http://schemas.microsoft.com/office/drawing/2014/main" id="{635028BA-7335-574C-8E83-D802863F7E9D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Linie">
              <a:extLst>
                <a:ext uri="{FF2B5EF4-FFF2-40B4-BE49-F238E27FC236}">
                  <a16:creationId xmlns:a16="http://schemas.microsoft.com/office/drawing/2014/main" id="{21CD66BF-E308-3F4B-895B-FAA7C5FE3ECF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Linie">
              <a:extLst>
                <a:ext uri="{FF2B5EF4-FFF2-40B4-BE49-F238E27FC236}">
                  <a16:creationId xmlns:a16="http://schemas.microsoft.com/office/drawing/2014/main" id="{A699C338-927B-4942-9427-6060000D99F3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Linie">
              <a:extLst>
                <a:ext uri="{FF2B5EF4-FFF2-40B4-BE49-F238E27FC236}">
                  <a16:creationId xmlns:a16="http://schemas.microsoft.com/office/drawing/2014/main" id="{F475D903-336D-8E48-916C-726044DBD829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F8683604-57DF-764E-800E-48A3E945DA0E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>
              <a:extLst>
                <a:ext uri="{FF2B5EF4-FFF2-40B4-BE49-F238E27FC236}">
                  <a16:creationId xmlns:a16="http://schemas.microsoft.com/office/drawing/2014/main" id="{616A30C2-8E95-384D-8B79-BA59DD2978B0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>
              <a:extLst>
                <a:ext uri="{FF2B5EF4-FFF2-40B4-BE49-F238E27FC236}">
                  <a16:creationId xmlns:a16="http://schemas.microsoft.com/office/drawing/2014/main" id="{65786F69-7926-CA45-84BD-1AAD5F33CF1B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Linie">
              <a:extLst>
                <a:ext uri="{FF2B5EF4-FFF2-40B4-BE49-F238E27FC236}">
                  <a16:creationId xmlns:a16="http://schemas.microsoft.com/office/drawing/2014/main" id="{2CB29A9F-189F-B844-9FE4-D2371E12A0C9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B9F47B3E-58E2-BF45-AA62-F5377549D8EC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6BB22276-F35F-A440-A378-D70B6EA72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4209" y="304199"/>
            <a:ext cx="2089425" cy="1045801"/>
          </a:xfrm>
          <a:prstGeom prst="rect">
            <a:avLst/>
          </a:prstGeom>
        </p:spPr>
      </p:pic>
      <p:sp>
        <p:nvSpPr>
          <p:cNvPr id="22" name="livng.knowledge">
            <a:extLst>
              <a:ext uri="{FF2B5EF4-FFF2-40B4-BE49-F238E27FC236}">
                <a16:creationId xmlns:a16="http://schemas.microsoft.com/office/drawing/2014/main" id="{6FCE89AB-3140-D748-8FFB-2BE1ED68AD4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5" y="6320880"/>
            <a:ext cx="1691678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143938206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236">
          <p15:clr>
            <a:srgbClr val="FBAE40"/>
          </p15:clr>
        </p15:guide>
        <p15:guide id="2" orient="horz" pos="2040">
          <p15:clr>
            <a:srgbClr val="FBAE40"/>
          </p15:clr>
        </p15:guide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blau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äche"/>
          <p:cNvSpPr/>
          <p:nvPr/>
        </p:nvSpPr>
        <p:spPr>
          <a:xfrm>
            <a:off x="0" y="0"/>
            <a:ext cx="12192000" cy="567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grpSp>
        <p:nvGrpSpPr>
          <p:cNvPr id="15" name="Türmchen"/>
          <p:cNvGrpSpPr>
            <a:grpSpLocks noChangeAspect="1"/>
          </p:cNvGrpSpPr>
          <p:nvPr/>
        </p:nvGrpSpPr>
        <p:grpSpPr bwMode="auto">
          <a:xfrm>
            <a:off x="7513324" y="1035716"/>
            <a:ext cx="4677833" cy="4606925"/>
            <a:chOff x="3550" y="652"/>
            <a:chExt cx="2210" cy="2902"/>
          </a:xfrm>
        </p:grpSpPr>
        <p:sp>
          <p:nvSpPr>
            <p:cNvPr id="16" name="Glocken"/>
            <p:cNvSpPr>
              <a:spLocks noEditPoints="1"/>
            </p:cNvSpPr>
            <p:nvPr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9ABCD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20" name="Glocken innen"/>
            <p:cNvSpPr>
              <a:spLocks noEditPoints="1"/>
            </p:cNvSpPr>
            <p:nvPr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679AB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24" name="Türmchen"/>
            <p:cNvSpPr>
              <a:spLocks noEditPoints="1"/>
            </p:cNvSpPr>
            <p:nvPr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25" name="Linien"/>
            <p:cNvSpPr>
              <a:spLocks noEditPoints="1"/>
            </p:cNvSpPr>
            <p:nvPr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80000" y="1962150"/>
            <a:ext cx="8544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80000" y="3238501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0" name="Logo"/>
          <p:cNvSpPr>
            <a:spLocks noChangeAspect="1" noEditPoints="1"/>
          </p:cNvSpPr>
          <p:nvPr/>
        </p:nvSpPr>
        <p:spPr bwMode="auto">
          <a:xfrm>
            <a:off x="480000" y="304199"/>
            <a:ext cx="36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5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800001" y="6069200"/>
            <a:ext cx="6913632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26" name="Fläche">
            <a:extLst>
              <a:ext uri="{FF2B5EF4-FFF2-40B4-BE49-F238E27FC236}">
                <a16:creationId xmlns:a16="http://schemas.microsoft.com/office/drawing/2014/main" id="{A0C1A4B1-F77B-CE43-BDE2-3A29F198B73A}"/>
              </a:ext>
            </a:extLst>
          </p:cNvPr>
          <p:cNvSpPr/>
          <p:nvPr/>
        </p:nvSpPr>
        <p:spPr>
          <a:xfrm>
            <a:off x="0" y="0"/>
            <a:ext cx="12192000" cy="567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27" name="Linie">
            <a:extLst>
              <a:ext uri="{FF2B5EF4-FFF2-40B4-BE49-F238E27FC236}">
                <a16:creationId xmlns:a16="http://schemas.microsoft.com/office/drawing/2014/main" id="{004499F2-1FF9-CC44-99DB-D9FE23B62C2B}"/>
              </a:ext>
            </a:extLst>
          </p:cNvPr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49" name="Logo">
            <a:extLst>
              <a:ext uri="{FF2B5EF4-FFF2-40B4-BE49-F238E27FC236}">
                <a16:creationId xmlns:a16="http://schemas.microsoft.com/office/drawing/2014/main" id="{CD0DA697-2C40-B34B-863E-4D020E1380A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6" y="304199"/>
            <a:ext cx="269719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grpSp>
        <p:nvGrpSpPr>
          <p:cNvPr id="51" name="Türmchen">
            <a:extLst>
              <a:ext uri="{FF2B5EF4-FFF2-40B4-BE49-F238E27FC236}">
                <a16:creationId xmlns:a16="http://schemas.microsoft.com/office/drawing/2014/main" id="{CC994A96-87B1-FE4C-AC7E-79256B8AA1F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687276" y="1035715"/>
            <a:ext cx="3504724" cy="4606925"/>
            <a:chOff x="3550" y="652"/>
            <a:chExt cx="2210" cy="2902"/>
          </a:xfrm>
        </p:grpSpPr>
        <p:sp>
          <p:nvSpPr>
            <p:cNvPr id="52" name="Glocken">
              <a:extLst>
                <a:ext uri="{FF2B5EF4-FFF2-40B4-BE49-F238E27FC236}">
                  <a16:creationId xmlns:a16="http://schemas.microsoft.com/office/drawing/2014/main" id="{E325FA85-F261-8844-B4AC-72DA27F184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9ABCD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53" name="Glocken innen">
              <a:extLst>
                <a:ext uri="{FF2B5EF4-FFF2-40B4-BE49-F238E27FC236}">
                  <a16:creationId xmlns:a16="http://schemas.microsoft.com/office/drawing/2014/main" id="{F9788BDF-D72D-4942-828D-954B33880A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679AB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55" name="Türmchen">
              <a:extLst>
                <a:ext uri="{FF2B5EF4-FFF2-40B4-BE49-F238E27FC236}">
                  <a16:creationId xmlns:a16="http://schemas.microsoft.com/office/drawing/2014/main" id="{1663F8F8-D044-1F4B-978F-47C077DB99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56" name="Linien">
              <a:extLst>
                <a:ext uri="{FF2B5EF4-FFF2-40B4-BE49-F238E27FC236}">
                  <a16:creationId xmlns:a16="http://schemas.microsoft.com/office/drawing/2014/main" id="{B0D2A84D-FA8B-8243-AFF2-1AA693CB60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</p:grpSp>
      <p:sp>
        <p:nvSpPr>
          <p:cNvPr id="60" name="Titel 1">
            <a:extLst>
              <a:ext uri="{FF2B5EF4-FFF2-40B4-BE49-F238E27FC236}">
                <a16:creationId xmlns:a16="http://schemas.microsoft.com/office/drawing/2014/main" id="{F6CCE017-8073-FA4E-BA50-DC2F3CC044E3}"/>
              </a:ext>
            </a:extLst>
          </p:cNvPr>
          <p:cNvSpPr txBox="1">
            <a:spLocks/>
          </p:cNvSpPr>
          <p:nvPr/>
        </p:nvSpPr>
        <p:spPr>
          <a:xfrm>
            <a:off x="359625" y="2114550"/>
            <a:ext cx="8544000" cy="127635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 kern="1200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e-DE" sz="3596" dirty="0"/>
              <a:t>Titel der Präsentation auf zwei Zeilen einfügen</a:t>
            </a:r>
          </a:p>
        </p:txBody>
      </p:sp>
      <p:sp>
        <p:nvSpPr>
          <p:cNvPr id="61" name="Untertitel 2">
            <a:extLst>
              <a:ext uri="{FF2B5EF4-FFF2-40B4-BE49-F238E27FC236}">
                <a16:creationId xmlns:a16="http://schemas.microsoft.com/office/drawing/2014/main" id="{5B42F7DF-CD0C-C748-89A7-998A99D3B063}"/>
              </a:ext>
            </a:extLst>
          </p:cNvPr>
          <p:cNvSpPr txBox="1">
            <a:spLocks/>
          </p:cNvSpPr>
          <p:nvPr/>
        </p:nvSpPr>
        <p:spPr>
          <a:xfrm>
            <a:off x="359625" y="3390901"/>
            <a:ext cx="8544000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lang="de-DE" sz="1800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r>
              <a:rPr lang="en-GB" sz="1798"/>
              <a:t>Untertitel bzw. Kurzbeschreibung der Präsentation</a:t>
            </a:r>
            <a:br>
              <a:rPr lang="en-GB" sz="1798"/>
            </a:br>
            <a:r>
              <a:rPr lang="en-GB" sz="1798"/>
              <a:t>Name: der Referentin / des Referenten</a:t>
            </a:r>
            <a:endParaRPr lang="en-GB" sz="1798" dirty="0"/>
          </a:p>
        </p:txBody>
      </p:sp>
      <p:grpSp>
        <p:nvGrpSpPr>
          <p:cNvPr id="62" name="Regieanweisungen">
            <a:extLst>
              <a:ext uri="{FF2B5EF4-FFF2-40B4-BE49-F238E27FC236}">
                <a16:creationId xmlns:a16="http://schemas.microsoft.com/office/drawing/2014/main" id="{C368D8F1-E7A9-554E-9B0E-05F32F9FAD2A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63" name="Linie">
              <a:extLst>
                <a:ext uri="{FF2B5EF4-FFF2-40B4-BE49-F238E27FC236}">
                  <a16:creationId xmlns:a16="http://schemas.microsoft.com/office/drawing/2014/main" id="{CDBB0B1F-B071-A845-B192-682917954BF8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Linie">
              <a:extLst>
                <a:ext uri="{FF2B5EF4-FFF2-40B4-BE49-F238E27FC236}">
                  <a16:creationId xmlns:a16="http://schemas.microsoft.com/office/drawing/2014/main" id="{59954D6D-0B9C-AD44-9DDB-2550636C8703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Linie">
              <a:extLst>
                <a:ext uri="{FF2B5EF4-FFF2-40B4-BE49-F238E27FC236}">
                  <a16:creationId xmlns:a16="http://schemas.microsoft.com/office/drawing/2014/main" id="{914DE49F-EC57-2E43-AB89-FC5181C10FC2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Linie">
              <a:extLst>
                <a:ext uri="{FF2B5EF4-FFF2-40B4-BE49-F238E27FC236}">
                  <a16:creationId xmlns:a16="http://schemas.microsoft.com/office/drawing/2014/main" id="{7623077E-5FB6-4745-AFCB-96D80DF5C511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Linie">
              <a:extLst>
                <a:ext uri="{FF2B5EF4-FFF2-40B4-BE49-F238E27FC236}">
                  <a16:creationId xmlns:a16="http://schemas.microsoft.com/office/drawing/2014/main" id="{1F795CCA-E55C-9145-AF7B-409B01D54D45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Linie">
              <a:extLst>
                <a:ext uri="{FF2B5EF4-FFF2-40B4-BE49-F238E27FC236}">
                  <a16:creationId xmlns:a16="http://schemas.microsoft.com/office/drawing/2014/main" id="{97ACCA39-5369-2345-87C2-8BB0B10BF45A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Linie">
              <a:extLst>
                <a:ext uri="{FF2B5EF4-FFF2-40B4-BE49-F238E27FC236}">
                  <a16:creationId xmlns:a16="http://schemas.microsoft.com/office/drawing/2014/main" id="{81AE122C-4994-C147-AB0C-30343C0CDA31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Linie">
              <a:extLst>
                <a:ext uri="{FF2B5EF4-FFF2-40B4-BE49-F238E27FC236}">
                  <a16:creationId xmlns:a16="http://schemas.microsoft.com/office/drawing/2014/main" id="{927ABC02-A893-CA4C-A49C-DD10F440037F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Linie">
              <a:extLst>
                <a:ext uri="{FF2B5EF4-FFF2-40B4-BE49-F238E27FC236}">
                  <a16:creationId xmlns:a16="http://schemas.microsoft.com/office/drawing/2014/main" id="{510ABDD7-8E89-8F47-80F0-4C3AABCBBE0E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Linie">
              <a:extLst>
                <a:ext uri="{FF2B5EF4-FFF2-40B4-BE49-F238E27FC236}">
                  <a16:creationId xmlns:a16="http://schemas.microsoft.com/office/drawing/2014/main" id="{F789BD69-DEB7-444C-9201-C59C4B90395B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livng.knowledge">
            <a:extLst>
              <a:ext uri="{FF2B5EF4-FFF2-40B4-BE49-F238E27FC236}">
                <a16:creationId xmlns:a16="http://schemas.microsoft.com/office/drawing/2014/main" id="{47F7FB0D-7814-7142-AFBE-7A75ED0F012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5" y="6320880"/>
            <a:ext cx="1691678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348099280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1236">
          <p15:clr>
            <a:srgbClr val="FBAE40"/>
          </p15:clr>
        </p15:guide>
        <p15:guide id="6" orient="horz" pos="2040">
          <p15:clr>
            <a:srgbClr val="FBAE40"/>
          </p15:clr>
        </p15:guide>
        <p15:guide id="7" pos="227">
          <p15:clr>
            <a:srgbClr val="FBAE40"/>
          </p15:clr>
        </p15:guide>
        <p15:guide id="8" pos="746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hell mit Typoe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8402" y="1962000"/>
            <a:ext cx="85440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8402" y="3240000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5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2831638" y="6069200"/>
            <a:ext cx="456036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4" name="Regieanweisungen">
            <a:extLst>
              <a:ext uri="{FF2B5EF4-FFF2-40B4-BE49-F238E27FC236}">
                <a16:creationId xmlns:a16="http://schemas.microsoft.com/office/drawing/2014/main" id="{00ECBAA0-F64D-E642-91EE-7FD796756364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38" name="Linie">
              <a:extLst>
                <a:ext uri="{FF2B5EF4-FFF2-40B4-BE49-F238E27FC236}">
                  <a16:creationId xmlns:a16="http://schemas.microsoft.com/office/drawing/2014/main" id="{1258B1E1-19E8-F942-B303-89FEFD11BF6A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>
              <a:extLst>
                <a:ext uri="{FF2B5EF4-FFF2-40B4-BE49-F238E27FC236}">
                  <a16:creationId xmlns:a16="http://schemas.microsoft.com/office/drawing/2014/main" id="{6BA3BDCF-D183-B04A-AEA5-AC77C96A4AA2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>
              <a:extLst>
                <a:ext uri="{FF2B5EF4-FFF2-40B4-BE49-F238E27FC236}">
                  <a16:creationId xmlns:a16="http://schemas.microsoft.com/office/drawing/2014/main" id="{DFA2E6C8-7CCA-954B-8D5D-A533B5DBF0A9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>
              <a:extLst>
                <a:ext uri="{FF2B5EF4-FFF2-40B4-BE49-F238E27FC236}">
                  <a16:creationId xmlns:a16="http://schemas.microsoft.com/office/drawing/2014/main" id="{5196E3F3-8648-3B4B-ABB0-4977CF50F9A3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>
              <a:extLst>
                <a:ext uri="{FF2B5EF4-FFF2-40B4-BE49-F238E27FC236}">
                  <a16:creationId xmlns:a16="http://schemas.microsoft.com/office/drawing/2014/main" id="{7DFB6D48-E4D7-4944-97D9-C9E340283921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86FF3820-6F06-974C-B737-51D86061C2DC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>
              <a:extLst>
                <a:ext uri="{FF2B5EF4-FFF2-40B4-BE49-F238E27FC236}">
                  <a16:creationId xmlns:a16="http://schemas.microsoft.com/office/drawing/2014/main" id="{9B3CCE05-F829-744F-9BC4-13D443ADB381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Linie">
              <a:extLst>
                <a:ext uri="{FF2B5EF4-FFF2-40B4-BE49-F238E27FC236}">
                  <a16:creationId xmlns:a16="http://schemas.microsoft.com/office/drawing/2014/main" id="{0203EE4C-F6CC-DD45-B690-6E669E248480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>
              <a:extLst>
                <a:ext uri="{FF2B5EF4-FFF2-40B4-BE49-F238E27FC236}">
                  <a16:creationId xmlns:a16="http://schemas.microsoft.com/office/drawing/2014/main" id="{E23B25D5-DDAD-7C4B-9FFD-6A8E19F22CCC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Linie">
              <a:extLst>
                <a:ext uri="{FF2B5EF4-FFF2-40B4-BE49-F238E27FC236}">
                  <a16:creationId xmlns:a16="http://schemas.microsoft.com/office/drawing/2014/main" id="{BE64572D-3AC4-C848-9602-D4066B4889CD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Logo">
            <a:extLst>
              <a:ext uri="{FF2B5EF4-FFF2-40B4-BE49-F238E27FC236}">
                <a16:creationId xmlns:a16="http://schemas.microsoft.com/office/drawing/2014/main" id="{8D8D12B4-6FC9-5049-B450-BF9A432CF1A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6" y="304199"/>
            <a:ext cx="269719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grpSp>
        <p:nvGrpSpPr>
          <p:cNvPr id="51" name="Ecke">
            <a:extLst>
              <a:ext uri="{FF2B5EF4-FFF2-40B4-BE49-F238E27FC236}">
                <a16:creationId xmlns:a16="http://schemas.microsoft.com/office/drawing/2014/main" id="{2BEE4D5A-671F-3C48-A20E-B0FDA728E14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812558" y="0"/>
            <a:ext cx="3379443" cy="6858000"/>
            <a:chOff x="1316" y="-660"/>
            <a:chExt cx="2131" cy="4320"/>
          </a:xfrm>
        </p:grpSpPr>
        <p:sp>
          <p:nvSpPr>
            <p:cNvPr id="52" name="Fläche">
              <a:extLst>
                <a:ext uri="{FF2B5EF4-FFF2-40B4-BE49-F238E27FC236}">
                  <a16:creationId xmlns:a16="http://schemas.microsoft.com/office/drawing/2014/main" id="{77C02CE2-3D62-F84D-BA03-B0559DE312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6" y="-660"/>
              <a:ext cx="2131" cy="4320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798"/>
            </a:p>
          </p:txBody>
        </p:sp>
        <p:sp>
          <p:nvSpPr>
            <p:cNvPr id="56" name="FONT">
              <a:extLst>
                <a:ext uri="{FF2B5EF4-FFF2-40B4-BE49-F238E27FC236}">
                  <a16:creationId xmlns:a16="http://schemas.microsoft.com/office/drawing/2014/main" id="{A73BFE46-D9BD-9442-A29C-F345929E0A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6" y="-479"/>
              <a:ext cx="2041" cy="4139"/>
            </a:xfrm>
            <a:custGeom>
              <a:avLst/>
              <a:gdLst>
                <a:gd name="T0" fmla="*/ 9002 w 9002"/>
                <a:gd name="T1" fmla="*/ 357 h 18254"/>
                <a:gd name="T2" fmla="*/ 906 w 9002"/>
                <a:gd name="T3" fmla="*/ 16229 h 18254"/>
                <a:gd name="T4" fmla="*/ 2239 w 9002"/>
                <a:gd name="T5" fmla="*/ 14589 h 18254"/>
                <a:gd name="T6" fmla="*/ 3365 w 9002"/>
                <a:gd name="T7" fmla="*/ 12300 h 18254"/>
                <a:gd name="T8" fmla="*/ 4050 w 9002"/>
                <a:gd name="T9" fmla="*/ 10908 h 18254"/>
                <a:gd name="T10" fmla="*/ 4678 w 9002"/>
                <a:gd name="T11" fmla="*/ 9535 h 18254"/>
                <a:gd name="T12" fmla="*/ 5641 w 9002"/>
                <a:gd name="T13" fmla="*/ 7561 h 18254"/>
                <a:gd name="T14" fmla="*/ 6238 w 9002"/>
                <a:gd name="T15" fmla="*/ 6461 h 18254"/>
                <a:gd name="T16" fmla="*/ 7029 w 9002"/>
                <a:gd name="T17" fmla="*/ 4855 h 18254"/>
                <a:gd name="T18" fmla="*/ 7419 w 9002"/>
                <a:gd name="T19" fmla="*/ 3133 h 18254"/>
                <a:gd name="T20" fmla="*/ 8803 w 9002"/>
                <a:gd name="T21" fmla="*/ 1078 h 18254"/>
                <a:gd name="T22" fmla="*/ 8728 w 9002"/>
                <a:gd name="T23" fmla="*/ 2142 h 18254"/>
                <a:gd name="T24" fmla="*/ 2062 w 9002"/>
                <a:gd name="T25" fmla="*/ 16564 h 18254"/>
                <a:gd name="T26" fmla="*/ 2461 w 9002"/>
                <a:gd name="T27" fmla="*/ 14687 h 18254"/>
                <a:gd name="T28" fmla="*/ 3518 w 9002"/>
                <a:gd name="T29" fmla="*/ 13239 h 18254"/>
                <a:gd name="T30" fmla="*/ 4944 w 9002"/>
                <a:gd name="T31" fmla="*/ 10647 h 18254"/>
                <a:gd name="T32" fmla="*/ 5586 w 9002"/>
                <a:gd name="T33" fmla="*/ 9227 h 18254"/>
                <a:gd name="T34" fmla="*/ 6125 w 9002"/>
                <a:gd name="T35" fmla="*/ 7589 h 18254"/>
                <a:gd name="T36" fmla="*/ 6868 w 9002"/>
                <a:gd name="T37" fmla="*/ 6017 h 18254"/>
                <a:gd name="T38" fmla="*/ 7654 w 9002"/>
                <a:gd name="T39" fmla="*/ 5212 h 18254"/>
                <a:gd name="T40" fmla="*/ 8238 w 9002"/>
                <a:gd name="T41" fmla="*/ 3137 h 18254"/>
                <a:gd name="T42" fmla="*/ 2173 w 9002"/>
                <a:gd name="T43" fmla="*/ 17188 h 18254"/>
                <a:gd name="T44" fmla="*/ 3279 w 9002"/>
                <a:gd name="T45" fmla="*/ 15781 h 18254"/>
                <a:gd name="T46" fmla="*/ 3545 w 9002"/>
                <a:gd name="T47" fmla="*/ 14500 h 18254"/>
                <a:gd name="T48" fmla="*/ 4723 w 9002"/>
                <a:gd name="T49" fmla="*/ 12890 h 18254"/>
                <a:gd name="T50" fmla="*/ 5595 w 9002"/>
                <a:gd name="T51" fmla="*/ 11220 h 18254"/>
                <a:gd name="T52" fmla="*/ 6528 w 9002"/>
                <a:gd name="T53" fmla="*/ 9189 h 18254"/>
                <a:gd name="T54" fmla="*/ 7202 w 9002"/>
                <a:gd name="T55" fmla="*/ 7179 h 18254"/>
                <a:gd name="T56" fmla="*/ 8023 w 9002"/>
                <a:gd name="T57" fmla="*/ 5298 h 18254"/>
                <a:gd name="T58" fmla="*/ 8797 w 9002"/>
                <a:gd name="T59" fmla="*/ 4434 h 18254"/>
                <a:gd name="T60" fmla="*/ 8821 w 9002"/>
                <a:gd name="T61" fmla="*/ 5411 h 18254"/>
                <a:gd name="T62" fmla="*/ 3561 w 9002"/>
                <a:gd name="T63" fmla="*/ 17003 h 18254"/>
                <a:gd name="T64" fmla="*/ 4387 w 9002"/>
                <a:gd name="T65" fmla="*/ 15116 h 18254"/>
                <a:gd name="T66" fmla="*/ 5272 w 9002"/>
                <a:gd name="T67" fmla="*/ 13232 h 18254"/>
                <a:gd name="T68" fmla="*/ 5825 w 9002"/>
                <a:gd name="T69" fmla="*/ 11492 h 18254"/>
                <a:gd name="T70" fmla="*/ 6451 w 9002"/>
                <a:gd name="T71" fmla="*/ 10468 h 18254"/>
                <a:gd name="T72" fmla="*/ 7035 w 9002"/>
                <a:gd name="T73" fmla="*/ 9133 h 18254"/>
                <a:gd name="T74" fmla="*/ 8329 w 9002"/>
                <a:gd name="T75" fmla="*/ 7390 h 18254"/>
                <a:gd name="T76" fmla="*/ 3579 w 9002"/>
                <a:gd name="T77" fmla="*/ 17782 h 18254"/>
                <a:gd name="T78" fmla="*/ 4870 w 9002"/>
                <a:gd name="T79" fmla="*/ 15446 h 18254"/>
                <a:gd name="T80" fmla="*/ 5550 w 9002"/>
                <a:gd name="T81" fmla="*/ 14081 h 18254"/>
                <a:gd name="T82" fmla="*/ 6566 w 9002"/>
                <a:gd name="T83" fmla="*/ 12611 h 18254"/>
                <a:gd name="T84" fmla="*/ 7519 w 9002"/>
                <a:gd name="T85" fmla="*/ 10679 h 18254"/>
                <a:gd name="T86" fmla="*/ 7704 w 9002"/>
                <a:gd name="T87" fmla="*/ 9498 h 18254"/>
                <a:gd name="T88" fmla="*/ 8504 w 9002"/>
                <a:gd name="T89" fmla="*/ 7774 h 18254"/>
                <a:gd name="T90" fmla="*/ 4565 w 9002"/>
                <a:gd name="T91" fmla="*/ 17623 h 18254"/>
                <a:gd name="T92" fmla="*/ 6006 w 9002"/>
                <a:gd name="T93" fmla="*/ 15562 h 18254"/>
                <a:gd name="T94" fmla="*/ 6311 w 9002"/>
                <a:gd name="T95" fmla="*/ 14432 h 18254"/>
                <a:gd name="T96" fmla="*/ 7213 w 9002"/>
                <a:gd name="T97" fmla="*/ 13329 h 18254"/>
                <a:gd name="T98" fmla="*/ 7814 w 9002"/>
                <a:gd name="T99" fmla="*/ 11324 h 18254"/>
                <a:gd name="T100" fmla="*/ 8423 w 9002"/>
                <a:gd name="T101" fmla="*/ 10161 h 18254"/>
                <a:gd name="T102" fmla="*/ 6000 w 9002"/>
                <a:gd name="T103" fmla="*/ 16515 h 18254"/>
                <a:gd name="T104" fmla="*/ 7055 w 9002"/>
                <a:gd name="T105" fmla="*/ 15156 h 18254"/>
                <a:gd name="T106" fmla="*/ 7556 w 9002"/>
                <a:gd name="T107" fmla="*/ 14068 h 18254"/>
                <a:gd name="T108" fmla="*/ 8506 w 9002"/>
                <a:gd name="T109" fmla="*/ 12028 h 18254"/>
                <a:gd name="T110" fmla="*/ 6203 w 9002"/>
                <a:gd name="T111" fmla="*/ 18169 h 18254"/>
                <a:gd name="T112" fmla="*/ 6705 w 9002"/>
                <a:gd name="T113" fmla="*/ 17310 h 18254"/>
                <a:gd name="T114" fmla="*/ 7589 w 9002"/>
                <a:gd name="T115" fmla="*/ 15425 h 18254"/>
                <a:gd name="T116" fmla="*/ 8143 w 9002"/>
                <a:gd name="T117" fmla="*/ 13685 h 18254"/>
                <a:gd name="T118" fmla="*/ 8894 w 9002"/>
                <a:gd name="T119" fmla="*/ 14320 h 18254"/>
                <a:gd name="T120" fmla="*/ 7916 w 9002"/>
                <a:gd name="T121" fmla="*/ 16724 h 18254"/>
                <a:gd name="T122" fmla="*/ 8631 w 9002"/>
                <a:gd name="T123" fmla="*/ 15405 h 18254"/>
                <a:gd name="T124" fmla="*/ 8486 w 9002"/>
                <a:gd name="T125" fmla="*/ 17234 h 18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254">
                  <a:moveTo>
                    <a:pt x="9002" y="17952"/>
                  </a:moveTo>
                  <a:lnTo>
                    <a:pt x="8657" y="17818"/>
                  </a:lnTo>
                  <a:lnTo>
                    <a:pt x="8623" y="17886"/>
                  </a:lnTo>
                  <a:lnTo>
                    <a:pt x="8847" y="18088"/>
                  </a:lnTo>
                  <a:cubicBezTo>
                    <a:pt x="8861" y="18100"/>
                    <a:pt x="8873" y="18110"/>
                    <a:pt x="8884" y="18119"/>
                  </a:cubicBezTo>
                  <a:cubicBezTo>
                    <a:pt x="8896" y="18127"/>
                    <a:pt x="8902" y="18132"/>
                    <a:pt x="8903" y="18133"/>
                  </a:cubicBezTo>
                  <a:cubicBezTo>
                    <a:pt x="8901" y="18133"/>
                    <a:pt x="8893" y="18130"/>
                    <a:pt x="8879" y="18127"/>
                  </a:cubicBezTo>
                  <a:cubicBezTo>
                    <a:pt x="8866" y="18123"/>
                    <a:pt x="8848" y="18119"/>
                    <a:pt x="8828" y="18115"/>
                  </a:cubicBezTo>
                  <a:lnTo>
                    <a:pt x="8538" y="18061"/>
                  </a:lnTo>
                  <a:lnTo>
                    <a:pt x="8504" y="18129"/>
                  </a:lnTo>
                  <a:lnTo>
                    <a:pt x="8710" y="18254"/>
                  </a:lnTo>
                  <a:lnTo>
                    <a:pt x="8804" y="18254"/>
                  </a:lnTo>
                  <a:lnTo>
                    <a:pt x="8633" y="18152"/>
                  </a:lnTo>
                  <a:cubicBezTo>
                    <a:pt x="8627" y="18149"/>
                    <a:pt x="8621" y="18145"/>
                    <a:pt x="8613" y="18141"/>
                  </a:cubicBezTo>
                  <a:cubicBezTo>
                    <a:pt x="8606" y="18136"/>
                    <a:pt x="8598" y="18132"/>
                    <a:pt x="8591" y="18128"/>
                  </a:cubicBezTo>
                  <a:cubicBezTo>
                    <a:pt x="8583" y="18124"/>
                    <a:pt x="8577" y="18120"/>
                    <a:pt x="8571" y="18117"/>
                  </a:cubicBezTo>
                  <a:cubicBezTo>
                    <a:pt x="8567" y="18114"/>
                    <a:pt x="8564" y="18113"/>
                    <a:pt x="8562" y="18112"/>
                  </a:cubicBezTo>
                  <a:cubicBezTo>
                    <a:pt x="8567" y="18113"/>
                    <a:pt x="8576" y="18115"/>
                    <a:pt x="8590" y="18118"/>
                  </a:cubicBezTo>
                  <a:cubicBezTo>
                    <a:pt x="8605" y="18121"/>
                    <a:pt x="8623" y="18124"/>
                    <a:pt x="8645" y="18129"/>
                  </a:cubicBezTo>
                  <a:lnTo>
                    <a:pt x="8961" y="18188"/>
                  </a:lnTo>
                  <a:lnTo>
                    <a:pt x="8980" y="18148"/>
                  </a:lnTo>
                  <a:lnTo>
                    <a:pt x="8730" y="17920"/>
                  </a:lnTo>
                  <a:cubicBezTo>
                    <a:pt x="8724" y="17916"/>
                    <a:pt x="8719" y="17911"/>
                    <a:pt x="8713" y="17906"/>
                  </a:cubicBezTo>
                  <a:cubicBezTo>
                    <a:pt x="8707" y="17901"/>
                    <a:pt x="8702" y="17897"/>
                    <a:pt x="8696" y="17892"/>
                  </a:cubicBezTo>
                  <a:cubicBezTo>
                    <a:pt x="8691" y="17887"/>
                    <a:pt x="8687" y="17884"/>
                    <a:pt x="8683" y="17881"/>
                  </a:cubicBezTo>
                  <a:cubicBezTo>
                    <a:pt x="8679" y="17878"/>
                    <a:pt x="8677" y="17876"/>
                    <a:pt x="8676" y="17875"/>
                  </a:cubicBezTo>
                  <a:cubicBezTo>
                    <a:pt x="8677" y="17875"/>
                    <a:pt x="8680" y="17877"/>
                    <a:pt x="8684" y="17879"/>
                  </a:cubicBezTo>
                  <a:cubicBezTo>
                    <a:pt x="8689" y="17881"/>
                    <a:pt x="8695" y="17883"/>
                    <a:pt x="8702" y="17886"/>
                  </a:cubicBezTo>
                  <a:cubicBezTo>
                    <a:pt x="8708" y="17889"/>
                    <a:pt x="8715" y="17893"/>
                    <a:pt x="8723" y="17896"/>
                  </a:cubicBezTo>
                  <a:cubicBezTo>
                    <a:pt x="8731" y="17899"/>
                    <a:pt x="8738" y="17902"/>
                    <a:pt x="8744" y="17905"/>
                  </a:cubicBezTo>
                  <a:lnTo>
                    <a:pt x="9002" y="18007"/>
                  </a:lnTo>
                  <a:lnTo>
                    <a:pt x="9002" y="17952"/>
                  </a:lnTo>
                  <a:close/>
                  <a:moveTo>
                    <a:pt x="217" y="17712"/>
                  </a:moveTo>
                  <a:lnTo>
                    <a:pt x="194" y="17759"/>
                  </a:lnTo>
                  <a:lnTo>
                    <a:pt x="396" y="17919"/>
                  </a:lnTo>
                  <a:cubicBezTo>
                    <a:pt x="409" y="17929"/>
                    <a:pt x="422" y="17939"/>
                    <a:pt x="435" y="17949"/>
                  </a:cubicBezTo>
                  <a:cubicBezTo>
                    <a:pt x="448" y="17959"/>
                    <a:pt x="459" y="17967"/>
                    <a:pt x="469" y="17975"/>
                  </a:cubicBezTo>
                  <a:cubicBezTo>
                    <a:pt x="480" y="17982"/>
                    <a:pt x="488" y="17988"/>
                    <a:pt x="494" y="17993"/>
                  </a:cubicBezTo>
                  <a:cubicBezTo>
                    <a:pt x="500" y="17997"/>
                    <a:pt x="503" y="17999"/>
                    <a:pt x="504" y="18000"/>
                  </a:cubicBezTo>
                  <a:cubicBezTo>
                    <a:pt x="503" y="18000"/>
                    <a:pt x="500" y="17999"/>
                    <a:pt x="495" y="17998"/>
                  </a:cubicBezTo>
                  <a:cubicBezTo>
                    <a:pt x="489" y="17996"/>
                    <a:pt x="481" y="17993"/>
                    <a:pt x="471" y="17990"/>
                  </a:cubicBezTo>
                  <a:cubicBezTo>
                    <a:pt x="460" y="17988"/>
                    <a:pt x="449" y="17984"/>
                    <a:pt x="435" y="17981"/>
                  </a:cubicBezTo>
                  <a:cubicBezTo>
                    <a:pt x="422" y="17977"/>
                    <a:pt x="407" y="17974"/>
                    <a:pt x="391" y="17970"/>
                  </a:cubicBezTo>
                  <a:lnTo>
                    <a:pt x="122" y="17904"/>
                  </a:lnTo>
                  <a:lnTo>
                    <a:pt x="96" y="17957"/>
                  </a:lnTo>
                  <a:lnTo>
                    <a:pt x="305" y="18124"/>
                  </a:lnTo>
                  <a:cubicBezTo>
                    <a:pt x="315" y="18132"/>
                    <a:pt x="325" y="18140"/>
                    <a:pt x="337" y="18149"/>
                  </a:cubicBezTo>
                  <a:cubicBezTo>
                    <a:pt x="349" y="18158"/>
                    <a:pt x="359" y="18167"/>
                    <a:pt x="369" y="18174"/>
                  </a:cubicBezTo>
                  <a:cubicBezTo>
                    <a:pt x="379" y="18182"/>
                    <a:pt x="388" y="18188"/>
                    <a:pt x="395" y="18193"/>
                  </a:cubicBezTo>
                  <a:cubicBezTo>
                    <a:pt x="402" y="18199"/>
                    <a:pt x="406" y="18202"/>
                    <a:pt x="407" y="18202"/>
                  </a:cubicBezTo>
                  <a:cubicBezTo>
                    <a:pt x="405" y="18202"/>
                    <a:pt x="400" y="18200"/>
                    <a:pt x="391" y="18197"/>
                  </a:cubicBezTo>
                  <a:cubicBezTo>
                    <a:pt x="383" y="18195"/>
                    <a:pt x="372" y="18191"/>
                    <a:pt x="360" y="18188"/>
                  </a:cubicBezTo>
                  <a:cubicBezTo>
                    <a:pt x="348" y="18184"/>
                    <a:pt x="334" y="18180"/>
                    <a:pt x="320" y="18176"/>
                  </a:cubicBezTo>
                  <a:cubicBezTo>
                    <a:pt x="305" y="18172"/>
                    <a:pt x="291" y="18168"/>
                    <a:pt x="278" y="18165"/>
                  </a:cubicBezTo>
                  <a:lnTo>
                    <a:pt x="25" y="18102"/>
                  </a:lnTo>
                  <a:lnTo>
                    <a:pt x="0" y="18152"/>
                  </a:lnTo>
                  <a:lnTo>
                    <a:pt x="436" y="18252"/>
                  </a:lnTo>
                  <a:lnTo>
                    <a:pt x="466" y="18192"/>
                  </a:lnTo>
                  <a:lnTo>
                    <a:pt x="269" y="18035"/>
                  </a:lnTo>
                  <a:cubicBezTo>
                    <a:pt x="258" y="18026"/>
                    <a:pt x="246" y="18018"/>
                    <a:pt x="235" y="18009"/>
                  </a:cubicBezTo>
                  <a:cubicBezTo>
                    <a:pt x="224" y="18000"/>
                    <a:pt x="214" y="17993"/>
                    <a:pt x="205" y="17986"/>
                  </a:cubicBezTo>
                  <a:cubicBezTo>
                    <a:pt x="196" y="17980"/>
                    <a:pt x="188" y="17975"/>
                    <a:pt x="183" y="17970"/>
                  </a:cubicBezTo>
                  <a:cubicBezTo>
                    <a:pt x="177" y="17966"/>
                    <a:pt x="173" y="17964"/>
                    <a:pt x="172" y="17963"/>
                  </a:cubicBezTo>
                  <a:cubicBezTo>
                    <a:pt x="174" y="17964"/>
                    <a:pt x="178" y="17965"/>
                    <a:pt x="185" y="17967"/>
                  </a:cubicBezTo>
                  <a:cubicBezTo>
                    <a:pt x="192" y="17969"/>
                    <a:pt x="200" y="17971"/>
                    <a:pt x="211" y="17975"/>
                  </a:cubicBezTo>
                  <a:cubicBezTo>
                    <a:pt x="222" y="17978"/>
                    <a:pt x="234" y="17981"/>
                    <a:pt x="248" y="17985"/>
                  </a:cubicBezTo>
                  <a:cubicBezTo>
                    <a:pt x="262" y="17989"/>
                    <a:pt x="277" y="17993"/>
                    <a:pt x="292" y="17997"/>
                  </a:cubicBezTo>
                  <a:lnTo>
                    <a:pt x="533" y="18055"/>
                  </a:lnTo>
                  <a:lnTo>
                    <a:pt x="563" y="17994"/>
                  </a:lnTo>
                  <a:lnTo>
                    <a:pt x="217" y="17712"/>
                  </a:lnTo>
                  <a:close/>
                  <a:moveTo>
                    <a:pt x="9002" y="782"/>
                  </a:moveTo>
                  <a:lnTo>
                    <a:pt x="9002" y="727"/>
                  </a:lnTo>
                  <a:cubicBezTo>
                    <a:pt x="8996" y="730"/>
                    <a:pt x="8990" y="733"/>
                    <a:pt x="8984" y="734"/>
                  </a:cubicBezTo>
                  <a:cubicBezTo>
                    <a:pt x="8978" y="735"/>
                    <a:pt x="8972" y="736"/>
                    <a:pt x="8967" y="736"/>
                  </a:cubicBezTo>
                  <a:cubicBezTo>
                    <a:pt x="8960" y="736"/>
                    <a:pt x="8950" y="733"/>
                    <a:pt x="8939" y="729"/>
                  </a:cubicBezTo>
                  <a:cubicBezTo>
                    <a:pt x="8928" y="724"/>
                    <a:pt x="8917" y="720"/>
                    <a:pt x="8907" y="715"/>
                  </a:cubicBezTo>
                  <a:lnTo>
                    <a:pt x="8644" y="585"/>
                  </a:lnTo>
                  <a:lnTo>
                    <a:pt x="8621" y="632"/>
                  </a:lnTo>
                  <a:lnTo>
                    <a:pt x="8902" y="769"/>
                  </a:lnTo>
                  <a:cubicBezTo>
                    <a:pt x="8910" y="774"/>
                    <a:pt x="8921" y="778"/>
                    <a:pt x="8932" y="783"/>
                  </a:cubicBezTo>
                  <a:cubicBezTo>
                    <a:pt x="8944" y="787"/>
                    <a:pt x="8956" y="789"/>
                    <a:pt x="8968" y="788"/>
                  </a:cubicBezTo>
                  <a:cubicBezTo>
                    <a:pt x="8980" y="788"/>
                    <a:pt x="8992" y="786"/>
                    <a:pt x="9002" y="782"/>
                  </a:cubicBezTo>
                  <a:close/>
                  <a:moveTo>
                    <a:pt x="9002" y="554"/>
                  </a:moveTo>
                  <a:lnTo>
                    <a:pt x="9002" y="497"/>
                  </a:lnTo>
                  <a:lnTo>
                    <a:pt x="8749" y="372"/>
                  </a:lnTo>
                  <a:lnTo>
                    <a:pt x="8726" y="418"/>
                  </a:lnTo>
                  <a:lnTo>
                    <a:pt x="8998" y="552"/>
                  </a:lnTo>
                  <a:lnTo>
                    <a:pt x="9002" y="554"/>
                  </a:lnTo>
                  <a:close/>
                  <a:moveTo>
                    <a:pt x="9002" y="357"/>
                  </a:moveTo>
                  <a:lnTo>
                    <a:pt x="9002" y="299"/>
                  </a:lnTo>
                  <a:lnTo>
                    <a:pt x="8991" y="294"/>
                  </a:lnTo>
                  <a:cubicBezTo>
                    <a:pt x="8980" y="289"/>
                    <a:pt x="8968" y="283"/>
                    <a:pt x="8957" y="278"/>
                  </a:cubicBezTo>
                  <a:cubicBezTo>
                    <a:pt x="8945" y="273"/>
                    <a:pt x="8934" y="269"/>
                    <a:pt x="8924" y="264"/>
                  </a:cubicBezTo>
                  <a:cubicBezTo>
                    <a:pt x="8914" y="260"/>
                    <a:pt x="8905" y="256"/>
                    <a:pt x="8898" y="253"/>
                  </a:cubicBezTo>
                  <a:cubicBezTo>
                    <a:pt x="8891" y="250"/>
                    <a:pt x="8886" y="248"/>
                    <a:pt x="8883" y="247"/>
                  </a:cubicBezTo>
                  <a:cubicBezTo>
                    <a:pt x="8887" y="248"/>
                    <a:pt x="8892" y="248"/>
                    <a:pt x="8900" y="248"/>
                  </a:cubicBezTo>
                  <a:cubicBezTo>
                    <a:pt x="8907" y="249"/>
                    <a:pt x="8916" y="249"/>
                    <a:pt x="8926" y="249"/>
                  </a:cubicBezTo>
                  <a:cubicBezTo>
                    <a:pt x="8936" y="249"/>
                    <a:pt x="8947" y="249"/>
                    <a:pt x="8959" y="249"/>
                  </a:cubicBezTo>
                  <a:cubicBezTo>
                    <a:pt x="8972" y="249"/>
                    <a:pt x="8984" y="249"/>
                    <a:pt x="8998" y="249"/>
                  </a:cubicBezTo>
                  <a:lnTo>
                    <a:pt x="9002" y="249"/>
                  </a:lnTo>
                  <a:lnTo>
                    <a:pt x="9002" y="202"/>
                  </a:lnTo>
                  <a:lnTo>
                    <a:pt x="8831" y="205"/>
                  </a:lnTo>
                  <a:lnTo>
                    <a:pt x="8804" y="260"/>
                  </a:lnTo>
                  <a:lnTo>
                    <a:pt x="9002" y="357"/>
                  </a:lnTo>
                  <a:close/>
                  <a:moveTo>
                    <a:pt x="9002" y="91"/>
                  </a:moveTo>
                  <a:lnTo>
                    <a:pt x="9002" y="34"/>
                  </a:lnTo>
                  <a:lnTo>
                    <a:pt x="8932" y="0"/>
                  </a:lnTo>
                  <a:lnTo>
                    <a:pt x="8909" y="46"/>
                  </a:lnTo>
                  <a:lnTo>
                    <a:pt x="9002" y="91"/>
                  </a:lnTo>
                  <a:close/>
                  <a:moveTo>
                    <a:pt x="754" y="17607"/>
                  </a:moveTo>
                  <a:lnTo>
                    <a:pt x="714" y="17587"/>
                  </a:lnTo>
                  <a:lnTo>
                    <a:pt x="629" y="17759"/>
                  </a:lnTo>
                  <a:lnTo>
                    <a:pt x="486" y="17689"/>
                  </a:lnTo>
                  <a:lnTo>
                    <a:pt x="552" y="17555"/>
                  </a:lnTo>
                  <a:lnTo>
                    <a:pt x="511" y="17535"/>
                  </a:lnTo>
                  <a:lnTo>
                    <a:pt x="445" y="17669"/>
                  </a:lnTo>
                  <a:lnTo>
                    <a:pt x="317" y="17606"/>
                  </a:lnTo>
                  <a:lnTo>
                    <a:pt x="396" y="17445"/>
                  </a:lnTo>
                  <a:lnTo>
                    <a:pt x="360" y="17420"/>
                  </a:lnTo>
                  <a:lnTo>
                    <a:pt x="255" y="17634"/>
                  </a:lnTo>
                  <a:lnTo>
                    <a:pt x="646" y="17826"/>
                  </a:lnTo>
                  <a:lnTo>
                    <a:pt x="754" y="17607"/>
                  </a:lnTo>
                  <a:close/>
                  <a:moveTo>
                    <a:pt x="770" y="17203"/>
                  </a:moveTo>
                  <a:cubicBezTo>
                    <a:pt x="755" y="17201"/>
                    <a:pt x="742" y="17202"/>
                    <a:pt x="728" y="17205"/>
                  </a:cubicBezTo>
                  <a:cubicBezTo>
                    <a:pt x="715" y="17209"/>
                    <a:pt x="703" y="17214"/>
                    <a:pt x="693" y="17222"/>
                  </a:cubicBezTo>
                  <a:cubicBezTo>
                    <a:pt x="682" y="17229"/>
                    <a:pt x="669" y="17240"/>
                    <a:pt x="655" y="17255"/>
                  </a:cubicBezTo>
                  <a:lnTo>
                    <a:pt x="619" y="17293"/>
                  </a:lnTo>
                  <a:cubicBezTo>
                    <a:pt x="600" y="17313"/>
                    <a:pt x="583" y="17325"/>
                    <a:pt x="569" y="17330"/>
                  </a:cubicBezTo>
                  <a:cubicBezTo>
                    <a:pt x="554" y="17336"/>
                    <a:pt x="539" y="17334"/>
                    <a:pt x="523" y="17327"/>
                  </a:cubicBezTo>
                  <a:cubicBezTo>
                    <a:pt x="503" y="17317"/>
                    <a:pt x="491" y="17302"/>
                    <a:pt x="486" y="17283"/>
                  </a:cubicBezTo>
                  <a:cubicBezTo>
                    <a:pt x="481" y="17264"/>
                    <a:pt x="485" y="17242"/>
                    <a:pt x="497" y="17217"/>
                  </a:cubicBezTo>
                  <a:cubicBezTo>
                    <a:pt x="501" y="17209"/>
                    <a:pt x="506" y="17201"/>
                    <a:pt x="510" y="17194"/>
                  </a:cubicBezTo>
                  <a:cubicBezTo>
                    <a:pt x="515" y="17187"/>
                    <a:pt x="521" y="17181"/>
                    <a:pt x="527" y="17175"/>
                  </a:cubicBezTo>
                  <a:cubicBezTo>
                    <a:pt x="533" y="17169"/>
                    <a:pt x="541" y="17163"/>
                    <a:pt x="549" y="17157"/>
                  </a:cubicBezTo>
                  <a:cubicBezTo>
                    <a:pt x="557" y="17151"/>
                    <a:pt x="566" y="17145"/>
                    <a:pt x="577" y="17138"/>
                  </a:cubicBezTo>
                  <a:lnTo>
                    <a:pt x="553" y="17101"/>
                  </a:lnTo>
                  <a:cubicBezTo>
                    <a:pt x="510" y="17126"/>
                    <a:pt x="478" y="17159"/>
                    <a:pt x="458" y="17200"/>
                  </a:cubicBezTo>
                  <a:cubicBezTo>
                    <a:pt x="448" y="17219"/>
                    <a:pt x="443" y="17238"/>
                    <a:pt x="441" y="17256"/>
                  </a:cubicBezTo>
                  <a:cubicBezTo>
                    <a:pt x="438" y="17275"/>
                    <a:pt x="440" y="17292"/>
                    <a:pt x="444" y="17308"/>
                  </a:cubicBezTo>
                  <a:cubicBezTo>
                    <a:pt x="448" y="17323"/>
                    <a:pt x="456" y="17338"/>
                    <a:pt x="467" y="17351"/>
                  </a:cubicBezTo>
                  <a:cubicBezTo>
                    <a:pt x="477" y="17363"/>
                    <a:pt x="491" y="17374"/>
                    <a:pt x="508" y="17382"/>
                  </a:cubicBezTo>
                  <a:cubicBezTo>
                    <a:pt x="533" y="17394"/>
                    <a:pt x="558" y="17397"/>
                    <a:pt x="584" y="17389"/>
                  </a:cubicBezTo>
                  <a:cubicBezTo>
                    <a:pt x="595" y="17385"/>
                    <a:pt x="606" y="17380"/>
                    <a:pt x="616" y="17371"/>
                  </a:cubicBezTo>
                  <a:cubicBezTo>
                    <a:pt x="626" y="17363"/>
                    <a:pt x="639" y="17352"/>
                    <a:pt x="653" y="17337"/>
                  </a:cubicBezTo>
                  <a:lnTo>
                    <a:pt x="684" y="17303"/>
                  </a:lnTo>
                  <a:cubicBezTo>
                    <a:pt x="721" y="17263"/>
                    <a:pt x="757" y="17252"/>
                    <a:pt x="791" y="17269"/>
                  </a:cubicBezTo>
                  <a:cubicBezTo>
                    <a:pt x="815" y="17280"/>
                    <a:pt x="829" y="17299"/>
                    <a:pt x="833" y="17324"/>
                  </a:cubicBezTo>
                  <a:cubicBezTo>
                    <a:pt x="836" y="17336"/>
                    <a:pt x="836" y="17347"/>
                    <a:pt x="834" y="17357"/>
                  </a:cubicBezTo>
                  <a:cubicBezTo>
                    <a:pt x="832" y="17367"/>
                    <a:pt x="827" y="17380"/>
                    <a:pt x="820" y="17395"/>
                  </a:cubicBezTo>
                  <a:cubicBezTo>
                    <a:pt x="810" y="17415"/>
                    <a:pt x="799" y="17432"/>
                    <a:pt x="785" y="17446"/>
                  </a:cubicBezTo>
                  <a:cubicBezTo>
                    <a:pt x="771" y="17460"/>
                    <a:pt x="755" y="17473"/>
                    <a:pt x="735" y="17483"/>
                  </a:cubicBezTo>
                  <a:lnTo>
                    <a:pt x="761" y="17522"/>
                  </a:lnTo>
                  <a:cubicBezTo>
                    <a:pt x="783" y="17508"/>
                    <a:pt x="802" y="17493"/>
                    <a:pt x="817" y="17475"/>
                  </a:cubicBezTo>
                  <a:cubicBezTo>
                    <a:pt x="833" y="17458"/>
                    <a:pt x="847" y="17437"/>
                    <a:pt x="858" y="17414"/>
                  </a:cubicBezTo>
                  <a:cubicBezTo>
                    <a:pt x="867" y="17395"/>
                    <a:pt x="873" y="17379"/>
                    <a:pt x="876" y="17363"/>
                  </a:cubicBezTo>
                  <a:cubicBezTo>
                    <a:pt x="879" y="17347"/>
                    <a:pt x="879" y="17331"/>
                    <a:pt x="877" y="17314"/>
                  </a:cubicBezTo>
                  <a:cubicBezTo>
                    <a:pt x="875" y="17291"/>
                    <a:pt x="868" y="17271"/>
                    <a:pt x="856" y="17253"/>
                  </a:cubicBezTo>
                  <a:cubicBezTo>
                    <a:pt x="843" y="17236"/>
                    <a:pt x="828" y="17223"/>
                    <a:pt x="810" y="17214"/>
                  </a:cubicBezTo>
                  <a:cubicBezTo>
                    <a:pt x="798" y="17208"/>
                    <a:pt x="784" y="17204"/>
                    <a:pt x="770" y="17203"/>
                  </a:cubicBezTo>
                  <a:close/>
                  <a:moveTo>
                    <a:pt x="687" y="16756"/>
                  </a:moveTo>
                  <a:lnTo>
                    <a:pt x="560" y="17014"/>
                  </a:lnTo>
                  <a:lnTo>
                    <a:pt x="599" y="17034"/>
                  </a:lnTo>
                  <a:lnTo>
                    <a:pt x="651" y="16929"/>
                  </a:lnTo>
                  <a:lnTo>
                    <a:pt x="1002" y="17102"/>
                  </a:lnTo>
                  <a:lnTo>
                    <a:pt x="1025" y="17057"/>
                  </a:lnTo>
                  <a:lnTo>
                    <a:pt x="673" y="16884"/>
                  </a:lnTo>
                  <a:lnTo>
                    <a:pt x="725" y="16778"/>
                  </a:lnTo>
                  <a:lnTo>
                    <a:pt x="687" y="16756"/>
                  </a:lnTo>
                  <a:close/>
                  <a:moveTo>
                    <a:pt x="821" y="16483"/>
                  </a:moveTo>
                  <a:lnTo>
                    <a:pt x="720" y="16689"/>
                  </a:lnTo>
                  <a:lnTo>
                    <a:pt x="1111" y="16881"/>
                  </a:lnTo>
                  <a:lnTo>
                    <a:pt x="1134" y="16834"/>
                  </a:lnTo>
                  <a:lnTo>
                    <a:pt x="949" y="16742"/>
                  </a:lnTo>
                  <a:lnTo>
                    <a:pt x="1010" y="16617"/>
                  </a:lnTo>
                  <a:lnTo>
                    <a:pt x="972" y="16598"/>
                  </a:lnTo>
                  <a:lnTo>
                    <a:pt x="910" y="16723"/>
                  </a:lnTo>
                  <a:lnTo>
                    <a:pt x="782" y="16660"/>
                  </a:lnTo>
                  <a:lnTo>
                    <a:pt x="857" y="16509"/>
                  </a:lnTo>
                  <a:lnTo>
                    <a:pt x="821" y="16483"/>
                  </a:lnTo>
                  <a:close/>
                  <a:moveTo>
                    <a:pt x="1369" y="16358"/>
                  </a:moveTo>
                  <a:lnTo>
                    <a:pt x="914" y="16295"/>
                  </a:lnTo>
                  <a:lnTo>
                    <a:pt x="884" y="16356"/>
                  </a:lnTo>
                  <a:lnTo>
                    <a:pt x="1211" y="16678"/>
                  </a:lnTo>
                  <a:lnTo>
                    <a:pt x="1234" y="16631"/>
                  </a:lnTo>
                  <a:lnTo>
                    <a:pt x="1132" y="16534"/>
                  </a:lnTo>
                  <a:lnTo>
                    <a:pt x="1204" y="16388"/>
                  </a:lnTo>
                  <a:lnTo>
                    <a:pt x="1343" y="16411"/>
                  </a:lnTo>
                  <a:lnTo>
                    <a:pt x="1369" y="16358"/>
                  </a:lnTo>
                  <a:close/>
                  <a:moveTo>
                    <a:pt x="1160" y="16382"/>
                  </a:moveTo>
                  <a:lnTo>
                    <a:pt x="1100" y="16503"/>
                  </a:lnTo>
                  <a:lnTo>
                    <a:pt x="939" y="16347"/>
                  </a:lnTo>
                  <a:lnTo>
                    <a:pt x="1160" y="16382"/>
                  </a:lnTo>
                  <a:close/>
                  <a:moveTo>
                    <a:pt x="806" y="16326"/>
                  </a:moveTo>
                  <a:cubicBezTo>
                    <a:pt x="798" y="16329"/>
                    <a:pt x="791" y="16334"/>
                    <a:pt x="787" y="16343"/>
                  </a:cubicBezTo>
                  <a:cubicBezTo>
                    <a:pt x="783" y="16350"/>
                    <a:pt x="783" y="16359"/>
                    <a:pt x="786" y="16367"/>
                  </a:cubicBezTo>
                  <a:cubicBezTo>
                    <a:pt x="789" y="16376"/>
                    <a:pt x="794" y="16382"/>
                    <a:pt x="802" y="16386"/>
                  </a:cubicBezTo>
                  <a:cubicBezTo>
                    <a:pt x="810" y="16390"/>
                    <a:pt x="819" y="16391"/>
                    <a:pt x="828" y="16388"/>
                  </a:cubicBezTo>
                  <a:cubicBezTo>
                    <a:pt x="836" y="16385"/>
                    <a:pt x="843" y="16379"/>
                    <a:pt x="847" y="16371"/>
                  </a:cubicBezTo>
                  <a:cubicBezTo>
                    <a:pt x="851" y="16363"/>
                    <a:pt x="851" y="16354"/>
                    <a:pt x="848" y="16346"/>
                  </a:cubicBezTo>
                  <a:cubicBezTo>
                    <a:pt x="845" y="16338"/>
                    <a:pt x="839" y="16331"/>
                    <a:pt x="831" y="16327"/>
                  </a:cubicBezTo>
                  <a:cubicBezTo>
                    <a:pt x="823" y="16323"/>
                    <a:pt x="815" y="16323"/>
                    <a:pt x="806" y="16326"/>
                  </a:cubicBezTo>
                  <a:close/>
                  <a:moveTo>
                    <a:pt x="864" y="16208"/>
                  </a:moveTo>
                  <a:cubicBezTo>
                    <a:pt x="855" y="16211"/>
                    <a:pt x="849" y="16217"/>
                    <a:pt x="845" y="16225"/>
                  </a:cubicBezTo>
                  <a:cubicBezTo>
                    <a:pt x="841" y="16233"/>
                    <a:pt x="841" y="16241"/>
                    <a:pt x="843" y="16250"/>
                  </a:cubicBezTo>
                  <a:cubicBezTo>
                    <a:pt x="846" y="16258"/>
                    <a:pt x="852" y="16265"/>
                    <a:pt x="860" y="16269"/>
                  </a:cubicBezTo>
                  <a:cubicBezTo>
                    <a:pt x="868" y="16273"/>
                    <a:pt x="877" y="16273"/>
                    <a:pt x="885" y="16270"/>
                  </a:cubicBezTo>
                  <a:cubicBezTo>
                    <a:pt x="894" y="16268"/>
                    <a:pt x="900" y="16262"/>
                    <a:pt x="904" y="16254"/>
                  </a:cubicBezTo>
                  <a:cubicBezTo>
                    <a:pt x="909" y="16245"/>
                    <a:pt x="909" y="16237"/>
                    <a:pt x="906" y="16229"/>
                  </a:cubicBezTo>
                  <a:cubicBezTo>
                    <a:pt x="903" y="16220"/>
                    <a:pt x="897" y="16214"/>
                    <a:pt x="889" y="16210"/>
                  </a:cubicBezTo>
                  <a:cubicBezTo>
                    <a:pt x="881" y="16206"/>
                    <a:pt x="872" y="16205"/>
                    <a:pt x="864" y="16208"/>
                  </a:cubicBezTo>
                  <a:close/>
                  <a:moveTo>
                    <a:pt x="1465" y="16063"/>
                  </a:moveTo>
                  <a:lnTo>
                    <a:pt x="1389" y="16218"/>
                  </a:lnTo>
                  <a:lnTo>
                    <a:pt x="1037" y="16045"/>
                  </a:lnTo>
                  <a:lnTo>
                    <a:pt x="1014" y="16091"/>
                  </a:lnTo>
                  <a:lnTo>
                    <a:pt x="1405" y="16284"/>
                  </a:lnTo>
                  <a:lnTo>
                    <a:pt x="1501" y="16089"/>
                  </a:lnTo>
                  <a:lnTo>
                    <a:pt x="1465" y="16063"/>
                  </a:lnTo>
                  <a:close/>
                  <a:moveTo>
                    <a:pt x="1563" y="15962"/>
                  </a:moveTo>
                  <a:lnTo>
                    <a:pt x="1173" y="15769"/>
                  </a:lnTo>
                  <a:lnTo>
                    <a:pt x="1150" y="15815"/>
                  </a:lnTo>
                  <a:lnTo>
                    <a:pt x="1541" y="16007"/>
                  </a:lnTo>
                  <a:lnTo>
                    <a:pt x="1563" y="15962"/>
                  </a:lnTo>
                  <a:close/>
                  <a:moveTo>
                    <a:pt x="1588" y="15541"/>
                  </a:moveTo>
                  <a:cubicBezTo>
                    <a:pt x="1573" y="15539"/>
                    <a:pt x="1559" y="15540"/>
                    <a:pt x="1546" y="15544"/>
                  </a:cubicBezTo>
                  <a:cubicBezTo>
                    <a:pt x="1533" y="15547"/>
                    <a:pt x="1521" y="15553"/>
                    <a:pt x="1510" y="15560"/>
                  </a:cubicBezTo>
                  <a:cubicBezTo>
                    <a:pt x="1499" y="15567"/>
                    <a:pt x="1487" y="15579"/>
                    <a:pt x="1473" y="15593"/>
                  </a:cubicBezTo>
                  <a:lnTo>
                    <a:pt x="1436" y="15631"/>
                  </a:lnTo>
                  <a:cubicBezTo>
                    <a:pt x="1417" y="15651"/>
                    <a:pt x="1401" y="15663"/>
                    <a:pt x="1386" y="15669"/>
                  </a:cubicBezTo>
                  <a:cubicBezTo>
                    <a:pt x="1372" y="15674"/>
                    <a:pt x="1357" y="15673"/>
                    <a:pt x="1341" y="15665"/>
                  </a:cubicBezTo>
                  <a:cubicBezTo>
                    <a:pt x="1321" y="15655"/>
                    <a:pt x="1308" y="15640"/>
                    <a:pt x="1304" y="15621"/>
                  </a:cubicBezTo>
                  <a:cubicBezTo>
                    <a:pt x="1299" y="15602"/>
                    <a:pt x="1303" y="15580"/>
                    <a:pt x="1315" y="15555"/>
                  </a:cubicBezTo>
                  <a:cubicBezTo>
                    <a:pt x="1319" y="15547"/>
                    <a:pt x="1323" y="15539"/>
                    <a:pt x="1328" y="15532"/>
                  </a:cubicBezTo>
                  <a:cubicBezTo>
                    <a:pt x="1333" y="15526"/>
                    <a:pt x="1338" y="15519"/>
                    <a:pt x="1345" y="15513"/>
                  </a:cubicBezTo>
                  <a:cubicBezTo>
                    <a:pt x="1351" y="15507"/>
                    <a:pt x="1358" y="15501"/>
                    <a:pt x="1366" y="15495"/>
                  </a:cubicBezTo>
                  <a:cubicBezTo>
                    <a:pt x="1374" y="15489"/>
                    <a:pt x="1384" y="15483"/>
                    <a:pt x="1395" y="15476"/>
                  </a:cubicBezTo>
                  <a:lnTo>
                    <a:pt x="1371" y="15439"/>
                  </a:lnTo>
                  <a:cubicBezTo>
                    <a:pt x="1328" y="15464"/>
                    <a:pt x="1296" y="15497"/>
                    <a:pt x="1275" y="15539"/>
                  </a:cubicBezTo>
                  <a:cubicBezTo>
                    <a:pt x="1266" y="15558"/>
                    <a:pt x="1260" y="15576"/>
                    <a:pt x="1258" y="15595"/>
                  </a:cubicBezTo>
                  <a:cubicBezTo>
                    <a:pt x="1256" y="15613"/>
                    <a:pt x="1257" y="15630"/>
                    <a:pt x="1262" y="15646"/>
                  </a:cubicBezTo>
                  <a:cubicBezTo>
                    <a:pt x="1266" y="15662"/>
                    <a:pt x="1274" y="15676"/>
                    <a:pt x="1284" y="15689"/>
                  </a:cubicBezTo>
                  <a:cubicBezTo>
                    <a:pt x="1295" y="15702"/>
                    <a:pt x="1309" y="15712"/>
                    <a:pt x="1325" y="15720"/>
                  </a:cubicBezTo>
                  <a:cubicBezTo>
                    <a:pt x="1351" y="15733"/>
                    <a:pt x="1376" y="15735"/>
                    <a:pt x="1401" y="15727"/>
                  </a:cubicBezTo>
                  <a:cubicBezTo>
                    <a:pt x="1413" y="15724"/>
                    <a:pt x="1424" y="15718"/>
                    <a:pt x="1434" y="15710"/>
                  </a:cubicBezTo>
                  <a:cubicBezTo>
                    <a:pt x="1444" y="15702"/>
                    <a:pt x="1456" y="15690"/>
                    <a:pt x="1470" y="15675"/>
                  </a:cubicBezTo>
                  <a:lnTo>
                    <a:pt x="1502" y="15641"/>
                  </a:lnTo>
                  <a:cubicBezTo>
                    <a:pt x="1539" y="15602"/>
                    <a:pt x="1574" y="15590"/>
                    <a:pt x="1609" y="15607"/>
                  </a:cubicBezTo>
                  <a:cubicBezTo>
                    <a:pt x="1632" y="15619"/>
                    <a:pt x="1646" y="15637"/>
                    <a:pt x="1651" y="15663"/>
                  </a:cubicBezTo>
                  <a:cubicBezTo>
                    <a:pt x="1653" y="15674"/>
                    <a:pt x="1654" y="15685"/>
                    <a:pt x="1652" y="15695"/>
                  </a:cubicBezTo>
                  <a:cubicBezTo>
                    <a:pt x="1650" y="15706"/>
                    <a:pt x="1645" y="15718"/>
                    <a:pt x="1638" y="15733"/>
                  </a:cubicBezTo>
                  <a:cubicBezTo>
                    <a:pt x="1628" y="15753"/>
                    <a:pt x="1616" y="15770"/>
                    <a:pt x="1603" y="15784"/>
                  </a:cubicBezTo>
                  <a:cubicBezTo>
                    <a:pt x="1589" y="15799"/>
                    <a:pt x="1572" y="15811"/>
                    <a:pt x="1552" y="15821"/>
                  </a:cubicBezTo>
                  <a:lnTo>
                    <a:pt x="1579" y="15860"/>
                  </a:lnTo>
                  <a:cubicBezTo>
                    <a:pt x="1600" y="15847"/>
                    <a:pt x="1619" y="15831"/>
                    <a:pt x="1635" y="15814"/>
                  </a:cubicBezTo>
                  <a:cubicBezTo>
                    <a:pt x="1651" y="15796"/>
                    <a:pt x="1664" y="15776"/>
                    <a:pt x="1676" y="15752"/>
                  </a:cubicBezTo>
                  <a:cubicBezTo>
                    <a:pt x="1685" y="15734"/>
                    <a:pt x="1691" y="15717"/>
                    <a:pt x="1694" y="15701"/>
                  </a:cubicBezTo>
                  <a:cubicBezTo>
                    <a:pt x="1697" y="15686"/>
                    <a:pt x="1697" y="15669"/>
                    <a:pt x="1695" y="15652"/>
                  </a:cubicBezTo>
                  <a:cubicBezTo>
                    <a:pt x="1693" y="15630"/>
                    <a:pt x="1685" y="15609"/>
                    <a:pt x="1673" y="15592"/>
                  </a:cubicBezTo>
                  <a:cubicBezTo>
                    <a:pt x="1661" y="15574"/>
                    <a:pt x="1646" y="15561"/>
                    <a:pt x="1628" y="15552"/>
                  </a:cubicBezTo>
                  <a:cubicBezTo>
                    <a:pt x="1616" y="15546"/>
                    <a:pt x="1602" y="15542"/>
                    <a:pt x="1588" y="15541"/>
                  </a:cubicBezTo>
                  <a:close/>
                  <a:moveTo>
                    <a:pt x="1839" y="15258"/>
                  </a:moveTo>
                  <a:cubicBezTo>
                    <a:pt x="1841" y="15275"/>
                    <a:pt x="1842" y="15291"/>
                    <a:pt x="1840" y="15305"/>
                  </a:cubicBezTo>
                  <a:cubicBezTo>
                    <a:pt x="1838" y="15319"/>
                    <a:pt x="1833" y="15333"/>
                    <a:pt x="1826" y="15347"/>
                  </a:cubicBezTo>
                  <a:cubicBezTo>
                    <a:pt x="1815" y="15370"/>
                    <a:pt x="1799" y="15387"/>
                    <a:pt x="1778" y="15400"/>
                  </a:cubicBezTo>
                  <a:cubicBezTo>
                    <a:pt x="1757" y="15413"/>
                    <a:pt x="1731" y="15418"/>
                    <a:pt x="1702" y="15416"/>
                  </a:cubicBezTo>
                  <a:cubicBezTo>
                    <a:pt x="1688" y="15415"/>
                    <a:pt x="1675" y="15412"/>
                    <a:pt x="1661" y="15408"/>
                  </a:cubicBezTo>
                  <a:cubicBezTo>
                    <a:pt x="1648" y="15404"/>
                    <a:pt x="1632" y="15397"/>
                    <a:pt x="1613" y="15388"/>
                  </a:cubicBezTo>
                  <a:cubicBezTo>
                    <a:pt x="1590" y="15377"/>
                    <a:pt x="1571" y="15366"/>
                    <a:pt x="1556" y="15355"/>
                  </a:cubicBezTo>
                  <a:cubicBezTo>
                    <a:pt x="1541" y="15344"/>
                    <a:pt x="1528" y="15333"/>
                    <a:pt x="1517" y="15320"/>
                  </a:cubicBezTo>
                  <a:cubicBezTo>
                    <a:pt x="1500" y="15300"/>
                    <a:pt x="1490" y="15279"/>
                    <a:pt x="1486" y="15258"/>
                  </a:cubicBezTo>
                  <a:cubicBezTo>
                    <a:pt x="1482" y="15236"/>
                    <a:pt x="1486" y="15214"/>
                    <a:pt x="1497" y="15191"/>
                  </a:cubicBezTo>
                  <a:cubicBezTo>
                    <a:pt x="1505" y="15177"/>
                    <a:pt x="1513" y="15165"/>
                    <a:pt x="1522" y="15155"/>
                  </a:cubicBezTo>
                  <a:cubicBezTo>
                    <a:pt x="1532" y="15145"/>
                    <a:pt x="1544" y="15137"/>
                    <a:pt x="1558" y="15129"/>
                  </a:cubicBezTo>
                  <a:lnTo>
                    <a:pt x="1541" y="15089"/>
                  </a:lnTo>
                  <a:cubicBezTo>
                    <a:pt x="1524" y="15097"/>
                    <a:pt x="1508" y="15108"/>
                    <a:pt x="1495" y="15123"/>
                  </a:cubicBezTo>
                  <a:cubicBezTo>
                    <a:pt x="1481" y="15137"/>
                    <a:pt x="1469" y="15153"/>
                    <a:pt x="1460" y="15172"/>
                  </a:cubicBezTo>
                  <a:cubicBezTo>
                    <a:pt x="1449" y="15196"/>
                    <a:pt x="1443" y="15220"/>
                    <a:pt x="1443" y="15245"/>
                  </a:cubicBezTo>
                  <a:cubicBezTo>
                    <a:pt x="1443" y="15270"/>
                    <a:pt x="1449" y="15294"/>
                    <a:pt x="1459" y="15318"/>
                  </a:cubicBezTo>
                  <a:cubicBezTo>
                    <a:pt x="1470" y="15341"/>
                    <a:pt x="1486" y="15363"/>
                    <a:pt x="1507" y="15384"/>
                  </a:cubicBezTo>
                  <a:cubicBezTo>
                    <a:pt x="1527" y="15404"/>
                    <a:pt x="1552" y="15421"/>
                    <a:pt x="1581" y="15435"/>
                  </a:cubicBezTo>
                  <a:cubicBezTo>
                    <a:pt x="1610" y="15450"/>
                    <a:pt x="1639" y="15460"/>
                    <a:pt x="1668" y="15465"/>
                  </a:cubicBezTo>
                  <a:cubicBezTo>
                    <a:pt x="1697" y="15470"/>
                    <a:pt x="1726" y="15469"/>
                    <a:pt x="1753" y="15462"/>
                  </a:cubicBezTo>
                  <a:cubicBezTo>
                    <a:pt x="1777" y="15455"/>
                    <a:pt x="1799" y="15444"/>
                    <a:pt x="1817" y="15428"/>
                  </a:cubicBezTo>
                  <a:cubicBezTo>
                    <a:pt x="1836" y="15413"/>
                    <a:pt x="1850" y="15395"/>
                    <a:pt x="1861" y="15373"/>
                  </a:cubicBezTo>
                  <a:cubicBezTo>
                    <a:pt x="1870" y="15354"/>
                    <a:pt x="1877" y="15334"/>
                    <a:pt x="1880" y="15312"/>
                  </a:cubicBezTo>
                  <a:cubicBezTo>
                    <a:pt x="1884" y="15291"/>
                    <a:pt x="1885" y="15270"/>
                    <a:pt x="1882" y="15249"/>
                  </a:cubicBezTo>
                  <a:lnTo>
                    <a:pt x="1839" y="15258"/>
                  </a:lnTo>
                  <a:close/>
                  <a:moveTo>
                    <a:pt x="2074" y="14923"/>
                  </a:moveTo>
                  <a:lnTo>
                    <a:pt x="1684" y="14731"/>
                  </a:lnTo>
                  <a:lnTo>
                    <a:pt x="1661" y="14778"/>
                  </a:lnTo>
                  <a:lnTo>
                    <a:pt x="1824" y="14858"/>
                  </a:lnTo>
                  <a:lnTo>
                    <a:pt x="1743" y="15023"/>
                  </a:lnTo>
                  <a:lnTo>
                    <a:pt x="1580" y="14942"/>
                  </a:lnTo>
                  <a:lnTo>
                    <a:pt x="1557" y="14988"/>
                  </a:lnTo>
                  <a:lnTo>
                    <a:pt x="1948" y="15180"/>
                  </a:lnTo>
                  <a:lnTo>
                    <a:pt x="1970" y="15135"/>
                  </a:lnTo>
                  <a:lnTo>
                    <a:pt x="1781" y="15042"/>
                  </a:lnTo>
                  <a:lnTo>
                    <a:pt x="1862" y="14877"/>
                  </a:lnTo>
                  <a:lnTo>
                    <a:pt x="2051" y="14970"/>
                  </a:lnTo>
                  <a:lnTo>
                    <a:pt x="2074" y="14923"/>
                  </a:lnTo>
                  <a:close/>
                  <a:moveTo>
                    <a:pt x="2239" y="14589"/>
                  </a:moveTo>
                  <a:lnTo>
                    <a:pt x="2198" y="14569"/>
                  </a:lnTo>
                  <a:lnTo>
                    <a:pt x="2114" y="14742"/>
                  </a:lnTo>
                  <a:lnTo>
                    <a:pt x="1971" y="14671"/>
                  </a:lnTo>
                  <a:lnTo>
                    <a:pt x="2036" y="14537"/>
                  </a:lnTo>
                  <a:lnTo>
                    <a:pt x="1996" y="14517"/>
                  </a:lnTo>
                  <a:lnTo>
                    <a:pt x="1930" y="14651"/>
                  </a:lnTo>
                  <a:lnTo>
                    <a:pt x="1802" y="14588"/>
                  </a:lnTo>
                  <a:lnTo>
                    <a:pt x="1881" y="14428"/>
                  </a:lnTo>
                  <a:lnTo>
                    <a:pt x="1845" y="14403"/>
                  </a:lnTo>
                  <a:lnTo>
                    <a:pt x="1740" y="14616"/>
                  </a:lnTo>
                  <a:lnTo>
                    <a:pt x="2131" y="14809"/>
                  </a:lnTo>
                  <a:lnTo>
                    <a:pt x="2239" y="14589"/>
                  </a:lnTo>
                  <a:close/>
                  <a:moveTo>
                    <a:pt x="2155" y="13772"/>
                  </a:moveTo>
                  <a:lnTo>
                    <a:pt x="2132" y="13819"/>
                  </a:lnTo>
                  <a:lnTo>
                    <a:pt x="2335" y="13979"/>
                  </a:lnTo>
                  <a:cubicBezTo>
                    <a:pt x="2348" y="13989"/>
                    <a:pt x="2361" y="13999"/>
                    <a:pt x="2374" y="14009"/>
                  </a:cubicBezTo>
                  <a:cubicBezTo>
                    <a:pt x="2386" y="14018"/>
                    <a:pt x="2398" y="14027"/>
                    <a:pt x="2408" y="14034"/>
                  </a:cubicBezTo>
                  <a:cubicBezTo>
                    <a:pt x="2418" y="14042"/>
                    <a:pt x="2427" y="14048"/>
                    <a:pt x="2433" y="14053"/>
                  </a:cubicBezTo>
                  <a:cubicBezTo>
                    <a:pt x="2438" y="14057"/>
                    <a:pt x="2442" y="14059"/>
                    <a:pt x="2443" y="14060"/>
                  </a:cubicBezTo>
                  <a:cubicBezTo>
                    <a:pt x="2441" y="14060"/>
                    <a:pt x="2438" y="14059"/>
                    <a:pt x="2434" y="14058"/>
                  </a:cubicBezTo>
                  <a:cubicBezTo>
                    <a:pt x="2428" y="14056"/>
                    <a:pt x="2420" y="14053"/>
                    <a:pt x="2409" y="14050"/>
                  </a:cubicBezTo>
                  <a:cubicBezTo>
                    <a:pt x="2399" y="14047"/>
                    <a:pt x="2388" y="14044"/>
                    <a:pt x="2374" y="14041"/>
                  </a:cubicBezTo>
                  <a:cubicBezTo>
                    <a:pt x="2361" y="14037"/>
                    <a:pt x="2346" y="14033"/>
                    <a:pt x="2330" y="14029"/>
                  </a:cubicBezTo>
                  <a:lnTo>
                    <a:pt x="2061" y="13964"/>
                  </a:lnTo>
                  <a:lnTo>
                    <a:pt x="2035" y="14017"/>
                  </a:lnTo>
                  <a:lnTo>
                    <a:pt x="2243" y="14184"/>
                  </a:lnTo>
                  <a:cubicBezTo>
                    <a:pt x="2253" y="14192"/>
                    <a:pt x="2264" y="14200"/>
                    <a:pt x="2276" y="14209"/>
                  </a:cubicBezTo>
                  <a:cubicBezTo>
                    <a:pt x="2287" y="14218"/>
                    <a:pt x="2298" y="14226"/>
                    <a:pt x="2308" y="14234"/>
                  </a:cubicBezTo>
                  <a:cubicBezTo>
                    <a:pt x="2318" y="14242"/>
                    <a:pt x="2327" y="14248"/>
                    <a:pt x="2334" y="14253"/>
                  </a:cubicBezTo>
                  <a:cubicBezTo>
                    <a:pt x="2341" y="14259"/>
                    <a:pt x="2345" y="14261"/>
                    <a:pt x="2345" y="14262"/>
                  </a:cubicBezTo>
                  <a:cubicBezTo>
                    <a:pt x="2344" y="14262"/>
                    <a:pt x="2339" y="14260"/>
                    <a:pt x="2330" y="14257"/>
                  </a:cubicBezTo>
                  <a:cubicBezTo>
                    <a:pt x="2321" y="14254"/>
                    <a:pt x="2311" y="14251"/>
                    <a:pt x="2299" y="14247"/>
                  </a:cubicBezTo>
                  <a:cubicBezTo>
                    <a:pt x="2286" y="14244"/>
                    <a:pt x="2273" y="14240"/>
                    <a:pt x="2258" y="14236"/>
                  </a:cubicBezTo>
                  <a:cubicBezTo>
                    <a:pt x="2244" y="14232"/>
                    <a:pt x="2230" y="14228"/>
                    <a:pt x="2216" y="14225"/>
                  </a:cubicBezTo>
                  <a:lnTo>
                    <a:pt x="1964" y="14162"/>
                  </a:lnTo>
                  <a:lnTo>
                    <a:pt x="1939" y="14212"/>
                  </a:lnTo>
                  <a:lnTo>
                    <a:pt x="2375" y="14312"/>
                  </a:lnTo>
                  <a:lnTo>
                    <a:pt x="2405" y="14252"/>
                  </a:lnTo>
                  <a:lnTo>
                    <a:pt x="2208" y="14095"/>
                  </a:lnTo>
                  <a:cubicBezTo>
                    <a:pt x="2196" y="14086"/>
                    <a:pt x="2185" y="14077"/>
                    <a:pt x="2174" y="14069"/>
                  </a:cubicBezTo>
                  <a:cubicBezTo>
                    <a:pt x="2163" y="14060"/>
                    <a:pt x="2153" y="14053"/>
                    <a:pt x="2144" y="14046"/>
                  </a:cubicBezTo>
                  <a:cubicBezTo>
                    <a:pt x="2135" y="14040"/>
                    <a:pt x="2127" y="14034"/>
                    <a:pt x="2121" y="14030"/>
                  </a:cubicBezTo>
                  <a:cubicBezTo>
                    <a:pt x="2116" y="14026"/>
                    <a:pt x="2112" y="14024"/>
                    <a:pt x="2111" y="14023"/>
                  </a:cubicBezTo>
                  <a:cubicBezTo>
                    <a:pt x="2113" y="14024"/>
                    <a:pt x="2117" y="14025"/>
                    <a:pt x="2124" y="14027"/>
                  </a:cubicBezTo>
                  <a:cubicBezTo>
                    <a:pt x="2131" y="14029"/>
                    <a:pt x="2139" y="14031"/>
                    <a:pt x="2150" y="14034"/>
                  </a:cubicBezTo>
                  <a:cubicBezTo>
                    <a:pt x="2160" y="14037"/>
                    <a:pt x="2173" y="14041"/>
                    <a:pt x="2186" y="14045"/>
                  </a:cubicBezTo>
                  <a:cubicBezTo>
                    <a:pt x="2200" y="14048"/>
                    <a:pt x="2215" y="14052"/>
                    <a:pt x="2231" y="14056"/>
                  </a:cubicBezTo>
                  <a:lnTo>
                    <a:pt x="2472" y="14115"/>
                  </a:lnTo>
                  <a:lnTo>
                    <a:pt x="2502" y="14054"/>
                  </a:lnTo>
                  <a:lnTo>
                    <a:pt x="2155" y="13772"/>
                  </a:lnTo>
                  <a:close/>
                  <a:moveTo>
                    <a:pt x="2607" y="13840"/>
                  </a:moveTo>
                  <a:lnTo>
                    <a:pt x="2216" y="13648"/>
                  </a:lnTo>
                  <a:lnTo>
                    <a:pt x="2194" y="13694"/>
                  </a:lnTo>
                  <a:lnTo>
                    <a:pt x="2585" y="13886"/>
                  </a:lnTo>
                  <a:lnTo>
                    <a:pt x="2607" y="13840"/>
                  </a:lnTo>
                  <a:close/>
                  <a:moveTo>
                    <a:pt x="2723" y="13505"/>
                  </a:moveTo>
                  <a:lnTo>
                    <a:pt x="2647" y="13660"/>
                  </a:lnTo>
                  <a:lnTo>
                    <a:pt x="2296" y="13487"/>
                  </a:lnTo>
                  <a:lnTo>
                    <a:pt x="2273" y="13533"/>
                  </a:lnTo>
                  <a:lnTo>
                    <a:pt x="2664" y="13726"/>
                  </a:lnTo>
                  <a:lnTo>
                    <a:pt x="2760" y="13531"/>
                  </a:lnTo>
                  <a:lnTo>
                    <a:pt x="2723" y="13505"/>
                  </a:lnTo>
                  <a:close/>
                  <a:moveTo>
                    <a:pt x="2926" y="13192"/>
                  </a:moveTo>
                  <a:lnTo>
                    <a:pt x="2535" y="13000"/>
                  </a:lnTo>
                  <a:lnTo>
                    <a:pt x="2512" y="13047"/>
                  </a:lnTo>
                  <a:lnTo>
                    <a:pt x="2676" y="13127"/>
                  </a:lnTo>
                  <a:lnTo>
                    <a:pt x="2595" y="13292"/>
                  </a:lnTo>
                  <a:lnTo>
                    <a:pt x="2431" y="13211"/>
                  </a:lnTo>
                  <a:lnTo>
                    <a:pt x="2409" y="13257"/>
                  </a:lnTo>
                  <a:lnTo>
                    <a:pt x="2800" y="13449"/>
                  </a:lnTo>
                  <a:lnTo>
                    <a:pt x="2822" y="13404"/>
                  </a:lnTo>
                  <a:lnTo>
                    <a:pt x="2633" y="13311"/>
                  </a:lnTo>
                  <a:lnTo>
                    <a:pt x="2714" y="13146"/>
                  </a:lnTo>
                  <a:lnTo>
                    <a:pt x="2903" y="13239"/>
                  </a:lnTo>
                  <a:lnTo>
                    <a:pt x="2926" y="13192"/>
                  </a:lnTo>
                  <a:close/>
                  <a:moveTo>
                    <a:pt x="3090" y="12858"/>
                  </a:moveTo>
                  <a:lnTo>
                    <a:pt x="3050" y="12839"/>
                  </a:lnTo>
                  <a:lnTo>
                    <a:pt x="2965" y="13011"/>
                  </a:lnTo>
                  <a:lnTo>
                    <a:pt x="2822" y="12940"/>
                  </a:lnTo>
                  <a:lnTo>
                    <a:pt x="2888" y="12806"/>
                  </a:lnTo>
                  <a:lnTo>
                    <a:pt x="2848" y="12786"/>
                  </a:lnTo>
                  <a:lnTo>
                    <a:pt x="2782" y="12920"/>
                  </a:lnTo>
                  <a:lnTo>
                    <a:pt x="2654" y="12857"/>
                  </a:lnTo>
                  <a:lnTo>
                    <a:pt x="2732" y="12697"/>
                  </a:lnTo>
                  <a:lnTo>
                    <a:pt x="2697" y="12672"/>
                  </a:lnTo>
                  <a:lnTo>
                    <a:pt x="2592" y="12885"/>
                  </a:lnTo>
                  <a:lnTo>
                    <a:pt x="2982" y="13078"/>
                  </a:lnTo>
                  <a:lnTo>
                    <a:pt x="3090" y="12858"/>
                  </a:lnTo>
                  <a:close/>
                  <a:moveTo>
                    <a:pt x="3191" y="12555"/>
                  </a:moveTo>
                  <a:lnTo>
                    <a:pt x="3115" y="12710"/>
                  </a:lnTo>
                  <a:lnTo>
                    <a:pt x="2763" y="12537"/>
                  </a:lnTo>
                  <a:lnTo>
                    <a:pt x="2740" y="12583"/>
                  </a:lnTo>
                  <a:lnTo>
                    <a:pt x="3131" y="12776"/>
                  </a:lnTo>
                  <a:lnTo>
                    <a:pt x="3227" y="12581"/>
                  </a:lnTo>
                  <a:lnTo>
                    <a:pt x="3191" y="12555"/>
                  </a:lnTo>
                  <a:close/>
                  <a:moveTo>
                    <a:pt x="3450" y="12128"/>
                  </a:moveTo>
                  <a:lnTo>
                    <a:pt x="3042" y="11969"/>
                  </a:lnTo>
                  <a:lnTo>
                    <a:pt x="3008" y="12038"/>
                  </a:lnTo>
                  <a:lnTo>
                    <a:pt x="3232" y="12240"/>
                  </a:lnTo>
                  <a:cubicBezTo>
                    <a:pt x="3246" y="12251"/>
                    <a:pt x="3258" y="12262"/>
                    <a:pt x="3269" y="12270"/>
                  </a:cubicBezTo>
                  <a:cubicBezTo>
                    <a:pt x="3281" y="12279"/>
                    <a:pt x="3287" y="12284"/>
                    <a:pt x="3288" y="12285"/>
                  </a:cubicBezTo>
                  <a:cubicBezTo>
                    <a:pt x="3286" y="12284"/>
                    <a:pt x="3278" y="12282"/>
                    <a:pt x="3265" y="12279"/>
                  </a:cubicBezTo>
                  <a:cubicBezTo>
                    <a:pt x="3251" y="12275"/>
                    <a:pt x="3234" y="12271"/>
                    <a:pt x="3213" y="12267"/>
                  </a:cubicBezTo>
                  <a:lnTo>
                    <a:pt x="2923" y="12213"/>
                  </a:lnTo>
                  <a:lnTo>
                    <a:pt x="2889" y="12281"/>
                  </a:lnTo>
                  <a:lnTo>
                    <a:pt x="3263" y="12508"/>
                  </a:lnTo>
                  <a:lnTo>
                    <a:pt x="3285" y="12463"/>
                  </a:lnTo>
                  <a:lnTo>
                    <a:pt x="3018" y="12304"/>
                  </a:lnTo>
                  <a:cubicBezTo>
                    <a:pt x="3012" y="12301"/>
                    <a:pt x="3006" y="12297"/>
                    <a:pt x="2998" y="12293"/>
                  </a:cubicBezTo>
                  <a:cubicBezTo>
                    <a:pt x="2991" y="12288"/>
                    <a:pt x="2983" y="12284"/>
                    <a:pt x="2976" y="12280"/>
                  </a:cubicBezTo>
                  <a:cubicBezTo>
                    <a:pt x="2969" y="12276"/>
                    <a:pt x="2962" y="12272"/>
                    <a:pt x="2957" y="12269"/>
                  </a:cubicBezTo>
                  <a:cubicBezTo>
                    <a:pt x="2952" y="12266"/>
                    <a:pt x="2949" y="12264"/>
                    <a:pt x="2947" y="12264"/>
                  </a:cubicBezTo>
                  <a:cubicBezTo>
                    <a:pt x="2952" y="12265"/>
                    <a:pt x="2961" y="12267"/>
                    <a:pt x="2975" y="12269"/>
                  </a:cubicBezTo>
                  <a:cubicBezTo>
                    <a:pt x="2990" y="12273"/>
                    <a:pt x="3008" y="12276"/>
                    <a:pt x="3030" y="12280"/>
                  </a:cubicBezTo>
                  <a:lnTo>
                    <a:pt x="3346" y="12339"/>
                  </a:lnTo>
                  <a:lnTo>
                    <a:pt x="3365" y="12300"/>
                  </a:lnTo>
                  <a:lnTo>
                    <a:pt x="3115" y="12072"/>
                  </a:lnTo>
                  <a:cubicBezTo>
                    <a:pt x="3110" y="12068"/>
                    <a:pt x="3104" y="12063"/>
                    <a:pt x="3098" y="12058"/>
                  </a:cubicBezTo>
                  <a:cubicBezTo>
                    <a:pt x="3092" y="12053"/>
                    <a:pt x="3087" y="12048"/>
                    <a:pt x="3081" y="12044"/>
                  </a:cubicBezTo>
                  <a:cubicBezTo>
                    <a:pt x="3076" y="12039"/>
                    <a:pt x="3072" y="12036"/>
                    <a:pt x="3068" y="12033"/>
                  </a:cubicBezTo>
                  <a:cubicBezTo>
                    <a:pt x="3064" y="12030"/>
                    <a:pt x="3062" y="12028"/>
                    <a:pt x="3061" y="12027"/>
                  </a:cubicBezTo>
                  <a:cubicBezTo>
                    <a:pt x="3062" y="12027"/>
                    <a:pt x="3065" y="12029"/>
                    <a:pt x="3070" y="12031"/>
                  </a:cubicBezTo>
                  <a:cubicBezTo>
                    <a:pt x="3074" y="12033"/>
                    <a:pt x="3080" y="12035"/>
                    <a:pt x="3087" y="12038"/>
                  </a:cubicBezTo>
                  <a:cubicBezTo>
                    <a:pt x="3093" y="12041"/>
                    <a:pt x="3101" y="12044"/>
                    <a:pt x="3108" y="12048"/>
                  </a:cubicBezTo>
                  <a:cubicBezTo>
                    <a:pt x="3116" y="12051"/>
                    <a:pt x="3123" y="12054"/>
                    <a:pt x="3129" y="12057"/>
                  </a:cubicBezTo>
                  <a:lnTo>
                    <a:pt x="3427" y="12175"/>
                  </a:lnTo>
                  <a:lnTo>
                    <a:pt x="3450" y="12128"/>
                  </a:lnTo>
                  <a:close/>
                  <a:moveTo>
                    <a:pt x="3469" y="11716"/>
                  </a:moveTo>
                  <a:cubicBezTo>
                    <a:pt x="3455" y="11715"/>
                    <a:pt x="3441" y="11716"/>
                    <a:pt x="3428" y="11719"/>
                  </a:cubicBezTo>
                  <a:cubicBezTo>
                    <a:pt x="3415" y="11723"/>
                    <a:pt x="3403" y="11728"/>
                    <a:pt x="3392" y="11735"/>
                  </a:cubicBezTo>
                  <a:cubicBezTo>
                    <a:pt x="3381" y="11743"/>
                    <a:pt x="3369" y="11754"/>
                    <a:pt x="3355" y="11769"/>
                  </a:cubicBezTo>
                  <a:lnTo>
                    <a:pt x="3318" y="11807"/>
                  </a:lnTo>
                  <a:cubicBezTo>
                    <a:pt x="3299" y="11826"/>
                    <a:pt x="3283" y="11839"/>
                    <a:pt x="3268" y="11844"/>
                  </a:cubicBezTo>
                  <a:cubicBezTo>
                    <a:pt x="3254" y="11849"/>
                    <a:pt x="3239" y="11848"/>
                    <a:pt x="3223" y="11840"/>
                  </a:cubicBezTo>
                  <a:cubicBezTo>
                    <a:pt x="3202" y="11830"/>
                    <a:pt x="3190" y="11816"/>
                    <a:pt x="3185" y="11797"/>
                  </a:cubicBezTo>
                  <a:cubicBezTo>
                    <a:pt x="3181" y="11777"/>
                    <a:pt x="3184" y="11755"/>
                    <a:pt x="3197" y="11731"/>
                  </a:cubicBezTo>
                  <a:cubicBezTo>
                    <a:pt x="3201" y="11722"/>
                    <a:pt x="3205" y="11715"/>
                    <a:pt x="3210" y="11708"/>
                  </a:cubicBezTo>
                  <a:cubicBezTo>
                    <a:pt x="3215" y="11701"/>
                    <a:pt x="3220" y="11695"/>
                    <a:pt x="3227" y="11688"/>
                  </a:cubicBezTo>
                  <a:cubicBezTo>
                    <a:pt x="3233" y="11682"/>
                    <a:pt x="3240" y="11676"/>
                    <a:pt x="3248" y="11670"/>
                  </a:cubicBezTo>
                  <a:cubicBezTo>
                    <a:pt x="3256" y="11664"/>
                    <a:pt x="3266" y="11658"/>
                    <a:pt x="3277" y="11652"/>
                  </a:cubicBezTo>
                  <a:lnTo>
                    <a:pt x="3253" y="11615"/>
                  </a:lnTo>
                  <a:cubicBezTo>
                    <a:pt x="3210" y="11640"/>
                    <a:pt x="3178" y="11673"/>
                    <a:pt x="3157" y="11714"/>
                  </a:cubicBezTo>
                  <a:cubicBezTo>
                    <a:pt x="3148" y="11733"/>
                    <a:pt x="3142" y="11752"/>
                    <a:pt x="3140" y="11770"/>
                  </a:cubicBezTo>
                  <a:cubicBezTo>
                    <a:pt x="3138" y="11788"/>
                    <a:pt x="3139" y="11805"/>
                    <a:pt x="3144" y="11821"/>
                  </a:cubicBezTo>
                  <a:cubicBezTo>
                    <a:pt x="3148" y="11837"/>
                    <a:pt x="3156" y="11852"/>
                    <a:pt x="3166" y="11864"/>
                  </a:cubicBezTo>
                  <a:cubicBezTo>
                    <a:pt x="3177" y="11877"/>
                    <a:pt x="3191" y="11888"/>
                    <a:pt x="3207" y="11896"/>
                  </a:cubicBezTo>
                  <a:cubicBezTo>
                    <a:pt x="3232" y="11908"/>
                    <a:pt x="3258" y="11910"/>
                    <a:pt x="3283" y="11903"/>
                  </a:cubicBezTo>
                  <a:cubicBezTo>
                    <a:pt x="3295" y="11899"/>
                    <a:pt x="3306" y="11893"/>
                    <a:pt x="3316" y="11885"/>
                  </a:cubicBezTo>
                  <a:cubicBezTo>
                    <a:pt x="3326" y="11877"/>
                    <a:pt x="3338" y="11866"/>
                    <a:pt x="3352" y="11850"/>
                  </a:cubicBezTo>
                  <a:lnTo>
                    <a:pt x="3384" y="11817"/>
                  </a:lnTo>
                  <a:cubicBezTo>
                    <a:pt x="3421" y="11777"/>
                    <a:pt x="3456" y="11766"/>
                    <a:pt x="3491" y="11783"/>
                  </a:cubicBezTo>
                  <a:cubicBezTo>
                    <a:pt x="3514" y="11794"/>
                    <a:pt x="3528" y="11813"/>
                    <a:pt x="3533" y="11838"/>
                  </a:cubicBezTo>
                  <a:cubicBezTo>
                    <a:pt x="3535" y="11850"/>
                    <a:pt x="3536" y="11861"/>
                    <a:pt x="3534" y="11871"/>
                  </a:cubicBezTo>
                  <a:cubicBezTo>
                    <a:pt x="3531" y="11881"/>
                    <a:pt x="3527" y="11894"/>
                    <a:pt x="3520" y="11909"/>
                  </a:cubicBezTo>
                  <a:cubicBezTo>
                    <a:pt x="3510" y="11928"/>
                    <a:pt x="3498" y="11945"/>
                    <a:pt x="3485" y="11960"/>
                  </a:cubicBezTo>
                  <a:cubicBezTo>
                    <a:pt x="3471" y="11974"/>
                    <a:pt x="3454" y="11986"/>
                    <a:pt x="3434" y="11997"/>
                  </a:cubicBezTo>
                  <a:lnTo>
                    <a:pt x="3461" y="12035"/>
                  </a:lnTo>
                  <a:cubicBezTo>
                    <a:pt x="3482" y="12022"/>
                    <a:pt x="3501" y="12007"/>
                    <a:pt x="3517" y="11989"/>
                  </a:cubicBezTo>
                  <a:cubicBezTo>
                    <a:pt x="3532" y="11971"/>
                    <a:pt x="3546" y="11951"/>
                    <a:pt x="3558" y="11927"/>
                  </a:cubicBezTo>
                  <a:cubicBezTo>
                    <a:pt x="3567" y="11909"/>
                    <a:pt x="3573" y="11892"/>
                    <a:pt x="3576" y="11877"/>
                  </a:cubicBezTo>
                  <a:cubicBezTo>
                    <a:pt x="3579" y="11861"/>
                    <a:pt x="3579" y="11845"/>
                    <a:pt x="3577" y="11828"/>
                  </a:cubicBezTo>
                  <a:cubicBezTo>
                    <a:pt x="3575" y="11805"/>
                    <a:pt x="3567" y="11785"/>
                    <a:pt x="3555" y="11767"/>
                  </a:cubicBezTo>
                  <a:cubicBezTo>
                    <a:pt x="3543" y="11750"/>
                    <a:pt x="3528" y="11736"/>
                    <a:pt x="3510" y="11728"/>
                  </a:cubicBezTo>
                  <a:cubicBezTo>
                    <a:pt x="3497" y="11722"/>
                    <a:pt x="3484" y="11718"/>
                    <a:pt x="3469" y="11716"/>
                  </a:cubicBezTo>
                  <a:close/>
                  <a:moveTo>
                    <a:pt x="3584" y="11526"/>
                  </a:moveTo>
                  <a:lnTo>
                    <a:pt x="3541" y="11505"/>
                  </a:lnTo>
                  <a:lnTo>
                    <a:pt x="3487" y="11614"/>
                  </a:lnTo>
                  <a:lnTo>
                    <a:pt x="3530" y="11635"/>
                  </a:lnTo>
                  <a:lnTo>
                    <a:pt x="3584" y="11526"/>
                  </a:lnTo>
                  <a:close/>
                  <a:moveTo>
                    <a:pt x="3500" y="11039"/>
                  </a:moveTo>
                  <a:lnTo>
                    <a:pt x="3478" y="11085"/>
                  </a:lnTo>
                  <a:lnTo>
                    <a:pt x="3750" y="11219"/>
                  </a:lnTo>
                  <a:cubicBezTo>
                    <a:pt x="3763" y="11226"/>
                    <a:pt x="3774" y="11232"/>
                    <a:pt x="3782" y="11238"/>
                  </a:cubicBezTo>
                  <a:cubicBezTo>
                    <a:pt x="3791" y="11245"/>
                    <a:pt x="3798" y="11253"/>
                    <a:pt x="3804" y="11264"/>
                  </a:cubicBezTo>
                  <a:cubicBezTo>
                    <a:pt x="3809" y="11274"/>
                    <a:pt x="3810" y="11286"/>
                    <a:pt x="3809" y="11300"/>
                  </a:cubicBezTo>
                  <a:cubicBezTo>
                    <a:pt x="3807" y="11313"/>
                    <a:pt x="3802" y="11329"/>
                    <a:pt x="3794" y="11345"/>
                  </a:cubicBezTo>
                  <a:cubicBezTo>
                    <a:pt x="3788" y="11357"/>
                    <a:pt x="3782" y="11367"/>
                    <a:pt x="3775" y="11375"/>
                  </a:cubicBezTo>
                  <a:cubicBezTo>
                    <a:pt x="3769" y="11382"/>
                    <a:pt x="3762" y="11388"/>
                    <a:pt x="3755" y="11392"/>
                  </a:cubicBezTo>
                  <a:cubicBezTo>
                    <a:pt x="3748" y="11396"/>
                    <a:pt x="3742" y="11399"/>
                    <a:pt x="3736" y="11401"/>
                  </a:cubicBezTo>
                  <a:cubicBezTo>
                    <a:pt x="3729" y="11402"/>
                    <a:pt x="3724" y="11403"/>
                    <a:pt x="3718" y="11402"/>
                  </a:cubicBezTo>
                  <a:cubicBezTo>
                    <a:pt x="3711" y="11402"/>
                    <a:pt x="3702" y="11400"/>
                    <a:pt x="3690" y="11395"/>
                  </a:cubicBezTo>
                  <a:cubicBezTo>
                    <a:pt x="3679" y="11391"/>
                    <a:pt x="3668" y="11386"/>
                    <a:pt x="3659" y="11382"/>
                  </a:cubicBezTo>
                  <a:lnTo>
                    <a:pt x="3395" y="11252"/>
                  </a:lnTo>
                  <a:lnTo>
                    <a:pt x="3373" y="11298"/>
                  </a:lnTo>
                  <a:lnTo>
                    <a:pt x="3653" y="11436"/>
                  </a:lnTo>
                  <a:cubicBezTo>
                    <a:pt x="3662" y="11440"/>
                    <a:pt x="3672" y="11445"/>
                    <a:pt x="3684" y="11449"/>
                  </a:cubicBezTo>
                  <a:cubicBezTo>
                    <a:pt x="3695" y="11453"/>
                    <a:pt x="3707" y="11455"/>
                    <a:pt x="3720" y="11455"/>
                  </a:cubicBezTo>
                  <a:cubicBezTo>
                    <a:pt x="3744" y="11454"/>
                    <a:pt x="3765" y="11446"/>
                    <a:pt x="3783" y="11433"/>
                  </a:cubicBezTo>
                  <a:cubicBezTo>
                    <a:pt x="3801" y="11419"/>
                    <a:pt x="3818" y="11397"/>
                    <a:pt x="3833" y="11367"/>
                  </a:cubicBezTo>
                  <a:cubicBezTo>
                    <a:pt x="3845" y="11343"/>
                    <a:pt x="3852" y="11322"/>
                    <a:pt x="3855" y="11303"/>
                  </a:cubicBezTo>
                  <a:cubicBezTo>
                    <a:pt x="3858" y="11284"/>
                    <a:pt x="3857" y="11267"/>
                    <a:pt x="3853" y="11249"/>
                  </a:cubicBezTo>
                  <a:cubicBezTo>
                    <a:pt x="3849" y="11233"/>
                    <a:pt x="3841" y="11219"/>
                    <a:pt x="3830" y="11209"/>
                  </a:cubicBezTo>
                  <a:cubicBezTo>
                    <a:pt x="3819" y="11198"/>
                    <a:pt x="3802" y="11187"/>
                    <a:pt x="3778" y="11176"/>
                  </a:cubicBezTo>
                  <a:lnTo>
                    <a:pt x="3500" y="11039"/>
                  </a:lnTo>
                  <a:close/>
                  <a:moveTo>
                    <a:pt x="4074" y="10859"/>
                  </a:moveTo>
                  <a:lnTo>
                    <a:pt x="3684" y="10666"/>
                  </a:lnTo>
                  <a:lnTo>
                    <a:pt x="3661" y="10712"/>
                  </a:lnTo>
                  <a:lnTo>
                    <a:pt x="3874" y="10815"/>
                  </a:lnTo>
                  <a:cubicBezTo>
                    <a:pt x="3888" y="10822"/>
                    <a:pt x="3902" y="10829"/>
                    <a:pt x="3917" y="10835"/>
                  </a:cubicBezTo>
                  <a:cubicBezTo>
                    <a:pt x="3931" y="10842"/>
                    <a:pt x="3944" y="10847"/>
                    <a:pt x="3956" y="10852"/>
                  </a:cubicBezTo>
                  <a:cubicBezTo>
                    <a:pt x="3967" y="10857"/>
                    <a:pt x="3976" y="10861"/>
                    <a:pt x="3984" y="10864"/>
                  </a:cubicBezTo>
                  <a:cubicBezTo>
                    <a:pt x="3991" y="10867"/>
                    <a:pt x="3995" y="10869"/>
                    <a:pt x="3996" y="10869"/>
                  </a:cubicBezTo>
                  <a:cubicBezTo>
                    <a:pt x="3994" y="10869"/>
                    <a:pt x="3991" y="10868"/>
                    <a:pt x="3985" y="10868"/>
                  </a:cubicBezTo>
                  <a:cubicBezTo>
                    <a:pt x="3978" y="10867"/>
                    <a:pt x="3971" y="10867"/>
                    <a:pt x="3962" y="10866"/>
                  </a:cubicBezTo>
                  <a:cubicBezTo>
                    <a:pt x="3952" y="10866"/>
                    <a:pt x="3942" y="10865"/>
                    <a:pt x="3930" y="10865"/>
                  </a:cubicBezTo>
                  <a:cubicBezTo>
                    <a:pt x="3919" y="10864"/>
                    <a:pt x="3907" y="10864"/>
                    <a:pt x="3896" y="10865"/>
                  </a:cubicBezTo>
                  <a:lnTo>
                    <a:pt x="3582" y="10872"/>
                  </a:lnTo>
                  <a:lnTo>
                    <a:pt x="3556" y="10926"/>
                  </a:lnTo>
                  <a:lnTo>
                    <a:pt x="3947" y="11118"/>
                  </a:lnTo>
                  <a:lnTo>
                    <a:pt x="3970" y="11070"/>
                  </a:lnTo>
                  <a:lnTo>
                    <a:pt x="3743" y="10961"/>
                  </a:lnTo>
                  <a:cubicBezTo>
                    <a:pt x="3731" y="10955"/>
                    <a:pt x="3720" y="10950"/>
                    <a:pt x="3708" y="10945"/>
                  </a:cubicBezTo>
                  <a:cubicBezTo>
                    <a:pt x="3696" y="10940"/>
                    <a:pt x="3685" y="10935"/>
                    <a:pt x="3675" y="10931"/>
                  </a:cubicBezTo>
                  <a:cubicBezTo>
                    <a:pt x="3665" y="10927"/>
                    <a:pt x="3657" y="10923"/>
                    <a:pt x="3649" y="10920"/>
                  </a:cubicBezTo>
                  <a:cubicBezTo>
                    <a:pt x="3642" y="10917"/>
                    <a:pt x="3637" y="10915"/>
                    <a:pt x="3634" y="10914"/>
                  </a:cubicBezTo>
                  <a:cubicBezTo>
                    <a:pt x="3638" y="10914"/>
                    <a:pt x="3644" y="10915"/>
                    <a:pt x="3651" y="10915"/>
                  </a:cubicBezTo>
                  <a:cubicBezTo>
                    <a:pt x="3658" y="10915"/>
                    <a:pt x="3667" y="10916"/>
                    <a:pt x="3677" y="10916"/>
                  </a:cubicBezTo>
                  <a:cubicBezTo>
                    <a:pt x="3687" y="10916"/>
                    <a:pt x="3699" y="10916"/>
                    <a:pt x="3711" y="10916"/>
                  </a:cubicBezTo>
                  <a:cubicBezTo>
                    <a:pt x="3723" y="10916"/>
                    <a:pt x="3736" y="10916"/>
                    <a:pt x="3749" y="10915"/>
                  </a:cubicBezTo>
                  <a:lnTo>
                    <a:pt x="4050" y="10908"/>
                  </a:lnTo>
                  <a:lnTo>
                    <a:pt x="4074" y="10859"/>
                  </a:lnTo>
                  <a:close/>
                  <a:moveTo>
                    <a:pt x="4153" y="10699"/>
                  </a:moveTo>
                  <a:lnTo>
                    <a:pt x="3762" y="10506"/>
                  </a:lnTo>
                  <a:lnTo>
                    <a:pt x="3740" y="10552"/>
                  </a:lnTo>
                  <a:lnTo>
                    <a:pt x="4131" y="10744"/>
                  </a:lnTo>
                  <a:lnTo>
                    <a:pt x="4153" y="10699"/>
                  </a:lnTo>
                  <a:close/>
                  <a:moveTo>
                    <a:pt x="3953" y="10119"/>
                  </a:moveTo>
                  <a:lnTo>
                    <a:pt x="3929" y="10167"/>
                  </a:lnTo>
                  <a:lnTo>
                    <a:pt x="4146" y="10377"/>
                  </a:lnTo>
                  <a:cubicBezTo>
                    <a:pt x="4164" y="10395"/>
                    <a:pt x="4179" y="10409"/>
                    <a:pt x="4191" y="10420"/>
                  </a:cubicBezTo>
                  <a:cubicBezTo>
                    <a:pt x="4203" y="10431"/>
                    <a:pt x="4211" y="10438"/>
                    <a:pt x="4215" y="10441"/>
                  </a:cubicBezTo>
                  <a:cubicBezTo>
                    <a:pt x="4212" y="10441"/>
                    <a:pt x="4208" y="10439"/>
                    <a:pt x="4201" y="10437"/>
                  </a:cubicBezTo>
                  <a:cubicBezTo>
                    <a:pt x="4194" y="10436"/>
                    <a:pt x="4186" y="10434"/>
                    <a:pt x="4176" y="10432"/>
                  </a:cubicBezTo>
                  <a:cubicBezTo>
                    <a:pt x="4167" y="10430"/>
                    <a:pt x="4158" y="10428"/>
                    <a:pt x="4147" y="10426"/>
                  </a:cubicBezTo>
                  <a:cubicBezTo>
                    <a:pt x="4137" y="10425"/>
                    <a:pt x="4127" y="10423"/>
                    <a:pt x="4117" y="10421"/>
                  </a:cubicBezTo>
                  <a:lnTo>
                    <a:pt x="3824" y="10380"/>
                  </a:lnTo>
                  <a:lnTo>
                    <a:pt x="3799" y="10431"/>
                  </a:lnTo>
                  <a:lnTo>
                    <a:pt x="4255" y="10491"/>
                  </a:lnTo>
                  <a:lnTo>
                    <a:pt x="4278" y="10445"/>
                  </a:lnTo>
                  <a:lnTo>
                    <a:pt x="3953" y="10119"/>
                  </a:lnTo>
                  <a:close/>
                  <a:moveTo>
                    <a:pt x="4489" y="10016"/>
                  </a:moveTo>
                  <a:lnTo>
                    <a:pt x="4448" y="9997"/>
                  </a:lnTo>
                  <a:lnTo>
                    <a:pt x="4364" y="10169"/>
                  </a:lnTo>
                  <a:lnTo>
                    <a:pt x="4221" y="10098"/>
                  </a:lnTo>
                  <a:lnTo>
                    <a:pt x="4287" y="9964"/>
                  </a:lnTo>
                  <a:lnTo>
                    <a:pt x="4246" y="9944"/>
                  </a:lnTo>
                  <a:lnTo>
                    <a:pt x="4180" y="10078"/>
                  </a:lnTo>
                  <a:lnTo>
                    <a:pt x="4052" y="10015"/>
                  </a:lnTo>
                  <a:lnTo>
                    <a:pt x="4131" y="9855"/>
                  </a:lnTo>
                  <a:lnTo>
                    <a:pt x="4095" y="9830"/>
                  </a:lnTo>
                  <a:lnTo>
                    <a:pt x="3990" y="10043"/>
                  </a:lnTo>
                  <a:lnTo>
                    <a:pt x="4381" y="10236"/>
                  </a:lnTo>
                  <a:lnTo>
                    <a:pt x="4489" y="10016"/>
                  </a:lnTo>
                  <a:close/>
                  <a:moveTo>
                    <a:pt x="4652" y="9685"/>
                  </a:moveTo>
                  <a:lnTo>
                    <a:pt x="4615" y="9690"/>
                  </a:lnTo>
                  <a:cubicBezTo>
                    <a:pt x="4599" y="9692"/>
                    <a:pt x="4581" y="9695"/>
                    <a:pt x="4562" y="9697"/>
                  </a:cubicBezTo>
                  <a:cubicBezTo>
                    <a:pt x="4544" y="9700"/>
                    <a:pt x="4526" y="9702"/>
                    <a:pt x="4510" y="9705"/>
                  </a:cubicBezTo>
                  <a:cubicBezTo>
                    <a:pt x="4493" y="9707"/>
                    <a:pt x="4481" y="9709"/>
                    <a:pt x="4475" y="9710"/>
                  </a:cubicBezTo>
                  <a:cubicBezTo>
                    <a:pt x="4465" y="9712"/>
                    <a:pt x="4454" y="9714"/>
                    <a:pt x="4442" y="9717"/>
                  </a:cubicBezTo>
                  <a:cubicBezTo>
                    <a:pt x="4430" y="9720"/>
                    <a:pt x="4420" y="9724"/>
                    <a:pt x="4411" y="9728"/>
                  </a:cubicBezTo>
                  <a:lnTo>
                    <a:pt x="4414" y="9722"/>
                  </a:lnTo>
                  <a:cubicBezTo>
                    <a:pt x="4422" y="9707"/>
                    <a:pt x="4426" y="9691"/>
                    <a:pt x="4427" y="9676"/>
                  </a:cubicBezTo>
                  <a:cubicBezTo>
                    <a:pt x="4429" y="9661"/>
                    <a:pt x="4427" y="9646"/>
                    <a:pt x="4422" y="9632"/>
                  </a:cubicBezTo>
                  <a:cubicBezTo>
                    <a:pt x="4417" y="9619"/>
                    <a:pt x="4409" y="9606"/>
                    <a:pt x="4398" y="9595"/>
                  </a:cubicBezTo>
                  <a:cubicBezTo>
                    <a:pt x="4388" y="9583"/>
                    <a:pt x="4374" y="9574"/>
                    <a:pt x="4358" y="9566"/>
                  </a:cubicBezTo>
                  <a:cubicBezTo>
                    <a:pt x="4348" y="9561"/>
                    <a:pt x="4338" y="9557"/>
                    <a:pt x="4328" y="9556"/>
                  </a:cubicBezTo>
                  <a:cubicBezTo>
                    <a:pt x="4318" y="9554"/>
                    <a:pt x="4309" y="9553"/>
                    <a:pt x="4301" y="9553"/>
                  </a:cubicBezTo>
                  <a:cubicBezTo>
                    <a:pt x="4292" y="9554"/>
                    <a:pt x="4284" y="9555"/>
                    <a:pt x="4277" y="9557"/>
                  </a:cubicBezTo>
                  <a:cubicBezTo>
                    <a:pt x="4269" y="9559"/>
                    <a:pt x="4263" y="9561"/>
                    <a:pt x="4257" y="9564"/>
                  </a:cubicBezTo>
                  <a:cubicBezTo>
                    <a:pt x="4251" y="9567"/>
                    <a:pt x="4245" y="9570"/>
                    <a:pt x="4239" y="9575"/>
                  </a:cubicBezTo>
                  <a:cubicBezTo>
                    <a:pt x="4233" y="9579"/>
                    <a:pt x="4227" y="9585"/>
                    <a:pt x="4221" y="9591"/>
                  </a:cubicBezTo>
                  <a:cubicBezTo>
                    <a:pt x="4215" y="9598"/>
                    <a:pt x="4209" y="9606"/>
                    <a:pt x="4203" y="9616"/>
                  </a:cubicBezTo>
                  <a:cubicBezTo>
                    <a:pt x="4196" y="9626"/>
                    <a:pt x="4190" y="9637"/>
                    <a:pt x="4183" y="9650"/>
                  </a:cubicBezTo>
                  <a:lnTo>
                    <a:pt x="4139" y="9741"/>
                  </a:lnTo>
                  <a:lnTo>
                    <a:pt x="4529" y="9934"/>
                  </a:lnTo>
                  <a:lnTo>
                    <a:pt x="4552" y="9888"/>
                  </a:lnTo>
                  <a:lnTo>
                    <a:pt x="4375" y="9801"/>
                  </a:lnTo>
                  <a:cubicBezTo>
                    <a:pt x="4381" y="9792"/>
                    <a:pt x="4386" y="9785"/>
                    <a:pt x="4392" y="9780"/>
                  </a:cubicBezTo>
                  <a:cubicBezTo>
                    <a:pt x="4399" y="9776"/>
                    <a:pt x="4409" y="9772"/>
                    <a:pt x="4422" y="9769"/>
                  </a:cubicBezTo>
                  <a:cubicBezTo>
                    <a:pt x="4445" y="9765"/>
                    <a:pt x="4467" y="9760"/>
                    <a:pt x="4488" y="9757"/>
                  </a:cubicBezTo>
                  <a:cubicBezTo>
                    <a:pt x="4509" y="9754"/>
                    <a:pt x="4528" y="9751"/>
                    <a:pt x="4545" y="9749"/>
                  </a:cubicBezTo>
                  <a:cubicBezTo>
                    <a:pt x="4563" y="9747"/>
                    <a:pt x="4578" y="9745"/>
                    <a:pt x="4591" y="9745"/>
                  </a:cubicBezTo>
                  <a:cubicBezTo>
                    <a:pt x="4604" y="9744"/>
                    <a:pt x="4615" y="9744"/>
                    <a:pt x="4623" y="9744"/>
                  </a:cubicBezTo>
                  <a:lnTo>
                    <a:pt x="4652" y="9685"/>
                  </a:lnTo>
                  <a:close/>
                  <a:moveTo>
                    <a:pt x="4365" y="9636"/>
                  </a:moveTo>
                  <a:cubicBezTo>
                    <a:pt x="4374" y="9645"/>
                    <a:pt x="4379" y="9654"/>
                    <a:pt x="4382" y="9663"/>
                  </a:cubicBezTo>
                  <a:cubicBezTo>
                    <a:pt x="4385" y="9674"/>
                    <a:pt x="4386" y="9686"/>
                    <a:pt x="4384" y="9699"/>
                  </a:cubicBezTo>
                  <a:cubicBezTo>
                    <a:pt x="4382" y="9711"/>
                    <a:pt x="4376" y="9726"/>
                    <a:pt x="4368" y="9744"/>
                  </a:cubicBezTo>
                  <a:lnTo>
                    <a:pt x="4346" y="9787"/>
                  </a:lnTo>
                  <a:lnTo>
                    <a:pt x="4200" y="9715"/>
                  </a:lnTo>
                  <a:lnTo>
                    <a:pt x="4223" y="9668"/>
                  </a:lnTo>
                  <a:cubicBezTo>
                    <a:pt x="4229" y="9658"/>
                    <a:pt x="4234" y="9649"/>
                    <a:pt x="4239" y="9642"/>
                  </a:cubicBezTo>
                  <a:cubicBezTo>
                    <a:pt x="4244" y="9635"/>
                    <a:pt x="4250" y="9629"/>
                    <a:pt x="4255" y="9623"/>
                  </a:cubicBezTo>
                  <a:cubicBezTo>
                    <a:pt x="4265" y="9615"/>
                    <a:pt x="4278" y="9609"/>
                    <a:pt x="4292" y="9608"/>
                  </a:cubicBezTo>
                  <a:cubicBezTo>
                    <a:pt x="4307" y="9606"/>
                    <a:pt x="4321" y="9608"/>
                    <a:pt x="4333" y="9614"/>
                  </a:cubicBezTo>
                  <a:cubicBezTo>
                    <a:pt x="4346" y="9621"/>
                    <a:pt x="4357" y="9628"/>
                    <a:pt x="4365" y="9636"/>
                  </a:cubicBezTo>
                  <a:close/>
                  <a:moveTo>
                    <a:pt x="4663" y="9291"/>
                  </a:moveTo>
                  <a:cubicBezTo>
                    <a:pt x="4648" y="9290"/>
                    <a:pt x="4634" y="9291"/>
                    <a:pt x="4621" y="9294"/>
                  </a:cubicBezTo>
                  <a:cubicBezTo>
                    <a:pt x="4608" y="9298"/>
                    <a:pt x="4596" y="9303"/>
                    <a:pt x="4585" y="9311"/>
                  </a:cubicBezTo>
                  <a:cubicBezTo>
                    <a:pt x="4574" y="9318"/>
                    <a:pt x="4562" y="9329"/>
                    <a:pt x="4548" y="9344"/>
                  </a:cubicBezTo>
                  <a:lnTo>
                    <a:pt x="4512" y="9382"/>
                  </a:lnTo>
                  <a:cubicBezTo>
                    <a:pt x="4493" y="9401"/>
                    <a:pt x="4476" y="9414"/>
                    <a:pt x="4461" y="9419"/>
                  </a:cubicBezTo>
                  <a:cubicBezTo>
                    <a:pt x="4447" y="9425"/>
                    <a:pt x="4432" y="9423"/>
                    <a:pt x="4416" y="9416"/>
                  </a:cubicBezTo>
                  <a:cubicBezTo>
                    <a:pt x="4396" y="9406"/>
                    <a:pt x="4383" y="9391"/>
                    <a:pt x="4379" y="9372"/>
                  </a:cubicBezTo>
                  <a:cubicBezTo>
                    <a:pt x="4374" y="9352"/>
                    <a:pt x="4378" y="9330"/>
                    <a:pt x="4390" y="9306"/>
                  </a:cubicBezTo>
                  <a:cubicBezTo>
                    <a:pt x="4394" y="9297"/>
                    <a:pt x="4398" y="9290"/>
                    <a:pt x="4403" y="9283"/>
                  </a:cubicBezTo>
                  <a:cubicBezTo>
                    <a:pt x="4408" y="9276"/>
                    <a:pt x="4414" y="9270"/>
                    <a:pt x="4420" y="9264"/>
                  </a:cubicBezTo>
                  <a:cubicBezTo>
                    <a:pt x="4426" y="9257"/>
                    <a:pt x="4433" y="9251"/>
                    <a:pt x="4441" y="9246"/>
                  </a:cubicBezTo>
                  <a:cubicBezTo>
                    <a:pt x="4450" y="9240"/>
                    <a:pt x="4459" y="9233"/>
                    <a:pt x="4470" y="9227"/>
                  </a:cubicBezTo>
                  <a:lnTo>
                    <a:pt x="4446" y="9190"/>
                  </a:lnTo>
                  <a:cubicBezTo>
                    <a:pt x="4403" y="9215"/>
                    <a:pt x="4371" y="9248"/>
                    <a:pt x="4351" y="9289"/>
                  </a:cubicBezTo>
                  <a:cubicBezTo>
                    <a:pt x="4341" y="9308"/>
                    <a:pt x="4335" y="9327"/>
                    <a:pt x="4333" y="9345"/>
                  </a:cubicBezTo>
                  <a:cubicBezTo>
                    <a:pt x="4331" y="9363"/>
                    <a:pt x="4332" y="9381"/>
                    <a:pt x="4337" y="9396"/>
                  </a:cubicBezTo>
                  <a:cubicBezTo>
                    <a:pt x="4341" y="9412"/>
                    <a:pt x="4349" y="9427"/>
                    <a:pt x="4359" y="9439"/>
                  </a:cubicBezTo>
                  <a:cubicBezTo>
                    <a:pt x="4370" y="9452"/>
                    <a:pt x="4384" y="9463"/>
                    <a:pt x="4401" y="9471"/>
                  </a:cubicBezTo>
                  <a:cubicBezTo>
                    <a:pt x="4426" y="9483"/>
                    <a:pt x="4451" y="9486"/>
                    <a:pt x="4476" y="9478"/>
                  </a:cubicBezTo>
                  <a:cubicBezTo>
                    <a:pt x="4488" y="9474"/>
                    <a:pt x="4499" y="9468"/>
                    <a:pt x="4509" y="9460"/>
                  </a:cubicBezTo>
                  <a:cubicBezTo>
                    <a:pt x="4519" y="9452"/>
                    <a:pt x="4531" y="9441"/>
                    <a:pt x="4545" y="9425"/>
                  </a:cubicBezTo>
                  <a:lnTo>
                    <a:pt x="4577" y="9392"/>
                  </a:lnTo>
                  <a:cubicBezTo>
                    <a:pt x="4614" y="9352"/>
                    <a:pt x="4650" y="9341"/>
                    <a:pt x="4684" y="9358"/>
                  </a:cubicBezTo>
                  <a:cubicBezTo>
                    <a:pt x="4707" y="9369"/>
                    <a:pt x="4721" y="9388"/>
                    <a:pt x="4726" y="9413"/>
                  </a:cubicBezTo>
                  <a:cubicBezTo>
                    <a:pt x="4729" y="9425"/>
                    <a:pt x="4729" y="9436"/>
                    <a:pt x="4727" y="9446"/>
                  </a:cubicBezTo>
                  <a:cubicBezTo>
                    <a:pt x="4725" y="9456"/>
                    <a:pt x="4720" y="9469"/>
                    <a:pt x="4713" y="9484"/>
                  </a:cubicBezTo>
                  <a:cubicBezTo>
                    <a:pt x="4703" y="9503"/>
                    <a:pt x="4691" y="9521"/>
                    <a:pt x="4678" y="9535"/>
                  </a:cubicBezTo>
                  <a:cubicBezTo>
                    <a:pt x="4664" y="9549"/>
                    <a:pt x="4647" y="9562"/>
                    <a:pt x="4628" y="9572"/>
                  </a:cubicBezTo>
                  <a:lnTo>
                    <a:pt x="4654" y="9610"/>
                  </a:lnTo>
                  <a:cubicBezTo>
                    <a:pt x="4676" y="9597"/>
                    <a:pt x="4694" y="9582"/>
                    <a:pt x="4710" y="9564"/>
                  </a:cubicBezTo>
                  <a:cubicBezTo>
                    <a:pt x="4726" y="9547"/>
                    <a:pt x="4739" y="9526"/>
                    <a:pt x="4751" y="9503"/>
                  </a:cubicBezTo>
                  <a:cubicBezTo>
                    <a:pt x="4760" y="9484"/>
                    <a:pt x="4766" y="9467"/>
                    <a:pt x="4769" y="9452"/>
                  </a:cubicBezTo>
                  <a:cubicBezTo>
                    <a:pt x="4772" y="9436"/>
                    <a:pt x="4772" y="9420"/>
                    <a:pt x="4770" y="9403"/>
                  </a:cubicBezTo>
                  <a:cubicBezTo>
                    <a:pt x="4768" y="9380"/>
                    <a:pt x="4760" y="9360"/>
                    <a:pt x="4748" y="9342"/>
                  </a:cubicBezTo>
                  <a:cubicBezTo>
                    <a:pt x="4736" y="9325"/>
                    <a:pt x="4721" y="9312"/>
                    <a:pt x="4703" y="9303"/>
                  </a:cubicBezTo>
                  <a:cubicBezTo>
                    <a:pt x="4691" y="9297"/>
                    <a:pt x="4677" y="9293"/>
                    <a:pt x="4663" y="9291"/>
                  </a:cubicBezTo>
                  <a:close/>
                  <a:moveTo>
                    <a:pt x="4880" y="9221"/>
                  </a:moveTo>
                  <a:lnTo>
                    <a:pt x="4489" y="9029"/>
                  </a:lnTo>
                  <a:lnTo>
                    <a:pt x="4467" y="9074"/>
                  </a:lnTo>
                  <a:lnTo>
                    <a:pt x="4858" y="9267"/>
                  </a:lnTo>
                  <a:lnTo>
                    <a:pt x="4880" y="9221"/>
                  </a:lnTo>
                  <a:close/>
                  <a:moveTo>
                    <a:pt x="4655" y="8692"/>
                  </a:moveTo>
                  <a:lnTo>
                    <a:pt x="4528" y="8950"/>
                  </a:lnTo>
                  <a:lnTo>
                    <a:pt x="4567" y="8970"/>
                  </a:lnTo>
                  <a:lnTo>
                    <a:pt x="4619" y="8865"/>
                  </a:lnTo>
                  <a:lnTo>
                    <a:pt x="4970" y="9038"/>
                  </a:lnTo>
                  <a:lnTo>
                    <a:pt x="4993" y="8993"/>
                  </a:lnTo>
                  <a:lnTo>
                    <a:pt x="4641" y="8820"/>
                  </a:lnTo>
                  <a:lnTo>
                    <a:pt x="4693" y="8714"/>
                  </a:lnTo>
                  <a:lnTo>
                    <a:pt x="4655" y="8692"/>
                  </a:lnTo>
                  <a:close/>
                  <a:moveTo>
                    <a:pt x="5198" y="8575"/>
                  </a:moveTo>
                  <a:lnTo>
                    <a:pt x="4744" y="8512"/>
                  </a:lnTo>
                  <a:lnTo>
                    <a:pt x="4714" y="8573"/>
                  </a:lnTo>
                  <a:lnTo>
                    <a:pt x="5040" y="8896"/>
                  </a:lnTo>
                  <a:lnTo>
                    <a:pt x="5064" y="8848"/>
                  </a:lnTo>
                  <a:lnTo>
                    <a:pt x="4962" y="8752"/>
                  </a:lnTo>
                  <a:lnTo>
                    <a:pt x="5034" y="8606"/>
                  </a:lnTo>
                  <a:lnTo>
                    <a:pt x="5172" y="8628"/>
                  </a:lnTo>
                  <a:lnTo>
                    <a:pt x="5198" y="8575"/>
                  </a:lnTo>
                  <a:close/>
                  <a:moveTo>
                    <a:pt x="4990" y="8599"/>
                  </a:moveTo>
                  <a:lnTo>
                    <a:pt x="4930" y="8720"/>
                  </a:lnTo>
                  <a:lnTo>
                    <a:pt x="4769" y="8565"/>
                  </a:lnTo>
                  <a:lnTo>
                    <a:pt x="4990" y="8599"/>
                  </a:lnTo>
                  <a:close/>
                  <a:moveTo>
                    <a:pt x="4636" y="8543"/>
                  </a:moveTo>
                  <a:cubicBezTo>
                    <a:pt x="4627" y="8546"/>
                    <a:pt x="4621" y="8551"/>
                    <a:pt x="4617" y="8560"/>
                  </a:cubicBezTo>
                  <a:cubicBezTo>
                    <a:pt x="4613" y="8568"/>
                    <a:pt x="4612" y="8576"/>
                    <a:pt x="4615" y="8585"/>
                  </a:cubicBezTo>
                  <a:cubicBezTo>
                    <a:pt x="4618" y="8593"/>
                    <a:pt x="4624" y="8599"/>
                    <a:pt x="4632" y="8603"/>
                  </a:cubicBezTo>
                  <a:cubicBezTo>
                    <a:pt x="4640" y="8607"/>
                    <a:pt x="4648" y="8608"/>
                    <a:pt x="4657" y="8605"/>
                  </a:cubicBezTo>
                  <a:cubicBezTo>
                    <a:pt x="4666" y="8602"/>
                    <a:pt x="4672" y="8597"/>
                    <a:pt x="4676" y="8588"/>
                  </a:cubicBezTo>
                  <a:cubicBezTo>
                    <a:pt x="4680" y="8580"/>
                    <a:pt x="4681" y="8572"/>
                    <a:pt x="4678" y="8563"/>
                  </a:cubicBezTo>
                  <a:cubicBezTo>
                    <a:pt x="4675" y="8555"/>
                    <a:pt x="4669" y="8549"/>
                    <a:pt x="4660" y="8545"/>
                  </a:cubicBezTo>
                  <a:cubicBezTo>
                    <a:pt x="4652" y="8541"/>
                    <a:pt x="4644" y="8540"/>
                    <a:pt x="4636" y="8543"/>
                  </a:cubicBezTo>
                  <a:close/>
                  <a:moveTo>
                    <a:pt x="4693" y="8426"/>
                  </a:moveTo>
                  <a:cubicBezTo>
                    <a:pt x="4685" y="8428"/>
                    <a:pt x="4679" y="8434"/>
                    <a:pt x="4674" y="8442"/>
                  </a:cubicBezTo>
                  <a:cubicBezTo>
                    <a:pt x="4671" y="8450"/>
                    <a:pt x="4670" y="8459"/>
                    <a:pt x="4673" y="8467"/>
                  </a:cubicBezTo>
                  <a:cubicBezTo>
                    <a:pt x="4676" y="8476"/>
                    <a:pt x="4681" y="8482"/>
                    <a:pt x="4689" y="8486"/>
                  </a:cubicBezTo>
                  <a:cubicBezTo>
                    <a:pt x="4698" y="8490"/>
                    <a:pt x="4706" y="8491"/>
                    <a:pt x="4715" y="8488"/>
                  </a:cubicBezTo>
                  <a:cubicBezTo>
                    <a:pt x="4724" y="8485"/>
                    <a:pt x="4730" y="8479"/>
                    <a:pt x="4734" y="8471"/>
                  </a:cubicBezTo>
                  <a:cubicBezTo>
                    <a:pt x="4738" y="8463"/>
                    <a:pt x="4739" y="8454"/>
                    <a:pt x="4735" y="8446"/>
                  </a:cubicBezTo>
                  <a:cubicBezTo>
                    <a:pt x="4732" y="8438"/>
                    <a:pt x="4726" y="8431"/>
                    <a:pt x="4718" y="8427"/>
                  </a:cubicBezTo>
                  <a:cubicBezTo>
                    <a:pt x="4710" y="8423"/>
                    <a:pt x="4702" y="8423"/>
                    <a:pt x="4693" y="8426"/>
                  </a:cubicBezTo>
                  <a:close/>
                  <a:moveTo>
                    <a:pt x="4935" y="8123"/>
                  </a:moveTo>
                  <a:lnTo>
                    <a:pt x="4808" y="8381"/>
                  </a:lnTo>
                  <a:lnTo>
                    <a:pt x="4847" y="8401"/>
                  </a:lnTo>
                  <a:lnTo>
                    <a:pt x="4899" y="8296"/>
                  </a:lnTo>
                  <a:lnTo>
                    <a:pt x="5250" y="8469"/>
                  </a:lnTo>
                  <a:lnTo>
                    <a:pt x="5273" y="8424"/>
                  </a:lnTo>
                  <a:lnTo>
                    <a:pt x="4921" y="8251"/>
                  </a:lnTo>
                  <a:lnTo>
                    <a:pt x="4973" y="8145"/>
                  </a:lnTo>
                  <a:lnTo>
                    <a:pt x="4935" y="8123"/>
                  </a:lnTo>
                  <a:close/>
                  <a:moveTo>
                    <a:pt x="5601" y="7756"/>
                  </a:moveTo>
                  <a:lnTo>
                    <a:pt x="5194" y="7597"/>
                  </a:lnTo>
                  <a:lnTo>
                    <a:pt x="5160" y="7666"/>
                  </a:lnTo>
                  <a:lnTo>
                    <a:pt x="5383" y="7868"/>
                  </a:lnTo>
                  <a:cubicBezTo>
                    <a:pt x="5397" y="7879"/>
                    <a:pt x="5409" y="7890"/>
                    <a:pt x="5421" y="7898"/>
                  </a:cubicBezTo>
                  <a:cubicBezTo>
                    <a:pt x="5432" y="7907"/>
                    <a:pt x="5438" y="7912"/>
                    <a:pt x="5440" y="7913"/>
                  </a:cubicBezTo>
                  <a:cubicBezTo>
                    <a:pt x="5438" y="7912"/>
                    <a:pt x="5430" y="7910"/>
                    <a:pt x="5416" y="7907"/>
                  </a:cubicBezTo>
                  <a:cubicBezTo>
                    <a:pt x="5402" y="7903"/>
                    <a:pt x="5385" y="7899"/>
                    <a:pt x="5364" y="7895"/>
                  </a:cubicBezTo>
                  <a:lnTo>
                    <a:pt x="5074" y="7841"/>
                  </a:lnTo>
                  <a:lnTo>
                    <a:pt x="5040" y="7909"/>
                  </a:lnTo>
                  <a:lnTo>
                    <a:pt x="5414" y="8135"/>
                  </a:lnTo>
                  <a:lnTo>
                    <a:pt x="5437" y="8090"/>
                  </a:lnTo>
                  <a:lnTo>
                    <a:pt x="5169" y="7932"/>
                  </a:lnTo>
                  <a:cubicBezTo>
                    <a:pt x="5164" y="7929"/>
                    <a:pt x="5157" y="7925"/>
                    <a:pt x="5150" y="7921"/>
                  </a:cubicBezTo>
                  <a:cubicBezTo>
                    <a:pt x="5142" y="7916"/>
                    <a:pt x="5135" y="7912"/>
                    <a:pt x="5127" y="7908"/>
                  </a:cubicBezTo>
                  <a:cubicBezTo>
                    <a:pt x="5120" y="7904"/>
                    <a:pt x="5113" y="7900"/>
                    <a:pt x="5108" y="7897"/>
                  </a:cubicBezTo>
                  <a:cubicBezTo>
                    <a:pt x="5103" y="7894"/>
                    <a:pt x="5100" y="7892"/>
                    <a:pt x="5098" y="7892"/>
                  </a:cubicBezTo>
                  <a:cubicBezTo>
                    <a:pt x="5103" y="7893"/>
                    <a:pt x="5112" y="7895"/>
                    <a:pt x="5126" y="7897"/>
                  </a:cubicBezTo>
                  <a:cubicBezTo>
                    <a:pt x="5141" y="7900"/>
                    <a:pt x="5159" y="7904"/>
                    <a:pt x="5181" y="7908"/>
                  </a:cubicBezTo>
                  <a:lnTo>
                    <a:pt x="5497" y="7967"/>
                  </a:lnTo>
                  <a:lnTo>
                    <a:pt x="5517" y="7928"/>
                  </a:lnTo>
                  <a:lnTo>
                    <a:pt x="5266" y="7700"/>
                  </a:lnTo>
                  <a:cubicBezTo>
                    <a:pt x="5261" y="7696"/>
                    <a:pt x="5255" y="7691"/>
                    <a:pt x="5249" y="7686"/>
                  </a:cubicBezTo>
                  <a:cubicBezTo>
                    <a:pt x="5244" y="7681"/>
                    <a:pt x="5238" y="7676"/>
                    <a:pt x="5233" y="7672"/>
                  </a:cubicBezTo>
                  <a:cubicBezTo>
                    <a:pt x="5227" y="7667"/>
                    <a:pt x="5223" y="7664"/>
                    <a:pt x="5219" y="7660"/>
                  </a:cubicBezTo>
                  <a:cubicBezTo>
                    <a:pt x="5216" y="7657"/>
                    <a:pt x="5213" y="7656"/>
                    <a:pt x="5213" y="7655"/>
                  </a:cubicBezTo>
                  <a:cubicBezTo>
                    <a:pt x="5214" y="7655"/>
                    <a:pt x="5216" y="7656"/>
                    <a:pt x="5221" y="7658"/>
                  </a:cubicBezTo>
                  <a:cubicBezTo>
                    <a:pt x="5226" y="7661"/>
                    <a:pt x="5231" y="7663"/>
                    <a:pt x="5238" y="7666"/>
                  </a:cubicBezTo>
                  <a:cubicBezTo>
                    <a:pt x="5245" y="7669"/>
                    <a:pt x="5252" y="7672"/>
                    <a:pt x="5260" y="7676"/>
                  </a:cubicBezTo>
                  <a:cubicBezTo>
                    <a:pt x="5267" y="7679"/>
                    <a:pt x="5274" y="7682"/>
                    <a:pt x="5280" y="7685"/>
                  </a:cubicBezTo>
                  <a:lnTo>
                    <a:pt x="5578" y="7803"/>
                  </a:lnTo>
                  <a:lnTo>
                    <a:pt x="5601" y="7756"/>
                  </a:lnTo>
                  <a:close/>
                  <a:moveTo>
                    <a:pt x="5386" y="7207"/>
                  </a:moveTo>
                  <a:lnTo>
                    <a:pt x="5363" y="7254"/>
                  </a:lnTo>
                  <a:lnTo>
                    <a:pt x="5635" y="7388"/>
                  </a:lnTo>
                  <a:cubicBezTo>
                    <a:pt x="5648" y="7394"/>
                    <a:pt x="5659" y="7401"/>
                    <a:pt x="5668" y="7407"/>
                  </a:cubicBezTo>
                  <a:cubicBezTo>
                    <a:pt x="5676" y="7413"/>
                    <a:pt x="5683" y="7422"/>
                    <a:pt x="5689" y="7432"/>
                  </a:cubicBezTo>
                  <a:cubicBezTo>
                    <a:pt x="5694" y="7442"/>
                    <a:pt x="5696" y="7454"/>
                    <a:pt x="5694" y="7468"/>
                  </a:cubicBezTo>
                  <a:cubicBezTo>
                    <a:pt x="5692" y="7482"/>
                    <a:pt x="5687" y="7497"/>
                    <a:pt x="5679" y="7513"/>
                  </a:cubicBezTo>
                  <a:cubicBezTo>
                    <a:pt x="5673" y="7526"/>
                    <a:pt x="5667" y="7535"/>
                    <a:pt x="5661" y="7543"/>
                  </a:cubicBezTo>
                  <a:cubicBezTo>
                    <a:pt x="5654" y="7551"/>
                    <a:pt x="5647" y="7557"/>
                    <a:pt x="5641" y="7561"/>
                  </a:cubicBezTo>
                  <a:cubicBezTo>
                    <a:pt x="5634" y="7565"/>
                    <a:pt x="5627" y="7568"/>
                    <a:pt x="5621" y="7569"/>
                  </a:cubicBezTo>
                  <a:cubicBezTo>
                    <a:pt x="5615" y="7571"/>
                    <a:pt x="5609" y="7571"/>
                    <a:pt x="5604" y="7571"/>
                  </a:cubicBezTo>
                  <a:cubicBezTo>
                    <a:pt x="5596" y="7571"/>
                    <a:pt x="5587" y="7568"/>
                    <a:pt x="5576" y="7564"/>
                  </a:cubicBezTo>
                  <a:cubicBezTo>
                    <a:pt x="5564" y="7560"/>
                    <a:pt x="5554" y="7555"/>
                    <a:pt x="5544" y="7550"/>
                  </a:cubicBezTo>
                  <a:lnTo>
                    <a:pt x="5281" y="7421"/>
                  </a:lnTo>
                  <a:lnTo>
                    <a:pt x="5258" y="7467"/>
                  </a:lnTo>
                  <a:lnTo>
                    <a:pt x="5538" y="7605"/>
                  </a:lnTo>
                  <a:cubicBezTo>
                    <a:pt x="5547" y="7609"/>
                    <a:pt x="5557" y="7613"/>
                    <a:pt x="5569" y="7618"/>
                  </a:cubicBezTo>
                  <a:cubicBezTo>
                    <a:pt x="5581" y="7622"/>
                    <a:pt x="5593" y="7624"/>
                    <a:pt x="5605" y="7623"/>
                  </a:cubicBezTo>
                  <a:cubicBezTo>
                    <a:pt x="5629" y="7622"/>
                    <a:pt x="5651" y="7615"/>
                    <a:pt x="5669" y="7601"/>
                  </a:cubicBezTo>
                  <a:cubicBezTo>
                    <a:pt x="5687" y="7588"/>
                    <a:pt x="5703" y="7566"/>
                    <a:pt x="5718" y="7535"/>
                  </a:cubicBezTo>
                  <a:cubicBezTo>
                    <a:pt x="5730" y="7511"/>
                    <a:pt x="5737" y="7490"/>
                    <a:pt x="5740" y="7472"/>
                  </a:cubicBezTo>
                  <a:cubicBezTo>
                    <a:pt x="5743" y="7453"/>
                    <a:pt x="5743" y="7435"/>
                    <a:pt x="5738" y="7418"/>
                  </a:cubicBezTo>
                  <a:cubicBezTo>
                    <a:pt x="5734" y="7401"/>
                    <a:pt x="5727" y="7388"/>
                    <a:pt x="5716" y="7377"/>
                  </a:cubicBezTo>
                  <a:cubicBezTo>
                    <a:pt x="5704" y="7367"/>
                    <a:pt x="5687" y="7356"/>
                    <a:pt x="5664" y="7344"/>
                  </a:cubicBezTo>
                  <a:lnTo>
                    <a:pt x="5386" y="7207"/>
                  </a:lnTo>
                  <a:close/>
                  <a:moveTo>
                    <a:pt x="5228" y="7338"/>
                  </a:moveTo>
                  <a:cubicBezTo>
                    <a:pt x="5220" y="7341"/>
                    <a:pt x="5214" y="7347"/>
                    <a:pt x="5210" y="7355"/>
                  </a:cubicBezTo>
                  <a:cubicBezTo>
                    <a:pt x="5206" y="7363"/>
                    <a:pt x="5205" y="7371"/>
                    <a:pt x="5208" y="7380"/>
                  </a:cubicBezTo>
                  <a:cubicBezTo>
                    <a:pt x="5211" y="7388"/>
                    <a:pt x="5216" y="7395"/>
                    <a:pt x="5224" y="7399"/>
                  </a:cubicBezTo>
                  <a:cubicBezTo>
                    <a:pt x="5233" y="7403"/>
                    <a:pt x="5241" y="7403"/>
                    <a:pt x="5250" y="7400"/>
                  </a:cubicBezTo>
                  <a:cubicBezTo>
                    <a:pt x="5259" y="7398"/>
                    <a:pt x="5265" y="7392"/>
                    <a:pt x="5269" y="7384"/>
                  </a:cubicBezTo>
                  <a:cubicBezTo>
                    <a:pt x="5273" y="7375"/>
                    <a:pt x="5274" y="7367"/>
                    <a:pt x="5270" y="7359"/>
                  </a:cubicBezTo>
                  <a:cubicBezTo>
                    <a:pt x="5267" y="7350"/>
                    <a:pt x="5262" y="7344"/>
                    <a:pt x="5253" y="7340"/>
                  </a:cubicBezTo>
                  <a:cubicBezTo>
                    <a:pt x="5245" y="7336"/>
                    <a:pt x="5237" y="7335"/>
                    <a:pt x="5228" y="7338"/>
                  </a:cubicBezTo>
                  <a:close/>
                  <a:moveTo>
                    <a:pt x="5286" y="7221"/>
                  </a:moveTo>
                  <a:cubicBezTo>
                    <a:pt x="5277" y="7224"/>
                    <a:pt x="5271" y="7230"/>
                    <a:pt x="5267" y="7238"/>
                  </a:cubicBezTo>
                  <a:cubicBezTo>
                    <a:pt x="5263" y="7246"/>
                    <a:pt x="5263" y="7255"/>
                    <a:pt x="5265" y="7263"/>
                  </a:cubicBezTo>
                  <a:cubicBezTo>
                    <a:pt x="5268" y="7272"/>
                    <a:pt x="5274" y="7278"/>
                    <a:pt x="5282" y="7282"/>
                  </a:cubicBezTo>
                  <a:cubicBezTo>
                    <a:pt x="5290" y="7286"/>
                    <a:pt x="5299" y="7286"/>
                    <a:pt x="5307" y="7284"/>
                  </a:cubicBezTo>
                  <a:cubicBezTo>
                    <a:pt x="5316" y="7281"/>
                    <a:pt x="5322" y="7275"/>
                    <a:pt x="5327" y="7267"/>
                  </a:cubicBezTo>
                  <a:cubicBezTo>
                    <a:pt x="5331" y="7259"/>
                    <a:pt x="5331" y="7250"/>
                    <a:pt x="5328" y="7242"/>
                  </a:cubicBezTo>
                  <a:cubicBezTo>
                    <a:pt x="5325" y="7233"/>
                    <a:pt x="5319" y="7227"/>
                    <a:pt x="5311" y="7223"/>
                  </a:cubicBezTo>
                  <a:cubicBezTo>
                    <a:pt x="5303" y="7219"/>
                    <a:pt x="5294" y="7219"/>
                    <a:pt x="5286" y="7221"/>
                  </a:cubicBezTo>
                  <a:close/>
                  <a:moveTo>
                    <a:pt x="5960" y="7027"/>
                  </a:moveTo>
                  <a:lnTo>
                    <a:pt x="5569" y="6835"/>
                  </a:lnTo>
                  <a:lnTo>
                    <a:pt x="5546" y="6881"/>
                  </a:lnTo>
                  <a:lnTo>
                    <a:pt x="5759" y="6984"/>
                  </a:lnTo>
                  <a:cubicBezTo>
                    <a:pt x="5774" y="6991"/>
                    <a:pt x="5788" y="6998"/>
                    <a:pt x="5802" y="7004"/>
                  </a:cubicBezTo>
                  <a:cubicBezTo>
                    <a:pt x="5816" y="7010"/>
                    <a:pt x="5829" y="7016"/>
                    <a:pt x="5841" y="7021"/>
                  </a:cubicBezTo>
                  <a:cubicBezTo>
                    <a:pt x="5852" y="7026"/>
                    <a:pt x="5862" y="7030"/>
                    <a:pt x="5869" y="7033"/>
                  </a:cubicBezTo>
                  <a:cubicBezTo>
                    <a:pt x="5877" y="7036"/>
                    <a:pt x="5881" y="7037"/>
                    <a:pt x="5881" y="7037"/>
                  </a:cubicBezTo>
                  <a:cubicBezTo>
                    <a:pt x="5880" y="7037"/>
                    <a:pt x="5876" y="7037"/>
                    <a:pt x="5870" y="7036"/>
                  </a:cubicBezTo>
                  <a:cubicBezTo>
                    <a:pt x="5864" y="7036"/>
                    <a:pt x="5856" y="7036"/>
                    <a:pt x="5847" y="7035"/>
                  </a:cubicBezTo>
                  <a:cubicBezTo>
                    <a:pt x="5838" y="7035"/>
                    <a:pt x="5827" y="7034"/>
                    <a:pt x="5816" y="7034"/>
                  </a:cubicBezTo>
                  <a:cubicBezTo>
                    <a:pt x="5804" y="7033"/>
                    <a:pt x="5793" y="7033"/>
                    <a:pt x="5781" y="7033"/>
                  </a:cubicBezTo>
                  <a:lnTo>
                    <a:pt x="5468" y="7041"/>
                  </a:lnTo>
                  <a:lnTo>
                    <a:pt x="5441" y="7095"/>
                  </a:lnTo>
                  <a:lnTo>
                    <a:pt x="5832" y="7287"/>
                  </a:lnTo>
                  <a:lnTo>
                    <a:pt x="5856" y="7239"/>
                  </a:lnTo>
                  <a:lnTo>
                    <a:pt x="5628" y="7129"/>
                  </a:lnTo>
                  <a:cubicBezTo>
                    <a:pt x="5616" y="7124"/>
                    <a:pt x="5605" y="7118"/>
                    <a:pt x="5593" y="7113"/>
                  </a:cubicBezTo>
                  <a:cubicBezTo>
                    <a:pt x="5582" y="7108"/>
                    <a:pt x="5571" y="7104"/>
                    <a:pt x="5561" y="7100"/>
                  </a:cubicBezTo>
                  <a:cubicBezTo>
                    <a:pt x="5551" y="7095"/>
                    <a:pt x="5542" y="7092"/>
                    <a:pt x="5535" y="7088"/>
                  </a:cubicBezTo>
                  <a:cubicBezTo>
                    <a:pt x="5528" y="7085"/>
                    <a:pt x="5523" y="7083"/>
                    <a:pt x="5519" y="7082"/>
                  </a:cubicBezTo>
                  <a:cubicBezTo>
                    <a:pt x="5523" y="7083"/>
                    <a:pt x="5529" y="7083"/>
                    <a:pt x="5536" y="7084"/>
                  </a:cubicBezTo>
                  <a:cubicBezTo>
                    <a:pt x="5544" y="7084"/>
                    <a:pt x="5552" y="7084"/>
                    <a:pt x="5563" y="7084"/>
                  </a:cubicBezTo>
                  <a:cubicBezTo>
                    <a:pt x="5573" y="7084"/>
                    <a:pt x="5584" y="7084"/>
                    <a:pt x="5596" y="7084"/>
                  </a:cubicBezTo>
                  <a:cubicBezTo>
                    <a:pt x="5608" y="7084"/>
                    <a:pt x="5621" y="7084"/>
                    <a:pt x="5635" y="7084"/>
                  </a:cubicBezTo>
                  <a:lnTo>
                    <a:pt x="5936" y="7076"/>
                  </a:lnTo>
                  <a:lnTo>
                    <a:pt x="5960" y="7027"/>
                  </a:lnTo>
                  <a:close/>
                  <a:moveTo>
                    <a:pt x="5984" y="6606"/>
                  </a:moveTo>
                  <a:cubicBezTo>
                    <a:pt x="5969" y="6605"/>
                    <a:pt x="5955" y="6606"/>
                    <a:pt x="5942" y="6609"/>
                  </a:cubicBezTo>
                  <a:cubicBezTo>
                    <a:pt x="5929" y="6613"/>
                    <a:pt x="5917" y="6618"/>
                    <a:pt x="5906" y="6626"/>
                  </a:cubicBezTo>
                  <a:cubicBezTo>
                    <a:pt x="5895" y="6633"/>
                    <a:pt x="5883" y="6644"/>
                    <a:pt x="5869" y="6659"/>
                  </a:cubicBezTo>
                  <a:lnTo>
                    <a:pt x="5833" y="6697"/>
                  </a:lnTo>
                  <a:cubicBezTo>
                    <a:pt x="5814" y="6716"/>
                    <a:pt x="5797" y="6729"/>
                    <a:pt x="5783" y="6734"/>
                  </a:cubicBezTo>
                  <a:cubicBezTo>
                    <a:pt x="5768" y="6740"/>
                    <a:pt x="5753" y="6738"/>
                    <a:pt x="5737" y="6731"/>
                  </a:cubicBezTo>
                  <a:cubicBezTo>
                    <a:pt x="5717" y="6721"/>
                    <a:pt x="5704" y="6706"/>
                    <a:pt x="5700" y="6687"/>
                  </a:cubicBezTo>
                  <a:cubicBezTo>
                    <a:pt x="5695" y="6667"/>
                    <a:pt x="5699" y="6646"/>
                    <a:pt x="5711" y="6621"/>
                  </a:cubicBezTo>
                  <a:cubicBezTo>
                    <a:pt x="5715" y="6612"/>
                    <a:pt x="5720" y="6605"/>
                    <a:pt x="5724" y="6598"/>
                  </a:cubicBezTo>
                  <a:cubicBezTo>
                    <a:pt x="5729" y="6591"/>
                    <a:pt x="5735" y="6585"/>
                    <a:pt x="5741" y="6579"/>
                  </a:cubicBezTo>
                  <a:cubicBezTo>
                    <a:pt x="5747" y="6572"/>
                    <a:pt x="5754" y="6566"/>
                    <a:pt x="5763" y="6561"/>
                  </a:cubicBezTo>
                  <a:cubicBezTo>
                    <a:pt x="5771" y="6555"/>
                    <a:pt x="5780" y="6548"/>
                    <a:pt x="5791" y="6542"/>
                  </a:cubicBezTo>
                  <a:lnTo>
                    <a:pt x="5767" y="6505"/>
                  </a:lnTo>
                  <a:cubicBezTo>
                    <a:pt x="5724" y="6530"/>
                    <a:pt x="5692" y="6563"/>
                    <a:pt x="5672" y="6604"/>
                  </a:cubicBezTo>
                  <a:cubicBezTo>
                    <a:pt x="5662" y="6623"/>
                    <a:pt x="5657" y="6642"/>
                    <a:pt x="5654" y="6660"/>
                  </a:cubicBezTo>
                  <a:cubicBezTo>
                    <a:pt x="5652" y="6679"/>
                    <a:pt x="5653" y="6696"/>
                    <a:pt x="5658" y="6711"/>
                  </a:cubicBezTo>
                  <a:cubicBezTo>
                    <a:pt x="5662" y="6727"/>
                    <a:pt x="5670" y="6742"/>
                    <a:pt x="5681" y="6754"/>
                  </a:cubicBezTo>
                  <a:cubicBezTo>
                    <a:pt x="5691" y="6767"/>
                    <a:pt x="5705" y="6778"/>
                    <a:pt x="5722" y="6786"/>
                  </a:cubicBezTo>
                  <a:cubicBezTo>
                    <a:pt x="5747" y="6798"/>
                    <a:pt x="5772" y="6801"/>
                    <a:pt x="5798" y="6793"/>
                  </a:cubicBezTo>
                  <a:cubicBezTo>
                    <a:pt x="5809" y="6789"/>
                    <a:pt x="5820" y="6783"/>
                    <a:pt x="5830" y="6775"/>
                  </a:cubicBezTo>
                  <a:cubicBezTo>
                    <a:pt x="5840" y="6767"/>
                    <a:pt x="5852" y="6756"/>
                    <a:pt x="5867" y="6741"/>
                  </a:cubicBezTo>
                  <a:lnTo>
                    <a:pt x="5898" y="6707"/>
                  </a:lnTo>
                  <a:cubicBezTo>
                    <a:pt x="5935" y="6667"/>
                    <a:pt x="5971" y="6656"/>
                    <a:pt x="6005" y="6673"/>
                  </a:cubicBezTo>
                  <a:cubicBezTo>
                    <a:pt x="6028" y="6684"/>
                    <a:pt x="6042" y="6703"/>
                    <a:pt x="6047" y="6728"/>
                  </a:cubicBezTo>
                  <a:cubicBezTo>
                    <a:pt x="6050" y="6740"/>
                    <a:pt x="6050" y="6751"/>
                    <a:pt x="6048" y="6761"/>
                  </a:cubicBezTo>
                  <a:cubicBezTo>
                    <a:pt x="6046" y="6771"/>
                    <a:pt x="6041" y="6784"/>
                    <a:pt x="6034" y="6799"/>
                  </a:cubicBezTo>
                  <a:cubicBezTo>
                    <a:pt x="6024" y="6819"/>
                    <a:pt x="6013" y="6836"/>
                    <a:pt x="5999" y="6850"/>
                  </a:cubicBezTo>
                  <a:cubicBezTo>
                    <a:pt x="5985" y="6864"/>
                    <a:pt x="5969" y="6877"/>
                    <a:pt x="5949" y="6887"/>
                  </a:cubicBezTo>
                  <a:lnTo>
                    <a:pt x="5975" y="6926"/>
                  </a:lnTo>
                  <a:cubicBezTo>
                    <a:pt x="5997" y="6912"/>
                    <a:pt x="6015" y="6897"/>
                    <a:pt x="6031" y="6879"/>
                  </a:cubicBezTo>
                  <a:cubicBezTo>
                    <a:pt x="6047" y="6862"/>
                    <a:pt x="6060" y="6841"/>
                    <a:pt x="6072" y="6818"/>
                  </a:cubicBezTo>
                  <a:cubicBezTo>
                    <a:pt x="6081" y="6799"/>
                    <a:pt x="6087" y="6782"/>
                    <a:pt x="6090" y="6767"/>
                  </a:cubicBezTo>
                  <a:cubicBezTo>
                    <a:pt x="6093" y="6751"/>
                    <a:pt x="6093" y="6735"/>
                    <a:pt x="6091" y="6718"/>
                  </a:cubicBezTo>
                  <a:cubicBezTo>
                    <a:pt x="6089" y="6695"/>
                    <a:pt x="6082" y="6675"/>
                    <a:pt x="6069" y="6657"/>
                  </a:cubicBezTo>
                  <a:cubicBezTo>
                    <a:pt x="6057" y="6640"/>
                    <a:pt x="6042" y="6627"/>
                    <a:pt x="6024" y="6618"/>
                  </a:cubicBezTo>
                  <a:cubicBezTo>
                    <a:pt x="6012" y="6612"/>
                    <a:pt x="5998" y="6608"/>
                    <a:pt x="5984" y="6606"/>
                  </a:cubicBezTo>
                  <a:close/>
                  <a:moveTo>
                    <a:pt x="5901" y="6160"/>
                  </a:moveTo>
                  <a:lnTo>
                    <a:pt x="5774" y="6418"/>
                  </a:lnTo>
                  <a:lnTo>
                    <a:pt x="5813" y="6438"/>
                  </a:lnTo>
                  <a:lnTo>
                    <a:pt x="5865" y="6333"/>
                  </a:lnTo>
                  <a:lnTo>
                    <a:pt x="6216" y="6506"/>
                  </a:lnTo>
                  <a:lnTo>
                    <a:pt x="6238" y="6461"/>
                  </a:lnTo>
                  <a:lnTo>
                    <a:pt x="5887" y="6288"/>
                  </a:lnTo>
                  <a:lnTo>
                    <a:pt x="5939" y="6182"/>
                  </a:lnTo>
                  <a:lnTo>
                    <a:pt x="5901" y="6160"/>
                  </a:lnTo>
                  <a:close/>
                  <a:moveTo>
                    <a:pt x="6433" y="6065"/>
                  </a:moveTo>
                  <a:lnTo>
                    <a:pt x="6393" y="6046"/>
                  </a:lnTo>
                  <a:lnTo>
                    <a:pt x="6308" y="6218"/>
                  </a:lnTo>
                  <a:lnTo>
                    <a:pt x="6165" y="6147"/>
                  </a:lnTo>
                  <a:lnTo>
                    <a:pt x="6231" y="6013"/>
                  </a:lnTo>
                  <a:lnTo>
                    <a:pt x="6190" y="5993"/>
                  </a:lnTo>
                  <a:lnTo>
                    <a:pt x="6124" y="6127"/>
                  </a:lnTo>
                  <a:lnTo>
                    <a:pt x="5996" y="6064"/>
                  </a:lnTo>
                  <a:lnTo>
                    <a:pt x="6075" y="5904"/>
                  </a:lnTo>
                  <a:lnTo>
                    <a:pt x="6039" y="5879"/>
                  </a:lnTo>
                  <a:lnTo>
                    <a:pt x="5934" y="6092"/>
                  </a:lnTo>
                  <a:lnTo>
                    <a:pt x="6325" y="6285"/>
                  </a:lnTo>
                  <a:lnTo>
                    <a:pt x="6433" y="6065"/>
                  </a:lnTo>
                  <a:close/>
                  <a:moveTo>
                    <a:pt x="6596" y="5734"/>
                  </a:moveTo>
                  <a:lnTo>
                    <a:pt x="6560" y="5739"/>
                  </a:lnTo>
                  <a:cubicBezTo>
                    <a:pt x="6543" y="5741"/>
                    <a:pt x="6525" y="5744"/>
                    <a:pt x="6507" y="5746"/>
                  </a:cubicBezTo>
                  <a:cubicBezTo>
                    <a:pt x="6488" y="5749"/>
                    <a:pt x="6470" y="5751"/>
                    <a:pt x="6454" y="5754"/>
                  </a:cubicBezTo>
                  <a:cubicBezTo>
                    <a:pt x="6437" y="5756"/>
                    <a:pt x="6426" y="5758"/>
                    <a:pt x="6419" y="5759"/>
                  </a:cubicBezTo>
                  <a:cubicBezTo>
                    <a:pt x="6409" y="5761"/>
                    <a:pt x="6398" y="5763"/>
                    <a:pt x="6386" y="5766"/>
                  </a:cubicBezTo>
                  <a:cubicBezTo>
                    <a:pt x="6374" y="5769"/>
                    <a:pt x="6364" y="5773"/>
                    <a:pt x="6356" y="5777"/>
                  </a:cubicBezTo>
                  <a:lnTo>
                    <a:pt x="6358" y="5771"/>
                  </a:lnTo>
                  <a:cubicBezTo>
                    <a:pt x="6366" y="5756"/>
                    <a:pt x="6370" y="5740"/>
                    <a:pt x="6372" y="5725"/>
                  </a:cubicBezTo>
                  <a:cubicBezTo>
                    <a:pt x="6373" y="5710"/>
                    <a:pt x="6371" y="5695"/>
                    <a:pt x="6366" y="5681"/>
                  </a:cubicBezTo>
                  <a:cubicBezTo>
                    <a:pt x="6361" y="5668"/>
                    <a:pt x="6353" y="5655"/>
                    <a:pt x="6343" y="5644"/>
                  </a:cubicBezTo>
                  <a:cubicBezTo>
                    <a:pt x="6332" y="5632"/>
                    <a:pt x="6318" y="5623"/>
                    <a:pt x="6302" y="5615"/>
                  </a:cubicBezTo>
                  <a:cubicBezTo>
                    <a:pt x="6292" y="5610"/>
                    <a:pt x="6282" y="5606"/>
                    <a:pt x="6272" y="5605"/>
                  </a:cubicBezTo>
                  <a:cubicBezTo>
                    <a:pt x="6263" y="5603"/>
                    <a:pt x="6253" y="5602"/>
                    <a:pt x="6245" y="5602"/>
                  </a:cubicBezTo>
                  <a:cubicBezTo>
                    <a:pt x="6236" y="5603"/>
                    <a:pt x="6228" y="5604"/>
                    <a:pt x="6221" y="5606"/>
                  </a:cubicBezTo>
                  <a:cubicBezTo>
                    <a:pt x="6213" y="5608"/>
                    <a:pt x="6207" y="5610"/>
                    <a:pt x="6201" y="5613"/>
                  </a:cubicBezTo>
                  <a:cubicBezTo>
                    <a:pt x="6195" y="5616"/>
                    <a:pt x="6189" y="5619"/>
                    <a:pt x="6183" y="5624"/>
                  </a:cubicBezTo>
                  <a:cubicBezTo>
                    <a:pt x="6177" y="5628"/>
                    <a:pt x="6171" y="5634"/>
                    <a:pt x="6165" y="5640"/>
                  </a:cubicBezTo>
                  <a:cubicBezTo>
                    <a:pt x="6159" y="5647"/>
                    <a:pt x="6153" y="5655"/>
                    <a:pt x="6147" y="5665"/>
                  </a:cubicBezTo>
                  <a:cubicBezTo>
                    <a:pt x="6141" y="5675"/>
                    <a:pt x="6134" y="5686"/>
                    <a:pt x="6128" y="5699"/>
                  </a:cubicBezTo>
                  <a:lnTo>
                    <a:pt x="6083" y="5790"/>
                  </a:lnTo>
                  <a:lnTo>
                    <a:pt x="6474" y="5983"/>
                  </a:lnTo>
                  <a:lnTo>
                    <a:pt x="6496" y="5937"/>
                  </a:lnTo>
                  <a:lnTo>
                    <a:pt x="6319" y="5850"/>
                  </a:lnTo>
                  <a:cubicBezTo>
                    <a:pt x="6325" y="5841"/>
                    <a:pt x="6330" y="5834"/>
                    <a:pt x="6337" y="5829"/>
                  </a:cubicBezTo>
                  <a:cubicBezTo>
                    <a:pt x="6343" y="5825"/>
                    <a:pt x="6353" y="5821"/>
                    <a:pt x="6366" y="5818"/>
                  </a:cubicBezTo>
                  <a:cubicBezTo>
                    <a:pt x="6389" y="5814"/>
                    <a:pt x="6411" y="5809"/>
                    <a:pt x="6432" y="5806"/>
                  </a:cubicBezTo>
                  <a:cubicBezTo>
                    <a:pt x="6453" y="5803"/>
                    <a:pt x="6472" y="5800"/>
                    <a:pt x="6489" y="5798"/>
                  </a:cubicBezTo>
                  <a:cubicBezTo>
                    <a:pt x="6507" y="5796"/>
                    <a:pt x="6522" y="5794"/>
                    <a:pt x="6535" y="5794"/>
                  </a:cubicBezTo>
                  <a:cubicBezTo>
                    <a:pt x="6548" y="5793"/>
                    <a:pt x="6559" y="5793"/>
                    <a:pt x="6567" y="5793"/>
                  </a:cubicBezTo>
                  <a:lnTo>
                    <a:pt x="6596" y="5734"/>
                  </a:lnTo>
                  <a:close/>
                  <a:moveTo>
                    <a:pt x="6310" y="5685"/>
                  </a:moveTo>
                  <a:cubicBezTo>
                    <a:pt x="6318" y="5694"/>
                    <a:pt x="6324" y="5703"/>
                    <a:pt x="6327" y="5712"/>
                  </a:cubicBezTo>
                  <a:cubicBezTo>
                    <a:pt x="6330" y="5723"/>
                    <a:pt x="6330" y="5735"/>
                    <a:pt x="6328" y="5748"/>
                  </a:cubicBezTo>
                  <a:cubicBezTo>
                    <a:pt x="6326" y="5760"/>
                    <a:pt x="6320" y="5775"/>
                    <a:pt x="6312" y="5793"/>
                  </a:cubicBezTo>
                  <a:lnTo>
                    <a:pt x="6290" y="5836"/>
                  </a:lnTo>
                  <a:lnTo>
                    <a:pt x="6145" y="5764"/>
                  </a:lnTo>
                  <a:lnTo>
                    <a:pt x="6168" y="5718"/>
                  </a:lnTo>
                  <a:cubicBezTo>
                    <a:pt x="6173" y="5707"/>
                    <a:pt x="6178" y="5698"/>
                    <a:pt x="6183" y="5691"/>
                  </a:cubicBezTo>
                  <a:cubicBezTo>
                    <a:pt x="6188" y="5684"/>
                    <a:pt x="6194" y="5678"/>
                    <a:pt x="6200" y="5672"/>
                  </a:cubicBezTo>
                  <a:cubicBezTo>
                    <a:pt x="6210" y="5664"/>
                    <a:pt x="6222" y="5658"/>
                    <a:pt x="6236" y="5657"/>
                  </a:cubicBezTo>
                  <a:cubicBezTo>
                    <a:pt x="6251" y="5655"/>
                    <a:pt x="6265" y="5657"/>
                    <a:pt x="6278" y="5663"/>
                  </a:cubicBezTo>
                  <a:cubicBezTo>
                    <a:pt x="6291" y="5670"/>
                    <a:pt x="6301" y="5677"/>
                    <a:pt x="6310" y="5685"/>
                  </a:cubicBezTo>
                  <a:close/>
                  <a:moveTo>
                    <a:pt x="6808" y="5523"/>
                  </a:moveTo>
                  <a:lnTo>
                    <a:pt x="6259" y="5253"/>
                  </a:lnTo>
                  <a:lnTo>
                    <a:pt x="6240" y="5290"/>
                  </a:lnTo>
                  <a:lnTo>
                    <a:pt x="6789" y="5561"/>
                  </a:lnTo>
                  <a:lnTo>
                    <a:pt x="6808" y="5523"/>
                  </a:lnTo>
                  <a:close/>
                  <a:moveTo>
                    <a:pt x="6582" y="4775"/>
                  </a:moveTo>
                  <a:lnTo>
                    <a:pt x="6560" y="4821"/>
                  </a:lnTo>
                  <a:lnTo>
                    <a:pt x="6832" y="4955"/>
                  </a:lnTo>
                  <a:cubicBezTo>
                    <a:pt x="6845" y="4962"/>
                    <a:pt x="6856" y="4968"/>
                    <a:pt x="6865" y="4975"/>
                  </a:cubicBezTo>
                  <a:cubicBezTo>
                    <a:pt x="6873" y="4981"/>
                    <a:pt x="6880" y="4989"/>
                    <a:pt x="6886" y="5000"/>
                  </a:cubicBezTo>
                  <a:cubicBezTo>
                    <a:pt x="6891" y="5010"/>
                    <a:pt x="6892" y="5022"/>
                    <a:pt x="6891" y="5036"/>
                  </a:cubicBezTo>
                  <a:cubicBezTo>
                    <a:pt x="6889" y="5050"/>
                    <a:pt x="6884" y="5065"/>
                    <a:pt x="6876" y="5081"/>
                  </a:cubicBezTo>
                  <a:cubicBezTo>
                    <a:pt x="6870" y="5093"/>
                    <a:pt x="6864" y="5103"/>
                    <a:pt x="6857" y="5111"/>
                  </a:cubicBezTo>
                  <a:cubicBezTo>
                    <a:pt x="6851" y="5118"/>
                    <a:pt x="6844" y="5124"/>
                    <a:pt x="6837" y="5129"/>
                  </a:cubicBezTo>
                  <a:cubicBezTo>
                    <a:pt x="6831" y="5133"/>
                    <a:pt x="6824" y="5136"/>
                    <a:pt x="6818" y="5137"/>
                  </a:cubicBezTo>
                  <a:cubicBezTo>
                    <a:pt x="6811" y="5138"/>
                    <a:pt x="6806" y="5139"/>
                    <a:pt x="6801" y="5139"/>
                  </a:cubicBezTo>
                  <a:cubicBezTo>
                    <a:pt x="6793" y="5138"/>
                    <a:pt x="6784" y="5136"/>
                    <a:pt x="6772" y="5132"/>
                  </a:cubicBezTo>
                  <a:cubicBezTo>
                    <a:pt x="6761" y="5127"/>
                    <a:pt x="6751" y="5123"/>
                    <a:pt x="6741" y="5118"/>
                  </a:cubicBezTo>
                  <a:lnTo>
                    <a:pt x="6478" y="4988"/>
                  </a:lnTo>
                  <a:lnTo>
                    <a:pt x="6455" y="5034"/>
                  </a:lnTo>
                  <a:lnTo>
                    <a:pt x="6735" y="5172"/>
                  </a:lnTo>
                  <a:cubicBezTo>
                    <a:pt x="6744" y="5177"/>
                    <a:pt x="6754" y="5181"/>
                    <a:pt x="6766" y="5185"/>
                  </a:cubicBezTo>
                  <a:cubicBezTo>
                    <a:pt x="6778" y="5190"/>
                    <a:pt x="6790" y="5192"/>
                    <a:pt x="6802" y="5191"/>
                  </a:cubicBezTo>
                  <a:cubicBezTo>
                    <a:pt x="6826" y="5190"/>
                    <a:pt x="6848" y="5182"/>
                    <a:pt x="6866" y="5169"/>
                  </a:cubicBezTo>
                  <a:cubicBezTo>
                    <a:pt x="6884" y="5155"/>
                    <a:pt x="6900" y="5133"/>
                    <a:pt x="6915" y="5103"/>
                  </a:cubicBezTo>
                  <a:cubicBezTo>
                    <a:pt x="6927" y="5079"/>
                    <a:pt x="6934" y="5058"/>
                    <a:pt x="6937" y="5039"/>
                  </a:cubicBezTo>
                  <a:cubicBezTo>
                    <a:pt x="6940" y="5021"/>
                    <a:pt x="6940" y="5003"/>
                    <a:pt x="6935" y="4986"/>
                  </a:cubicBezTo>
                  <a:cubicBezTo>
                    <a:pt x="6931" y="4969"/>
                    <a:pt x="6924" y="4955"/>
                    <a:pt x="6912" y="4945"/>
                  </a:cubicBezTo>
                  <a:cubicBezTo>
                    <a:pt x="6901" y="4935"/>
                    <a:pt x="6884" y="4924"/>
                    <a:pt x="6860" y="4912"/>
                  </a:cubicBezTo>
                  <a:lnTo>
                    <a:pt x="6582" y="4775"/>
                  </a:lnTo>
                  <a:close/>
                  <a:moveTo>
                    <a:pt x="7157" y="4595"/>
                  </a:moveTo>
                  <a:lnTo>
                    <a:pt x="6766" y="4403"/>
                  </a:lnTo>
                  <a:lnTo>
                    <a:pt x="6743" y="4449"/>
                  </a:lnTo>
                  <a:lnTo>
                    <a:pt x="6956" y="4552"/>
                  </a:lnTo>
                  <a:cubicBezTo>
                    <a:pt x="6970" y="4559"/>
                    <a:pt x="6985" y="4565"/>
                    <a:pt x="6999" y="4571"/>
                  </a:cubicBezTo>
                  <a:cubicBezTo>
                    <a:pt x="7013" y="4578"/>
                    <a:pt x="7026" y="4583"/>
                    <a:pt x="7038" y="4588"/>
                  </a:cubicBezTo>
                  <a:cubicBezTo>
                    <a:pt x="7049" y="4593"/>
                    <a:pt x="7059" y="4597"/>
                    <a:pt x="7066" y="4600"/>
                  </a:cubicBezTo>
                  <a:cubicBezTo>
                    <a:pt x="7074" y="4603"/>
                    <a:pt x="7078" y="4605"/>
                    <a:pt x="7078" y="4605"/>
                  </a:cubicBezTo>
                  <a:cubicBezTo>
                    <a:pt x="7077" y="4605"/>
                    <a:pt x="7073" y="4605"/>
                    <a:pt x="7067" y="4604"/>
                  </a:cubicBezTo>
                  <a:cubicBezTo>
                    <a:pt x="7061" y="4604"/>
                    <a:pt x="7053" y="4603"/>
                    <a:pt x="7044" y="4603"/>
                  </a:cubicBezTo>
                  <a:cubicBezTo>
                    <a:pt x="7035" y="4602"/>
                    <a:pt x="7024" y="4602"/>
                    <a:pt x="7013" y="4601"/>
                  </a:cubicBezTo>
                  <a:cubicBezTo>
                    <a:pt x="7001" y="4601"/>
                    <a:pt x="6989" y="4601"/>
                    <a:pt x="6978" y="4601"/>
                  </a:cubicBezTo>
                  <a:lnTo>
                    <a:pt x="6664" y="4608"/>
                  </a:lnTo>
                  <a:lnTo>
                    <a:pt x="6638" y="4662"/>
                  </a:lnTo>
                  <a:lnTo>
                    <a:pt x="7029" y="4855"/>
                  </a:lnTo>
                  <a:lnTo>
                    <a:pt x="7053" y="4806"/>
                  </a:lnTo>
                  <a:lnTo>
                    <a:pt x="6825" y="4697"/>
                  </a:lnTo>
                  <a:cubicBezTo>
                    <a:pt x="6813" y="4691"/>
                    <a:pt x="6802" y="4686"/>
                    <a:pt x="6790" y="4681"/>
                  </a:cubicBezTo>
                  <a:cubicBezTo>
                    <a:pt x="6778" y="4676"/>
                    <a:pt x="6768" y="4671"/>
                    <a:pt x="6758" y="4667"/>
                  </a:cubicBezTo>
                  <a:cubicBezTo>
                    <a:pt x="6748" y="4663"/>
                    <a:pt x="6739" y="4659"/>
                    <a:pt x="6732" y="4656"/>
                  </a:cubicBezTo>
                  <a:cubicBezTo>
                    <a:pt x="6725" y="4653"/>
                    <a:pt x="6719" y="4651"/>
                    <a:pt x="6716" y="4650"/>
                  </a:cubicBezTo>
                  <a:cubicBezTo>
                    <a:pt x="6720" y="4651"/>
                    <a:pt x="6726" y="4651"/>
                    <a:pt x="6733" y="4651"/>
                  </a:cubicBezTo>
                  <a:cubicBezTo>
                    <a:pt x="6741" y="4652"/>
                    <a:pt x="6749" y="4652"/>
                    <a:pt x="6759" y="4652"/>
                  </a:cubicBezTo>
                  <a:cubicBezTo>
                    <a:pt x="6770" y="4652"/>
                    <a:pt x="6781" y="4652"/>
                    <a:pt x="6793" y="4652"/>
                  </a:cubicBezTo>
                  <a:cubicBezTo>
                    <a:pt x="6805" y="4652"/>
                    <a:pt x="6818" y="4652"/>
                    <a:pt x="6831" y="4652"/>
                  </a:cubicBezTo>
                  <a:lnTo>
                    <a:pt x="7132" y="4644"/>
                  </a:lnTo>
                  <a:lnTo>
                    <a:pt x="7157" y="4595"/>
                  </a:lnTo>
                  <a:close/>
                  <a:moveTo>
                    <a:pt x="7235" y="4435"/>
                  </a:moveTo>
                  <a:lnTo>
                    <a:pt x="6844" y="4243"/>
                  </a:lnTo>
                  <a:lnTo>
                    <a:pt x="6822" y="4288"/>
                  </a:lnTo>
                  <a:lnTo>
                    <a:pt x="7213" y="4481"/>
                  </a:lnTo>
                  <a:lnTo>
                    <a:pt x="7235" y="4435"/>
                  </a:lnTo>
                  <a:close/>
                  <a:moveTo>
                    <a:pt x="7035" y="3855"/>
                  </a:moveTo>
                  <a:lnTo>
                    <a:pt x="7011" y="3903"/>
                  </a:lnTo>
                  <a:lnTo>
                    <a:pt x="7228" y="4114"/>
                  </a:lnTo>
                  <a:cubicBezTo>
                    <a:pt x="7246" y="4131"/>
                    <a:pt x="7261" y="4145"/>
                    <a:pt x="7273" y="4156"/>
                  </a:cubicBezTo>
                  <a:cubicBezTo>
                    <a:pt x="7285" y="4167"/>
                    <a:pt x="7293" y="4174"/>
                    <a:pt x="7297" y="4178"/>
                  </a:cubicBezTo>
                  <a:cubicBezTo>
                    <a:pt x="7295" y="4177"/>
                    <a:pt x="7290" y="4175"/>
                    <a:pt x="7283" y="4174"/>
                  </a:cubicBezTo>
                  <a:cubicBezTo>
                    <a:pt x="7276" y="4172"/>
                    <a:pt x="7268" y="4170"/>
                    <a:pt x="7259" y="4168"/>
                  </a:cubicBezTo>
                  <a:cubicBezTo>
                    <a:pt x="7249" y="4166"/>
                    <a:pt x="7240" y="4164"/>
                    <a:pt x="7229" y="4163"/>
                  </a:cubicBezTo>
                  <a:cubicBezTo>
                    <a:pt x="7219" y="4161"/>
                    <a:pt x="7209" y="4159"/>
                    <a:pt x="7199" y="4158"/>
                  </a:cubicBezTo>
                  <a:lnTo>
                    <a:pt x="6907" y="4116"/>
                  </a:lnTo>
                  <a:lnTo>
                    <a:pt x="6882" y="4167"/>
                  </a:lnTo>
                  <a:lnTo>
                    <a:pt x="7337" y="4228"/>
                  </a:lnTo>
                  <a:lnTo>
                    <a:pt x="7360" y="4182"/>
                  </a:lnTo>
                  <a:lnTo>
                    <a:pt x="7035" y="3855"/>
                  </a:lnTo>
                  <a:close/>
                  <a:moveTo>
                    <a:pt x="7571" y="3753"/>
                  </a:moveTo>
                  <a:lnTo>
                    <a:pt x="7531" y="3733"/>
                  </a:lnTo>
                  <a:lnTo>
                    <a:pt x="7446" y="3905"/>
                  </a:lnTo>
                  <a:lnTo>
                    <a:pt x="7303" y="3834"/>
                  </a:lnTo>
                  <a:lnTo>
                    <a:pt x="7369" y="3701"/>
                  </a:lnTo>
                  <a:lnTo>
                    <a:pt x="7328" y="3681"/>
                  </a:lnTo>
                  <a:lnTo>
                    <a:pt x="7262" y="3815"/>
                  </a:lnTo>
                  <a:lnTo>
                    <a:pt x="7134" y="3752"/>
                  </a:lnTo>
                  <a:lnTo>
                    <a:pt x="7213" y="3591"/>
                  </a:lnTo>
                  <a:lnTo>
                    <a:pt x="7177" y="3566"/>
                  </a:lnTo>
                  <a:lnTo>
                    <a:pt x="7072" y="3780"/>
                  </a:lnTo>
                  <a:lnTo>
                    <a:pt x="7463" y="3972"/>
                  </a:lnTo>
                  <a:lnTo>
                    <a:pt x="7571" y="3753"/>
                  </a:lnTo>
                  <a:close/>
                  <a:moveTo>
                    <a:pt x="7734" y="3422"/>
                  </a:moveTo>
                  <a:lnTo>
                    <a:pt x="7698" y="3426"/>
                  </a:lnTo>
                  <a:cubicBezTo>
                    <a:pt x="7681" y="3429"/>
                    <a:pt x="7663" y="3431"/>
                    <a:pt x="7644" y="3434"/>
                  </a:cubicBezTo>
                  <a:cubicBezTo>
                    <a:pt x="7626" y="3436"/>
                    <a:pt x="7608" y="3439"/>
                    <a:pt x="7592" y="3441"/>
                  </a:cubicBezTo>
                  <a:cubicBezTo>
                    <a:pt x="7575" y="3443"/>
                    <a:pt x="7564" y="3445"/>
                    <a:pt x="7557" y="3446"/>
                  </a:cubicBezTo>
                  <a:cubicBezTo>
                    <a:pt x="7547" y="3448"/>
                    <a:pt x="7536" y="3451"/>
                    <a:pt x="7524" y="3454"/>
                  </a:cubicBezTo>
                  <a:cubicBezTo>
                    <a:pt x="7512" y="3457"/>
                    <a:pt x="7502" y="3460"/>
                    <a:pt x="7494" y="3464"/>
                  </a:cubicBezTo>
                  <a:lnTo>
                    <a:pt x="7496" y="3458"/>
                  </a:lnTo>
                  <a:cubicBezTo>
                    <a:pt x="7504" y="3443"/>
                    <a:pt x="7508" y="3427"/>
                    <a:pt x="7510" y="3412"/>
                  </a:cubicBezTo>
                  <a:cubicBezTo>
                    <a:pt x="7511" y="3397"/>
                    <a:pt x="7509" y="3382"/>
                    <a:pt x="7504" y="3369"/>
                  </a:cubicBezTo>
                  <a:cubicBezTo>
                    <a:pt x="7499" y="3355"/>
                    <a:pt x="7491" y="3342"/>
                    <a:pt x="7481" y="3331"/>
                  </a:cubicBezTo>
                  <a:cubicBezTo>
                    <a:pt x="7470" y="3319"/>
                    <a:pt x="7456" y="3310"/>
                    <a:pt x="7440" y="3302"/>
                  </a:cubicBezTo>
                  <a:cubicBezTo>
                    <a:pt x="7430" y="3297"/>
                    <a:pt x="7420" y="3294"/>
                    <a:pt x="7410" y="3292"/>
                  </a:cubicBezTo>
                  <a:cubicBezTo>
                    <a:pt x="7401" y="3290"/>
                    <a:pt x="7391" y="3289"/>
                    <a:pt x="7383" y="3290"/>
                  </a:cubicBezTo>
                  <a:cubicBezTo>
                    <a:pt x="7374" y="3290"/>
                    <a:pt x="7366" y="3291"/>
                    <a:pt x="7359" y="3293"/>
                  </a:cubicBezTo>
                  <a:cubicBezTo>
                    <a:pt x="7351" y="3295"/>
                    <a:pt x="7345" y="3297"/>
                    <a:pt x="7339" y="3300"/>
                  </a:cubicBezTo>
                  <a:cubicBezTo>
                    <a:pt x="7333" y="3303"/>
                    <a:pt x="7327" y="3307"/>
                    <a:pt x="7321" y="3311"/>
                  </a:cubicBezTo>
                  <a:cubicBezTo>
                    <a:pt x="7315" y="3315"/>
                    <a:pt x="7309" y="3321"/>
                    <a:pt x="7303" y="3328"/>
                  </a:cubicBezTo>
                  <a:cubicBezTo>
                    <a:pt x="7297" y="3334"/>
                    <a:pt x="7291" y="3342"/>
                    <a:pt x="7285" y="3352"/>
                  </a:cubicBezTo>
                  <a:cubicBezTo>
                    <a:pt x="7279" y="3362"/>
                    <a:pt x="7272" y="3373"/>
                    <a:pt x="7266" y="3387"/>
                  </a:cubicBezTo>
                  <a:lnTo>
                    <a:pt x="7221" y="3478"/>
                  </a:lnTo>
                  <a:lnTo>
                    <a:pt x="7612" y="3670"/>
                  </a:lnTo>
                  <a:lnTo>
                    <a:pt x="7634" y="3624"/>
                  </a:lnTo>
                  <a:lnTo>
                    <a:pt x="7457" y="3538"/>
                  </a:lnTo>
                  <a:cubicBezTo>
                    <a:pt x="7463" y="3528"/>
                    <a:pt x="7468" y="3521"/>
                    <a:pt x="7475" y="3516"/>
                  </a:cubicBezTo>
                  <a:cubicBezTo>
                    <a:pt x="7481" y="3512"/>
                    <a:pt x="7491" y="3508"/>
                    <a:pt x="7504" y="3505"/>
                  </a:cubicBezTo>
                  <a:cubicBezTo>
                    <a:pt x="7527" y="3501"/>
                    <a:pt x="7549" y="3497"/>
                    <a:pt x="7570" y="3493"/>
                  </a:cubicBezTo>
                  <a:cubicBezTo>
                    <a:pt x="7591" y="3490"/>
                    <a:pt x="7610" y="3487"/>
                    <a:pt x="7627" y="3485"/>
                  </a:cubicBezTo>
                  <a:cubicBezTo>
                    <a:pt x="7645" y="3483"/>
                    <a:pt x="7660" y="3482"/>
                    <a:pt x="7673" y="3481"/>
                  </a:cubicBezTo>
                  <a:cubicBezTo>
                    <a:pt x="7686" y="3480"/>
                    <a:pt x="7697" y="3480"/>
                    <a:pt x="7705" y="3480"/>
                  </a:cubicBezTo>
                  <a:lnTo>
                    <a:pt x="7734" y="3422"/>
                  </a:lnTo>
                  <a:close/>
                  <a:moveTo>
                    <a:pt x="7448" y="3373"/>
                  </a:moveTo>
                  <a:cubicBezTo>
                    <a:pt x="7456" y="3381"/>
                    <a:pt x="7462" y="3390"/>
                    <a:pt x="7465" y="3399"/>
                  </a:cubicBezTo>
                  <a:cubicBezTo>
                    <a:pt x="7468" y="3410"/>
                    <a:pt x="7468" y="3422"/>
                    <a:pt x="7466" y="3435"/>
                  </a:cubicBezTo>
                  <a:cubicBezTo>
                    <a:pt x="7464" y="3447"/>
                    <a:pt x="7458" y="3462"/>
                    <a:pt x="7450" y="3480"/>
                  </a:cubicBezTo>
                  <a:lnTo>
                    <a:pt x="7428" y="3523"/>
                  </a:lnTo>
                  <a:lnTo>
                    <a:pt x="7283" y="3451"/>
                  </a:lnTo>
                  <a:lnTo>
                    <a:pt x="7306" y="3405"/>
                  </a:lnTo>
                  <a:cubicBezTo>
                    <a:pt x="7311" y="3394"/>
                    <a:pt x="7316" y="3385"/>
                    <a:pt x="7321" y="3378"/>
                  </a:cubicBezTo>
                  <a:cubicBezTo>
                    <a:pt x="7326" y="3371"/>
                    <a:pt x="7332" y="3365"/>
                    <a:pt x="7338" y="3360"/>
                  </a:cubicBezTo>
                  <a:cubicBezTo>
                    <a:pt x="7348" y="3351"/>
                    <a:pt x="7360" y="3346"/>
                    <a:pt x="7374" y="3344"/>
                  </a:cubicBezTo>
                  <a:cubicBezTo>
                    <a:pt x="7389" y="3342"/>
                    <a:pt x="7403" y="3344"/>
                    <a:pt x="7416" y="3351"/>
                  </a:cubicBezTo>
                  <a:cubicBezTo>
                    <a:pt x="7429" y="3357"/>
                    <a:pt x="7439" y="3364"/>
                    <a:pt x="7448" y="3373"/>
                  </a:cubicBezTo>
                  <a:close/>
                  <a:moveTo>
                    <a:pt x="7745" y="3028"/>
                  </a:moveTo>
                  <a:cubicBezTo>
                    <a:pt x="7730" y="3026"/>
                    <a:pt x="7716" y="3027"/>
                    <a:pt x="7703" y="3031"/>
                  </a:cubicBezTo>
                  <a:cubicBezTo>
                    <a:pt x="7690" y="3034"/>
                    <a:pt x="7678" y="3040"/>
                    <a:pt x="7667" y="3047"/>
                  </a:cubicBezTo>
                  <a:cubicBezTo>
                    <a:pt x="7656" y="3054"/>
                    <a:pt x="7644" y="3065"/>
                    <a:pt x="7630" y="3080"/>
                  </a:cubicBezTo>
                  <a:lnTo>
                    <a:pt x="7594" y="3118"/>
                  </a:lnTo>
                  <a:cubicBezTo>
                    <a:pt x="7575" y="3138"/>
                    <a:pt x="7558" y="3150"/>
                    <a:pt x="7544" y="3155"/>
                  </a:cubicBezTo>
                  <a:cubicBezTo>
                    <a:pt x="7529" y="3161"/>
                    <a:pt x="7514" y="3160"/>
                    <a:pt x="7498" y="3152"/>
                  </a:cubicBezTo>
                  <a:cubicBezTo>
                    <a:pt x="7478" y="3142"/>
                    <a:pt x="7465" y="3127"/>
                    <a:pt x="7461" y="3108"/>
                  </a:cubicBezTo>
                  <a:cubicBezTo>
                    <a:pt x="7456" y="3089"/>
                    <a:pt x="7460" y="3067"/>
                    <a:pt x="7472" y="3042"/>
                  </a:cubicBezTo>
                  <a:cubicBezTo>
                    <a:pt x="7476" y="3034"/>
                    <a:pt x="7481" y="3026"/>
                    <a:pt x="7485" y="3019"/>
                  </a:cubicBezTo>
                  <a:cubicBezTo>
                    <a:pt x="7490" y="3012"/>
                    <a:pt x="7496" y="3006"/>
                    <a:pt x="7502" y="3000"/>
                  </a:cubicBezTo>
                  <a:cubicBezTo>
                    <a:pt x="7508" y="2994"/>
                    <a:pt x="7515" y="2988"/>
                    <a:pt x="7524" y="2982"/>
                  </a:cubicBezTo>
                  <a:cubicBezTo>
                    <a:pt x="7532" y="2976"/>
                    <a:pt x="7541" y="2970"/>
                    <a:pt x="7552" y="2963"/>
                  </a:cubicBezTo>
                  <a:lnTo>
                    <a:pt x="7528" y="2926"/>
                  </a:lnTo>
                  <a:cubicBezTo>
                    <a:pt x="7485" y="2951"/>
                    <a:pt x="7453" y="2984"/>
                    <a:pt x="7433" y="3026"/>
                  </a:cubicBezTo>
                  <a:cubicBezTo>
                    <a:pt x="7423" y="3045"/>
                    <a:pt x="7418" y="3063"/>
                    <a:pt x="7415" y="3081"/>
                  </a:cubicBezTo>
                  <a:cubicBezTo>
                    <a:pt x="7413" y="3100"/>
                    <a:pt x="7414" y="3117"/>
                    <a:pt x="7419" y="3133"/>
                  </a:cubicBezTo>
                  <a:cubicBezTo>
                    <a:pt x="7423" y="3149"/>
                    <a:pt x="7431" y="3163"/>
                    <a:pt x="7442" y="3176"/>
                  </a:cubicBezTo>
                  <a:cubicBezTo>
                    <a:pt x="7452" y="3188"/>
                    <a:pt x="7466" y="3199"/>
                    <a:pt x="7483" y="3207"/>
                  </a:cubicBezTo>
                  <a:cubicBezTo>
                    <a:pt x="7508" y="3220"/>
                    <a:pt x="7533" y="3222"/>
                    <a:pt x="7559" y="3214"/>
                  </a:cubicBezTo>
                  <a:cubicBezTo>
                    <a:pt x="7570" y="3210"/>
                    <a:pt x="7581" y="3205"/>
                    <a:pt x="7591" y="3197"/>
                  </a:cubicBezTo>
                  <a:cubicBezTo>
                    <a:pt x="7601" y="3189"/>
                    <a:pt x="7613" y="3177"/>
                    <a:pt x="7628" y="3162"/>
                  </a:cubicBezTo>
                  <a:lnTo>
                    <a:pt x="7659" y="3128"/>
                  </a:lnTo>
                  <a:cubicBezTo>
                    <a:pt x="7696" y="3088"/>
                    <a:pt x="7732" y="3077"/>
                    <a:pt x="7766" y="3094"/>
                  </a:cubicBezTo>
                  <a:cubicBezTo>
                    <a:pt x="7789" y="3106"/>
                    <a:pt x="7803" y="3124"/>
                    <a:pt x="7808" y="3150"/>
                  </a:cubicBezTo>
                  <a:cubicBezTo>
                    <a:pt x="7811" y="3161"/>
                    <a:pt x="7811" y="3172"/>
                    <a:pt x="7809" y="3182"/>
                  </a:cubicBezTo>
                  <a:cubicBezTo>
                    <a:pt x="7807" y="3193"/>
                    <a:pt x="7802" y="3205"/>
                    <a:pt x="7795" y="3220"/>
                  </a:cubicBezTo>
                  <a:cubicBezTo>
                    <a:pt x="7785" y="3240"/>
                    <a:pt x="7773" y="3257"/>
                    <a:pt x="7760" y="3271"/>
                  </a:cubicBezTo>
                  <a:cubicBezTo>
                    <a:pt x="7746" y="3285"/>
                    <a:pt x="7729" y="3298"/>
                    <a:pt x="7710" y="3308"/>
                  </a:cubicBezTo>
                  <a:lnTo>
                    <a:pt x="7736" y="3347"/>
                  </a:lnTo>
                  <a:cubicBezTo>
                    <a:pt x="7758" y="3333"/>
                    <a:pt x="7776" y="3318"/>
                    <a:pt x="7792" y="3300"/>
                  </a:cubicBezTo>
                  <a:cubicBezTo>
                    <a:pt x="7808" y="3283"/>
                    <a:pt x="7821" y="3262"/>
                    <a:pt x="7833" y="3239"/>
                  </a:cubicBezTo>
                  <a:cubicBezTo>
                    <a:pt x="7842" y="3221"/>
                    <a:pt x="7848" y="3204"/>
                    <a:pt x="7851" y="3188"/>
                  </a:cubicBezTo>
                  <a:cubicBezTo>
                    <a:pt x="7854" y="3173"/>
                    <a:pt x="7854" y="3156"/>
                    <a:pt x="7852" y="3139"/>
                  </a:cubicBezTo>
                  <a:cubicBezTo>
                    <a:pt x="7850" y="3116"/>
                    <a:pt x="7843" y="3096"/>
                    <a:pt x="7830" y="3079"/>
                  </a:cubicBezTo>
                  <a:cubicBezTo>
                    <a:pt x="7818" y="3061"/>
                    <a:pt x="7803" y="3048"/>
                    <a:pt x="7785" y="3039"/>
                  </a:cubicBezTo>
                  <a:cubicBezTo>
                    <a:pt x="7773" y="3033"/>
                    <a:pt x="7759" y="3029"/>
                    <a:pt x="7745" y="3028"/>
                  </a:cubicBezTo>
                  <a:close/>
                  <a:moveTo>
                    <a:pt x="7962" y="2957"/>
                  </a:moveTo>
                  <a:lnTo>
                    <a:pt x="7572" y="2765"/>
                  </a:lnTo>
                  <a:lnTo>
                    <a:pt x="7549" y="2810"/>
                  </a:lnTo>
                  <a:lnTo>
                    <a:pt x="7940" y="3003"/>
                  </a:lnTo>
                  <a:lnTo>
                    <a:pt x="7962" y="2957"/>
                  </a:lnTo>
                  <a:close/>
                  <a:moveTo>
                    <a:pt x="7737" y="2428"/>
                  </a:moveTo>
                  <a:lnTo>
                    <a:pt x="7610" y="2686"/>
                  </a:lnTo>
                  <a:lnTo>
                    <a:pt x="7649" y="2706"/>
                  </a:lnTo>
                  <a:lnTo>
                    <a:pt x="7701" y="2601"/>
                  </a:lnTo>
                  <a:lnTo>
                    <a:pt x="8053" y="2774"/>
                  </a:lnTo>
                  <a:lnTo>
                    <a:pt x="8075" y="2729"/>
                  </a:lnTo>
                  <a:lnTo>
                    <a:pt x="7723" y="2556"/>
                  </a:lnTo>
                  <a:lnTo>
                    <a:pt x="7775" y="2450"/>
                  </a:lnTo>
                  <a:lnTo>
                    <a:pt x="7737" y="2428"/>
                  </a:lnTo>
                  <a:close/>
                  <a:moveTo>
                    <a:pt x="7905" y="2087"/>
                  </a:moveTo>
                  <a:lnTo>
                    <a:pt x="7879" y="2141"/>
                  </a:lnTo>
                  <a:lnTo>
                    <a:pt x="7991" y="2290"/>
                  </a:lnTo>
                  <a:cubicBezTo>
                    <a:pt x="7998" y="2300"/>
                    <a:pt x="8005" y="2309"/>
                    <a:pt x="8012" y="2317"/>
                  </a:cubicBezTo>
                  <a:cubicBezTo>
                    <a:pt x="8018" y="2325"/>
                    <a:pt x="8022" y="2330"/>
                    <a:pt x="8024" y="2332"/>
                  </a:cubicBezTo>
                  <a:cubicBezTo>
                    <a:pt x="8015" y="2332"/>
                    <a:pt x="8006" y="2332"/>
                    <a:pt x="7998" y="2331"/>
                  </a:cubicBezTo>
                  <a:cubicBezTo>
                    <a:pt x="7989" y="2331"/>
                    <a:pt x="7980" y="2331"/>
                    <a:pt x="7971" y="2331"/>
                  </a:cubicBezTo>
                  <a:lnTo>
                    <a:pt x="7785" y="2331"/>
                  </a:lnTo>
                  <a:lnTo>
                    <a:pt x="7757" y="2389"/>
                  </a:lnTo>
                  <a:lnTo>
                    <a:pt x="8054" y="2379"/>
                  </a:lnTo>
                  <a:lnTo>
                    <a:pt x="8209" y="2455"/>
                  </a:lnTo>
                  <a:lnTo>
                    <a:pt x="8233" y="2407"/>
                  </a:lnTo>
                  <a:lnTo>
                    <a:pt x="8081" y="2332"/>
                  </a:lnTo>
                  <a:lnTo>
                    <a:pt x="7905" y="2087"/>
                  </a:lnTo>
                  <a:close/>
                  <a:moveTo>
                    <a:pt x="8264" y="1658"/>
                  </a:moveTo>
                  <a:cubicBezTo>
                    <a:pt x="8238" y="1653"/>
                    <a:pt x="8213" y="1651"/>
                    <a:pt x="8189" y="1655"/>
                  </a:cubicBezTo>
                  <a:cubicBezTo>
                    <a:pt x="8180" y="1656"/>
                    <a:pt x="8169" y="1658"/>
                    <a:pt x="8158" y="1662"/>
                  </a:cubicBezTo>
                  <a:cubicBezTo>
                    <a:pt x="8147" y="1665"/>
                    <a:pt x="8136" y="1670"/>
                    <a:pt x="8125" y="1677"/>
                  </a:cubicBezTo>
                  <a:cubicBezTo>
                    <a:pt x="8114" y="1684"/>
                    <a:pt x="8103" y="1693"/>
                    <a:pt x="8093" y="1704"/>
                  </a:cubicBezTo>
                  <a:cubicBezTo>
                    <a:pt x="8082" y="1715"/>
                    <a:pt x="8073" y="1729"/>
                    <a:pt x="8064" y="1746"/>
                  </a:cubicBezTo>
                  <a:cubicBezTo>
                    <a:pt x="8053" y="1770"/>
                    <a:pt x="8047" y="1794"/>
                    <a:pt x="8046" y="1818"/>
                  </a:cubicBezTo>
                  <a:cubicBezTo>
                    <a:pt x="8046" y="1842"/>
                    <a:pt x="8051" y="1865"/>
                    <a:pt x="8062" y="1887"/>
                  </a:cubicBezTo>
                  <a:cubicBezTo>
                    <a:pt x="8073" y="1908"/>
                    <a:pt x="8089" y="1929"/>
                    <a:pt x="8110" y="1948"/>
                  </a:cubicBezTo>
                  <a:cubicBezTo>
                    <a:pt x="8131" y="1968"/>
                    <a:pt x="8157" y="1985"/>
                    <a:pt x="8188" y="2000"/>
                  </a:cubicBezTo>
                  <a:cubicBezTo>
                    <a:pt x="8256" y="2034"/>
                    <a:pt x="8315" y="2044"/>
                    <a:pt x="8366" y="2030"/>
                  </a:cubicBezTo>
                  <a:cubicBezTo>
                    <a:pt x="8388" y="2024"/>
                    <a:pt x="8408" y="2014"/>
                    <a:pt x="8426" y="2000"/>
                  </a:cubicBezTo>
                  <a:cubicBezTo>
                    <a:pt x="8444" y="1986"/>
                    <a:pt x="8459" y="1967"/>
                    <a:pt x="8471" y="1943"/>
                  </a:cubicBezTo>
                  <a:cubicBezTo>
                    <a:pt x="8481" y="1923"/>
                    <a:pt x="8487" y="1903"/>
                    <a:pt x="8488" y="1885"/>
                  </a:cubicBezTo>
                  <a:cubicBezTo>
                    <a:pt x="8490" y="1866"/>
                    <a:pt x="8488" y="1847"/>
                    <a:pt x="8482" y="1826"/>
                  </a:cubicBezTo>
                  <a:cubicBezTo>
                    <a:pt x="8473" y="1797"/>
                    <a:pt x="8459" y="1772"/>
                    <a:pt x="8438" y="1750"/>
                  </a:cubicBezTo>
                  <a:cubicBezTo>
                    <a:pt x="8417" y="1729"/>
                    <a:pt x="8388" y="1709"/>
                    <a:pt x="8351" y="1690"/>
                  </a:cubicBezTo>
                  <a:cubicBezTo>
                    <a:pt x="8319" y="1675"/>
                    <a:pt x="8290" y="1664"/>
                    <a:pt x="8264" y="1658"/>
                  </a:cubicBezTo>
                  <a:close/>
                  <a:moveTo>
                    <a:pt x="8373" y="1769"/>
                  </a:moveTo>
                  <a:cubicBezTo>
                    <a:pt x="8385" y="1776"/>
                    <a:pt x="8395" y="1783"/>
                    <a:pt x="8404" y="1790"/>
                  </a:cubicBezTo>
                  <a:cubicBezTo>
                    <a:pt x="8412" y="1797"/>
                    <a:pt x="8419" y="1804"/>
                    <a:pt x="8424" y="1811"/>
                  </a:cubicBezTo>
                  <a:cubicBezTo>
                    <a:pt x="8430" y="1818"/>
                    <a:pt x="8434" y="1826"/>
                    <a:pt x="8438" y="1834"/>
                  </a:cubicBezTo>
                  <a:cubicBezTo>
                    <a:pt x="8445" y="1848"/>
                    <a:pt x="8448" y="1862"/>
                    <a:pt x="8448" y="1877"/>
                  </a:cubicBezTo>
                  <a:cubicBezTo>
                    <a:pt x="8448" y="1892"/>
                    <a:pt x="8444" y="1907"/>
                    <a:pt x="8436" y="1923"/>
                  </a:cubicBezTo>
                  <a:cubicBezTo>
                    <a:pt x="8432" y="1931"/>
                    <a:pt x="8427" y="1939"/>
                    <a:pt x="8421" y="1946"/>
                  </a:cubicBezTo>
                  <a:cubicBezTo>
                    <a:pt x="8414" y="1954"/>
                    <a:pt x="8408" y="1960"/>
                    <a:pt x="8400" y="1966"/>
                  </a:cubicBezTo>
                  <a:cubicBezTo>
                    <a:pt x="8393" y="1971"/>
                    <a:pt x="8385" y="1976"/>
                    <a:pt x="8377" y="1979"/>
                  </a:cubicBezTo>
                  <a:cubicBezTo>
                    <a:pt x="8369" y="1983"/>
                    <a:pt x="8361" y="1985"/>
                    <a:pt x="8353" y="1986"/>
                  </a:cubicBezTo>
                  <a:cubicBezTo>
                    <a:pt x="8336" y="1987"/>
                    <a:pt x="8314" y="1984"/>
                    <a:pt x="8288" y="1976"/>
                  </a:cubicBezTo>
                  <a:cubicBezTo>
                    <a:pt x="8262" y="1969"/>
                    <a:pt x="8234" y="1958"/>
                    <a:pt x="8204" y="1944"/>
                  </a:cubicBezTo>
                  <a:cubicBezTo>
                    <a:pt x="8180" y="1932"/>
                    <a:pt x="8160" y="1920"/>
                    <a:pt x="8144" y="1908"/>
                  </a:cubicBezTo>
                  <a:cubicBezTo>
                    <a:pt x="8128" y="1897"/>
                    <a:pt x="8116" y="1884"/>
                    <a:pt x="8106" y="1871"/>
                  </a:cubicBezTo>
                  <a:cubicBezTo>
                    <a:pt x="8096" y="1856"/>
                    <a:pt x="8090" y="1840"/>
                    <a:pt x="8090" y="1821"/>
                  </a:cubicBezTo>
                  <a:cubicBezTo>
                    <a:pt x="8089" y="1802"/>
                    <a:pt x="8093" y="1783"/>
                    <a:pt x="8102" y="1765"/>
                  </a:cubicBezTo>
                  <a:cubicBezTo>
                    <a:pt x="8113" y="1742"/>
                    <a:pt x="8128" y="1726"/>
                    <a:pt x="8145" y="1717"/>
                  </a:cubicBezTo>
                  <a:cubicBezTo>
                    <a:pt x="8163" y="1708"/>
                    <a:pt x="8181" y="1704"/>
                    <a:pt x="8198" y="1704"/>
                  </a:cubicBezTo>
                  <a:cubicBezTo>
                    <a:pt x="8215" y="1704"/>
                    <a:pt x="8234" y="1708"/>
                    <a:pt x="8256" y="1715"/>
                  </a:cubicBezTo>
                  <a:cubicBezTo>
                    <a:pt x="8278" y="1721"/>
                    <a:pt x="8303" y="1732"/>
                    <a:pt x="8332" y="1746"/>
                  </a:cubicBezTo>
                  <a:cubicBezTo>
                    <a:pt x="8348" y="1754"/>
                    <a:pt x="8362" y="1762"/>
                    <a:pt x="8373" y="1769"/>
                  </a:cubicBezTo>
                  <a:close/>
                  <a:moveTo>
                    <a:pt x="8299" y="1287"/>
                  </a:moveTo>
                  <a:lnTo>
                    <a:pt x="8197" y="1493"/>
                  </a:lnTo>
                  <a:lnTo>
                    <a:pt x="8588" y="1685"/>
                  </a:lnTo>
                  <a:lnTo>
                    <a:pt x="8611" y="1638"/>
                  </a:lnTo>
                  <a:lnTo>
                    <a:pt x="8426" y="1547"/>
                  </a:lnTo>
                  <a:lnTo>
                    <a:pt x="8487" y="1421"/>
                  </a:lnTo>
                  <a:lnTo>
                    <a:pt x="8449" y="1403"/>
                  </a:lnTo>
                  <a:lnTo>
                    <a:pt x="8388" y="1528"/>
                  </a:lnTo>
                  <a:lnTo>
                    <a:pt x="8259" y="1465"/>
                  </a:lnTo>
                  <a:lnTo>
                    <a:pt x="8334" y="1314"/>
                  </a:lnTo>
                  <a:lnTo>
                    <a:pt x="8299" y="1287"/>
                  </a:lnTo>
                  <a:close/>
                  <a:moveTo>
                    <a:pt x="8964" y="921"/>
                  </a:moveTo>
                  <a:lnTo>
                    <a:pt x="8557" y="762"/>
                  </a:lnTo>
                  <a:lnTo>
                    <a:pt x="8523" y="831"/>
                  </a:lnTo>
                  <a:lnTo>
                    <a:pt x="8747" y="1032"/>
                  </a:lnTo>
                  <a:cubicBezTo>
                    <a:pt x="8760" y="1044"/>
                    <a:pt x="8773" y="1055"/>
                    <a:pt x="8784" y="1063"/>
                  </a:cubicBezTo>
                  <a:cubicBezTo>
                    <a:pt x="8795" y="1072"/>
                    <a:pt x="8802" y="1077"/>
                    <a:pt x="8803" y="1078"/>
                  </a:cubicBezTo>
                  <a:cubicBezTo>
                    <a:pt x="8801" y="1077"/>
                    <a:pt x="8793" y="1075"/>
                    <a:pt x="8779" y="1071"/>
                  </a:cubicBezTo>
                  <a:cubicBezTo>
                    <a:pt x="8765" y="1068"/>
                    <a:pt x="8748" y="1064"/>
                    <a:pt x="8728" y="1060"/>
                  </a:cubicBezTo>
                  <a:lnTo>
                    <a:pt x="8437" y="1005"/>
                  </a:lnTo>
                  <a:lnTo>
                    <a:pt x="8404" y="1074"/>
                  </a:lnTo>
                  <a:lnTo>
                    <a:pt x="8778" y="1300"/>
                  </a:lnTo>
                  <a:lnTo>
                    <a:pt x="8800" y="1255"/>
                  </a:lnTo>
                  <a:lnTo>
                    <a:pt x="8532" y="1097"/>
                  </a:lnTo>
                  <a:cubicBezTo>
                    <a:pt x="8527" y="1094"/>
                    <a:pt x="8520" y="1090"/>
                    <a:pt x="8513" y="1085"/>
                  </a:cubicBezTo>
                  <a:cubicBezTo>
                    <a:pt x="8505" y="1081"/>
                    <a:pt x="8498" y="1077"/>
                    <a:pt x="8491" y="1073"/>
                  </a:cubicBezTo>
                  <a:cubicBezTo>
                    <a:pt x="8483" y="1069"/>
                    <a:pt x="8477" y="1065"/>
                    <a:pt x="8471" y="1062"/>
                  </a:cubicBezTo>
                  <a:cubicBezTo>
                    <a:pt x="8466" y="1059"/>
                    <a:pt x="8463" y="1057"/>
                    <a:pt x="8462" y="1056"/>
                  </a:cubicBezTo>
                  <a:cubicBezTo>
                    <a:pt x="8466" y="1058"/>
                    <a:pt x="8475" y="1060"/>
                    <a:pt x="8489" y="1062"/>
                  </a:cubicBezTo>
                  <a:cubicBezTo>
                    <a:pt x="8504" y="1065"/>
                    <a:pt x="8523" y="1069"/>
                    <a:pt x="8545" y="1073"/>
                  </a:cubicBezTo>
                  <a:lnTo>
                    <a:pt x="8860" y="1132"/>
                  </a:lnTo>
                  <a:lnTo>
                    <a:pt x="8880" y="1092"/>
                  </a:lnTo>
                  <a:lnTo>
                    <a:pt x="8630" y="865"/>
                  </a:lnTo>
                  <a:cubicBezTo>
                    <a:pt x="8624" y="861"/>
                    <a:pt x="8619" y="856"/>
                    <a:pt x="8613" y="851"/>
                  </a:cubicBezTo>
                  <a:cubicBezTo>
                    <a:pt x="8607" y="846"/>
                    <a:pt x="8601" y="841"/>
                    <a:pt x="8596" y="837"/>
                  </a:cubicBezTo>
                  <a:cubicBezTo>
                    <a:pt x="8591" y="832"/>
                    <a:pt x="8586" y="828"/>
                    <a:pt x="8583" y="825"/>
                  </a:cubicBezTo>
                  <a:cubicBezTo>
                    <a:pt x="8579" y="822"/>
                    <a:pt x="8577" y="820"/>
                    <a:pt x="8576" y="820"/>
                  </a:cubicBezTo>
                  <a:cubicBezTo>
                    <a:pt x="8577" y="820"/>
                    <a:pt x="8580" y="821"/>
                    <a:pt x="8584" y="823"/>
                  </a:cubicBezTo>
                  <a:cubicBezTo>
                    <a:pt x="8589" y="825"/>
                    <a:pt x="8595" y="828"/>
                    <a:pt x="8601" y="831"/>
                  </a:cubicBezTo>
                  <a:cubicBezTo>
                    <a:pt x="8608" y="834"/>
                    <a:pt x="8615" y="837"/>
                    <a:pt x="8623" y="841"/>
                  </a:cubicBezTo>
                  <a:cubicBezTo>
                    <a:pt x="8630" y="844"/>
                    <a:pt x="8637" y="847"/>
                    <a:pt x="8644" y="849"/>
                  </a:cubicBezTo>
                  <a:lnTo>
                    <a:pt x="8941" y="968"/>
                  </a:lnTo>
                  <a:lnTo>
                    <a:pt x="8964" y="921"/>
                  </a:lnTo>
                  <a:close/>
                  <a:moveTo>
                    <a:pt x="8592" y="503"/>
                  </a:moveTo>
                  <a:cubicBezTo>
                    <a:pt x="8583" y="506"/>
                    <a:pt x="8577" y="512"/>
                    <a:pt x="8573" y="520"/>
                  </a:cubicBezTo>
                  <a:cubicBezTo>
                    <a:pt x="8569" y="528"/>
                    <a:pt x="8568" y="536"/>
                    <a:pt x="8571" y="545"/>
                  </a:cubicBezTo>
                  <a:cubicBezTo>
                    <a:pt x="8574" y="553"/>
                    <a:pt x="8580" y="559"/>
                    <a:pt x="8588" y="563"/>
                  </a:cubicBezTo>
                  <a:cubicBezTo>
                    <a:pt x="8596" y="567"/>
                    <a:pt x="8605" y="568"/>
                    <a:pt x="8613" y="565"/>
                  </a:cubicBezTo>
                  <a:cubicBezTo>
                    <a:pt x="8622" y="563"/>
                    <a:pt x="8628" y="557"/>
                    <a:pt x="8632" y="549"/>
                  </a:cubicBezTo>
                  <a:cubicBezTo>
                    <a:pt x="8637" y="540"/>
                    <a:pt x="8637" y="532"/>
                    <a:pt x="8634" y="523"/>
                  </a:cubicBezTo>
                  <a:cubicBezTo>
                    <a:pt x="8631" y="515"/>
                    <a:pt x="8625" y="509"/>
                    <a:pt x="8617" y="505"/>
                  </a:cubicBezTo>
                  <a:cubicBezTo>
                    <a:pt x="8608" y="501"/>
                    <a:pt x="8600" y="500"/>
                    <a:pt x="8592" y="503"/>
                  </a:cubicBezTo>
                  <a:close/>
                  <a:moveTo>
                    <a:pt x="8649" y="386"/>
                  </a:moveTo>
                  <a:cubicBezTo>
                    <a:pt x="8641" y="389"/>
                    <a:pt x="8634" y="395"/>
                    <a:pt x="8630" y="403"/>
                  </a:cubicBezTo>
                  <a:cubicBezTo>
                    <a:pt x="8626" y="411"/>
                    <a:pt x="8626" y="419"/>
                    <a:pt x="8629" y="428"/>
                  </a:cubicBezTo>
                  <a:cubicBezTo>
                    <a:pt x="8632" y="436"/>
                    <a:pt x="8637" y="443"/>
                    <a:pt x="8645" y="447"/>
                  </a:cubicBezTo>
                  <a:cubicBezTo>
                    <a:pt x="8653" y="451"/>
                    <a:pt x="8662" y="451"/>
                    <a:pt x="8671" y="449"/>
                  </a:cubicBezTo>
                  <a:cubicBezTo>
                    <a:pt x="8679" y="446"/>
                    <a:pt x="8686" y="440"/>
                    <a:pt x="8690" y="432"/>
                  </a:cubicBezTo>
                  <a:cubicBezTo>
                    <a:pt x="8694" y="423"/>
                    <a:pt x="8694" y="415"/>
                    <a:pt x="8691" y="407"/>
                  </a:cubicBezTo>
                  <a:cubicBezTo>
                    <a:pt x="8688" y="398"/>
                    <a:pt x="8682" y="392"/>
                    <a:pt x="8674" y="388"/>
                  </a:cubicBezTo>
                  <a:cubicBezTo>
                    <a:pt x="8666" y="384"/>
                    <a:pt x="8658" y="383"/>
                    <a:pt x="8649" y="386"/>
                  </a:cubicBezTo>
                  <a:close/>
                  <a:moveTo>
                    <a:pt x="1203" y="18049"/>
                  </a:moveTo>
                  <a:cubicBezTo>
                    <a:pt x="1188" y="18047"/>
                    <a:pt x="1174" y="18048"/>
                    <a:pt x="1161" y="18052"/>
                  </a:cubicBezTo>
                  <a:cubicBezTo>
                    <a:pt x="1148" y="18055"/>
                    <a:pt x="1136" y="18061"/>
                    <a:pt x="1125" y="18068"/>
                  </a:cubicBezTo>
                  <a:cubicBezTo>
                    <a:pt x="1114" y="18075"/>
                    <a:pt x="1102" y="18087"/>
                    <a:pt x="1088" y="18101"/>
                  </a:cubicBezTo>
                  <a:lnTo>
                    <a:pt x="1052" y="18139"/>
                  </a:lnTo>
                  <a:cubicBezTo>
                    <a:pt x="1033" y="18159"/>
                    <a:pt x="1016" y="18171"/>
                    <a:pt x="1001" y="18177"/>
                  </a:cubicBezTo>
                  <a:cubicBezTo>
                    <a:pt x="987" y="18182"/>
                    <a:pt x="972" y="18181"/>
                    <a:pt x="956" y="18173"/>
                  </a:cubicBezTo>
                  <a:cubicBezTo>
                    <a:pt x="936" y="18163"/>
                    <a:pt x="923" y="18148"/>
                    <a:pt x="919" y="18129"/>
                  </a:cubicBezTo>
                  <a:cubicBezTo>
                    <a:pt x="914" y="18110"/>
                    <a:pt x="918" y="18088"/>
                    <a:pt x="930" y="18063"/>
                  </a:cubicBezTo>
                  <a:cubicBezTo>
                    <a:pt x="934" y="18055"/>
                    <a:pt x="938" y="18047"/>
                    <a:pt x="943" y="18040"/>
                  </a:cubicBezTo>
                  <a:cubicBezTo>
                    <a:pt x="948" y="18034"/>
                    <a:pt x="954" y="18027"/>
                    <a:pt x="960" y="18021"/>
                  </a:cubicBezTo>
                  <a:cubicBezTo>
                    <a:pt x="966" y="18015"/>
                    <a:pt x="973" y="18009"/>
                    <a:pt x="981" y="18003"/>
                  </a:cubicBezTo>
                  <a:cubicBezTo>
                    <a:pt x="990" y="17997"/>
                    <a:pt x="999" y="17991"/>
                    <a:pt x="1010" y="17984"/>
                  </a:cubicBezTo>
                  <a:lnTo>
                    <a:pt x="986" y="17947"/>
                  </a:lnTo>
                  <a:cubicBezTo>
                    <a:pt x="943" y="17972"/>
                    <a:pt x="911" y="18005"/>
                    <a:pt x="891" y="18047"/>
                  </a:cubicBezTo>
                  <a:cubicBezTo>
                    <a:pt x="881" y="18066"/>
                    <a:pt x="875" y="18084"/>
                    <a:pt x="873" y="18103"/>
                  </a:cubicBezTo>
                  <a:cubicBezTo>
                    <a:pt x="871" y="18121"/>
                    <a:pt x="872" y="18138"/>
                    <a:pt x="877" y="18154"/>
                  </a:cubicBezTo>
                  <a:cubicBezTo>
                    <a:pt x="881" y="18170"/>
                    <a:pt x="889" y="18184"/>
                    <a:pt x="899" y="18197"/>
                  </a:cubicBezTo>
                  <a:cubicBezTo>
                    <a:pt x="910" y="18210"/>
                    <a:pt x="924" y="18220"/>
                    <a:pt x="941" y="18228"/>
                  </a:cubicBezTo>
                  <a:cubicBezTo>
                    <a:pt x="966" y="18241"/>
                    <a:pt x="991" y="18243"/>
                    <a:pt x="1016" y="18235"/>
                  </a:cubicBezTo>
                  <a:cubicBezTo>
                    <a:pt x="1028" y="18232"/>
                    <a:pt x="1039" y="18226"/>
                    <a:pt x="1049" y="18218"/>
                  </a:cubicBezTo>
                  <a:cubicBezTo>
                    <a:pt x="1059" y="18210"/>
                    <a:pt x="1071" y="18198"/>
                    <a:pt x="1085" y="18183"/>
                  </a:cubicBezTo>
                  <a:lnTo>
                    <a:pt x="1117" y="18150"/>
                  </a:lnTo>
                  <a:cubicBezTo>
                    <a:pt x="1154" y="18110"/>
                    <a:pt x="1190" y="18098"/>
                    <a:pt x="1224" y="18115"/>
                  </a:cubicBezTo>
                  <a:cubicBezTo>
                    <a:pt x="1247" y="18127"/>
                    <a:pt x="1261" y="18145"/>
                    <a:pt x="1266" y="18171"/>
                  </a:cubicBezTo>
                  <a:cubicBezTo>
                    <a:pt x="1269" y="18182"/>
                    <a:pt x="1269" y="18193"/>
                    <a:pt x="1267" y="18204"/>
                  </a:cubicBezTo>
                  <a:cubicBezTo>
                    <a:pt x="1265" y="18214"/>
                    <a:pt x="1260" y="18226"/>
                    <a:pt x="1253" y="18241"/>
                  </a:cubicBezTo>
                  <a:cubicBezTo>
                    <a:pt x="1251" y="18246"/>
                    <a:pt x="1248" y="18250"/>
                    <a:pt x="1246" y="18254"/>
                  </a:cubicBezTo>
                  <a:lnTo>
                    <a:pt x="1294" y="18254"/>
                  </a:lnTo>
                  <a:cubicBezTo>
                    <a:pt x="1301" y="18238"/>
                    <a:pt x="1306" y="18223"/>
                    <a:pt x="1309" y="18209"/>
                  </a:cubicBezTo>
                  <a:cubicBezTo>
                    <a:pt x="1312" y="18194"/>
                    <a:pt x="1312" y="18178"/>
                    <a:pt x="1310" y="18160"/>
                  </a:cubicBezTo>
                  <a:cubicBezTo>
                    <a:pt x="1308" y="18138"/>
                    <a:pt x="1300" y="18117"/>
                    <a:pt x="1288" y="18100"/>
                  </a:cubicBezTo>
                  <a:cubicBezTo>
                    <a:pt x="1276" y="18082"/>
                    <a:pt x="1261" y="18069"/>
                    <a:pt x="1243" y="18060"/>
                  </a:cubicBezTo>
                  <a:cubicBezTo>
                    <a:pt x="1231" y="18054"/>
                    <a:pt x="1217" y="18050"/>
                    <a:pt x="1203" y="18049"/>
                  </a:cubicBezTo>
                  <a:close/>
                  <a:moveTo>
                    <a:pt x="9002" y="2570"/>
                  </a:moveTo>
                  <a:lnTo>
                    <a:pt x="9002" y="2530"/>
                  </a:lnTo>
                  <a:lnTo>
                    <a:pt x="8690" y="2217"/>
                  </a:lnTo>
                  <a:lnTo>
                    <a:pt x="8667" y="2265"/>
                  </a:lnTo>
                  <a:lnTo>
                    <a:pt x="8883" y="2475"/>
                  </a:lnTo>
                  <a:cubicBezTo>
                    <a:pt x="8901" y="2493"/>
                    <a:pt x="8916" y="2507"/>
                    <a:pt x="8928" y="2518"/>
                  </a:cubicBezTo>
                  <a:cubicBezTo>
                    <a:pt x="8940" y="2529"/>
                    <a:pt x="8948" y="2536"/>
                    <a:pt x="8953" y="2539"/>
                  </a:cubicBezTo>
                  <a:cubicBezTo>
                    <a:pt x="8950" y="2539"/>
                    <a:pt x="8945" y="2537"/>
                    <a:pt x="8938" y="2535"/>
                  </a:cubicBezTo>
                  <a:cubicBezTo>
                    <a:pt x="8931" y="2534"/>
                    <a:pt x="8923" y="2532"/>
                    <a:pt x="8914" y="2530"/>
                  </a:cubicBezTo>
                  <a:cubicBezTo>
                    <a:pt x="8905" y="2528"/>
                    <a:pt x="8895" y="2526"/>
                    <a:pt x="8885" y="2524"/>
                  </a:cubicBezTo>
                  <a:cubicBezTo>
                    <a:pt x="8875" y="2523"/>
                    <a:pt x="8864" y="2521"/>
                    <a:pt x="8854" y="2519"/>
                  </a:cubicBezTo>
                  <a:lnTo>
                    <a:pt x="8562" y="2478"/>
                  </a:lnTo>
                  <a:lnTo>
                    <a:pt x="8537" y="2529"/>
                  </a:lnTo>
                  <a:lnTo>
                    <a:pt x="8993" y="2590"/>
                  </a:lnTo>
                  <a:lnTo>
                    <a:pt x="9002" y="2570"/>
                  </a:lnTo>
                  <a:close/>
                  <a:moveTo>
                    <a:pt x="9002" y="2277"/>
                  </a:moveTo>
                  <a:lnTo>
                    <a:pt x="9002" y="2218"/>
                  </a:lnTo>
                  <a:lnTo>
                    <a:pt x="8958" y="2196"/>
                  </a:lnTo>
                  <a:lnTo>
                    <a:pt x="9002" y="2107"/>
                  </a:lnTo>
                  <a:lnTo>
                    <a:pt x="9002" y="2052"/>
                  </a:lnTo>
                  <a:lnTo>
                    <a:pt x="8984" y="2042"/>
                  </a:lnTo>
                  <a:lnTo>
                    <a:pt x="8918" y="2176"/>
                  </a:lnTo>
                  <a:lnTo>
                    <a:pt x="8790" y="2113"/>
                  </a:lnTo>
                  <a:lnTo>
                    <a:pt x="8868" y="1953"/>
                  </a:lnTo>
                  <a:lnTo>
                    <a:pt x="8833" y="1928"/>
                  </a:lnTo>
                  <a:lnTo>
                    <a:pt x="8728" y="2142"/>
                  </a:lnTo>
                  <a:lnTo>
                    <a:pt x="9002" y="2277"/>
                  </a:lnTo>
                  <a:close/>
                  <a:moveTo>
                    <a:pt x="9002" y="1901"/>
                  </a:moveTo>
                  <a:lnTo>
                    <a:pt x="9002" y="1845"/>
                  </a:lnTo>
                  <a:lnTo>
                    <a:pt x="8938" y="1813"/>
                  </a:lnTo>
                  <a:lnTo>
                    <a:pt x="8961" y="1767"/>
                  </a:lnTo>
                  <a:cubicBezTo>
                    <a:pt x="8966" y="1756"/>
                    <a:pt x="8971" y="1747"/>
                    <a:pt x="8976" y="1740"/>
                  </a:cubicBezTo>
                  <a:cubicBezTo>
                    <a:pt x="8982" y="1733"/>
                    <a:pt x="8987" y="1727"/>
                    <a:pt x="8993" y="1721"/>
                  </a:cubicBezTo>
                  <a:cubicBezTo>
                    <a:pt x="8996" y="1719"/>
                    <a:pt x="8999" y="1717"/>
                    <a:pt x="9002" y="1715"/>
                  </a:cubicBezTo>
                  <a:lnTo>
                    <a:pt x="9002" y="1659"/>
                  </a:lnTo>
                  <a:cubicBezTo>
                    <a:pt x="8999" y="1660"/>
                    <a:pt x="8997" y="1661"/>
                    <a:pt x="8995" y="1662"/>
                  </a:cubicBezTo>
                  <a:cubicBezTo>
                    <a:pt x="8989" y="1665"/>
                    <a:pt x="8983" y="1668"/>
                    <a:pt x="8977" y="1673"/>
                  </a:cubicBezTo>
                  <a:cubicBezTo>
                    <a:pt x="8971" y="1677"/>
                    <a:pt x="8965" y="1683"/>
                    <a:pt x="8959" y="1689"/>
                  </a:cubicBezTo>
                  <a:cubicBezTo>
                    <a:pt x="8952" y="1696"/>
                    <a:pt x="8946" y="1704"/>
                    <a:pt x="8940" y="1714"/>
                  </a:cubicBezTo>
                  <a:cubicBezTo>
                    <a:pt x="8934" y="1724"/>
                    <a:pt x="8928" y="1735"/>
                    <a:pt x="8921" y="1748"/>
                  </a:cubicBezTo>
                  <a:lnTo>
                    <a:pt x="8876" y="1840"/>
                  </a:lnTo>
                  <a:lnTo>
                    <a:pt x="9002" y="1901"/>
                  </a:lnTo>
                  <a:close/>
                  <a:moveTo>
                    <a:pt x="1120" y="17602"/>
                  </a:moveTo>
                  <a:lnTo>
                    <a:pt x="993" y="17861"/>
                  </a:lnTo>
                  <a:lnTo>
                    <a:pt x="1032" y="17880"/>
                  </a:lnTo>
                  <a:lnTo>
                    <a:pt x="1084" y="17775"/>
                  </a:lnTo>
                  <a:lnTo>
                    <a:pt x="1435" y="17948"/>
                  </a:lnTo>
                  <a:lnTo>
                    <a:pt x="1457" y="17903"/>
                  </a:lnTo>
                  <a:lnTo>
                    <a:pt x="1106" y="17730"/>
                  </a:lnTo>
                  <a:lnTo>
                    <a:pt x="1158" y="17624"/>
                  </a:lnTo>
                  <a:lnTo>
                    <a:pt x="1120" y="17602"/>
                  </a:lnTo>
                  <a:close/>
                  <a:moveTo>
                    <a:pt x="1652" y="17508"/>
                  </a:moveTo>
                  <a:lnTo>
                    <a:pt x="1611" y="17488"/>
                  </a:lnTo>
                  <a:lnTo>
                    <a:pt x="1527" y="17660"/>
                  </a:lnTo>
                  <a:lnTo>
                    <a:pt x="1384" y="17590"/>
                  </a:lnTo>
                  <a:lnTo>
                    <a:pt x="1450" y="17456"/>
                  </a:lnTo>
                  <a:lnTo>
                    <a:pt x="1409" y="17436"/>
                  </a:lnTo>
                  <a:lnTo>
                    <a:pt x="1343" y="17570"/>
                  </a:lnTo>
                  <a:lnTo>
                    <a:pt x="1215" y="17507"/>
                  </a:lnTo>
                  <a:lnTo>
                    <a:pt x="1294" y="17347"/>
                  </a:lnTo>
                  <a:lnTo>
                    <a:pt x="1258" y="17321"/>
                  </a:lnTo>
                  <a:lnTo>
                    <a:pt x="1153" y="17535"/>
                  </a:lnTo>
                  <a:lnTo>
                    <a:pt x="1544" y="17727"/>
                  </a:lnTo>
                  <a:lnTo>
                    <a:pt x="1652" y="17508"/>
                  </a:lnTo>
                  <a:close/>
                  <a:moveTo>
                    <a:pt x="1815" y="17177"/>
                  </a:moveTo>
                  <a:lnTo>
                    <a:pt x="1778" y="17182"/>
                  </a:lnTo>
                  <a:cubicBezTo>
                    <a:pt x="1762" y="17184"/>
                    <a:pt x="1744" y="17186"/>
                    <a:pt x="1725" y="17189"/>
                  </a:cubicBezTo>
                  <a:cubicBezTo>
                    <a:pt x="1707" y="17191"/>
                    <a:pt x="1689" y="17194"/>
                    <a:pt x="1673" y="17196"/>
                  </a:cubicBezTo>
                  <a:cubicBezTo>
                    <a:pt x="1656" y="17198"/>
                    <a:pt x="1645" y="17200"/>
                    <a:pt x="1638" y="17201"/>
                  </a:cubicBezTo>
                  <a:cubicBezTo>
                    <a:pt x="1628" y="17203"/>
                    <a:pt x="1617" y="17206"/>
                    <a:pt x="1605" y="17209"/>
                  </a:cubicBezTo>
                  <a:cubicBezTo>
                    <a:pt x="1593" y="17212"/>
                    <a:pt x="1583" y="17215"/>
                    <a:pt x="1574" y="17219"/>
                  </a:cubicBezTo>
                  <a:lnTo>
                    <a:pt x="1577" y="17214"/>
                  </a:lnTo>
                  <a:cubicBezTo>
                    <a:pt x="1585" y="17198"/>
                    <a:pt x="1589" y="17183"/>
                    <a:pt x="1590" y="17167"/>
                  </a:cubicBezTo>
                  <a:cubicBezTo>
                    <a:pt x="1592" y="17152"/>
                    <a:pt x="1590" y="17138"/>
                    <a:pt x="1585" y="17124"/>
                  </a:cubicBezTo>
                  <a:cubicBezTo>
                    <a:pt x="1580" y="17110"/>
                    <a:pt x="1572" y="17098"/>
                    <a:pt x="1561" y="17086"/>
                  </a:cubicBezTo>
                  <a:cubicBezTo>
                    <a:pt x="1551" y="17075"/>
                    <a:pt x="1537" y="17065"/>
                    <a:pt x="1521" y="17057"/>
                  </a:cubicBezTo>
                  <a:cubicBezTo>
                    <a:pt x="1511" y="17052"/>
                    <a:pt x="1501" y="17049"/>
                    <a:pt x="1491" y="17047"/>
                  </a:cubicBezTo>
                  <a:cubicBezTo>
                    <a:pt x="1481" y="17045"/>
                    <a:pt x="1472" y="17044"/>
                    <a:pt x="1464" y="17045"/>
                  </a:cubicBezTo>
                  <a:cubicBezTo>
                    <a:pt x="1455" y="17045"/>
                    <a:pt x="1447" y="17046"/>
                    <a:pt x="1440" y="17048"/>
                  </a:cubicBezTo>
                  <a:cubicBezTo>
                    <a:pt x="1432" y="17050"/>
                    <a:pt x="1426" y="17053"/>
                    <a:pt x="1420" y="17056"/>
                  </a:cubicBezTo>
                  <a:cubicBezTo>
                    <a:pt x="1414" y="17058"/>
                    <a:pt x="1408" y="17062"/>
                    <a:pt x="1402" y="17066"/>
                  </a:cubicBezTo>
                  <a:cubicBezTo>
                    <a:pt x="1396" y="17071"/>
                    <a:pt x="1390" y="17076"/>
                    <a:pt x="1384" y="17083"/>
                  </a:cubicBezTo>
                  <a:cubicBezTo>
                    <a:pt x="1378" y="17089"/>
                    <a:pt x="1372" y="17098"/>
                    <a:pt x="1366" y="17107"/>
                  </a:cubicBezTo>
                  <a:cubicBezTo>
                    <a:pt x="1359" y="17117"/>
                    <a:pt x="1353" y="17128"/>
                    <a:pt x="1347" y="17142"/>
                  </a:cubicBezTo>
                  <a:lnTo>
                    <a:pt x="1302" y="17233"/>
                  </a:lnTo>
                  <a:lnTo>
                    <a:pt x="1692" y="17425"/>
                  </a:lnTo>
                  <a:lnTo>
                    <a:pt x="1715" y="17380"/>
                  </a:lnTo>
                  <a:lnTo>
                    <a:pt x="1538" y="17293"/>
                  </a:lnTo>
                  <a:cubicBezTo>
                    <a:pt x="1544" y="17283"/>
                    <a:pt x="1549" y="17276"/>
                    <a:pt x="1556" y="17271"/>
                  </a:cubicBezTo>
                  <a:cubicBezTo>
                    <a:pt x="1562" y="17267"/>
                    <a:pt x="1572" y="17263"/>
                    <a:pt x="1585" y="17261"/>
                  </a:cubicBezTo>
                  <a:cubicBezTo>
                    <a:pt x="1608" y="17256"/>
                    <a:pt x="1630" y="17252"/>
                    <a:pt x="1651" y="17248"/>
                  </a:cubicBezTo>
                  <a:cubicBezTo>
                    <a:pt x="1672" y="17245"/>
                    <a:pt x="1691" y="17242"/>
                    <a:pt x="1708" y="17240"/>
                  </a:cubicBezTo>
                  <a:cubicBezTo>
                    <a:pt x="1726" y="17238"/>
                    <a:pt x="1741" y="17237"/>
                    <a:pt x="1754" y="17236"/>
                  </a:cubicBezTo>
                  <a:cubicBezTo>
                    <a:pt x="1767" y="17236"/>
                    <a:pt x="1778" y="17235"/>
                    <a:pt x="1786" y="17236"/>
                  </a:cubicBezTo>
                  <a:lnTo>
                    <a:pt x="1815" y="17177"/>
                  </a:lnTo>
                  <a:close/>
                  <a:moveTo>
                    <a:pt x="1528" y="17128"/>
                  </a:moveTo>
                  <a:cubicBezTo>
                    <a:pt x="1537" y="17136"/>
                    <a:pt x="1542" y="17145"/>
                    <a:pt x="1545" y="17155"/>
                  </a:cubicBezTo>
                  <a:cubicBezTo>
                    <a:pt x="1548" y="17166"/>
                    <a:pt x="1549" y="17177"/>
                    <a:pt x="1547" y="17190"/>
                  </a:cubicBezTo>
                  <a:cubicBezTo>
                    <a:pt x="1545" y="17203"/>
                    <a:pt x="1539" y="17218"/>
                    <a:pt x="1531" y="17235"/>
                  </a:cubicBezTo>
                  <a:lnTo>
                    <a:pt x="1509" y="17278"/>
                  </a:lnTo>
                  <a:lnTo>
                    <a:pt x="1363" y="17207"/>
                  </a:lnTo>
                  <a:lnTo>
                    <a:pt x="1386" y="17160"/>
                  </a:lnTo>
                  <a:cubicBezTo>
                    <a:pt x="1392" y="17149"/>
                    <a:pt x="1397" y="17140"/>
                    <a:pt x="1402" y="17133"/>
                  </a:cubicBezTo>
                  <a:cubicBezTo>
                    <a:pt x="1407" y="17126"/>
                    <a:pt x="1413" y="17120"/>
                    <a:pt x="1418" y="17115"/>
                  </a:cubicBezTo>
                  <a:cubicBezTo>
                    <a:pt x="1428" y="17106"/>
                    <a:pt x="1441" y="17101"/>
                    <a:pt x="1455" y="17099"/>
                  </a:cubicBezTo>
                  <a:cubicBezTo>
                    <a:pt x="1470" y="17097"/>
                    <a:pt x="1484" y="17100"/>
                    <a:pt x="1497" y="17106"/>
                  </a:cubicBezTo>
                  <a:cubicBezTo>
                    <a:pt x="1509" y="17112"/>
                    <a:pt x="1520" y="17120"/>
                    <a:pt x="1528" y="17128"/>
                  </a:cubicBezTo>
                  <a:close/>
                  <a:moveTo>
                    <a:pt x="2027" y="16965"/>
                  </a:moveTo>
                  <a:lnTo>
                    <a:pt x="1477" y="16695"/>
                  </a:lnTo>
                  <a:lnTo>
                    <a:pt x="1459" y="16733"/>
                  </a:lnTo>
                  <a:lnTo>
                    <a:pt x="2008" y="17003"/>
                  </a:lnTo>
                  <a:lnTo>
                    <a:pt x="2027" y="16965"/>
                  </a:lnTo>
                  <a:close/>
                  <a:moveTo>
                    <a:pt x="1872" y="16074"/>
                  </a:moveTo>
                  <a:lnTo>
                    <a:pt x="1849" y="16121"/>
                  </a:lnTo>
                  <a:lnTo>
                    <a:pt x="2052" y="16281"/>
                  </a:lnTo>
                  <a:cubicBezTo>
                    <a:pt x="2065" y="16291"/>
                    <a:pt x="2078" y="16301"/>
                    <a:pt x="2090" y="16311"/>
                  </a:cubicBezTo>
                  <a:cubicBezTo>
                    <a:pt x="2103" y="16320"/>
                    <a:pt x="2114" y="16329"/>
                    <a:pt x="2125" y="16336"/>
                  </a:cubicBezTo>
                  <a:cubicBezTo>
                    <a:pt x="2135" y="16344"/>
                    <a:pt x="2143" y="16350"/>
                    <a:pt x="2150" y="16355"/>
                  </a:cubicBezTo>
                  <a:cubicBezTo>
                    <a:pt x="2155" y="16359"/>
                    <a:pt x="2158" y="16361"/>
                    <a:pt x="2160" y="16362"/>
                  </a:cubicBezTo>
                  <a:cubicBezTo>
                    <a:pt x="2158" y="16362"/>
                    <a:pt x="2155" y="16361"/>
                    <a:pt x="2150" y="16360"/>
                  </a:cubicBezTo>
                  <a:cubicBezTo>
                    <a:pt x="2144" y="16358"/>
                    <a:pt x="2136" y="16355"/>
                    <a:pt x="2126" y="16352"/>
                  </a:cubicBezTo>
                  <a:cubicBezTo>
                    <a:pt x="2116" y="16349"/>
                    <a:pt x="2104" y="16346"/>
                    <a:pt x="2091" y="16343"/>
                  </a:cubicBezTo>
                  <a:cubicBezTo>
                    <a:pt x="2077" y="16339"/>
                    <a:pt x="2063" y="16335"/>
                    <a:pt x="2047" y="16331"/>
                  </a:cubicBezTo>
                  <a:lnTo>
                    <a:pt x="1777" y="16266"/>
                  </a:lnTo>
                  <a:lnTo>
                    <a:pt x="1751" y="16319"/>
                  </a:lnTo>
                  <a:lnTo>
                    <a:pt x="1960" y="16486"/>
                  </a:lnTo>
                  <a:cubicBezTo>
                    <a:pt x="1970" y="16494"/>
                    <a:pt x="1981" y="16502"/>
                    <a:pt x="1992" y="16511"/>
                  </a:cubicBezTo>
                  <a:cubicBezTo>
                    <a:pt x="2004" y="16520"/>
                    <a:pt x="2015" y="16528"/>
                    <a:pt x="2025" y="16536"/>
                  </a:cubicBezTo>
                  <a:cubicBezTo>
                    <a:pt x="2035" y="16543"/>
                    <a:pt x="2043" y="16550"/>
                    <a:pt x="2050" y="16555"/>
                  </a:cubicBezTo>
                  <a:cubicBezTo>
                    <a:pt x="2057" y="16561"/>
                    <a:pt x="2061" y="16563"/>
                    <a:pt x="2062" y="16564"/>
                  </a:cubicBezTo>
                  <a:cubicBezTo>
                    <a:pt x="2060" y="16563"/>
                    <a:pt x="2055" y="16562"/>
                    <a:pt x="2047" y="16559"/>
                  </a:cubicBezTo>
                  <a:cubicBezTo>
                    <a:pt x="2038" y="16556"/>
                    <a:pt x="2028" y="16553"/>
                    <a:pt x="2015" y="16549"/>
                  </a:cubicBezTo>
                  <a:cubicBezTo>
                    <a:pt x="2003" y="16546"/>
                    <a:pt x="1989" y="16542"/>
                    <a:pt x="1975" y="16538"/>
                  </a:cubicBezTo>
                  <a:cubicBezTo>
                    <a:pt x="1960" y="16534"/>
                    <a:pt x="1946" y="16530"/>
                    <a:pt x="1933" y="16527"/>
                  </a:cubicBezTo>
                  <a:lnTo>
                    <a:pt x="1680" y="16464"/>
                  </a:lnTo>
                  <a:lnTo>
                    <a:pt x="1655" y="16514"/>
                  </a:lnTo>
                  <a:lnTo>
                    <a:pt x="2092" y="16614"/>
                  </a:lnTo>
                  <a:lnTo>
                    <a:pt x="2121" y="16554"/>
                  </a:lnTo>
                  <a:lnTo>
                    <a:pt x="1925" y="16397"/>
                  </a:lnTo>
                  <a:cubicBezTo>
                    <a:pt x="1913" y="16388"/>
                    <a:pt x="1902" y="16379"/>
                    <a:pt x="1890" y="16371"/>
                  </a:cubicBezTo>
                  <a:cubicBezTo>
                    <a:pt x="1879" y="16362"/>
                    <a:pt x="1869" y="16355"/>
                    <a:pt x="1860" y="16348"/>
                  </a:cubicBezTo>
                  <a:cubicBezTo>
                    <a:pt x="1851" y="16342"/>
                    <a:pt x="1844" y="16336"/>
                    <a:pt x="1838" y="16332"/>
                  </a:cubicBezTo>
                  <a:cubicBezTo>
                    <a:pt x="1832" y="16328"/>
                    <a:pt x="1829" y="16326"/>
                    <a:pt x="1828" y="16325"/>
                  </a:cubicBezTo>
                  <a:cubicBezTo>
                    <a:pt x="1829" y="16326"/>
                    <a:pt x="1833" y="16327"/>
                    <a:pt x="1840" y="16329"/>
                  </a:cubicBezTo>
                  <a:cubicBezTo>
                    <a:pt x="1847" y="16331"/>
                    <a:pt x="1856" y="16333"/>
                    <a:pt x="1866" y="16336"/>
                  </a:cubicBezTo>
                  <a:cubicBezTo>
                    <a:pt x="1877" y="16339"/>
                    <a:pt x="1889" y="16343"/>
                    <a:pt x="1903" y="16347"/>
                  </a:cubicBezTo>
                  <a:cubicBezTo>
                    <a:pt x="1917" y="16350"/>
                    <a:pt x="1932" y="16354"/>
                    <a:pt x="1948" y="16358"/>
                  </a:cubicBezTo>
                  <a:lnTo>
                    <a:pt x="2189" y="16417"/>
                  </a:lnTo>
                  <a:lnTo>
                    <a:pt x="2219" y="16356"/>
                  </a:lnTo>
                  <a:lnTo>
                    <a:pt x="1872" y="16074"/>
                  </a:lnTo>
                  <a:close/>
                  <a:moveTo>
                    <a:pt x="2409" y="15969"/>
                  </a:moveTo>
                  <a:lnTo>
                    <a:pt x="2369" y="15949"/>
                  </a:lnTo>
                  <a:lnTo>
                    <a:pt x="2284" y="16121"/>
                  </a:lnTo>
                  <a:lnTo>
                    <a:pt x="2141" y="16050"/>
                  </a:lnTo>
                  <a:lnTo>
                    <a:pt x="2207" y="15916"/>
                  </a:lnTo>
                  <a:lnTo>
                    <a:pt x="2167" y="15897"/>
                  </a:lnTo>
                  <a:lnTo>
                    <a:pt x="2101" y="16030"/>
                  </a:lnTo>
                  <a:lnTo>
                    <a:pt x="1973" y="15967"/>
                  </a:lnTo>
                  <a:lnTo>
                    <a:pt x="2051" y="15807"/>
                  </a:lnTo>
                  <a:lnTo>
                    <a:pt x="2016" y="15782"/>
                  </a:lnTo>
                  <a:lnTo>
                    <a:pt x="1911" y="15996"/>
                  </a:lnTo>
                  <a:lnTo>
                    <a:pt x="2301" y="16188"/>
                  </a:lnTo>
                  <a:lnTo>
                    <a:pt x="2409" y="15969"/>
                  </a:lnTo>
                  <a:close/>
                  <a:moveTo>
                    <a:pt x="2425" y="15564"/>
                  </a:moveTo>
                  <a:cubicBezTo>
                    <a:pt x="2411" y="15563"/>
                    <a:pt x="2397" y="15564"/>
                    <a:pt x="2384" y="15567"/>
                  </a:cubicBezTo>
                  <a:cubicBezTo>
                    <a:pt x="2371" y="15571"/>
                    <a:pt x="2359" y="15576"/>
                    <a:pt x="2348" y="15584"/>
                  </a:cubicBezTo>
                  <a:cubicBezTo>
                    <a:pt x="2337" y="15591"/>
                    <a:pt x="2324" y="15602"/>
                    <a:pt x="2311" y="15617"/>
                  </a:cubicBezTo>
                  <a:lnTo>
                    <a:pt x="2274" y="15655"/>
                  </a:lnTo>
                  <a:cubicBezTo>
                    <a:pt x="2255" y="15674"/>
                    <a:pt x="2238" y="15687"/>
                    <a:pt x="2224" y="15692"/>
                  </a:cubicBezTo>
                  <a:cubicBezTo>
                    <a:pt x="2210" y="15697"/>
                    <a:pt x="2194" y="15696"/>
                    <a:pt x="2178" y="15688"/>
                  </a:cubicBezTo>
                  <a:cubicBezTo>
                    <a:pt x="2158" y="15679"/>
                    <a:pt x="2146" y="15664"/>
                    <a:pt x="2141" y="15645"/>
                  </a:cubicBezTo>
                  <a:cubicBezTo>
                    <a:pt x="2137" y="15625"/>
                    <a:pt x="2140" y="15603"/>
                    <a:pt x="2152" y="15579"/>
                  </a:cubicBezTo>
                  <a:cubicBezTo>
                    <a:pt x="2157" y="15570"/>
                    <a:pt x="2161" y="15563"/>
                    <a:pt x="2166" y="15556"/>
                  </a:cubicBezTo>
                  <a:cubicBezTo>
                    <a:pt x="2171" y="15549"/>
                    <a:pt x="2176" y="15543"/>
                    <a:pt x="2182" y="15536"/>
                  </a:cubicBezTo>
                  <a:cubicBezTo>
                    <a:pt x="2189" y="15530"/>
                    <a:pt x="2196" y="15524"/>
                    <a:pt x="2204" y="15518"/>
                  </a:cubicBezTo>
                  <a:cubicBezTo>
                    <a:pt x="2212" y="15513"/>
                    <a:pt x="2222" y="15506"/>
                    <a:pt x="2232" y="15500"/>
                  </a:cubicBezTo>
                  <a:lnTo>
                    <a:pt x="2209" y="15463"/>
                  </a:lnTo>
                  <a:cubicBezTo>
                    <a:pt x="2165" y="15488"/>
                    <a:pt x="2134" y="15521"/>
                    <a:pt x="2113" y="15562"/>
                  </a:cubicBezTo>
                  <a:cubicBezTo>
                    <a:pt x="2104" y="15581"/>
                    <a:pt x="2098" y="15600"/>
                    <a:pt x="2096" y="15618"/>
                  </a:cubicBezTo>
                  <a:cubicBezTo>
                    <a:pt x="2094" y="15636"/>
                    <a:pt x="2095" y="15653"/>
                    <a:pt x="2099" y="15669"/>
                  </a:cubicBezTo>
                  <a:cubicBezTo>
                    <a:pt x="2104" y="15685"/>
                    <a:pt x="2111" y="15700"/>
                    <a:pt x="2122" y="15712"/>
                  </a:cubicBezTo>
                  <a:cubicBezTo>
                    <a:pt x="2133" y="15725"/>
                    <a:pt x="2146" y="15736"/>
                    <a:pt x="2163" y="15744"/>
                  </a:cubicBezTo>
                  <a:cubicBezTo>
                    <a:pt x="2188" y="15756"/>
                    <a:pt x="2214" y="15759"/>
                    <a:pt x="2239" y="15751"/>
                  </a:cubicBezTo>
                  <a:cubicBezTo>
                    <a:pt x="2251" y="15747"/>
                    <a:pt x="2262" y="15741"/>
                    <a:pt x="2272" y="15733"/>
                  </a:cubicBezTo>
                  <a:cubicBezTo>
                    <a:pt x="2282" y="15725"/>
                    <a:pt x="2294" y="15714"/>
                    <a:pt x="2308" y="15698"/>
                  </a:cubicBezTo>
                  <a:lnTo>
                    <a:pt x="2339" y="15665"/>
                  </a:lnTo>
                  <a:cubicBezTo>
                    <a:pt x="2376" y="15625"/>
                    <a:pt x="2412" y="15614"/>
                    <a:pt x="2447" y="15631"/>
                  </a:cubicBezTo>
                  <a:cubicBezTo>
                    <a:pt x="2470" y="15642"/>
                    <a:pt x="2484" y="15661"/>
                    <a:pt x="2489" y="15686"/>
                  </a:cubicBezTo>
                  <a:cubicBezTo>
                    <a:pt x="2491" y="15698"/>
                    <a:pt x="2491" y="15709"/>
                    <a:pt x="2489" y="15719"/>
                  </a:cubicBezTo>
                  <a:cubicBezTo>
                    <a:pt x="2487" y="15729"/>
                    <a:pt x="2483" y="15742"/>
                    <a:pt x="2475" y="15757"/>
                  </a:cubicBezTo>
                  <a:cubicBezTo>
                    <a:pt x="2466" y="15776"/>
                    <a:pt x="2454" y="15793"/>
                    <a:pt x="2440" y="15808"/>
                  </a:cubicBezTo>
                  <a:cubicBezTo>
                    <a:pt x="2427" y="15822"/>
                    <a:pt x="2410" y="15834"/>
                    <a:pt x="2390" y="15845"/>
                  </a:cubicBezTo>
                  <a:lnTo>
                    <a:pt x="2417" y="15883"/>
                  </a:lnTo>
                  <a:cubicBezTo>
                    <a:pt x="2438" y="15870"/>
                    <a:pt x="2457" y="15855"/>
                    <a:pt x="2473" y="15837"/>
                  </a:cubicBezTo>
                  <a:cubicBezTo>
                    <a:pt x="2488" y="15820"/>
                    <a:pt x="2502" y="15799"/>
                    <a:pt x="2514" y="15775"/>
                  </a:cubicBezTo>
                  <a:cubicBezTo>
                    <a:pt x="2522" y="15757"/>
                    <a:pt x="2528" y="15740"/>
                    <a:pt x="2531" y="15725"/>
                  </a:cubicBezTo>
                  <a:cubicBezTo>
                    <a:pt x="2534" y="15709"/>
                    <a:pt x="2535" y="15693"/>
                    <a:pt x="2533" y="15676"/>
                  </a:cubicBezTo>
                  <a:cubicBezTo>
                    <a:pt x="2530" y="15653"/>
                    <a:pt x="2523" y="15633"/>
                    <a:pt x="2511" y="15615"/>
                  </a:cubicBezTo>
                  <a:cubicBezTo>
                    <a:pt x="2499" y="15598"/>
                    <a:pt x="2484" y="15585"/>
                    <a:pt x="2465" y="15576"/>
                  </a:cubicBezTo>
                  <a:cubicBezTo>
                    <a:pt x="2453" y="15570"/>
                    <a:pt x="2440" y="15566"/>
                    <a:pt x="2425" y="15564"/>
                  </a:cubicBezTo>
                  <a:close/>
                  <a:moveTo>
                    <a:pt x="2343" y="15118"/>
                  </a:moveTo>
                  <a:lnTo>
                    <a:pt x="2215" y="15376"/>
                  </a:lnTo>
                  <a:lnTo>
                    <a:pt x="2255" y="15396"/>
                  </a:lnTo>
                  <a:lnTo>
                    <a:pt x="2306" y="15291"/>
                  </a:lnTo>
                  <a:lnTo>
                    <a:pt x="2658" y="15464"/>
                  </a:lnTo>
                  <a:lnTo>
                    <a:pt x="2680" y="15419"/>
                  </a:lnTo>
                  <a:lnTo>
                    <a:pt x="2328" y="15246"/>
                  </a:lnTo>
                  <a:lnTo>
                    <a:pt x="2380" y="15140"/>
                  </a:lnTo>
                  <a:lnTo>
                    <a:pt x="2343" y="15118"/>
                  </a:lnTo>
                  <a:close/>
                  <a:moveTo>
                    <a:pt x="2477" y="14845"/>
                  </a:moveTo>
                  <a:lnTo>
                    <a:pt x="2376" y="15050"/>
                  </a:lnTo>
                  <a:lnTo>
                    <a:pt x="2766" y="15243"/>
                  </a:lnTo>
                  <a:lnTo>
                    <a:pt x="2790" y="15195"/>
                  </a:lnTo>
                  <a:lnTo>
                    <a:pt x="2604" y="15104"/>
                  </a:lnTo>
                  <a:lnTo>
                    <a:pt x="2666" y="14979"/>
                  </a:lnTo>
                  <a:lnTo>
                    <a:pt x="2627" y="14960"/>
                  </a:lnTo>
                  <a:lnTo>
                    <a:pt x="2566" y="15085"/>
                  </a:lnTo>
                  <a:lnTo>
                    <a:pt x="2438" y="15022"/>
                  </a:lnTo>
                  <a:lnTo>
                    <a:pt x="2512" y="14871"/>
                  </a:lnTo>
                  <a:lnTo>
                    <a:pt x="2477" y="14845"/>
                  </a:lnTo>
                  <a:close/>
                  <a:moveTo>
                    <a:pt x="3024" y="14719"/>
                  </a:moveTo>
                  <a:lnTo>
                    <a:pt x="2569" y="14656"/>
                  </a:lnTo>
                  <a:lnTo>
                    <a:pt x="2539" y="14717"/>
                  </a:lnTo>
                  <a:lnTo>
                    <a:pt x="2866" y="15040"/>
                  </a:lnTo>
                  <a:lnTo>
                    <a:pt x="2889" y="14993"/>
                  </a:lnTo>
                  <a:lnTo>
                    <a:pt x="2788" y="14896"/>
                  </a:lnTo>
                  <a:lnTo>
                    <a:pt x="2859" y="14750"/>
                  </a:lnTo>
                  <a:lnTo>
                    <a:pt x="2998" y="14772"/>
                  </a:lnTo>
                  <a:lnTo>
                    <a:pt x="3024" y="14719"/>
                  </a:lnTo>
                  <a:close/>
                  <a:moveTo>
                    <a:pt x="2815" y="14743"/>
                  </a:moveTo>
                  <a:lnTo>
                    <a:pt x="2756" y="14865"/>
                  </a:lnTo>
                  <a:lnTo>
                    <a:pt x="2595" y="14709"/>
                  </a:lnTo>
                  <a:lnTo>
                    <a:pt x="2815" y="14743"/>
                  </a:lnTo>
                  <a:close/>
                  <a:moveTo>
                    <a:pt x="2461" y="14687"/>
                  </a:moveTo>
                  <a:cubicBezTo>
                    <a:pt x="2453" y="14690"/>
                    <a:pt x="2447" y="14696"/>
                    <a:pt x="2443" y="14704"/>
                  </a:cubicBezTo>
                  <a:cubicBezTo>
                    <a:pt x="2439" y="14712"/>
                    <a:pt x="2438" y="14721"/>
                    <a:pt x="2441" y="14729"/>
                  </a:cubicBezTo>
                  <a:cubicBezTo>
                    <a:pt x="2444" y="14738"/>
                    <a:pt x="2449" y="14744"/>
                    <a:pt x="2457" y="14748"/>
                  </a:cubicBezTo>
                  <a:cubicBezTo>
                    <a:pt x="2466" y="14752"/>
                    <a:pt x="2474" y="14752"/>
                    <a:pt x="2483" y="14750"/>
                  </a:cubicBezTo>
                  <a:cubicBezTo>
                    <a:pt x="2492" y="14747"/>
                    <a:pt x="2498" y="14741"/>
                    <a:pt x="2502" y="14733"/>
                  </a:cubicBezTo>
                  <a:cubicBezTo>
                    <a:pt x="2506" y="14725"/>
                    <a:pt x="2507" y="14716"/>
                    <a:pt x="2503" y="14708"/>
                  </a:cubicBezTo>
                  <a:cubicBezTo>
                    <a:pt x="2500" y="14699"/>
                    <a:pt x="2495" y="14693"/>
                    <a:pt x="2486" y="14689"/>
                  </a:cubicBezTo>
                  <a:cubicBezTo>
                    <a:pt x="2478" y="14685"/>
                    <a:pt x="2470" y="14685"/>
                    <a:pt x="2461" y="14687"/>
                  </a:cubicBezTo>
                  <a:close/>
                  <a:moveTo>
                    <a:pt x="2519" y="14570"/>
                  </a:moveTo>
                  <a:cubicBezTo>
                    <a:pt x="2511" y="14573"/>
                    <a:pt x="2504" y="14579"/>
                    <a:pt x="2500" y="14587"/>
                  </a:cubicBezTo>
                  <a:cubicBezTo>
                    <a:pt x="2496" y="14595"/>
                    <a:pt x="2496" y="14603"/>
                    <a:pt x="2499" y="14612"/>
                  </a:cubicBezTo>
                  <a:cubicBezTo>
                    <a:pt x="2502" y="14620"/>
                    <a:pt x="2507" y="14626"/>
                    <a:pt x="2515" y="14630"/>
                  </a:cubicBezTo>
                  <a:cubicBezTo>
                    <a:pt x="2523" y="14634"/>
                    <a:pt x="2532" y="14635"/>
                    <a:pt x="2541" y="14632"/>
                  </a:cubicBezTo>
                  <a:cubicBezTo>
                    <a:pt x="2549" y="14629"/>
                    <a:pt x="2556" y="14624"/>
                    <a:pt x="2560" y="14616"/>
                  </a:cubicBezTo>
                  <a:cubicBezTo>
                    <a:pt x="2564" y="14607"/>
                    <a:pt x="2564" y="14599"/>
                    <a:pt x="2561" y="14590"/>
                  </a:cubicBezTo>
                  <a:cubicBezTo>
                    <a:pt x="2558" y="14582"/>
                    <a:pt x="2552" y="14576"/>
                    <a:pt x="2544" y="14572"/>
                  </a:cubicBezTo>
                  <a:cubicBezTo>
                    <a:pt x="2536" y="14568"/>
                    <a:pt x="2528" y="14567"/>
                    <a:pt x="2519" y="14570"/>
                  </a:cubicBezTo>
                  <a:close/>
                  <a:moveTo>
                    <a:pt x="3120" y="14425"/>
                  </a:moveTo>
                  <a:lnTo>
                    <a:pt x="3044" y="14579"/>
                  </a:lnTo>
                  <a:lnTo>
                    <a:pt x="2692" y="14406"/>
                  </a:lnTo>
                  <a:lnTo>
                    <a:pt x="2669" y="14453"/>
                  </a:lnTo>
                  <a:lnTo>
                    <a:pt x="3060" y="14645"/>
                  </a:lnTo>
                  <a:lnTo>
                    <a:pt x="3156" y="14451"/>
                  </a:lnTo>
                  <a:lnTo>
                    <a:pt x="3120" y="14425"/>
                  </a:lnTo>
                  <a:close/>
                  <a:moveTo>
                    <a:pt x="3219" y="14323"/>
                  </a:moveTo>
                  <a:lnTo>
                    <a:pt x="2828" y="14131"/>
                  </a:lnTo>
                  <a:lnTo>
                    <a:pt x="2806" y="14177"/>
                  </a:lnTo>
                  <a:lnTo>
                    <a:pt x="3196" y="14369"/>
                  </a:lnTo>
                  <a:lnTo>
                    <a:pt x="3219" y="14323"/>
                  </a:lnTo>
                  <a:close/>
                  <a:moveTo>
                    <a:pt x="3243" y="13903"/>
                  </a:moveTo>
                  <a:cubicBezTo>
                    <a:pt x="3228" y="13901"/>
                    <a:pt x="3215" y="13902"/>
                    <a:pt x="3201" y="13906"/>
                  </a:cubicBezTo>
                  <a:cubicBezTo>
                    <a:pt x="3188" y="13909"/>
                    <a:pt x="3176" y="13914"/>
                    <a:pt x="3165" y="13922"/>
                  </a:cubicBezTo>
                  <a:cubicBezTo>
                    <a:pt x="3155" y="13929"/>
                    <a:pt x="3142" y="13940"/>
                    <a:pt x="3128" y="13955"/>
                  </a:cubicBezTo>
                  <a:lnTo>
                    <a:pt x="3092" y="13993"/>
                  </a:lnTo>
                  <a:cubicBezTo>
                    <a:pt x="3073" y="14013"/>
                    <a:pt x="3056" y="14025"/>
                    <a:pt x="3042" y="14030"/>
                  </a:cubicBezTo>
                  <a:cubicBezTo>
                    <a:pt x="3027" y="14036"/>
                    <a:pt x="3012" y="14035"/>
                    <a:pt x="2996" y="14027"/>
                  </a:cubicBezTo>
                  <a:cubicBezTo>
                    <a:pt x="2976" y="14017"/>
                    <a:pt x="2964" y="14002"/>
                    <a:pt x="2959" y="13983"/>
                  </a:cubicBezTo>
                  <a:cubicBezTo>
                    <a:pt x="2954" y="13964"/>
                    <a:pt x="2958" y="13942"/>
                    <a:pt x="2970" y="13917"/>
                  </a:cubicBezTo>
                  <a:cubicBezTo>
                    <a:pt x="2974" y="13909"/>
                    <a:pt x="2979" y="13901"/>
                    <a:pt x="2983" y="13894"/>
                  </a:cubicBezTo>
                  <a:cubicBezTo>
                    <a:pt x="2988" y="13887"/>
                    <a:pt x="2994" y="13881"/>
                    <a:pt x="3000" y="13875"/>
                  </a:cubicBezTo>
                  <a:cubicBezTo>
                    <a:pt x="3006" y="13869"/>
                    <a:pt x="3014" y="13863"/>
                    <a:pt x="3022" y="13857"/>
                  </a:cubicBezTo>
                  <a:cubicBezTo>
                    <a:pt x="3030" y="13851"/>
                    <a:pt x="3039" y="13845"/>
                    <a:pt x="3050" y="13838"/>
                  </a:cubicBezTo>
                  <a:lnTo>
                    <a:pt x="3026" y="13801"/>
                  </a:lnTo>
                  <a:cubicBezTo>
                    <a:pt x="2983" y="13826"/>
                    <a:pt x="2951" y="13859"/>
                    <a:pt x="2931" y="13900"/>
                  </a:cubicBezTo>
                  <a:cubicBezTo>
                    <a:pt x="2921" y="13919"/>
                    <a:pt x="2916" y="13938"/>
                    <a:pt x="2914" y="13956"/>
                  </a:cubicBezTo>
                  <a:cubicBezTo>
                    <a:pt x="2911" y="13975"/>
                    <a:pt x="2913" y="13992"/>
                    <a:pt x="2917" y="14008"/>
                  </a:cubicBezTo>
                  <a:cubicBezTo>
                    <a:pt x="2921" y="14024"/>
                    <a:pt x="2929" y="14038"/>
                    <a:pt x="2940" y="14051"/>
                  </a:cubicBezTo>
                  <a:cubicBezTo>
                    <a:pt x="2950" y="14063"/>
                    <a:pt x="2964" y="14074"/>
                    <a:pt x="2981" y="14082"/>
                  </a:cubicBezTo>
                  <a:cubicBezTo>
                    <a:pt x="3006" y="14095"/>
                    <a:pt x="3031" y="14097"/>
                    <a:pt x="3057" y="14089"/>
                  </a:cubicBezTo>
                  <a:cubicBezTo>
                    <a:pt x="3068" y="14085"/>
                    <a:pt x="3079" y="14080"/>
                    <a:pt x="3089" y="14072"/>
                  </a:cubicBezTo>
                  <a:cubicBezTo>
                    <a:pt x="3099" y="14064"/>
                    <a:pt x="3112" y="14052"/>
                    <a:pt x="3126" y="14037"/>
                  </a:cubicBezTo>
                  <a:lnTo>
                    <a:pt x="3157" y="14003"/>
                  </a:lnTo>
                  <a:cubicBezTo>
                    <a:pt x="3194" y="13963"/>
                    <a:pt x="3230" y="13952"/>
                    <a:pt x="3264" y="13969"/>
                  </a:cubicBezTo>
                  <a:cubicBezTo>
                    <a:pt x="3288" y="13980"/>
                    <a:pt x="3302" y="13999"/>
                    <a:pt x="3306" y="14024"/>
                  </a:cubicBezTo>
                  <a:cubicBezTo>
                    <a:pt x="3309" y="14036"/>
                    <a:pt x="3309" y="14047"/>
                    <a:pt x="3307" y="14057"/>
                  </a:cubicBezTo>
                  <a:cubicBezTo>
                    <a:pt x="3305" y="14068"/>
                    <a:pt x="3300" y="14080"/>
                    <a:pt x="3293" y="14095"/>
                  </a:cubicBezTo>
                  <a:cubicBezTo>
                    <a:pt x="3283" y="14115"/>
                    <a:pt x="3272" y="14132"/>
                    <a:pt x="3258" y="14146"/>
                  </a:cubicBezTo>
                  <a:cubicBezTo>
                    <a:pt x="3244" y="14160"/>
                    <a:pt x="3228" y="14173"/>
                    <a:pt x="3208" y="14183"/>
                  </a:cubicBezTo>
                  <a:lnTo>
                    <a:pt x="3234" y="14222"/>
                  </a:lnTo>
                  <a:cubicBezTo>
                    <a:pt x="3256" y="14208"/>
                    <a:pt x="3275" y="14193"/>
                    <a:pt x="3290" y="14175"/>
                  </a:cubicBezTo>
                  <a:cubicBezTo>
                    <a:pt x="3306" y="14158"/>
                    <a:pt x="3320" y="14137"/>
                    <a:pt x="3331" y="14114"/>
                  </a:cubicBezTo>
                  <a:cubicBezTo>
                    <a:pt x="3340" y="14096"/>
                    <a:pt x="3346" y="14079"/>
                    <a:pt x="3349" y="14063"/>
                  </a:cubicBezTo>
                  <a:cubicBezTo>
                    <a:pt x="3352" y="14048"/>
                    <a:pt x="3352" y="14031"/>
                    <a:pt x="3350" y="14014"/>
                  </a:cubicBezTo>
                  <a:cubicBezTo>
                    <a:pt x="3348" y="13991"/>
                    <a:pt x="3341" y="13971"/>
                    <a:pt x="3329" y="13954"/>
                  </a:cubicBezTo>
                  <a:cubicBezTo>
                    <a:pt x="3316" y="13936"/>
                    <a:pt x="3301" y="13923"/>
                    <a:pt x="3283" y="13914"/>
                  </a:cubicBezTo>
                  <a:cubicBezTo>
                    <a:pt x="3271" y="13908"/>
                    <a:pt x="3257" y="13904"/>
                    <a:pt x="3243" y="13903"/>
                  </a:cubicBezTo>
                  <a:close/>
                  <a:moveTo>
                    <a:pt x="3494" y="13620"/>
                  </a:moveTo>
                  <a:cubicBezTo>
                    <a:pt x="3497" y="13637"/>
                    <a:pt x="3497" y="13652"/>
                    <a:pt x="3495" y="13666"/>
                  </a:cubicBezTo>
                  <a:cubicBezTo>
                    <a:pt x="3493" y="13680"/>
                    <a:pt x="3489" y="13694"/>
                    <a:pt x="3482" y="13709"/>
                  </a:cubicBezTo>
                  <a:cubicBezTo>
                    <a:pt x="3470" y="13731"/>
                    <a:pt x="3454" y="13749"/>
                    <a:pt x="3433" y="13762"/>
                  </a:cubicBezTo>
                  <a:cubicBezTo>
                    <a:pt x="3412" y="13775"/>
                    <a:pt x="3387" y="13780"/>
                    <a:pt x="3357" y="13778"/>
                  </a:cubicBezTo>
                  <a:cubicBezTo>
                    <a:pt x="3343" y="13777"/>
                    <a:pt x="3330" y="13774"/>
                    <a:pt x="3317" y="13770"/>
                  </a:cubicBezTo>
                  <a:cubicBezTo>
                    <a:pt x="3303" y="13766"/>
                    <a:pt x="3287" y="13759"/>
                    <a:pt x="3268" y="13750"/>
                  </a:cubicBezTo>
                  <a:cubicBezTo>
                    <a:pt x="3245" y="13738"/>
                    <a:pt x="3226" y="13727"/>
                    <a:pt x="3211" y="13717"/>
                  </a:cubicBezTo>
                  <a:cubicBezTo>
                    <a:pt x="3196" y="13706"/>
                    <a:pt x="3183" y="13694"/>
                    <a:pt x="3173" y="13682"/>
                  </a:cubicBezTo>
                  <a:cubicBezTo>
                    <a:pt x="3155" y="13662"/>
                    <a:pt x="3145" y="13641"/>
                    <a:pt x="3141" y="13619"/>
                  </a:cubicBezTo>
                  <a:cubicBezTo>
                    <a:pt x="3138" y="13598"/>
                    <a:pt x="3142" y="13576"/>
                    <a:pt x="3153" y="13553"/>
                  </a:cubicBezTo>
                  <a:cubicBezTo>
                    <a:pt x="3160" y="13538"/>
                    <a:pt x="3168" y="13526"/>
                    <a:pt x="3178" y="13517"/>
                  </a:cubicBezTo>
                  <a:cubicBezTo>
                    <a:pt x="3187" y="13507"/>
                    <a:pt x="3199" y="13498"/>
                    <a:pt x="3214" y="13491"/>
                  </a:cubicBezTo>
                  <a:lnTo>
                    <a:pt x="3196" y="13451"/>
                  </a:lnTo>
                  <a:cubicBezTo>
                    <a:pt x="3179" y="13459"/>
                    <a:pt x="3164" y="13470"/>
                    <a:pt x="3150" y="13484"/>
                  </a:cubicBezTo>
                  <a:cubicBezTo>
                    <a:pt x="3136" y="13498"/>
                    <a:pt x="3125" y="13515"/>
                    <a:pt x="3115" y="13534"/>
                  </a:cubicBezTo>
                  <a:cubicBezTo>
                    <a:pt x="3104" y="13557"/>
                    <a:pt x="3098" y="13582"/>
                    <a:pt x="3098" y="13607"/>
                  </a:cubicBezTo>
                  <a:cubicBezTo>
                    <a:pt x="3098" y="13632"/>
                    <a:pt x="3104" y="13656"/>
                    <a:pt x="3115" y="13680"/>
                  </a:cubicBezTo>
                  <a:cubicBezTo>
                    <a:pt x="3126" y="13703"/>
                    <a:pt x="3141" y="13725"/>
                    <a:pt x="3162" y="13745"/>
                  </a:cubicBezTo>
                  <a:cubicBezTo>
                    <a:pt x="3183" y="13766"/>
                    <a:pt x="3208" y="13783"/>
                    <a:pt x="3236" y="13797"/>
                  </a:cubicBezTo>
                  <a:cubicBezTo>
                    <a:pt x="3266" y="13812"/>
                    <a:pt x="3295" y="13821"/>
                    <a:pt x="3324" y="13827"/>
                  </a:cubicBezTo>
                  <a:cubicBezTo>
                    <a:pt x="3353" y="13832"/>
                    <a:pt x="3381" y="13831"/>
                    <a:pt x="3408" y="13824"/>
                  </a:cubicBezTo>
                  <a:cubicBezTo>
                    <a:pt x="3433" y="13817"/>
                    <a:pt x="3454" y="13806"/>
                    <a:pt x="3473" y="13790"/>
                  </a:cubicBezTo>
                  <a:cubicBezTo>
                    <a:pt x="3491" y="13775"/>
                    <a:pt x="3506" y="13756"/>
                    <a:pt x="3516" y="13735"/>
                  </a:cubicBezTo>
                  <a:cubicBezTo>
                    <a:pt x="3526" y="13716"/>
                    <a:pt x="3532" y="13695"/>
                    <a:pt x="3536" y="13674"/>
                  </a:cubicBezTo>
                  <a:cubicBezTo>
                    <a:pt x="3539" y="13653"/>
                    <a:pt x="3540" y="13632"/>
                    <a:pt x="3538" y="13611"/>
                  </a:cubicBezTo>
                  <a:lnTo>
                    <a:pt x="3494" y="13620"/>
                  </a:lnTo>
                  <a:close/>
                  <a:moveTo>
                    <a:pt x="3730" y="13285"/>
                  </a:moveTo>
                  <a:lnTo>
                    <a:pt x="3339" y="13093"/>
                  </a:lnTo>
                  <a:lnTo>
                    <a:pt x="3316" y="13139"/>
                  </a:lnTo>
                  <a:lnTo>
                    <a:pt x="3479" y="13220"/>
                  </a:lnTo>
                  <a:lnTo>
                    <a:pt x="3398" y="13385"/>
                  </a:lnTo>
                  <a:lnTo>
                    <a:pt x="3235" y="13304"/>
                  </a:lnTo>
                  <a:lnTo>
                    <a:pt x="3212" y="13350"/>
                  </a:lnTo>
                  <a:lnTo>
                    <a:pt x="3603" y="13542"/>
                  </a:lnTo>
                  <a:lnTo>
                    <a:pt x="3626" y="13496"/>
                  </a:lnTo>
                  <a:lnTo>
                    <a:pt x="3437" y="13403"/>
                  </a:lnTo>
                  <a:lnTo>
                    <a:pt x="3518" y="13239"/>
                  </a:lnTo>
                  <a:lnTo>
                    <a:pt x="3707" y="13332"/>
                  </a:lnTo>
                  <a:lnTo>
                    <a:pt x="3730" y="13285"/>
                  </a:lnTo>
                  <a:close/>
                  <a:moveTo>
                    <a:pt x="3894" y="12951"/>
                  </a:moveTo>
                  <a:lnTo>
                    <a:pt x="3854" y="12931"/>
                  </a:lnTo>
                  <a:lnTo>
                    <a:pt x="3769" y="13103"/>
                  </a:lnTo>
                  <a:lnTo>
                    <a:pt x="3626" y="13033"/>
                  </a:lnTo>
                  <a:lnTo>
                    <a:pt x="3692" y="12899"/>
                  </a:lnTo>
                  <a:lnTo>
                    <a:pt x="3651" y="12879"/>
                  </a:lnTo>
                  <a:lnTo>
                    <a:pt x="3585" y="13013"/>
                  </a:lnTo>
                  <a:lnTo>
                    <a:pt x="3457" y="12950"/>
                  </a:lnTo>
                  <a:lnTo>
                    <a:pt x="3536" y="12790"/>
                  </a:lnTo>
                  <a:lnTo>
                    <a:pt x="3500" y="12765"/>
                  </a:lnTo>
                  <a:lnTo>
                    <a:pt x="3395" y="12978"/>
                  </a:lnTo>
                  <a:lnTo>
                    <a:pt x="3786" y="13171"/>
                  </a:lnTo>
                  <a:lnTo>
                    <a:pt x="3894" y="12951"/>
                  </a:lnTo>
                  <a:close/>
                  <a:moveTo>
                    <a:pt x="3811" y="12134"/>
                  </a:moveTo>
                  <a:lnTo>
                    <a:pt x="3788" y="12181"/>
                  </a:lnTo>
                  <a:lnTo>
                    <a:pt x="3991" y="12341"/>
                  </a:lnTo>
                  <a:cubicBezTo>
                    <a:pt x="4004" y="12351"/>
                    <a:pt x="4016" y="12361"/>
                    <a:pt x="4029" y="12370"/>
                  </a:cubicBezTo>
                  <a:cubicBezTo>
                    <a:pt x="4042" y="12380"/>
                    <a:pt x="4053" y="12389"/>
                    <a:pt x="4063" y="12396"/>
                  </a:cubicBezTo>
                  <a:cubicBezTo>
                    <a:pt x="4074" y="12404"/>
                    <a:pt x="4082" y="12410"/>
                    <a:pt x="4089" y="12415"/>
                  </a:cubicBezTo>
                  <a:cubicBezTo>
                    <a:pt x="4094" y="12418"/>
                    <a:pt x="4097" y="12421"/>
                    <a:pt x="4099" y="12422"/>
                  </a:cubicBezTo>
                  <a:cubicBezTo>
                    <a:pt x="4097" y="12422"/>
                    <a:pt x="4094" y="12421"/>
                    <a:pt x="4089" y="12419"/>
                  </a:cubicBezTo>
                  <a:cubicBezTo>
                    <a:pt x="4083" y="12417"/>
                    <a:pt x="4075" y="12415"/>
                    <a:pt x="4065" y="12412"/>
                  </a:cubicBezTo>
                  <a:cubicBezTo>
                    <a:pt x="4055" y="12409"/>
                    <a:pt x="4043" y="12406"/>
                    <a:pt x="4030" y="12403"/>
                  </a:cubicBezTo>
                  <a:cubicBezTo>
                    <a:pt x="4016" y="12399"/>
                    <a:pt x="4001" y="12395"/>
                    <a:pt x="3986" y="12391"/>
                  </a:cubicBezTo>
                  <a:lnTo>
                    <a:pt x="3716" y="12326"/>
                  </a:lnTo>
                  <a:lnTo>
                    <a:pt x="3690" y="12379"/>
                  </a:lnTo>
                  <a:lnTo>
                    <a:pt x="3899" y="12546"/>
                  </a:lnTo>
                  <a:cubicBezTo>
                    <a:pt x="3909" y="12554"/>
                    <a:pt x="3919" y="12562"/>
                    <a:pt x="3931" y="12571"/>
                  </a:cubicBezTo>
                  <a:cubicBezTo>
                    <a:pt x="3943" y="12580"/>
                    <a:pt x="3953" y="12588"/>
                    <a:pt x="3963" y="12596"/>
                  </a:cubicBezTo>
                  <a:cubicBezTo>
                    <a:pt x="3973" y="12603"/>
                    <a:pt x="3982" y="12610"/>
                    <a:pt x="3989" y="12615"/>
                  </a:cubicBezTo>
                  <a:cubicBezTo>
                    <a:pt x="3996" y="12620"/>
                    <a:pt x="4000" y="12623"/>
                    <a:pt x="4001" y="12624"/>
                  </a:cubicBezTo>
                  <a:cubicBezTo>
                    <a:pt x="3999" y="12623"/>
                    <a:pt x="3994" y="12622"/>
                    <a:pt x="3985" y="12619"/>
                  </a:cubicBezTo>
                  <a:cubicBezTo>
                    <a:pt x="3977" y="12616"/>
                    <a:pt x="3966" y="12613"/>
                    <a:pt x="3954" y="12609"/>
                  </a:cubicBezTo>
                  <a:cubicBezTo>
                    <a:pt x="3942" y="12605"/>
                    <a:pt x="3928" y="12602"/>
                    <a:pt x="3914" y="12597"/>
                  </a:cubicBezTo>
                  <a:cubicBezTo>
                    <a:pt x="3899" y="12593"/>
                    <a:pt x="3885" y="12590"/>
                    <a:pt x="3872" y="12586"/>
                  </a:cubicBezTo>
                  <a:lnTo>
                    <a:pt x="3619" y="12524"/>
                  </a:lnTo>
                  <a:lnTo>
                    <a:pt x="3594" y="12574"/>
                  </a:lnTo>
                  <a:lnTo>
                    <a:pt x="4031" y="12674"/>
                  </a:lnTo>
                  <a:lnTo>
                    <a:pt x="4060" y="12613"/>
                  </a:lnTo>
                  <a:lnTo>
                    <a:pt x="3863" y="12457"/>
                  </a:lnTo>
                  <a:cubicBezTo>
                    <a:pt x="3852" y="12448"/>
                    <a:pt x="3840" y="12439"/>
                    <a:pt x="3829" y="12431"/>
                  </a:cubicBezTo>
                  <a:cubicBezTo>
                    <a:pt x="3818" y="12422"/>
                    <a:pt x="3808" y="12415"/>
                    <a:pt x="3799" y="12408"/>
                  </a:cubicBezTo>
                  <a:cubicBezTo>
                    <a:pt x="3790" y="12401"/>
                    <a:pt x="3782" y="12396"/>
                    <a:pt x="3777" y="12392"/>
                  </a:cubicBezTo>
                  <a:cubicBezTo>
                    <a:pt x="3771" y="12388"/>
                    <a:pt x="3768" y="12386"/>
                    <a:pt x="3767" y="12385"/>
                  </a:cubicBezTo>
                  <a:cubicBezTo>
                    <a:pt x="3768" y="12385"/>
                    <a:pt x="3772" y="12387"/>
                    <a:pt x="3779" y="12389"/>
                  </a:cubicBezTo>
                  <a:cubicBezTo>
                    <a:pt x="3786" y="12391"/>
                    <a:pt x="3795" y="12393"/>
                    <a:pt x="3805" y="12396"/>
                  </a:cubicBezTo>
                  <a:cubicBezTo>
                    <a:pt x="3816" y="12399"/>
                    <a:pt x="3828" y="12403"/>
                    <a:pt x="3842" y="12406"/>
                  </a:cubicBezTo>
                  <a:cubicBezTo>
                    <a:pt x="3856" y="12410"/>
                    <a:pt x="3871" y="12414"/>
                    <a:pt x="3887" y="12418"/>
                  </a:cubicBezTo>
                  <a:lnTo>
                    <a:pt x="4128" y="12477"/>
                  </a:lnTo>
                  <a:lnTo>
                    <a:pt x="4158" y="12416"/>
                  </a:lnTo>
                  <a:lnTo>
                    <a:pt x="3811" y="12134"/>
                  </a:lnTo>
                  <a:close/>
                  <a:moveTo>
                    <a:pt x="4263" y="12202"/>
                  </a:moveTo>
                  <a:lnTo>
                    <a:pt x="3872" y="12010"/>
                  </a:lnTo>
                  <a:lnTo>
                    <a:pt x="3849" y="12055"/>
                  </a:lnTo>
                  <a:lnTo>
                    <a:pt x="4240" y="12248"/>
                  </a:lnTo>
                  <a:lnTo>
                    <a:pt x="4263" y="12202"/>
                  </a:lnTo>
                  <a:close/>
                  <a:moveTo>
                    <a:pt x="4379" y="11867"/>
                  </a:moveTo>
                  <a:lnTo>
                    <a:pt x="4303" y="12021"/>
                  </a:lnTo>
                  <a:lnTo>
                    <a:pt x="3951" y="11848"/>
                  </a:lnTo>
                  <a:lnTo>
                    <a:pt x="3928" y="11895"/>
                  </a:lnTo>
                  <a:lnTo>
                    <a:pt x="4319" y="12087"/>
                  </a:lnTo>
                  <a:lnTo>
                    <a:pt x="4415" y="11893"/>
                  </a:lnTo>
                  <a:lnTo>
                    <a:pt x="4379" y="11867"/>
                  </a:lnTo>
                  <a:close/>
                  <a:moveTo>
                    <a:pt x="4581" y="11554"/>
                  </a:moveTo>
                  <a:lnTo>
                    <a:pt x="4191" y="11362"/>
                  </a:lnTo>
                  <a:lnTo>
                    <a:pt x="4168" y="11408"/>
                  </a:lnTo>
                  <a:lnTo>
                    <a:pt x="4331" y="11489"/>
                  </a:lnTo>
                  <a:lnTo>
                    <a:pt x="4250" y="11654"/>
                  </a:lnTo>
                  <a:lnTo>
                    <a:pt x="4087" y="11573"/>
                  </a:lnTo>
                  <a:lnTo>
                    <a:pt x="4064" y="11619"/>
                  </a:lnTo>
                  <a:lnTo>
                    <a:pt x="4455" y="11811"/>
                  </a:lnTo>
                  <a:lnTo>
                    <a:pt x="4477" y="11765"/>
                  </a:lnTo>
                  <a:lnTo>
                    <a:pt x="4288" y="11672"/>
                  </a:lnTo>
                  <a:lnTo>
                    <a:pt x="4369" y="11508"/>
                  </a:lnTo>
                  <a:lnTo>
                    <a:pt x="4558" y="11601"/>
                  </a:lnTo>
                  <a:lnTo>
                    <a:pt x="4581" y="11554"/>
                  </a:lnTo>
                  <a:close/>
                  <a:moveTo>
                    <a:pt x="4746" y="11220"/>
                  </a:moveTo>
                  <a:lnTo>
                    <a:pt x="4705" y="11200"/>
                  </a:lnTo>
                  <a:lnTo>
                    <a:pt x="4621" y="11372"/>
                  </a:lnTo>
                  <a:lnTo>
                    <a:pt x="4478" y="11302"/>
                  </a:lnTo>
                  <a:lnTo>
                    <a:pt x="4544" y="11168"/>
                  </a:lnTo>
                  <a:lnTo>
                    <a:pt x="4503" y="11148"/>
                  </a:lnTo>
                  <a:lnTo>
                    <a:pt x="4437" y="11282"/>
                  </a:lnTo>
                  <a:lnTo>
                    <a:pt x="4309" y="11219"/>
                  </a:lnTo>
                  <a:lnTo>
                    <a:pt x="4388" y="11059"/>
                  </a:lnTo>
                  <a:lnTo>
                    <a:pt x="4352" y="11034"/>
                  </a:lnTo>
                  <a:lnTo>
                    <a:pt x="4247" y="11247"/>
                  </a:lnTo>
                  <a:lnTo>
                    <a:pt x="4638" y="11440"/>
                  </a:lnTo>
                  <a:lnTo>
                    <a:pt x="4746" y="11220"/>
                  </a:lnTo>
                  <a:close/>
                  <a:moveTo>
                    <a:pt x="4846" y="10917"/>
                  </a:moveTo>
                  <a:lnTo>
                    <a:pt x="4770" y="11071"/>
                  </a:lnTo>
                  <a:lnTo>
                    <a:pt x="4419" y="10899"/>
                  </a:lnTo>
                  <a:lnTo>
                    <a:pt x="4396" y="10945"/>
                  </a:lnTo>
                  <a:lnTo>
                    <a:pt x="4786" y="11138"/>
                  </a:lnTo>
                  <a:lnTo>
                    <a:pt x="4882" y="10943"/>
                  </a:lnTo>
                  <a:lnTo>
                    <a:pt x="4846" y="10917"/>
                  </a:lnTo>
                  <a:close/>
                  <a:moveTo>
                    <a:pt x="5105" y="10490"/>
                  </a:moveTo>
                  <a:lnTo>
                    <a:pt x="4698" y="10331"/>
                  </a:lnTo>
                  <a:lnTo>
                    <a:pt x="4664" y="10400"/>
                  </a:lnTo>
                  <a:lnTo>
                    <a:pt x="4887" y="10601"/>
                  </a:lnTo>
                  <a:cubicBezTo>
                    <a:pt x="4901" y="10613"/>
                    <a:pt x="4913" y="10624"/>
                    <a:pt x="4925" y="10632"/>
                  </a:cubicBezTo>
                  <a:cubicBezTo>
                    <a:pt x="4936" y="10641"/>
                    <a:pt x="4942" y="10646"/>
                    <a:pt x="4944" y="10647"/>
                  </a:cubicBezTo>
                  <a:cubicBezTo>
                    <a:pt x="4942" y="10646"/>
                    <a:pt x="4934" y="10644"/>
                    <a:pt x="4920" y="10640"/>
                  </a:cubicBezTo>
                  <a:cubicBezTo>
                    <a:pt x="4906" y="10637"/>
                    <a:pt x="4889" y="10633"/>
                    <a:pt x="4868" y="10629"/>
                  </a:cubicBezTo>
                  <a:lnTo>
                    <a:pt x="4578" y="10574"/>
                  </a:lnTo>
                  <a:lnTo>
                    <a:pt x="4544" y="10643"/>
                  </a:lnTo>
                  <a:lnTo>
                    <a:pt x="4918" y="10869"/>
                  </a:lnTo>
                  <a:lnTo>
                    <a:pt x="4941" y="10824"/>
                  </a:lnTo>
                  <a:lnTo>
                    <a:pt x="4673" y="10666"/>
                  </a:lnTo>
                  <a:cubicBezTo>
                    <a:pt x="4668" y="10663"/>
                    <a:pt x="4661" y="10659"/>
                    <a:pt x="4654" y="10654"/>
                  </a:cubicBezTo>
                  <a:cubicBezTo>
                    <a:pt x="4646" y="10650"/>
                    <a:pt x="4639" y="10646"/>
                    <a:pt x="4631" y="10642"/>
                  </a:cubicBezTo>
                  <a:cubicBezTo>
                    <a:pt x="4624" y="10638"/>
                    <a:pt x="4617" y="10634"/>
                    <a:pt x="4612" y="10631"/>
                  </a:cubicBezTo>
                  <a:cubicBezTo>
                    <a:pt x="4607" y="10628"/>
                    <a:pt x="4604" y="10626"/>
                    <a:pt x="4602" y="10625"/>
                  </a:cubicBezTo>
                  <a:cubicBezTo>
                    <a:pt x="4607" y="10627"/>
                    <a:pt x="4616" y="10629"/>
                    <a:pt x="4630" y="10631"/>
                  </a:cubicBezTo>
                  <a:cubicBezTo>
                    <a:pt x="4645" y="10634"/>
                    <a:pt x="4664" y="10638"/>
                    <a:pt x="4686" y="10642"/>
                  </a:cubicBezTo>
                  <a:lnTo>
                    <a:pt x="5001" y="10701"/>
                  </a:lnTo>
                  <a:lnTo>
                    <a:pt x="5021" y="10661"/>
                  </a:lnTo>
                  <a:lnTo>
                    <a:pt x="4770" y="10434"/>
                  </a:lnTo>
                  <a:cubicBezTo>
                    <a:pt x="4765" y="10430"/>
                    <a:pt x="4759" y="10425"/>
                    <a:pt x="4754" y="10420"/>
                  </a:cubicBezTo>
                  <a:cubicBezTo>
                    <a:pt x="4748" y="10415"/>
                    <a:pt x="4742" y="10410"/>
                    <a:pt x="4737" y="10406"/>
                  </a:cubicBezTo>
                  <a:cubicBezTo>
                    <a:pt x="4731" y="10401"/>
                    <a:pt x="4727" y="10397"/>
                    <a:pt x="4723" y="10394"/>
                  </a:cubicBezTo>
                  <a:cubicBezTo>
                    <a:pt x="4720" y="10391"/>
                    <a:pt x="4717" y="10389"/>
                    <a:pt x="4717" y="10389"/>
                  </a:cubicBezTo>
                  <a:cubicBezTo>
                    <a:pt x="4718" y="10389"/>
                    <a:pt x="4720" y="10390"/>
                    <a:pt x="4725" y="10392"/>
                  </a:cubicBezTo>
                  <a:cubicBezTo>
                    <a:pt x="4730" y="10394"/>
                    <a:pt x="4735" y="10397"/>
                    <a:pt x="4742" y="10400"/>
                  </a:cubicBezTo>
                  <a:cubicBezTo>
                    <a:pt x="4749" y="10403"/>
                    <a:pt x="4756" y="10406"/>
                    <a:pt x="4764" y="10410"/>
                  </a:cubicBezTo>
                  <a:cubicBezTo>
                    <a:pt x="4771" y="10413"/>
                    <a:pt x="4778" y="10416"/>
                    <a:pt x="4784" y="10418"/>
                  </a:cubicBezTo>
                  <a:lnTo>
                    <a:pt x="5082" y="10537"/>
                  </a:lnTo>
                  <a:lnTo>
                    <a:pt x="5105" y="10490"/>
                  </a:lnTo>
                  <a:close/>
                  <a:moveTo>
                    <a:pt x="5125" y="10078"/>
                  </a:moveTo>
                  <a:cubicBezTo>
                    <a:pt x="5110" y="10077"/>
                    <a:pt x="5096" y="10077"/>
                    <a:pt x="5083" y="10081"/>
                  </a:cubicBezTo>
                  <a:cubicBezTo>
                    <a:pt x="5070" y="10084"/>
                    <a:pt x="5058" y="10090"/>
                    <a:pt x="5047" y="10097"/>
                  </a:cubicBezTo>
                  <a:cubicBezTo>
                    <a:pt x="5037" y="10105"/>
                    <a:pt x="5024" y="10116"/>
                    <a:pt x="5010" y="10131"/>
                  </a:cubicBezTo>
                  <a:lnTo>
                    <a:pt x="4974" y="10169"/>
                  </a:lnTo>
                  <a:cubicBezTo>
                    <a:pt x="4955" y="10188"/>
                    <a:pt x="4938" y="10200"/>
                    <a:pt x="4924" y="10206"/>
                  </a:cubicBezTo>
                  <a:cubicBezTo>
                    <a:pt x="4909" y="10211"/>
                    <a:pt x="4894" y="10210"/>
                    <a:pt x="4878" y="10202"/>
                  </a:cubicBezTo>
                  <a:cubicBezTo>
                    <a:pt x="4858" y="10192"/>
                    <a:pt x="4845" y="10178"/>
                    <a:pt x="4841" y="10158"/>
                  </a:cubicBezTo>
                  <a:cubicBezTo>
                    <a:pt x="4836" y="10139"/>
                    <a:pt x="4840" y="10117"/>
                    <a:pt x="4852" y="10092"/>
                  </a:cubicBezTo>
                  <a:cubicBezTo>
                    <a:pt x="4856" y="10084"/>
                    <a:pt x="4861" y="10076"/>
                    <a:pt x="4865" y="10070"/>
                  </a:cubicBezTo>
                  <a:cubicBezTo>
                    <a:pt x="4870" y="10063"/>
                    <a:pt x="4876" y="10056"/>
                    <a:pt x="4882" y="10050"/>
                  </a:cubicBezTo>
                  <a:cubicBezTo>
                    <a:pt x="4888" y="10044"/>
                    <a:pt x="4896" y="10038"/>
                    <a:pt x="4904" y="10032"/>
                  </a:cubicBezTo>
                  <a:cubicBezTo>
                    <a:pt x="4912" y="10026"/>
                    <a:pt x="4921" y="10020"/>
                    <a:pt x="4932" y="10014"/>
                  </a:cubicBezTo>
                  <a:lnTo>
                    <a:pt x="4908" y="9976"/>
                  </a:lnTo>
                  <a:cubicBezTo>
                    <a:pt x="4865" y="10001"/>
                    <a:pt x="4833" y="10035"/>
                    <a:pt x="4813" y="10076"/>
                  </a:cubicBezTo>
                  <a:cubicBezTo>
                    <a:pt x="4803" y="10095"/>
                    <a:pt x="4798" y="10114"/>
                    <a:pt x="4795" y="10132"/>
                  </a:cubicBezTo>
                  <a:cubicBezTo>
                    <a:pt x="4793" y="10150"/>
                    <a:pt x="4794" y="10167"/>
                    <a:pt x="4799" y="10183"/>
                  </a:cubicBezTo>
                  <a:cubicBezTo>
                    <a:pt x="4803" y="10199"/>
                    <a:pt x="4811" y="10213"/>
                    <a:pt x="4822" y="10226"/>
                  </a:cubicBezTo>
                  <a:cubicBezTo>
                    <a:pt x="4832" y="10239"/>
                    <a:pt x="4846" y="10249"/>
                    <a:pt x="4863" y="10258"/>
                  </a:cubicBezTo>
                  <a:cubicBezTo>
                    <a:pt x="4888" y="10270"/>
                    <a:pt x="4913" y="10272"/>
                    <a:pt x="4939" y="10265"/>
                  </a:cubicBezTo>
                  <a:cubicBezTo>
                    <a:pt x="4950" y="10261"/>
                    <a:pt x="4961" y="10255"/>
                    <a:pt x="4971" y="10247"/>
                  </a:cubicBezTo>
                  <a:cubicBezTo>
                    <a:pt x="4981" y="10239"/>
                    <a:pt x="4993" y="10227"/>
                    <a:pt x="5008" y="10212"/>
                  </a:cubicBezTo>
                  <a:lnTo>
                    <a:pt x="5039" y="10179"/>
                  </a:lnTo>
                  <a:cubicBezTo>
                    <a:pt x="5076" y="10139"/>
                    <a:pt x="5112" y="10127"/>
                    <a:pt x="5146" y="10144"/>
                  </a:cubicBezTo>
                  <a:cubicBezTo>
                    <a:pt x="5169" y="10156"/>
                    <a:pt x="5183" y="10174"/>
                    <a:pt x="5188" y="10200"/>
                  </a:cubicBezTo>
                  <a:cubicBezTo>
                    <a:pt x="5191" y="10211"/>
                    <a:pt x="5191" y="10222"/>
                    <a:pt x="5189" y="10233"/>
                  </a:cubicBezTo>
                  <a:cubicBezTo>
                    <a:pt x="5187" y="10243"/>
                    <a:pt x="5182" y="10256"/>
                    <a:pt x="5175" y="10270"/>
                  </a:cubicBezTo>
                  <a:cubicBezTo>
                    <a:pt x="5165" y="10290"/>
                    <a:pt x="5153" y="10307"/>
                    <a:pt x="5140" y="10321"/>
                  </a:cubicBezTo>
                  <a:cubicBezTo>
                    <a:pt x="5126" y="10336"/>
                    <a:pt x="5110" y="10348"/>
                    <a:pt x="5090" y="10359"/>
                  </a:cubicBezTo>
                  <a:lnTo>
                    <a:pt x="5116" y="10397"/>
                  </a:lnTo>
                  <a:cubicBezTo>
                    <a:pt x="5138" y="10384"/>
                    <a:pt x="5156" y="10368"/>
                    <a:pt x="5172" y="10351"/>
                  </a:cubicBezTo>
                  <a:cubicBezTo>
                    <a:pt x="5188" y="10333"/>
                    <a:pt x="5201" y="10313"/>
                    <a:pt x="5213" y="10289"/>
                  </a:cubicBezTo>
                  <a:cubicBezTo>
                    <a:pt x="5222" y="10271"/>
                    <a:pt x="5228" y="10254"/>
                    <a:pt x="5231" y="10239"/>
                  </a:cubicBezTo>
                  <a:cubicBezTo>
                    <a:pt x="5234" y="10223"/>
                    <a:pt x="5234" y="10207"/>
                    <a:pt x="5232" y="10190"/>
                  </a:cubicBezTo>
                  <a:cubicBezTo>
                    <a:pt x="5230" y="10167"/>
                    <a:pt x="5223" y="10147"/>
                    <a:pt x="5211" y="10129"/>
                  </a:cubicBezTo>
                  <a:cubicBezTo>
                    <a:pt x="5198" y="10112"/>
                    <a:pt x="5183" y="10098"/>
                    <a:pt x="5165" y="10089"/>
                  </a:cubicBezTo>
                  <a:cubicBezTo>
                    <a:pt x="5153" y="10083"/>
                    <a:pt x="5139" y="10080"/>
                    <a:pt x="5125" y="10078"/>
                  </a:cubicBezTo>
                  <a:close/>
                  <a:moveTo>
                    <a:pt x="5239" y="9888"/>
                  </a:moveTo>
                  <a:lnTo>
                    <a:pt x="5196" y="9867"/>
                  </a:lnTo>
                  <a:lnTo>
                    <a:pt x="5142" y="9976"/>
                  </a:lnTo>
                  <a:lnTo>
                    <a:pt x="5186" y="9997"/>
                  </a:lnTo>
                  <a:lnTo>
                    <a:pt x="5239" y="9888"/>
                  </a:lnTo>
                  <a:close/>
                  <a:moveTo>
                    <a:pt x="5156" y="9401"/>
                  </a:moveTo>
                  <a:lnTo>
                    <a:pt x="5133" y="9447"/>
                  </a:lnTo>
                  <a:lnTo>
                    <a:pt x="5405" y="9581"/>
                  </a:lnTo>
                  <a:cubicBezTo>
                    <a:pt x="5419" y="9587"/>
                    <a:pt x="5429" y="9594"/>
                    <a:pt x="5438" y="9600"/>
                  </a:cubicBezTo>
                  <a:cubicBezTo>
                    <a:pt x="5446" y="9606"/>
                    <a:pt x="5453" y="9615"/>
                    <a:pt x="5459" y="9626"/>
                  </a:cubicBezTo>
                  <a:cubicBezTo>
                    <a:pt x="5464" y="9636"/>
                    <a:pt x="5466" y="9648"/>
                    <a:pt x="5464" y="9661"/>
                  </a:cubicBezTo>
                  <a:cubicBezTo>
                    <a:pt x="5462" y="9675"/>
                    <a:pt x="5458" y="9690"/>
                    <a:pt x="5449" y="9707"/>
                  </a:cubicBezTo>
                  <a:cubicBezTo>
                    <a:pt x="5443" y="9719"/>
                    <a:pt x="5437" y="9729"/>
                    <a:pt x="5431" y="9736"/>
                  </a:cubicBezTo>
                  <a:cubicBezTo>
                    <a:pt x="5424" y="9744"/>
                    <a:pt x="5417" y="9750"/>
                    <a:pt x="5411" y="9754"/>
                  </a:cubicBezTo>
                  <a:cubicBezTo>
                    <a:pt x="5404" y="9758"/>
                    <a:pt x="5397" y="9761"/>
                    <a:pt x="5391" y="9762"/>
                  </a:cubicBezTo>
                  <a:cubicBezTo>
                    <a:pt x="5385" y="9764"/>
                    <a:pt x="5379" y="9764"/>
                    <a:pt x="5374" y="9764"/>
                  </a:cubicBezTo>
                  <a:cubicBezTo>
                    <a:pt x="5366" y="9764"/>
                    <a:pt x="5357" y="9762"/>
                    <a:pt x="5346" y="9757"/>
                  </a:cubicBezTo>
                  <a:cubicBezTo>
                    <a:pt x="5334" y="9753"/>
                    <a:pt x="5324" y="9748"/>
                    <a:pt x="5314" y="9743"/>
                  </a:cubicBezTo>
                  <a:lnTo>
                    <a:pt x="5051" y="9614"/>
                  </a:lnTo>
                  <a:lnTo>
                    <a:pt x="5028" y="9660"/>
                  </a:lnTo>
                  <a:lnTo>
                    <a:pt x="5308" y="9798"/>
                  </a:lnTo>
                  <a:cubicBezTo>
                    <a:pt x="5317" y="9802"/>
                    <a:pt x="5327" y="9806"/>
                    <a:pt x="5339" y="9811"/>
                  </a:cubicBezTo>
                  <a:cubicBezTo>
                    <a:pt x="5351" y="9815"/>
                    <a:pt x="5363" y="9817"/>
                    <a:pt x="5375" y="9816"/>
                  </a:cubicBezTo>
                  <a:cubicBezTo>
                    <a:pt x="5400" y="9815"/>
                    <a:pt x="5421" y="9808"/>
                    <a:pt x="5439" y="9794"/>
                  </a:cubicBezTo>
                  <a:cubicBezTo>
                    <a:pt x="5457" y="9781"/>
                    <a:pt x="5473" y="9759"/>
                    <a:pt x="5488" y="9729"/>
                  </a:cubicBezTo>
                  <a:cubicBezTo>
                    <a:pt x="5500" y="9705"/>
                    <a:pt x="5507" y="9683"/>
                    <a:pt x="5510" y="9665"/>
                  </a:cubicBezTo>
                  <a:cubicBezTo>
                    <a:pt x="5513" y="9646"/>
                    <a:pt x="5513" y="9628"/>
                    <a:pt x="5508" y="9611"/>
                  </a:cubicBezTo>
                  <a:cubicBezTo>
                    <a:pt x="5504" y="9595"/>
                    <a:pt x="5497" y="9581"/>
                    <a:pt x="5486" y="9571"/>
                  </a:cubicBezTo>
                  <a:cubicBezTo>
                    <a:pt x="5475" y="9560"/>
                    <a:pt x="5457" y="9549"/>
                    <a:pt x="5434" y="9538"/>
                  </a:cubicBezTo>
                  <a:lnTo>
                    <a:pt x="5156" y="9401"/>
                  </a:lnTo>
                  <a:close/>
                  <a:moveTo>
                    <a:pt x="5730" y="9220"/>
                  </a:moveTo>
                  <a:lnTo>
                    <a:pt x="5339" y="9028"/>
                  </a:lnTo>
                  <a:lnTo>
                    <a:pt x="5316" y="9074"/>
                  </a:lnTo>
                  <a:lnTo>
                    <a:pt x="5530" y="9177"/>
                  </a:lnTo>
                  <a:cubicBezTo>
                    <a:pt x="5544" y="9184"/>
                    <a:pt x="5558" y="9191"/>
                    <a:pt x="5572" y="9197"/>
                  </a:cubicBezTo>
                  <a:cubicBezTo>
                    <a:pt x="5586" y="9203"/>
                    <a:pt x="5599" y="9209"/>
                    <a:pt x="5611" y="9214"/>
                  </a:cubicBezTo>
                  <a:cubicBezTo>
                    <a:pt x="5622" y="9219"/>
                    <a:pt x="5632" y="9223"/>
                    <a:pt x="5639" y="9226"/>
                  </a:cubicBezTo>
                  <a:cubicBezTo>
                    <a:pt x="5647" y="9229"/>
                    <a:pt x="5651" y="9230"/>
                    <a:pt x="5651" y="9231"/>
                  </a:cubicBezTo>
                  <a:cubicBezTo>
                    <a:pt x="5650" y="9230"/>
                    <a:pt x="5646" y="9230"/>
                    <a:pt x="5640" y="9230"/>
                  </a:cubicBezTo>
                  <a:cubicBezTo>
                    <a:pt x="5634" y="9229"/>
                    <a:pt x="5626" y="9229"/>
                    <a:pt x="5617" y="9228"/>
                  </a:cubicBezTo>
                  <a:cubicBezTo>
                    <a:pt x="5608" y="9228"/>
                    <a:pt x="5597" y="9227"/>
                    <a:pt x="5586" y="9227"/>
                  </a:cubicBezTo>
                  <a:cubicBezTo>
                    <a:pt x="5574" y="9226"/>
                    <a:pt x="5563" y="9226"/>
                    <a:pt x="5551" y="9227"/>
                  </a:cubicBezTo>
                  <a:lnTo>
                    <a:pt x="5238" y="9234"/>
                  </a:lnTo>
                  <a:lnTo>
                    <a:pt x="5211" y="9288"/>
                  </a:lnTo>
                  <a:lnTo>
                    <a:pt x="5602" y="9480"/>
                  </a:lnTo>
                  <a:lnTo>
                    <a:pt x="5626" y="9432"/>
                  </a:lnTo>
                  <a:lnTo>
                    <a:pt x="5398" y="9323"/>
                  </a:lnTo>
                  <a:cubicBezTo>
                    <a:pt x="5386" y="9317"/>
                    <a:pt x="5375" y="9312"/>
                    <a:pt x="5363" y="9307"/>
                  </a:cubicBezTo>
                  <a:cubicBezTo>
                    <a:pt x="5352" y="9302"/>
                    <a:pt x="5341" y="9297"/>
                    <a:pt x="5331" y="9293"/>
                  </a:cubicBezTo>
                  <a:cubicBezTo>
                    <a:pt x="5321" y="9289"/>
                    <a:pt x="5312" y="9285"/>
                    <a:pt x="5305" y="9282"/>
                  </a:cubicBezTo>
                  <a:cubicBezTo>
                    <a:pt x="5298" y="9279"/>
                    <a:pt x="5293" y="9277"/>
                    <a:pt x="5289" y="9275"/>
                  </a:cubicBezTo>
                  <a:cubicBezTo>
                    <a:pt x="5293" y="9276"/>
                    <a:pt x="5299" y="9276"/>
                    <a:pt x="5306" y="9277"/>
                  </a:cubicBezTo>
                  <a:cubicBezTo>
                    <a:pt x="5314" y="9277"/>
                    <a:pt x="5323" y="9277"/>
                    <a:pt x="5333" y="9277"/>
                  </a:cubicBezTo>
                  <a:cubicBezTo>
                    <a:pt x="5343" y="9277"/>
                    <a:pt x="5354" y="9277"/>
                    <a:pt x="5366" y="9278"/>
                  </a:cubicBezTo>
                  <a:cubicBezTo>
                    <a:pt x="5378" y="9278"/>
                    <a:pt x="5391" y="9278"/>
                    <a:pt x="5405" y="9277"/>
                  </a:cubicBezTo>
                  <a:lnTo>
                    <a:pt x="5706" y="9269"/>
                  </a:lnTo>
                  <a:lnTo>
                    <a:pt x="5730" y="9220"/>
                  </a:lnTo>
                  <a:close/>
                  <a:moveTo>
                    <a:pt x="5808" y="9060"/>
                  </a:moveTo>
                  <a:lnTo>
                    <a:pt x="5418" y="8868"/>
                  </a:lnTo>
                  <a:lnTo>
                    <a:pt x="5395" y="8914"/>
                  </a:lnTo>
                  <a:lnTo>
                    <a:pt x="5786" y="9106"/>
                  </a:lnTo>
                  <a:lnTo>
                    <a:pt x="5808" y="9060"/>
                  </a:lnTo>
                  <a:close/>
                  <a:moveTo>
                    <a:pt x="5608" y="8481"/>
                  </a:moveTo>
                  <a:lnTo>
                    <a:pt x="5585" y="8529"/>
                  </a:lnTo>
                  <a:lnTo>
                    <a:pt x="5801" y="8739"/>
                  </a:lnTo>
                  <a:cubicBezTo>
                    <a:pt x="5819" y="8757"/>
                    <a:pt x="5834" y="8771"/>
                    <a:pt x="5846" y="8782"/>
                  </a:cubicBezTo>
                  <a:cubicBezTo>
                    <a:pt x="5858" y="8792"/>
                    <a:pt x="5866" y="8800"/>
                    <a:pt x="5871" y="8803"/>
                  </a:cubicBezTo>
                  <a:cubicBezTo>
                    <a:pt x="5868" y="8802"/>
                    <a:pt x="5863" y="8801"/>
                    <a:pt x="5856" y="8799"/>
                  </a:cubicBezTo>
                  <a:cubicBezTo>
                    <a:pt x="5849" y="8797"/>
                    <a:pt x="5841" y="8796"/>
                    <a:pt x="5832" y="8794"/>
                  </a:cubicBezTo>
                  <a:cubicBezTo>
                    <a:pt x="5823" y="8792"/>
                    <a:pt x="5813" y="8790"/>
                    <a:pt x="5803" y="8788"/>
                  </a:cubicBezTo>
                  <a:cubicBezTo>
                    <a:pt x="5792" y="8786"/>
                    <a:pt x="5782" y="8785"/>
                    <a:pt x="5772" y="8783"/>
                  </a:cubicBezTo>
                  <a:lnTo>
                    <a:pt x="5480" y="8742"/>
                  </a:lnTo>
                  <a:lnTo>
                    <a:pt x="5455" y="8793"/>
                  </a:lnTo>
                  <a:lnTo>
                    <a:pt x="5910" y="8853"/>
                  </a:lnTo>
                  <a:lnTo>
                    <a:pt x="5933" y="8807"/>
                  </a:lnTo>
                  <a:lnTo>
                    <a:pt x="5608" y="8481"/>
                  </a:lnTo>
                  <a:close/>
                  <a:moveTo>
                    <a:pt x="6144" y="8378"/>
                  </a:moveTo>
                  <a:lnTo>
                    <a:pt x="6104" y="8358"/>
                  </a:lnTo>
                  <a:lnTo>
                    <a:pt x="6019" y="8530"/>
                  </a:lnTo>
                  <a:lnTo>
                    <a:pt x="5876" y="8460"/>
                  </a:lnTo>
                  <a:lnTo>
                    <a:pt x="5942" y="8326"/>
                  </a:lnTo>
                  <a:lnTo>
                    <a:pt x="5901" y="8306"/>
                  </a:lnTo>
                  <a:lnTo>
                    <a:pt x="5836" y="8440"/>
                  </a:lnTo>
                  <a:lnTo>
                    <a:pt x="5707" y="8377"/>
                  </a:lnTo>
                  <a:lnTo>
                    <a:pt x="5786" y="8217"/>
                  </a:lnTo>
                  <a:lnTo>
                    <a:pt x="5751" y="8192"/>
                  </a:lnTo>
                  <a:lnTo>
                    <a:pt x="5645" y="8405"/>
                  </a:lnTo>
                  <a:lnTo>
                    <a:pt x="6036" y="8598"/>
                  </a:lnTo>
                  <a:lnTo>
                    <a:pt x="6144" y="8378"/>
                  </a:lnTo>
                  <a:close/>
                  <a:moveTo>
                    <a:pt x="6307" y="8047"/>
                  </a:moveTo>
                  <a:lnTo>
                    <a:pt x="6271" y="8052"/>
                  </a:lnTo>
                  <a:cubicBezTo>
                    <a:pt x="6254" y="8054"/>
                    <a:pt x="6236" y="8057"/>
                    <a:pt x="6218" y="8059"/>
                  </a:cubicBezTo>
                  <a:cubicBezTo>
                    <a:pt x="6199" y="8062"/>
                    <a:pt x="6181" y="8064"/>
                    <a:pt x="6165" y="8066"/>
                  </a:cubicBezTo>
                  <a:cubicBezTo>
                    <a:pt x="6148" y="8069"/>
                    <a:pt x="6137" y="8071"/>
                    <a:pt x="6130" y="8072"/>
                  </a:cubicBezTo>
                  <a:cubicBezTo>
                    <a:pt x="6120" y="8074"/>
                    <a:pt x="6109" y="8076"/>
                    <a:pt x="6097" y="8079"/>
                  </a:cubicBezTo>
                  <a:cubicBezTo>
                    <a:pt x="6086" y="8082"/>
                    <a:pt x="6075" y="8086"/>
                    <a:pt x="6067" y="8090"/>
                  </a:cubicBezTo>
                  <a:lnTo>
                    <a:pt x="6070" y="8084"/>
                  </a:lnTo>
                  <a:cubicBezTo>
                    <a:pt x="6077" y="8068"/>
                    <a:pt x="6082" y="8053"/>
                    <a:pt x="6083" y="8038"/>
                  </a:cubicBezTo>
                  <a:cubicBezTo>
                    <a:pt x="6084" y="8022"/>
                    <a:pt x="6082" y="8008"/>
                    <a:pt x="6077" y="7994"/>
                  </a:cubicBezTo>
                  <a:cubicBezTo>
                    <a:pt x="6072" y="7981"/>
                    <a:pt x="6065" y="7968"/>
                    <a:pt x="6054" y="7956"/>
                  </a:cubicBezTo>
                  <a:cubicBezTo>
                    <a:pt x="6043" y="7945"/>
                    <a:pt x="6029" y="7935"/>
                    <a:pt x="6014" y="7927"/>
                  </a:cubicBezTo>
                  <a:cubicBezTo>
                    <a:pt x="6003" y="7922"/>
                    <a:pt x="5993" y="7919"/>
                    <a:pt x="5984" y="7917"/>
                  </a:cubicBezTo>
                  <a:cubicBezTo>
                    <a:pt x="5974" y="7916"/>
                    <a:pt x="5965" y="7915"/>
                    <a:pt x="5956" y="7915"/>
                  </a:cubicBezTo>
                  <a:cubicBezTo>
                    <a:pt x="5947" y="7915"/>
                    <a:pt x="5939" y="7916"/>
                    <a:pt x="5932" y="7918"/>
                  </a:cubicBezTo>
                  <a:cubicBezTo>
                    <a:pt x="5925" y="7921"/>
                    <a:pt x="5918" y="7923"/>
                    <a:pt x="5912" y="7926"/>
                  </a:cubicBezTo>
                  <a:cubicBezTo>
                    <a:pt x="5906" y="7929"/>
                    <a:pt x="5900" y="7932"/>
                    <a:pt x="5894" y="7936"/>
                  </a:cubicBezTo>
                  <a:cubicBezTo>
                    <a:pt x="5889" y="7941"/>
                    <a:pt x="5883" y="7946"/>
                    <a:pt x="5876" y="7953"/>
                  </a:cubicBezTo>
                  <a:cubicBezTo>
                    <a:pt x="5870" y="7960"/>
                    <a:pt x="5864" y="7968"/>
                    <a:pt x="5858" y="7978"/>
                  </a:cubicBezTo>
                  <a:cubicBezTo>
                    <a:pt x="5852" y="7987"/>
                    <a:pt x="5845" y="7999"/>
                    <a:pt x="5839" y="8012"/>
                  </a:cubicBezTo>
                  <a:lnTo>
                    <a:pt x="5794" y="8103"/>
                  </a:lnTo>
                  <a:lnTo>
                    <a:pt x="6185" y="8296"/>
                  </a:lnTo>
                  <a:lnTo>
                    <a:pt x="6207" y="8250"/>
                  </a:lnTo>
                  <a:lnTo>
                    <a:pt x="6031" y="8163"/>
                  </a:lnTo>
                  <a:cubicBezTo>
                    <a:pt x="6036" y="8153"/>
                    <a:pt x="6042" y="8146"/>
                    <a:pt x="6048" y="8142"/>
                  </a:cubicBezTo>
                  <a:cubicBezTo>
                    <a:pt x="6054" y="8137"/>
                    <a:pt x="6064" y="8134"/>
                    <a:pt x="6078" y="8131"/>
                  </a:cubicBezTo>
                  <a:cubicBezTo>
                    <a:pt x="6101" y="8126"/>
                    <a:pt x="6123" y="8122"/>
                    <a:pt x="6143" y="8119"/>
                  </a:cubicBezTo>
                  <a:cubicBezTo>
                    <a:pt x="6164" y="8115"/>
                    <a:pt x="6183" y="8113"/>
                    <a:pt x="6201" y="8110"/>
                  </a:cubicBezTo>
                  <a:cubicBezTo>
                    <a:pt x="6218" y="8108"/>
                    <a:pt x="6233" y="8107"/>
                    <a:pt x="6246" y="8106"/>
                  </a:cubicBezTo>
                  <a:cubicBezTo>
                    <a:pt x="6260" y="8106"/>
                    <a:pt x="6270" y="8106"/>
                    <a:pt x="6278" y="8106"/>
                  </a:cubicBezTo>
                  <a:lnTo>
                    <a:pt x="6307" y="8047"/>
                  </a:lnTo>
                  <a:close/>
                  <a:moveTo>
                    <a:pt x="6021" y="7998"/>
                  </a:moveTo>
                  <a:cubicBezTo>
                    <a:pt x="6029" y="8007"/>
                    <a:pt x="6035" y="8016"/>
                    <a:pt x="6038" y="8025"/>
                  </a:cubicBezTo>
                  <a:cubicBezTo>
                    <a:pt x="6041" y="8036"/>
                    <a:pt x="6041" y="8048"/>
                    <a:pt x="6039" y="8060"/>
                  </a:cubicBezTo>
                  <a:cubicBezTo>
                    <a:pt x="6037" y="8073"/>
                    <a:pt x="6031" y="8088"/>
                    <a:pt x="6023" y="8105"/>
                  </a:cubicBezTo>
                  <a:lnTo>
                    <a:pt x="6002" y="8149"/>
                  </a:lnTo>
                  <a:lnTo>
                    <a:pt x="5856" y="8077"/>
                  </a:lnTo>
                  <a:lnTo>
                    <a:pt x="5879" y="8030"/>
                  </a:lnTo>
                  <a:cubicBezTo>
                    <a:pt x="5884" y="8020"/>
                    <a:pt x="5889" y="8011"/>
                    <a:pt x="5894" y="8004"/>
                  </a:cubicBezTo>
                  <a:cubicBezTo>
                    <a:pt x="5899" y="7997"/>
                    <a:pt x="5905" y="7990"/>
                    <a:pt x="5911" y="7985"/>
                  </a:cubicBezTo>
                  <a:cubicBezTo>
                    <a:pt x="5921" y="7976"/>
                    <a:pt x="5933" y="7971"/>
                    <a:pt x="5948" y="7969"/>
                  </a:cubicBezTo>
                  <a:cubicBezTo>
                    <a:pt x="5962" y="7968"/>
                    <a:pt x="5976" y="7970"/>
                    <a:pt x="5989" y="7976"/>
                  </a:cubicBezTo>
                  <a:cubicBezTo>
                    <a:pt x="6002" y="7983"/>
                    <a:pt x="6012" y="7990"/>
                    <a:pt x="6021" y="7998"/>
                  </a:cubicBezTo>
                  <a:close/>
                  <a:moveTo>
                    <a:pt x="6318" y="7653"/>
                  </a:moveTo>
                  <a:cubicBezTo>
                    <a:pt x="6303" y="7652"/>
                    <a:pt x="6290" y="7653"/>
                    <a:pt x="6277" y="7656"/>
                  </a:cubicBezTo>
                  <a:cubicBezTo>
                    <a:pt x="6264" y="7660"/>
                    <a:pt x="6252" y="7665"/>
                    <a:pt x="6241" y="7672"/>
                  </a:cubicBezTo>
                  <a:cubicBezTo>
                    <a:pt x="6230" y="7680"/>
                    <a:pt x="6217" y="7691"/>
                    <a:pt x="6203" y="7706"/>
                  </a:cubicBezTo>
                  <a:lnTo>
                    <a:pt x="6167" y="7744"/>
                  </a:lnTo>
                  <a:cubicBezTo>
                    <a:pt x="6148" y="7763"/>
                    <a:pt x="6131" y="7776"/>
                    <a:pt x="6117" y="7781"/>
                  </a:cubicBezTo>
                  <a:cubicBezTo>
                    <a:pt x="6102" y="7786"/>
                    <a:pt x="6087" y="7785"/>
                    <a:pt x="6071" y="7777"/>
                  </a:cubicBezTo>
                  <a:cubicBezTo>
                    <a:pt x="6051" y="7767"/>
                    <a:pt x="6039" y="7753"/>
                    <a:pt x="6034" y="7734"/>
                  </a:cubicBezTo>
                  <a:cubicBezTo>
                    <a:pt x="6029" y="7714"/>
                    <a:pt x="6033" y="7692"/>
                    <a:pt x="6045" y="7668"/>
                  </a:cubicBezTo>
                  <a:cubicBezTo>
                    <a:pt x="6049" y="7659"/>
                    <a:pt x="6054" y="7652"/>
                    <a:pt x="6059" y="7645"/>
                  </a:cubicBezTo>
                  <a:cubicBezTo>
                    <a:pt x="6063" y="7638"/>
                    <a:pt x="6069" y="7631"/>
                    <a:pt x="6075" y="7625"/>
                  </a:cubicBezTo>
                  <a:cubicBezTo>
                    <a:pt x="6081" y="7619"/>
                    <a:pt x="6089" y="7613"/>
                    <a:pt x="6097" y="7607"/>
                  </a:cubicBezTo>
                  <a:cubicBezTo>
                    <a:pt x="6105" y="7601"/>
                    <a:pt x="6114" y="7595"/>
                    <a:pt x="6125" y="7589"/>
                  </a:cubicBezTo>
                  <a:lnTo>
                    <a:pt x="6102" y="7552"/>
                  </a:lnTo>
                  <a:cubicBezTo>
                    <a:pt x="6058" y="7577"/>
                    <a:pt x="6026" y="7610"/>
                    <a:pt x="6006" y="7651"/>
                  </a:cubicBezTo>
                  <a:cubicBezTo>
                    <a:pt x="5997" y="7670"/>
                    <a:pt x="5991" y="7689"/>
                    <a:pt x="5989" y="7707"/>
                  </a:cubicBezTo>
                  <a:cubicBezTo>
                    <a:pt x="5987" y="7725"/>
                    <a:pt x="5988" y="7742"/>
                    <a:pt x="5992" y="7758"/>
                  </a:cubicBezTo>
                  <a:cubicBezTo>
                    <a:pt x="5997" y="7774"/>
                    <a:pt x="6004" y="7788"/>
                    <a:pt x="6015" y="7801"/>
                  </a:cubicBezTo>
                  <a:cubicBezTo>
                    <a:pt x="6025" y="7814"/>
                    <a:pt x="6039" y="7825"/>
                    <a:pt x="6056" y="7833"/>
                  </a:cubicBezTo>
                  <a:cubicBezTo>
                    <a:pt x="6081" y="7845"/>
                    <a:pt x="6106" y="7847"/>
                    <a:pt x="6132" y="7840"/>
                  </a:cubicBezTo>
                  <a:cubicBezTo>
                    <a:pt x="6143" y="7836"/>
                    <a:pt x="6154" y="7830"/>
                    <a:pt x="6164" y="7822"/>
                  </a:cubicBezTo>
                  <a:cubicBezTo>
                    <a:pt x="6175" y="7814"/>
                    <a:pt x="6187" y="7803"/>
                    <a:pt x="6201" y="7787"/>
                  </a:cubicBezTo>
                  <a:lnTo>
                    <a:pt x="6232" y="7754"/>
                  </a:lnTo>
                  <a:cubicBezTo>
                    <a:pt x="6269" y="7714"/>
                    <a:pt x="6305" y="7703"/>
                    <a:pt x="6339" y="7720"/>
                  </a:cubicBezTo>
                  <a:cubicBezTo>
                    <a:pt x="6363" y="7731"/>
                    <a:pt x="6377" y="7750"/>
                    <a:pt x="6382" y="7775"/>
                  </a:cubicBezTo>
                  <a:cubicBezTo>
                    <a:pt x="6384" y="7787"/>
                    <a:pt x="6384" y="7797"/>
                    <a:pt x="6382" y="7808"/>
                  </a:cubicBezTo>
                  <a:cubicBezTo>
                    <a:pt x="6380" y="7818"/>
                    <a:pt x="6375" y="7831"/>
                    <a:pt x="6368" y="7846"/>
                  </a:cubicBezTo>
                  <a:cubicBezTo>
                    <a:pt x="6358" y="7865"/>
                    <a:pt x="6347" y="7882"/>
                    <a:pt x="6333" y="7897"/>
                  </a:cubicBezTo>
                  <a:cubicBezTo>
                    <a:pt x="6319" y="7911"/>
                    <a:pt x="6303" y="7923"/>
                    <a:pt x="6283" y="7934"/>
                  </a:cubicBezTo>
                  <a:lnTo>
                    <a:pt x="6309" y="7972"/>
                  </a:lnTo>
                  <a:cubicBezTo>
                    <a:pt x="6331" y="7959"/>
                    <a:pt x="6350" y="7943"/>
                    <a:pt x="6365" y="7926"/>
                  </a:cubicBezTo>
                  <a:cubicBezTo>
                    <a:pt x="6381" y="7908"/>
                    <a:pt x="6395" y="7888"/>
                    <a:pt x="6406" y="7864"/>
                  </a:cubicBezTo>
                  <a:cubicBezTo>
                    <a:pt x="6415" y="7846"/>
                    <a:pt x="6421" y="7829"/>
                    <a:pt x="6424" y="7814"/>
                  </a:cubicBezTo>
                  <a:cubicBezTo>
                    <a:pt x="6427" y="7798"/>
                    <a:pt x="6428" y="7782"/>
                    <a:pt x="6426" y="7765"/>
                  </a:cubicBezTo>
                  <a:cubicBezTo>
                    <a:pt x="6423" y="7742"/>
                    <a:pt x="6416" y="7722"/>
                    <a:pt x="6404" y="7704"/>
                  </a:cubicBezTo>
                  <a:cubicBezTo>
                    <a:pt x="6392" y="7687"/>
                    <a:pt x="6376" y="7673"/>
                    <a:pt x="6358" y="7664"/>
                  </a:cubicBezTo>
                  <a:cubicBezTo>
                    <a:pt x="6346" y="7658"/>
                    <a:pt x="6333" y="7655"/>
                    <a:pt x="6318" y="7653"/>
                  </a:cubicBezTo>
                  <a:close/>
                  <a:moveTo>
                    <a:pt x="6536" y="7583"/>
                  </a:moveTo>
                  <a:lnTo>
                    <a:pt x="6145" y="7390"/>
                  </a:lnTo>
                  <a:lnTo>
                    <a:pt x="6122" y="7436"/>
                  </a:lnTo>
                  <a:lnTo>
                    <a:pt x="6513" y="7628"/>
                  </a:lnTo>
                  <a:lnTo>
                    <a:pt x="6536" y="7583"/>
                  </a:lnTo>
                  <a:close/>
                  <a:moveTo>
                    <a:pt x="6311" y="7053"/>
                  </a:moveTo>
                  <a:lnTo>
                    <a:pt x="6183" y="7312"/>
                  </a:lnTo>
                  <a:lnTo>
                    <a:pt x="6223" y="7331"/>
                  </a:lnTo>
                  <a:lnTo>
                    <a:pt x="6274" y="7226"/>
                  </a:lnTo>
                  <a:lnTo>
                    <a:pt x="6626" y="7399"/>
                  </a:lnTo>
                  <a:lnTo>
                    <a:pt x="6648" y="7354"/>
                  </a:lnTo>
                  <a:lnTo>
                    <a:pt x="6296" y="7181"/>
                  </a:lnTo>
                  <a:lnTo>
                    <a:pt x="6349" y="7076"/>
                  </a:lnTo>
                  <a:lnTo>
                    <a:pt x="6311" y="7053"/>
                  </a:lnTo>
                  <a:close/>
                  <a:moveTo>
                    <a:pt x="6854" y="6937"/>
                  </a:moveTo>
                  <a:lnTo>
                    <a:pt x="6399" y="6874"/>
                  </a:lnTo>
                  <a:lnTo>
                    <a:pt x="6369" y="6935"/>
                  </a:lnTo>
                  <a:lnTo>
                    <a:pt x="6696" y="7257"/>
                  </a:lnTo>
                  <a:lnTo>
                    <a:pt x="6719" y="7210"/>
                  </a:lnTo>
                  <a:lnTo>
                    <a:pt x="6617" y="7113"/>
                  </a:lnTo>
                  <a:lnTo>
                    <a:pt x="6689" y="6968"/>
                  </a:lnTo>
                  <a:lnTo>
                    <a:pt x="6827" y="6990"/>
                  </a:lnTo>
                  <a:lnTo>
                    <a:pt x="6854" y="6937"/>
                  </a:lnTo>
                  <a:close/>
                  <a:moveTo>
                    <a:pt x="6645" y="6961"/>
                  </a:moveTo>
                  <a:lnTo>
                    <a:pt x="6585" y="7082"/>
                  </a:lnTo>
                  <a:lnTo>
                    <a:pt x="6424" y="6926"/>
                  </a:lnTo>
                  <a:lnTo>
                    <a:pt x="6645" y="6961"/>
                  </a:lnTo>
                  <a:close/>
                  <a:moveTo>
                    <a:pt x="6291" y="6905"/>
                  </a:moveTo>
                  <a:cubicBezTo>
                    <a:pt x="6283" y="6908"/>
                    <a:pt x="6276" y="6913"/>
                    <a:pt x="6272" y="6922"/>
                  </a:cubicBezTo>
                  <a:cubicBezTo>
                    <a:pt x="6268" y="6930"/>
                    <a:pt x="6268" y="6938"/>
                    <a:pt x="6271" y="6946"/>
                  </a:cubicBezTo>
                  <a:cubicBezTo>
                    <a:pt x="6273" y="6955"/>
                    <a:pt x="6279" y="6961"/>
                    <a:pt x="6287" y="6965"/>
                  </a:cubicBezTo>
                  <a:cubicBezTo>
                    <a:pt x="6295" y="6969"/>
                    <a:pt x="6304" y="6970"/>
                    <a:pt x="6312" y="6967"/>
                  </a:cubicBezTo>
                  <a:cubicBezTo>
                    <a:pt x="6321" y="6964"/>
                    <a:pt x="6328" y="6959"/>
                    <a:pt x="6332" y="6950"/>
                  </a:cubicBezTo>
                  <a:cubicBezTo>
                    <a:pt x="6336" y="6942"/>
                    <a:pt x="6336" y="6933"/>
                    <a:pt x="6333" y="6925"/>
                  </a:cubicBezTo>
                  <a:cubicBezTo>
                    <a:pt x="6330" y="6917"/>
                    <a:pt x="6324" y="6910"/>
                    <a:pt x="6316" y="6906"/>
                  </a:cubicBezTo>
                  <a:cubicBezTo>
                    <a:pt x="6308" y="6902"/>
                    <a:pt x="6300" y="6902"/>
                    <a:pt x="6291" y="6905"/>
                  </a:cubicBezTo>
                  <a:close/>
                  <a:moveTo>
                    <a:pt x="6349" y="6787"/>
                  </a:moveTo>
                  <a:cubicBezTo>
                    <a:pt x="6340" y="6790"/>
                    <a:pt x="6334" y="6796"/>
                    <a:pt x="6330" y="6804"/>
                  </a:cubicBezTo>
                  <a:cubicBezTo>
                    <a:pt x="6326" y="6812"/>
                    <a:pt x="6325" y="6820"/>
                    <a:pt x="6328" y="6829"/>
                  </a:cubicBezTo>
                  <a:cubicBezTo>
                    <a:pt x="6331" y="6837"/>
                    <a:pt x="6337" y="6844"/>
                    <a:pt x="6345" y="6848"/>
                  </a:cubicBezTo>
                  <a:cubicBezTo>
                    <a:pt x="6353" y="6852"/>
                    <a:pt x="6362" y="6852"/>
                    <a:pt x="6370" y="6850"/>
                  </a:cubicBezTo>
                  <a:cubicBezTo>
                    <a:pt x="6379" y="6847"/>
                    <a:pt x="6385" y="6841"/>
                    <a:pt x="6389" y="6833"/>
                  </a:cubicBezTo>
                  <a:cubicBezTo>
                    <a:pt x="6394" y="6824"/>
                    <a:pt x="6394" y="6816"/>
                    <a:pt x="6391" y="6808"/>
                  </a:cubicBezTo>
                  <a:cubicBezTo>
                    <a:pt x="6388" y="6799"/>
                    <a:pt x="6382" y="6793"/>
                    <a:pt x="6374" y="6789"/>
                  </a:cubicBezTo>
                  <a:cubicBezTo>
                    <a:pt x="6366" y="6785"/>
                    <a:pt x="6357" y="6784"/>
                    <a:pt x="6349" y="6787"/>
                  </a:cubicBezTo>
                  <a:close/>
                  <a:moveTo>
                    <a:pt x="6591" y="6484"/>
                  </a:moveTo>
                  <a:lnTo>
                    <a:pt x="6463" y="6743"/>
                  </a:lnTo>
                  <a:lnTo>
                    <a:pt x="6503" y="6762"/>
                  </a:lnTo>
                  <a:lnTo>
                    <a:pt x="6554" y="6658"/>
                  </a:lnTo>
                  <a:lnTo>
                    <a:pt x="6906" y="6831"/>
                  </a:lnTo>
                  <a:lnTo>
                    <a:pt x="6928" y="6786"/>
                  </a:lnTo>
                  <a:lnTo>
                    <a:pt x="6576" y="6613"/>
                  </a:lnTo>
                  <a:lnTo>
                    <a:pt x="6628" y="6507"/>
                  </a:lnTo>
                  <a:lnTo>
                    <a:pt x="6591" y="6484"/>
                  </a:lnTo>
                  <a:close/>
                  <a:moveTo>
                    <a:pt x="7256" y="6118"/>
                  </a:moveTo>
                  <a:lnTo>
                    <a:pt x="6849" y="5959"/>
                  </a:lnTo>
                  <a:lnTo>
                    <a:pt x="6815" y="6028"/>
                  </a:lnTo>
                  <a:lnTo>
                    <a:pt x="7039" y="6229"/>
                  </a:lnTo>
                  <a:cubicBezTo>
                    <a:pt x="7052" y="6241"/>
                    <a:pt x="7065" y="6251"/>
                    <a:pt x="7076" y="6260"/>
                  </a:cubicBezTo>
                  <a:cubicBezTo>
                    <a:pt x="7087" y="6269"/>
                    <a:pt x="7094" y="6274"/>
                    <a:pt x="7095" y="6275"/>
                  </a:cubicBezTo>
                  <a:cubicBezTo>
                    <a:pt x="7093" y="6274"/>
                    <a:pt x="7085" y="6272"/>
                    <a:pt x="7071" y="6268"/>
                  </a:cubicBezTo>
                  <a:cubicBezTo>
                    <a:pt x="7058" y="6265"/>
                    <a:pt x="7040" y="6261"/>
                    <a:pt x="7020" y="6257"/>
                  </a:cubicBezTo>
                  <a:lnTo>
                    <a:pt x="6729" y="6202"/>
                  </a:lnTo>
                  <a:lnTo>
                    <a:pt x="6696" y="6271"/>
                  </a:lnTo>
                  <a:lnTo>
                    <a:pt x="7070" y="6497"/>
                  </a:lnTo>
                  <a:lnTo>
                    <a:pt x="7092" y="6452"/>
                  </a:lnTo>
                  <a:lnTo>
                    <a:pt x="6824" y="6294"/>
                  </a:lnTo>
                  <a:cubicBezTo>
                    <a:pt x="6819" y="6291"/>
                    <a:pt x="6812" y="6287"/>
                    <a:pt x="6805" y="6282"/>
                  </a:cubicBezTo>
                  <a:cubicBezTo>
                    <a:pt x="6797" y="6278"/>
                    <a:pt x="6790" y="6274"/>
                    <a:pt x="6783" y="6270"/>
                  </a:cubicBezTo>
                  <a:cubicBezTo>
                    <a:pt x="6775" y="6266"/>
                    <a:pt x="6769" y="6262"/>
                    <a:pt x="6763" y="6259"/>
                  </a:cubicBezTo>
                  <a:cubicBezTo>
                    <a:pt x="6758" y="6256"/>
                    <a:pt x="6755" y="6254"/>
                    <a:pt x="6754" y="6253"/>
                  </a:cubicBezTo>
                  <a:cubicBezTo>
                    <a:pt x="6758" y="6255"/>
                    <a:pt x="6768" y="6257"/>
                    <a:pt x="6781" y="6259"/>
                  </a:cubicBezTo>
                  <a:cubicBezTo>
                    <a:pt x="6796" y="6262"/>
                    <a:pt x="6815" y="6266"/>
                    <a:pt x="6837" y="6270"/>
                  </a:cubicBezTo>
                  <a:lnTo>
                    <a:pt x="7152" y="6329"/>
                  </a:lnTo>
                  <a:lnTo>
                    <a:pt x="7172" y="6289"/>
                  </a:lnTo>
                  <a:lnTo>
                    <a:pt x="6922" y="6062"/>
                  </a:lnTo>
                  <a:cubicBezTo>
                    <a:pt x="6916" y="6058"/>
                    <a:pt x="6911" y="6053"/>
                    <a:pt x="6905" y="6048"/>
                  </a:cubicBezTo>
                  <a:cubicBezTo>
                    <a:pt x="6899" y="6043"/>
                    <a:pt x="6893" y="6038"/>
                    <a:pt x="6888" y="6034"/>
                  </a:cubicBezTo>
                  <a:cubicBezTo>
                    <a:pt x="6883" y="6029"/>
                    <a:pt x="6878" y="6025"/>
                    <a:pt x="6875" y="6022"/>
                  </a:cubicBezTo>
                  <a:cubicBezTo>
                    <a:pt x="6871" y="6019"/>
                    <a:pt x="6869" y="6017"/>
                    <a:pt x="6868" y="6017"/>
                  </a:cubicBezTo>
                  <a:cubicBezTo>
                    <a:pt x="6869" y="6017"/>
                    <a:pt x="6872" y="6018"/>
                    <a:pt x="6876" y="6020"/>
                  </a:cubicBezTo>
                  <a:cubicBezTo>
                    <a:pt x="6881" y="6022"/>
                    <a:pt x="6887" y="6025"/>
                    <a:pt x="6893" y="6028"/>
                  </a:cubicBezTo>
                  <a:cubicBezTo>
                    <a:pt x="6900" y="6031"/>
                    <a:pt x="6907" y="6034"/>
                    <a:pt x="6915" y="6037"/>
                  </a:cubicBezTo>
                  <a:cubicBezTo>
                    <a:pt x="6922" y="6041"/>
                    <a:pt x="6929" y="6044"/>
                    <a:pt x="6936" y="6046"/>
                  </a:cubicBezTo>
                  <a:lnTo>
                    <a:pt x="7233" y="6165"/>
                  </a:lnTo>
                  <a:lnTo>
                    <a:pt x="7256" y="6118"/>
                  </a:lnTo>
                  <a:close/>
                  <a:moveTo>
                    <a:pt x="7041" y="5569"/>
                  </a:moveTo>
                  <a:lnTo>
                    <a:pt x="7018" y="5615"/>
                  </a:lnTo>
                  <a:lnTo>
                    <a:pt x="7291" y="5749"/>
                  </a:lnTo>
                  <a:cubicBezTo>
                    <a:pt x="7304" y="5756"/>
                    <a:pt x="7315" y="5762"/>
                    <a:pt x="7323" y="5769"/>
                  </a:cubicBezTo>
                  <a:cubicBezTo>
                    <a:pt x="7332" y="5775"/>
                    <a:pt x="7339" y="5783"/>
                    <a:pt x="7344" y="5794"/>
                  </a:cubicBezTo>
                  <a:cubicBezTo>
                    <a:pt x="7349" y="5804"/>
                    <a:pt x="7351" y="5816"/>
                    <a:pt x="7349" y="5830"/>
                  </a:cubicBezTo>
                  <a:cubicBezTo>
                    <a:pt x="7348" y="5844"/>
                    <a:pt x="7343" y="5859"/>
                    <a:pt x="7335" y="5875"/>
                  </a:cubicBezTo>
                  <a:cubicBezTo>
                    <a:pt x="7329" y="5887"/>
                    <a:pt x="7323" y="5897"/>
                    <a:pt x="7316" y="5905"/>
                  </a:cubicBezTo>
                  <a:cubicBezTo>
                    <a:pt x="7309" y="5913"/>
                    <a:pt x="7303" y="5918"/>
                    <a:pt x="7296" y="5923"/>
                  </a:cubicBezTo>
                  <a:cubicBezTo>
                    <a:pt x="7289" y="5927"/>
                    <a:pt x="7283" y="5930"/>
                    <a:pt x="7276" y="5931"/>
                  </a:cubicBezTo>
                  <a:cubicBezTo>
                    <a:pt x="7270" y="5932"/>
                    <a:pt x="7264" y="5933"/>
                    <a:pt x="7259" y="5933"/>
                  </a:cubicBezTo>
                  <a:cubicBezTo>
                    <a:pt x="7252" y="5932"/>
                    <a:pt x="7242" y="5930"/>
                    <a:pt x="7231" y="5926"/>
                  </a:cubicBezTo>
                  <a:cubicBezTo>
                    <a:pt x="7220" y="5921"/>
                    <a:pt x="7209" y="5917"/>
                    <a:pt x="7199" y="5912"/>
                  </a:cubicBezTo>
                  <a:lnTo>
                    <a:pt x="6936" y="5782"/>
                  </a:lnTo>
                  <a:lnTo>
                    <a:pt x="6913" y="5829"/>
                  </a:lnTo>
                  <a:lnTo>
                    <a:pt x="7194" y="5966"/>
                  </a:lnTo>
                  <a:cubicBezTo>
                    <a:pt x="7202" y="5971"/>
                    <a:pt x="7213" y="5975"/>
                    <a:pt x="7224" y="5979"/>
                  </a:cubicBezTo>
                  <a:cubicBezTo>
                    <a:pt x="7236" y="5984"/>
                    <a:pt x="7248" y="5986"/>
                    <a:pt x="7260" y="5985"/>
                  </a:cubicBezTo>
                  <a:cubicBezTo>
                    <a:pt x="7285" y="5984"/>
                    <a:pt x="7306" y="5977"/>
                    <a:pt x="7324" y="5963"/>
                  </a:cubicBezTo>
                  <a:cubicBezTo>
                    <a:pt x="7342" y="5950"/>
                    <a:pt x="7359" y="5928"/>
                    <a:pt x="7374" y="5897"/>
                  </a:cubicBezTo>
                  <a:cubicBezTo>
                    <a:pt x="7385" y="5873"/>
                    <a:pt x="7393" y="5852"/>
                    <a:pt x="7396" y="5833"/>
                  </a:cubicBezTo>
                  <a:cubicBezTo>
                    <a:pt x="7399" y="5815"/>
                    <a:pt x="7398" y="5797"/>
                    <a:pt x="7394" y="5780"/>
                  </a:cubicBezTo>
                  <a:cubicBezTo>
                    <a:pt x="7390" y="5763"/>
                    <a:pt x="7382" y="5750"/>
                    <a:pt x="7371" y="5739"/>
                  </a:cubicBezTo>
                  <a:cubicBezTo>
                    <a:pt x="7360" y="5729"/>
                    <a:pt x="7342" y="5718"/>
                    <a:pt x="7319" y="5706"/>
                  </a:cubicBezTo>
                  <a:lnTo>
                    <a:pt x="7041" y="5569"/>
                  </a:lnTo>
                  <a:close/>
                  <a:moveTo>
                    <a:pt x="6884" y="5700"/>
                  </a:moveTo>
                  <a:cubicBezTo>
                    <a:pt x="6875" y="5703"/>
                    <a:pt x="6869" y="5709"/>
                    <a:pt x="6865" y="5717"/>
                  </a:cubicBezTo>
                  <a:cubicBezTo>
                    <a:pt x="6861" y="5725"/>
                    <a:pt x="6860" y="5733"/>
                    <a:pt x="6863" y="5742"/>
                  </a:cubicBezTo>
                  <a:cubicBezTo>
                    <a:pt x="6866" y="5750"/>
                    <a:pt x="6872" y="5756"/>
                    <a:pt x="6880" y="5760"/>
                  </a:cubicBezTo>
                  <a:cubicBezTo>
                    <a:pt x="6888" y="5764"/>
                    <a:pt x="6897" y="5765"/>
                    <a:pt x="6905" y="5762"/>
                  </a:cubicBezTo>
                  <a:cubicBezTo>
                    <a:pt x="6914" y="5759"/>
                    <a:pt x="6920" y="5754"/>
                    <a:pt x="6924" y="5746"/>
                  </a:cubicBezTo>
                  <a:cubicBezTo>
                    <a:pt x="6929" y="5737"/>
                    <a:pt x="6929" y="5729"/>
                    <a:pt x="6926" y="5720"/>
                  </a:cubicBezTo>
                  <a:cubicBezTo>
                    <a:pt x="6923" y="5712"/>
                    <a:pt x="6917" y="5706"/>
                    <a:pt x="6909" y="5702"/>
                  </a:cubicBezTo>
                  <a:cubicBezTo>
                    <a:pt x="6901" y="5698"/>
                    <a:pt x="6892" y="5697"/>
                    <a:pt x="6884" y="5700"/>
                  </a:cubicBezTo>
                  <a:close/>
                  <a:moveTo>
                    <a:pt x="6941" y="5583"/>
                  </a:moveTo>
                  <a:cubicBezTo>
                    <a:pt x="6933" y="5586"/>
                    <a:pt x="6926" y="5592"/>
                    <a:pt x="6922" y="5600"/>
                  </a:cubicBezTo>
                  <a:cubicBezTo>
                    <a:pt x="6918" y="5608"/>
                    <a:pt x="6918" y="5616"/>
                    <a:pt x="6921" y="5625"/>
                  </a:cubicBezTo>
                  <a:cubicBezTo>
                    <a:pt x="6924" y="5633"/>
                    <a:pt x="6929" y="5640"/>
                    <a:pt x="6937" y="5644"/>
                  </a:cubicBezTo>
                  <a:cubicBezTo>
                    <a:pt x="6945" y="5648"/>
                    <a:pt x="6954" y="5648"/>
                    <a:pt x="6963" y="5645"/>
                  </a:cubicBezTo>
                  <a:cubicBezTo>
                    <a:pt x="6971" y="5643"/>
                    <a:pt x="6978" y="5637"/>
                    <a:pt x="6982" y="5629"/>
                  </a:cubicBezTo>
                  <a:cubicBezTo>
                    <a:pt x="6986" y="5620"/>
                    <a:pt x="6986" y="5612"/>
                    <a:pt x="6983" y="5604"/>
                  </a:cubicBezTo>
                  <a:cubicBezTo>
                    <a:pt x="6980" y="5595"/>
                    <a:pt x="6974" y="5589"/>
                    <a:pt x="6966" y="5585"/>
                  </a:cubicBezTo>
                  <a:cubicBezTo>
                    <a:pt x="6958" y="5581"/>
                    <a:pt x="6950" y="5580"/>
                    <a:pt x="6941" y="5583"/>
                  </a:cubicBezTo>
                  <a:close/>
                  <a:moveTo>
                    <a:pt x="7615" y="5389"/>
                  </a:moveTo>
                  <a:lnTo>
                    <a:pt x="7224" y="5197"/>
                  </a:lnTo>
                  <a:lnTo>
                    <a:pt x="7201" y="5243"/>
                  </a:lnTo>
                  <a:lnTo>
                    <a:pt x="7415" y="5346"/>
                  </a:lnTo>
                  <a:cubicBezTo>
                    <a:pt x="7429" y="5353"/>
                    <a:pt x="7443" y="5359"/>
                    <a:pt x="7457" y="5366"/>
                  </a:cubicBezTo>
                  <a:cubicBezTo>
                    <a:pt x="7472" y="5372"/>
                    <a:pt x="7485" y="5378"/>
                    <a:pt x="7496" y="5383"/>
                  </a:cubicBezTo>
                  <a:cubicBezTo>
                    <a:pt x="7508" y="5387"/>
                    <a:pt x="7517" y="5391"/>
                    <a:pt x="7525" y="5394"/>
                  </a:cubicBezTo>
                  <a:cubicBezTo>
                    <a:pt x="7532" y="5397"/>
                    <a:pt x="7536" y="5399"/>
                    <a:pt x="7536" y="5399"/>
                  </a:cubicBezTo>
                  <a:cubicBezTo>
                    <a:pt x="7535" y="5399"/>
                    <a:pt x="7531" y="5399"/>
                    <a:pt x="7525" y="5398"/>
                  </a:cubicBezTo>
                  <a:cubicBezTo>
                    <a:pt x="7519" y="5398"/>
                    <a:pt x="7511" y="5397"/>
                    <a:pt x="7502" y="5397"/>
                  </a:cubicBezTo>
                  <a:cubicBezTo>
                    <a:pt x="7493" y="5396"/>
                    <a:pt x="7483" y="5396"/>
                    <a:pt x="7471" y="5395"/>
                  </a:cubicBezTo>
                  <a:cubicBezTo>
                    <a:pt x="7460" y="5395"/>
                    <a:pt x="7448" y="5395"/>
                    <a:pt x="7436" y="5395"/>
                  </a:cubicBezTo>
                  <a:lnTo>
                    <a:pt x="7123" y="5402"/>
                  </a:lnTo>
                  <a:lnTo>
                    <a:pt x="7096" y="5457"/>
                  </a:lnTo>
                  <a:lnTo>
                    <a:pt x="7487" y="5649"/>
                  </a:lnTo>
                  <a:lnTo>
                    <a:pt x="7511" y="5600"/>
                  </a:lnTo>
                  <a:lnTo>
                    <a:pt x="7283" y="5491"/>
                  </a:lnTo>
                  <a:cubicBezTo>
                    <a:pt x="7272" y="5485"/>
                    <a:pt x="7260" y="5480"/>
                    <a:pt x="7249" y="5475"/>
                  </a:cubicBezTo>
                  <a:cubicBezTo>
                    <a:pt x="7237" y="5470"/>
                    <a:pt x="7226" y="5465"/>
                    <a:pt x="7216" y="5461"/>
                  </a:cubicBezTo>
                  <a:cubicBezTo>
                    <a:pt x="7206" y="5457"/>
                    <a:pt x="7197" y="5453"/>
                    <a:pt x="7190" y="5450"/>
                  </a:cubicBezTo>
                  <a:cubicBezTo>
                    <a:pt x="7183" y="5447"/>
                    <a:pt x="7178" y="5445"/>
                    <a:pt x="7175" y="5444"/>
                  </a:cubicBezTo>
                  <a:cubicBezTo>
                    <a:pt x="7179" y="5445"/>
                    <a:pt x="7184" y="5445"/>
                    <a:pt x="7192" y="5445"/>
                  </a:cubicBezTo>
                  <a:cubicBezTo>
                    <a:pt x="7199" y="5446"/>
                    <a:pt x="7208" y="5446"/>
                    <a:pt x="7218" y="5446"/>
                  </a:cubicBezTo>
                  <a:cubicBezTo>
                    <a:pt x="7228" y="5446"/>
                    <a:pt x="7239" y="5446"/>
                    <a:pt x="7251" y="5446"/>
                  </a:cubicBezTo>
                  <a:cubicBezTo>
                    <a:pt x="7264" y="5446"/>
                    <a:pt x="7277" y="5446"/>
                    <a:pt x="7290" y="5446"/>
                  </a:cubicBezTo>
                  <a:lnTo>
                    <a:pt x="7591" y="5438"/>
                  </a:lnTo>
                  <a:lnTo>
                    <a:pt x="7615" y="5389"/>
                  </a:lnTo>
                  <a:close/>
                  <a:moveTo>
                    <a:pt x="7639" y="4968"/>
                  </a:moveTo>
                  <a:cubicBezTo>
                    <a:pt x="7625" y="4967"/>
                    <a:pt x="7611" y="4968"/>
                    <a:pt x="7598" y="4971"/>
                  </a:cubicBezTo>
                  <a:cubicBezTo>
                    <a:pt x="7585" y="4975"/>
                    <a:pt x="7573" y="4980"/>
                    <a:pt x="7562" y="4987"/>
                  </a:cubicBezTo>
                  <a:cubicBezTo>
                    <a:pt x="7551" y="4995"/>
                    <a:pt x="7538" y="5006"/>
                    <a:pt x="7525" y="5021"/>
                  </a:cubicBezTo>
                  <a:lnTo>
                    <a:pt x="7488" y="5059"/>
                  </a:lnTo>
                  <a:cubicBezTo>
                    <a:pt x="7469" y="5078"/>
                    <a:pt x="7452" y="5091"/>
                    <a:pt x="7438" y="5096"/>
                  </a:cubicBezTo>
                  <a:cubicBezTo>
                    <a:pt x="7423" y="5101"/>
                    <a:pt x="7408" y="5100"/>
                    <a:pt x="7392" y="5092"/>
                  </a:cubicBezTo>
                  <a:cubicBezTo>
                    <a:pt x="7372" y="5082"/>
                    <a:pt x="7360" y="5068"/>
                    <a:pt x="7355" y="5049"/>
                  </a:cubicBezTo>
                  <a:cubicBezTo>
                    <a:pt x="7350" y="5029"/>
                    <a:pt x="7354" y="5007"/>
                    <a:pt x="7366" y="4983"/>
                  </a:cubicBezTo>
                  <a:cubicBezTo>
                    <a:pt x="7370" y="4974"/>
                    <a:pt x="7375" y="4967"/>
                    <a:pt x="7380" y="4960"/>
                  </a:cubicBezTo>
                  <a:cubicBezTo>
                    <a:pt x="7384" y="4953"/>
                    <a:pt x="7390" y="4946"/>
                    <a:pt x="7396" y="4940"/>
                  </a:cubicBezTo>
                  <a:cubicBezTo>
                    <a:pt x="7403" y="4934"/>
                    <a:pt x="7410" y="4928"/>
                    <a:pt x="7418" y="4922"/>
                  </a:cubicBezTo>
                  <a:cubicBezTo>
                    <a:pt x="7426" y="4916"/>
                    <a:pt x="7435" y="4910"/>
                    <a:pt x="7446" y="4904"/>
                  </a:cubicBezTo>
                  <a:lnTo>
                    <a:pt x="7423" y="4867"/>
                  </a:lnTo>
                  <a:cubicBezTo>
                    <a:pt x="7379" y="4892"/>
                    <a:pt x="7347" y="4925"/>
                    <a:pt x="7327" y="4966"/>
                  </a:cubicBezTo>
                  <a:cubicBezTo>
                    <a:pt x="7318" y="4985"/>
                    <a:pt x="7312" y="5004"/>
                    <a:pt x="7310" y="5022"/>
                  </a:cubicBezTo>
                  <a:cubicBezTo>
                    <a:pt x="7308" y="5040"/>
                    <a:pt x="7309" y="5057"/>
                    <a:pt x="7313" y="5073"/>
                  </a:cubicBezTo>
                  <a:cubicBezTo>
                    <a:pt x="7318" y="5089"/>
                    <a:pt x="7325" y="5103"/>
                    <a:pt x="7336" y="5116"/>
                  </a:cubicBezTo>
                  <a:cubicBezTo>
                    <a:pt x="7347" y="5129"/>
                    <a:pt x="7360" y="5140"/>
                    <a:pt x="7377" y="5148"/>
                  </a:cubicBezTo>
                  <a:cubicBezTo>
                    <a:pt x="7402" y="5160"/>
                    <a:pt x="7427" y="5162"/>
                    <a:pt x="7453" y="5155"/>
                  </a:cubicBezTo>
                  <a:cubicBezTo>
                    <a:pt x="7465" y="5151"/>
                    <a:pt x="7476" y="5145"/>
                    <a:pt x="7486" y="5137"/>
                  </a:cubicBezTo>
                  <a:cubicBezTo>
                    <a:pt x="7496" y="5129"/>
                    <a:pt x="7508" y="5118"/>
                    <a:pt x="7522" y="5102"/>
                  </a:cubicBezTo>
                  <a:lnTo>
                    <a:pt x="7553" y="5069"/>
                  </a:lnTo>
                  <a:cubicBezTo>
                    <a:pt x="7590" y="5029"/>
                    <a:pt x="7626" y="5018"/>
                    <a:pt x="7661" y="5035"/>
                  </a:cubicBezTo>
                  <a:cubicBezTo>
                    <a:pt x="7684" y="5046"/>
                    <a:pt x="7698" y="5065"/>
                    <a:pt x="7703" y="5090"/>
                  </a:cubicBezTo>
                  <a:cubicBezTo>
                    <a:pt x="7705" y="5102"/>
                    <a:pt x="7705" y="5113"/>
                    <a:pt x="7703" y="5123"/>
                  </a:cubicBezTo>
                  <a:cubicBezTo>
                    <a:pt x="7701" y="5133"/>
                    <a:pt x="7697" y="5146"/>
                    <a:pt x="7689" y="5161"/>
                  </a:cubicBezTo>
                  <a:cubicBezTo>
                    <a:pt x="7680" y="5180"/>
                    <a:pt x="7668" y="5197"/>
                    <a:pt x="7654" y="5212"/>
                  </a:cubicBezTo>
                  <a:cubicBezTo>
                    <a:pt x="7641" y="5226"/>
                    <a:pt x="7624" y="5238"/>
                    <a:pt x="7604" y="5249"/>
                  </a:cubicBezTo>
                  <a:lnTo>
                    <a:pt x="7630" y="5287"/>
                  </a:lnTo>
                  <a:cubicBezTo>
                    <a:pt x="7652" y="5274"/>
                    <a:pt x="7671" y="5258"/>
                    <a:pt x="7687" y="5241"/>
                  </a:cubicBezTo>
                  <a:cubicBezTo>
                    <a:pt x="7702" y="5223"/>
                    <a:pt x="7716" y="5203"/>
                    <a:pt x="7727" y="5179"/>
                  </a:cubicBezTo>
                  <a:cubicBezTo>
                    <a:pt x="7736" y="5161"/>
                    <a:pt x="7742" y="5144"/>
                    <a:pt x="7745" y="5129"/>
                  </a:cubicBezTo>
                  <a:cubicBezTo>
                    <a:pt x="7748" y="5113"/>
                    <a:pt x="7749" y="5097"/>
                    <a:pt x="7747" y="5080"/>
                  </a:cubicBezTo>
                  <a:cubicBezTo>
                    <a:pt x="7744" y="5057"/>
                    <a:pt x="7737" y="5037"/>
                    <a:pt x="7725" y="5019"/>
                  </a:cubicBezTo>
                  <a:cubicBezTo>
                    <a:pt x="7713" y="5002"/>
                    <a:pt x="7698" y="4988"/>
                    <a:pt x="7679" y="4979"/>
                  </a:cubicBezTo>
                  <a:cubicBezTo>
                    <a:pt x="7667" y="4973"/>
                    <a:pt x="7654" y="4970"/>
                    <a:pt x="7639" y="4968"/>
                  </a:cubicBezTo>
                  <a:close/>
                  <a:moveTo>
                    <a:pt x="7556" y="4521"/>
                  </a:moveTo>
                  <a:lnTo>
                    <a:pt x="7429" y="4780"/>
                  </a:lnTo>
                  <a:lnTo>
                    <a:pt x="7468" y="4799"/>
                  </a:lnTo>
                  <a:lnTo>
                    <a:pt x="7520" y="4695"/>
                  </a:lnTo>
                  <a:lnTo>
                    <a:pt x="7872" y="4868"/>
                  </a:lnTo>
                  <a:lnTo>
                    <a:pt x="7894" y="4823"/>
                  </a:lnTo>
                  <a:lnTo>
                    <a:pt x="7542" y="4650"/>
                  </a:lnTo>
                  <a:lnTo>
                    <a:pt x="7594" y="4544"/>
                  </a:lnTo>
                  <a:lnTo>
                    <a:pt x="7556" y="4521"/>
                  </a:lnTo>
                  <a:close/>
                  <a:moveTo>
                    <a:pt x="8088" y="4427"/>
                  </a:moveTo>
                  <a:lnTo>
                    <a:pt x="8048" y="4407"/>
                  </a:lnTo>
                  <a:lnTo>
                    <a:pt x="7963" y="4579"/>
                  </a:lnTo>
                  <a:lnTo>
                    <a:pt x="7820" y="4509"/>
                  </a:lnTo>
                  <a:lnTo>
                    <a:pt x="7886" y="4375"/>
                  </a:lnTo>
                  <a:lnTo>
                    <a:pt x="7846" y="4355"/>
                  </a:lnTo>
                  <a:lnTo>
                    <a:pt x="7780" y="4489"/>
                  </a:lnTo>
                  <a:lnTo>
                    <a:pt x="7652" y="4426"/>
                  </a:lnTo>
                  <a:lnTo>
                    <a:pt x="7730" y="4266"/>
                  </a:lnTo>
                  <a:lnTo>
                    <a:pt x="7695" y="4241"/>
                  </a:lnTo>
                  <a:lnTo>
                    <a:pt x="7590" y="4454"/>
                  </a:lnTo>
                  <a:lnTo>
                    <a:pt x="7980" y="4647"/>
                  </a:lnTo>
                  <a:lnTo>
                    <a:pt x="8088" y="4427"/>
                  </a:lnTo>
                  <a:close/>
                  <a:moveTo>
                    <a:pt x="8251" y="4096"/>
                  </a:moveTo>
                  <a:lnTo>
                    <a:pt x="8215" y="4101"/>
                  </a:lnTo>
                  <a:cubicBezTo>
                    <a:pt x="8198" y="4103"/>
                    <a:pt x="8181" y="4106"/>
                    <a:pt x="8162" y="4108"/>
                  </a:cubicBezTo>
                  <a:cubicBezTo>
                    <a:pt x="8143" y="4111"/>
                    <a:pt x="8126" y="4113"/>
                    <a:pt x="8109" y="4115"/>
                  </a:cubicBezTo>
                  <a:cubicBezTo>
                    <a:pt x="8093" y="4118"/>
                    <a:pt x="8081" y="4120"/>
                    <a:pt x="8074" y="4121"/>
                  </a:cubicBezTo>
                  <a:cubicBezTo>
                    <a:pt x="8064" y="4123"/>
                    <a:pt x="8053" y="4125"/>
                    <a:pt x="8042" y="4128"/>
                  </a:cubicBezTo>
                  <a:cubicBezTo>
                    <a:pt x="8030" y="4131"/>
                    <a:pt x="8019" y="4135"/>
                    <a:pt x="8011" y="4139"/>
                  </a:cubicBezTo>
                  <a:lnTo>
                    <a:pt x="8014" y="4133"/>
                  </a:lnTo>
                  <a:cubicBezTo>
                    <a:pt x="8021" y="4117"/>
                    <a:pt x="8026" y="4102"/>
                    <a:pt x="8027" y="4087"/>
                  </a:cubicBezTo>
                  <a:cubicBezTo>
                    <a:pt x="8028" y="4071"/>
                    <a:pt x="8026" y="4057"/>
                    <a:pt x="8021" y="4043"/>
                  </a:cubicBezTo>
                  <a:cubicBezTo>
                    <a:pt x="8017" y="4030"/>
                    <a:pt x="8009" y="4017"/>
                    <a:pt x="7998" y="4005"/>
                  </a:cubicBezTo>
                  <a:cubicBezTo>
                    <a:pt x="7987" y="3994"/>
                    <a:pt x="7974" y="3984"/>
                    <a:pt x="7958" y="3976"/>
                  </a:cubicBezTo>
                  <a:cubicBezTo>
                    <a:pt x="7947" y="3971"/>
                    <a:pt x="7937" y="3968"/>
                    <a:pt x="7928" y="3966"/>
                  </a:cubicBezTo>
                  <a:cubicBezTo>
                    <a:pt x="7918" y="3965"/>
                    <a:pt x="7909" y="3964"/>
                    <a:pt x="7900" y="3964"/>
                  </a:cubicBezTo>
                  <a:cubicBezTo>
                    <a:pt x="7891" y="3964"/>
                    <a:pt x="7883" y="3965"/>
                    <a:pt x="7876" y="3967"/>
                  </a:cubicBezTo>
                  <a:cubicBezTo>
                    <a:pt x="7869" y="3970"/>
                    <a:pt x="7862" y="3972"/>
                    <a:pt x="7857" y="3975"/>
                  </a:cubicBezTo>
                  <a:cubicBezTo>
                    <a:pt x="7851" y="3978"/>
                    <a:pt x="7845" y="3981"/>
                    <a:pt x="7839" y="3985"/>
                  </a:cubicBezTo>
                  <a:cubicBezTo>
                    <a:pt x="7833" y="3990"/>
                    <a:pt x="7827" y="3995"/>
                    <a:pt x="7821" y="4002"/>
                  </a:cubicBezTo>
                  <a:cubicBezTo>
                    <a:pt x="7814" y="4009"/>
                    <a:pt x="7808" y="4017"/>
                    <a:pt x="7802" y="4027"/>
                  </a:cubicBezTo>
                  <a:cubicBezTo>
                    <a:pt x="7796" y="4036"/>
                    <a:pt x="7790" y="4048"/>
                    <a:pt x="7783" y="4061"/>
                  </a:cubicBezTo>
                  <a:lnTo>
                    <a:pt x="7738" y="4152"/>
                  </a:lnTo>
                  <a:lnTo>
                    <a:pt x="8129" y="4345"/>
                  </a:lnTo>
                  <a:lnTo>
                    <a:pt x="8151" y="4299"/>
                  </a:lnTo>
                  <a:lnTo>
                    <a:pt x="7975" y="4212"/>
                  </a:lnTo>
                  <a:cubicBezTo>
                    <a:pt x="7980" y="4202"/>
                    <a:pt x="7986" y="4195"/>
                    <a:pt x="7992" y="4191"/>
                  </a:cubicBezTo>
                  <a:cubicBezTo>
                    <a:pt x="7998" y="4186"/>
                    <a:pt x="8008" y="4183"/>
                    <a:pt x="8022" y="4180"/>
                  </a:cubicBezTo>
                  <a:cubicBezTo>
                    <a:pt x="8045" y="4175"/>
                    <a:pt x="8067" y="4171"/>
                    <a:pt x="8088" y="4168"/>
                  </a:cubicBezTo>
                  <a:cubicBezTo>
                    <a:pt x="8108" y="4164"/>
                    <a:pt x="8127" y="4162"/>
                    <a:pt x="8145" y="4159"/>
                  </a:cubicBezTo>
                  <a:cubicBezTo>
                    <a:pt x="8162" y="4157"/>
                    <a:pt x="8177" y="4156"/>
                    <a:pt x="8191" y="4155"/>
                  </a:cubicBezTo>
                  <a:cubicBezTo>
                    <a:pt x="8204" y="4155"/>
                    <a:pt x="8214" y="4155"/>
                    <a:pt x="8222" y="4155"/>
                  </a:cubicBezTo>
                  <a:lnTo>
                    <a:pt x="8251" y="4096"/>
                  </a:lnTo>
                  <a:close/>
                  <a:moveTo>
                    <a:pt x="7965" y="4047"/>
                  </a:moveTo>
                  <a:cubicBezTo>
                    <a:pt x="7973" y="4056"/>
                    <a:pt x="7979" y="4065"/>
                    <a:pt x="7982" y="4074"/>
                  </a:cubicBezTo>
                  <a:cubicBezTo>
                    <a:pt x="7985" y="4085"/>
                    <a:pt x="7985" y="4097"/>
                    <a:pt x="7983" y="4109"/>
                  </a:cubicBezTo>
                  <a:cubicBezTo>
                    <a:pt x="7981" y="4122"/>
                    <a:pt x="7976" y="4137"/>
                    <a:pt x="7967" y="4154"/>
                  </a:cubicBezTo>
                  <a:lnTo>
                    <a:pt x="7946" y="4198"/>
                  </a:lnTo>
                  <a:lnTo>
                    <a:pt x="7800" y="4126"/>
                  </a:lnTo>
                  <a:lnTo>
                    <a:pt x="7823" y="4079"/>
                  </a:lnTo>
                  <a:cubicBezTo>
                    <a:pt x="7828" y="4069"/>
                    <a:pt x="7833" y="4060"/>
                    <a:pt x="7838" y="4053"/>
                  </a:cubicBezTo>
                  <a:cubicBezTo>
                    <a:pt x="7844" y="4046"/>
                    <a:pt x="7849" y="4039"/>
                    <a:pt x="7855" y="4034"/>
                  </a:cubicBezTo>
                  <a:cubicBezTo>
                    <a:pt x="7865" y="4025"/>
                    <a:pt x="7877" y="4020"/>
                    <a:pt x="7892" y="4018"/>
                  </a:cubicBezTo>
                  <a:cubicBezTo>
                    <a:pt x="7906" y="4017"/>
                    <a:pt x="7920" y="4019"/>
                    <a:pt x="7933" y="4025"/>
                  </a:cubicBezTo>
                  <a:cubicBezTo>
                    <a:pt x="7946" y="4032"/>
                    <a:pt x="7957" y="4039"/>
                    <a:pt x="7965" y="4047"/>
                  </a:cubicBezTo>
                  <a:close/>
                  <a:moveTo>
                    <a:pt x="8463" y="3885"/>
                  </a:moveTo>
                  <a:lnTo>
                    <a:pt x="7914" y="3615"/>
                  </a:lnTo>
                  <a:lnTo>
                    <a:pt x="7895" y="3652"/>
                  </a:lnTo>
                  <a:lnTo>
                    <a:pt x="8445" y="3922"/>
                  </a:lnTo>
                  <a:lnTo>
                    <a:pt x="8463" y="3885"/>
                  </a:lnTo>
                  <a:close/>
                  <a:moveTo>
                    <a:pt x="8238" y="3137"/>
                  </a:moveTo>
                  <a:lnTo>
                    <a:pt x="8215" y="3183"/>
                  </a:lnTo>
                  <a:lnTo>
                    <a:pt x="8487" y="3317"/>
                  </a:lnTo>
                  <a:cubicBezTo>
                    <a:pt x="8501" y="3324"/>
                    <a:pt x="8512" y="3330"/>
                    <a:pt x="8520" y="3336"/>
                  </a:cubicBezTo>
                  <a:cubicBezTo>
                    <a:pt x="8528" y="3343"/>
                    <a:pt x="8535" y="3351"/>
                    <a:pt x="8541" y="3362"/>
                  </a:cubicBezTo>
                  <a:cubicBezTo>
                    <a:pt x="8546" y="3372"/>
                    <a:pt x="8548" y="3384"/>
                    <a:pt x="8546" y="3398"/>
                  </a:cubicBezTo>
                  <a:cubicBezTo>
                    <a:pt x="8544" y="3412"/>
                    <a:pt x="8540" y="3427"/>
                    <a:pt x="8532" y="3443"/>
                  </a:cubicBezTo>
                  <a:cubicBezTo>
                    <a:pt x="8526" y="3455"/>
                    <a:pt x="8519" y="3465"/>
                    <a:pt x="8513" y="3473"/>
                  </a:cubicBezTo>
                  <a:cubicBezTo>
                    <a:pt x="8506" y="3480"/>
                    <a:pt x="8500" y="3486"/>
                    <a:pt x="8493" y="3490"/>
                  </a:cubicBezTo>
                  <a:cubicBezTo>
                    <a:pt x="8486" y="3495"/>
                    <a:pt x="8479" y="3497"/>
                    <a:pt x="8473" y="3499"/>
                  </a:cubicBezTo>
                  <a:cubicBezTo>
                    <a:pt x="8467" y="3500"/>
                    <a:pt x="8461" y="3501"/>
                    <a:pt x="8456" y="3500"/>
                  </a:cubicBezTo>
                  <a:cubicBezTo>
                    <a:pt x="8449" y="3500"/>
                    <a:pt x="8439" y="3498"/>
                    <a:pt x="8428" y="3493"/>
                  </a:cubicBezTo>
                  <a:cubicBezTo>
                    <a:pt x="8417" y="3489"/>
                    <a:pt x="8406" y="3484"/>
                    <a:pt x="8396" y="3480"/>
                  </a:cubicBezTo>
                  <a:lnTo>
                    <a:pt x="8133" y="3350"/>
                  </a:lnTo>
                  <a:lnTo>
                    <a:pt x="8110" y="3396"/>
                  </a:lnTo>
                  <a:lnTo>
                    <a:pt x="8390" y="3534"/>
                  </a:lnTo>
                  <a:cubicBezTo>
                    <a:pt x="8399" y="3538"/>
                    <a:pt x="8409" y="3543"/>
                    <a:pt x="8421" y="3547"/>
                  </a:cubicBezTo>
                  <a:cubicBezTo>
                    <a:pt x="8433" y="3551"/>
                    <a:pt x="8445" y="3553"/>
                    <a:pt x="8457" y="3553"/>
                  </a:cubicBezTo>
                  <a:cubicBezTo>
                    <a:pt x="8482" y="3552"/>
                    <a:pt x="8503" y="3544"/>
                    <a:pt x="8521" y="3531"/>
                  </a:cubicBezTo>
                  <a:cubicBezTo>
                    <a:pt x="8539" y="3517"/>
                    <a:pt x="8555" y="3495"/>
                    <a:pt x="8570" y="3465"/>
                  </a:cubicBezTo>
                  <a:cubicBezTo>
                    <a:pt x="8582" y="3441"/>
                    <a:pt x="8590" y="3420"/>
                    <a:pt x="8593" y="3401"/>
                  </a:cubicBezTo>
                  <a:cubicBezTo>
                    <a:pt x="8596" y="3382"/>
                    <a:pt x="8595" y="3365"/>
                    <a:pt x="8591" y="3347"/>
                  </a:cubicBezTo>
                  <a:cubicBezTo>
                    <a:pt x="8587" y="3331"/>
                    <a:pt x="8579" y="3317"/>
                    <a:pt x="8568" y="3307"/>
                  </a:cubicBezTo>
                  <a:cubicBezTo>
                    <a:pt x="8557" y="3296"/>
                    <a:pt x="8539" y="3285"/>
                    <a:pt x="8516" y="3274"/>
                  </a:cubicBezTo>
                  <a:lnTo>
                    <a:pt x="8238" y="3137"/>
                  </a:lnTo>
                  <a:close/>
                  <a:moveTo>
                    <a:pt x="8812" y="2957"/>
                  </a:moveTo>
                  <a:lnTo>
                    <a:pt x="8421" y="2764"/>
                  </a:lnTo>
                  <a:lnTo>
                    <a:pt x="8398" y="2811"/>
                  </a:lnTo>
                  <a:lnTo>
                    <a:pt x="8612" y="2913"/>
                  </a:lnTo>
                  <a:cubicBezTo>
                    <a:pt x="8626" y="2920"/>
                    <a:pt x="8640" y="2927"/>
                    <a:pt x="8654" y="2933"/>
                  </a:cubicBezTo>
                  <a:cubicBezTo>
                    <a:pt x="8669" y="2940"/>
                    <a:pt x="8682" y="2945"/>
                    <a:pt x="8693" y="2950"/>
                  </a:cubicBezTo>
                  <a:cubicBezTo>
                    <a:pt x="8705" y="2955"/>
                    <a:pt x="8714" y="2959"/>
                    <a:pt x="8721" y="2962"/>
                  </a:cubicBezTo>
                  <a:cubicBezTo>
                    <a:pt x="8729" y="2965"/>
                    <a:pt x="8733" y="2967"/>
                    <a:pt x="8733" y="2967"/>
                  </a:cubicBezTo>
                  <a:cubicBezTo>
                    <a:pt x="8732" y="2967"/>
                    <a:pt x="8728" y="2966"/>
                    <a:pt x="8722" y="2966"/>
                  </a:cubicBezTo>
                  <a:cubicBezTo>
                    <a:pt x="8716" y="2965"/>
                    <a:pt x="8708" y="2965"/>
                    <a:pt x="8699" y="2965"/>
                  </a:cubicBezTo>
                  <a:cubicBezTo>
                    <a:pt x="8690" y="2964"/>
                    <a:pt x="8680" y="2964"/>
                    <a:pt x="8668" y="2963"/>
                  </a:cubicBezTo>
                  <a:cubicBezTo>
                    <a:pt x="8656" y="2963"/>
                    <a:pt x="8645" y="2963"/>
                    <a:pt x="8633" y="2963"/>
                  </a:cubicBezTo>
                  <a:lnTo>
                    <a:pt x="8320" y="2970"/>
                  </a:lnTo>
                  <a:lnTo>
                    <a:pt x="8293" y="3024"/>
                  </a:lnTo>
                  <a:lnTo>
                    <a:pt x="8684" y="3217"/>
                  </a:lnTo>
                  <a:lnTo>
                    <a:pt x="8708" y="3168"/>
                  </a:lnTo>
                  <a:lnTo>
                    <a:pt x="8480" y="3059"/>
                  </a:lnTo>
                  <a:cubicBezTo>
                    <a:pt x="8469" y="3053"/>
                    <a:pt x="8457" y="3048"/>
                    <a:pt x="8445" y="3043"/>
                  </a:cubicBezTo>
                  <a:cubicBezTo>
                    <a:pt x="8434" y="3038"/>
                    <a:pt x="8423" y="3033"/>
                    <a:pt x="8413" y="3029"/>
                  </a:cubicBezTo>
                  <a:cubicBezTo>
                    <a:pt x="8403" y="3025"/>
                    <a:pt x="8394" y="3021"/>
                    <a:pt x="8387" y="3018"/>
                  </a:cubicBezTo>
                  <a:cubicBezTo>
                    <a:pt x="8380" y="3015"/>
                    <a:pt x="8375" y="3013"/>
                    <a:pt x="8371" y="3012"/>
                  </a:cubicBezTo>
                  <a:cubicBezTo>
                    <a:pt x="8375" y="3012"/>
                    <a:pt x="8381" y="3013"/>
                    <a:pt x="8389" y="3013"/>
                  </a:cubicBezTo>
                  <a:cubicBezTo>
                    <a:pt x="8396" y="3013"/>
                    <a:pt x="8405" y="3014"/>
                    <a:pt x="8415" y="3014"/>
                  </a:cubicBezTo>
                  <a:cubicBezTo>
                    <a:pt x="8425" y="3014"/>
                    <a:pt x="8436" y="3014"/>
                    <a:pt x="8448" y="3014"/>
                  </a:cubicBezTo>
                  <a:cubicBezTo>
                    <a:pt x="8461" y="3014"/>
                    <a:pt x="8473" y="3014"/>
                    <a:pt x="8487" y="3013"/>
                  </a:cubicBezTo>
                  <a:lnTo>
                    <a:pt x="8788" y="3006"/>
                  </a:lnTo>
                  <a:lnTo>
                    <a:pt x="8812" y="2957"/>
                  </a:lnTo>
                  <a:close/>
                  <a:moveTo>
                    <a:pt x="8891" y="2797"/>
                  </a:moveTo>
                  <a:lnTo>
                    <a:pt x="8500" y="2604"/>
                  </a:lnTo>
                  <a:lnTo>
                    <a:pt x="8477" y="2650"/>
                  </a:lnTo>
                  <a:lnTo>
                    <a:pt x="8868" y="2842"/>
                  </a:lnTo>
                  <a:lnTo>
                    <a:pt x="8891" y="2797"/>
                  </a:lnTo>
                  <a:close/>
                  <a:moveTo>
                    <a:pt x="2039" y="18075"/>
                  </a:moveTo>
                  <a:cubicBezTo>
                    <a:pt x="2025" y="18073"/>
                    <a:pt x="2011" y="18074"/>
                    <a:pt x="1998" y="18078"/>
                  </a:cubicBezTo>
                  <a:cubicBezTo>
                    <a:pt x="1985" y="18081"/>
                    <a:pt x="1973" y="18087"/>
                    <a:pt x="1962" y="18094"/>
                  </a:cubicBezTo>
                  <a:cubicBezTo>
                    <a:pt x="1951" y="18101"/>
                    <a:pt x="1938" y="18112"/>
                    <a:pt x="1925" y="18127"/>
                  </a:cubicBezTo>
                  <a:lnTo>
                    <a:pt x="1888" y="18165"/>
                  </a:lnTo>
                  <a:cubicBezTo>
                    <a:pt x="1869" y="18185"/>
                    <a:pt x="1852" y="18197"/>
                    <a:pt x="1838" y="18203"/>
                  </a:cubicBezTo>
                  <a:cubicBezTo>
                    <a:pt x="1824" y="18208"/>
                    <a:pt x="1808" y="18207"/>
                    <a:pt x="1792" y="18199"/>
                  </a:cubicBezTo>
                  <a:cubicBezTo>
                    <a:pt x="1772" y="18189"/>
                    <a:pt x="1760" y="18174"/>
                    <a:pt x="1755" y="18155"/>
                  </a:cubicBezTo>
                  <a:cubicBezTo>
                    <a:pt x="1750" y="18136"/>
                    <a:pt x="1754" y="18114"/>
                    <a:pt x="1766" y="18089"/>
                  </a:cubicBezTo>
                  <a:cubicBezTo>
                    <a:pt x="1770" y="18081"/>
                    <a:pt x="1775" y="18073"/>
                    <a:pt x="1780" y="18066"/>
                  </a:cubicBezTo>
                  <a:cubicBezTo>
                    <a:pt x="1784" y="18060"/>
                    <a:pt x="1790" y="18053"/>
                    <a:pt x="1796" y="18047"/>
                  </a:cubicBezTo>
                  <a:cubicBezTo>
                    <a:pt x="1803" y="18041"/>
                    <a:pt x="1810" y="18035"/>
                    <a:pt x="1818" y="18029"/>
                  </a:cubicBezTo>
                  <a:cubicBezTo>
                    <a:pt x="1826" y="18023"/>
                    <a:pt x="1836" y="18017"/>
                    <a:pt x="1846" y="18010"/>
                  </a:cubicBezTo>
                  <a:lnTo>
                    <a:pt x="1823" y="17973"/>
                  </a:lnTo>
                  <a:cubicBezTo>
                    <a:pt x="1779" y="17998"/>
                    <a:pt x="1747" y="18031"/>
                    <a:pt x="1727" y="18073"/>
                  </a:cubicBezTo>
                  <a:cubicBezTo>
                    <a:pt x="1718" y="18092"/>
                    <a:pt x="1712" y="18110"/>
                    <a:pt x="1710" y="18129"/>
                  </a:cubicBezTo>
                  <a:cubicBezTo>
                    <a:pt x="1708" y="18147"/>
                    <a:pt x="1709" y="18164"/>
                    <a:pt x="1713" y="18180"/>
                  </a:cubicBezTo>
                  <a:cubicBezTo>
                    <a:pt x="1718" y="18196"/>
                    <a:pt x="1725" y="18210"/>
                    <a:pt x="1736" y="18223"/>
                  </a:cubicBezTo>
                  <a:cubicBezTo>
                    <a:pt x="1747" y="18235"/>
                    <a:pt x="1760" y="18246"/>
                    <a:pt x="1776" y="18254"/>
                  </a:cubicBezTo>
                  <a:lnTo>
                    <a:pt x="1870" y="18254"/>
                  </a:lnTo>
                  <a:cubicBezTo>
                    <a:pt x="1876" y="18251"/>
                    <a:pt x="1881" y="18248"/>
                    <a:pt x="1886" y="18244"/>
                  </a:cubicBezTo>
                  <a:cubicBezTo>
                    <a:pt x="1896" y="18236"/>
                    <a:pt x="1908" y="18224"/>
                    <a:pt x="1922" y="18209"/>
                  </a:cubicBezTo>
                  <a:lnTo>
                    <a:pt x="1953" y="18175"/>
                  </a:lnTo>
                  <a:cubicBezTo>
                    <a:pt x="1990" y="18136"/>
                    <a:pt x="2026" y="18124"/>
                    <a:pt x="2061" y="18141"/>
                  </a:cubicBezTo>
                  <a:cubicBezTo>
                    <a:pt x="2084" y="18153"/>
                    <a:pt x="2098" y="18171"/>
                    <a:pt x="2103" y="18197"/>
                  </a:cubicBezTo>
                  <a:cubicBezTo>
                    <a:pt x="2105" y="18208"/>
                    <a:pt x="2105" y="18219"/>
                    <a:pt x="2103" y="18229"/>
                  </a:cubicBezTo>
                  <a:cubicBezTo>
                    <a:pt x="2102" y="18237"/>
                    <a:pt x="2099" y="18245"/>
                    <a:pt x="2095" y="18254"/>
                  </a:cubicBezTo>
                  <a:lnTo>
                    <a:pt x="2141" y="18254"/>
                  </a:lnTo>
                  <a:cubicBezTo>
                    <a:pt x="2143" y="18248"/>
                    <a:pt x="2144" y="18241"/>
                    <a:pt x="2145" y="18235"/>
                  </a:cubicBezTo>
                  <a:cubicBezTo>
                    <a:pt x="2148" y="18220"/>
                    <a:pt x="2149" y="18203"/>
                    <a:pt x="2147" y="18186"/>
                  </a:cubicBezTo>
                  <a:cubicBezTo>
                    <a:pt x="2144" y="18164"/>
                    <a:pt x="2137" y="18143"/>
                    <a:pt x="2125" y="18126"/>
                  </a:cubicBezTo>
                  <a:cubicBezTo>
                    <a:pt x="2113" y="18108"/>
                    <a:pt x="2098" y="18095"/>
                    <a:pt x="2079" y="18086"/>
                  </a:cubicBezTo>
                  <a:cubicBezTo>
                    <a:pt x="2067" y="18080"/>
                    <a:pt x="2054" y="18076"/>
                    <a:pt x="2039" y="18075"/>
                  </a:cubicBezTo>
                  <a:close/>
                  <a:moveTo>
                    <a:pt x="9002" y="4138"/>
                  </a:moveTo>
                  <a:lnTo>
                    <a:pt x="9002" y="4082"/>
                  </a:lnTo>
                  <a:lnTo>
                    <a:pt x="8735" y="3951"/>
                  </a:lnTo>
                  <a:lnTo>
                    <a:pt x="8787" y="3845"/>
                  </a:lnTo>
                  <a:lnTo>
                    <a:pt x="8749" y="3823"/>
                  </a:lnTo>
                  <a:lnTo>
                    <a:pt x="8622" y="4082"/>
                  </a:lnTo>
                  <a:lnTo>
                    <a:pt x="8662" y="4101"/>
                  </a:lnTo>
                  <a:lnTo>
                    <a:pt x="8713" y="3996"/>
                  </a:lnTo>
                  <a:lnTo>
                    <a:pt x="9002" y="4138"/>
                  </a:lnTo>
                  <a:close/>
                  <a:moveTo>
                    <a:pt x="9002" y="3896"/>
                  </a:moveTo>
                  <a:lnTo>
                    <a:pt x="9002" y="3830"/>
                  </a:lnTo>
                  <a:lnTo>
                    <a:pt x="8863" y="3696"/>
                  </a:lnTo>
                  <a:lnTo>
                    <a:pt x="9002" y="3718"/>
                  </a:lnTo>
                  <a:lnTo>
                    <a:pt x="9002" y="3666"/>
                  </a:lnTo>
                  <a:lnTo>
                    <a:pt x="8838" y="3643"/>
                  </a:lnTo>
                  <a:lnTo>
                    <a:pt x="8808" y="3704"/>
                  </a:lnTo>
                  <a:lnTo>
                    <a:pt x="9002" y="3896"/>
                  </a:lnTo>
                  <a:close/>
                  <a:moveTo>
                    <a:pt x="9002" y="3432"/>
                  </a:moveTo>
                  <a:lnTo>
                    <a:pt x="9002" y="3310"/>
                  </a:lnTo>
                  <a:lnTo>
                    <a:pt x="8902" y="3513"/>
                  </a:lnTo>
                  <a:lnTo>
                    <a:pt x="8941" y="3532"/>
                  </a:lnTo>
                  <a:lnTo>
                    <a:pt x="8993" y="3427"/>
                  </a:lnTo>
                  <a:lnTo>
                    <a:pt x="9002" y="3432"/>
                  </a:lnTo>
                  <a:close/>
                  <a:moveTo>
                    <a:pt x="2257" y="18004"/>
                  </a:moveTo>
                  <a:lnTo>
                    <a:pt x="1866" y="17812"/>
                  </a:lnTo>
                  <a:lnTo>
                    <a:pt x="1844" y="17858"/>
                  </a:lnTo>
                  <a:lnTo>
                    <a:pt x="2234" y="18050"/>
                  </a:lnTo>
                  <a:lnTo>
                    <a:pt x="2257" y="18004"/>
                  </a:lnTo>
                  <a:close/>
                  <a:moveTo>
                    <a:pt x="2032" y="17475"/>
                  </a:moveTo>
                  <a:lnTo>
                    <a:pt x="1905" y="17734"/>
                  </a:lnTo>
                  <a:lnTo>
                    <a:pt x="1944" y="17753"/>
                  </a:lnTo>
                  <a:lnTo>
                    <a:pt x="1995" y="17648"/>
                  </a:lnTo>
                  <a:lnTo>
                    <a:pt x="2347" y="17821"/>
                  </a:lnTo>
                  <a:lnTo>
                    <a:pt x="2369" y="17776"/>
                  </a:lnTo>
                  <a:lnTo>
                    <a:pt x="2018" y="17603"/>
                  </a:lnTo>
                  <a:lnTo>
                    <a:pt x="2070" y="17497"/>
                  </a:lnTo>
                  <a:lnTo>
                    <a:pt x="2032" y="17475"/>
                  </a:lnTo>
                  <a:close/>
                  <a:moveTo>
                    <a:pt x="2199" y="17135"/>
                  </a:moveTo>
                  <a:lnTo>
                    <a:pt x="2173" y="17188"/>
                  </a:lnTo>
                  <a:lnTo>
                    <a:pt x="2285" y="17337"/>
                  </a:lnTo>
                  <a:cubicBezTo>
                    <a:pt x="2292" y="17347"/>
                    <a:pt x="2299" y="17356"/>
                    <a:pt x="2306" y="17364"/>
                  </a:cubicBezTo>
                  <a:cubicBezTo>
                    <a:pt x="2313" y="17373"/>
                    <a:pt x="2317" y="17378"/>
                    <a:pt x="2319" y="17379"/>
                  </a:cubicBezTo>
                  <a:cubicBezTo>
                    <a:pt x="2309" y="17379"/>
                    <a:pt x="2301" y="17379"/>
                    <a:pt x="2292" y="17378"/>
                  </a:cubicBezTo>
                  <a:cubicBezTo>
                    <a:pt x="2284" y="17378"/>
                    <a:pt x="2275" y="17378"/>
                    <a:pt x="2265" y="17378"/>
                  </a:cubicBezTo>
                  <a:lnTo>
                    <a:pt x="2079" y="17378"/>
                  </a:lnTo>
                  <a:lnTo>
                    <a:pt x="2051" y="17436"/>
                  </a:lnTo>
                  <a:lnTo>
                    <a:pt x="2349" y="17426"/>
                  </a:lnTo>
                  <a:lnTo>
                    <a:pt x="2504" y="17502"/>
                  </a:lnTo>
                  <a:lnTo>
                    <a:pt x="2528" y="17454"/>
                  </a:lnTo>
                  <a:lnTo>
                    <a:pt x="2376" y="17379"/>
                  </a:lnTo>
                  <a:lnTo>
                    <a:pt x="2199" y="17135"/>
                  </a:lnTo>
                  <a:close/>
                  <a:moveTo>
                    <a:pt x="2559" y="16706"/>
                  </a:moveTo>
                  <a:cubicBezTo>
                    <a:pt x="2532" y="16700"/>
                    <a:pt x="2507" y="16698"/>
                    <a:pt x="2483" y="16702"/>
                  </a:cubicBezTo>
                  <a:cubicBezTo>
                    <a:pt x="2474" y="16703"/>
                    <a:pt x="2464" y="16705"/>
                    <a:pt x="2453" y="16709"/>
                  </a:cubicBezTo>
                  <a:cubicBezTo>
                    <a:pt x="2442" y="16712"/>
                    <a:pt x="2430" y="16717"/>
                    <a:pt x="2419" y="16724"/>
                  </a:cubicBezTo>
                  <a:cubicBezTo>
                    <a:pt x="2408" y="16731"/>
                    <a:pt x="2397" y="16740"/>
                    <a:pt x="2387" y="16751"/>
                  </a:cubicBezTo>
                  <a:cubicBezTo>
                    <a:pt x="2377" y="16762"/>
                    <a:pt x="2367" y="16776"/>
                    <a:pt x="2359" y="16793"/>
                  </a:cubicBezTo>
                  <a:cubicBezTo>
                    <a:pt x="2347" y="16817"/>
                    <a:pt x="2341" y="16841"/>
                    <a:pt x="2341" y="16865"/>
                  </a:cubicBezTo>
                  <a:cubicBezTo>
                    <a:pt x="2341" y="16889"/>
                    <a:pt x="2346" y="16912"/>
                    <a:pt x="2356" y="16934"/>
                  </a:cubicBezTo>
                  <a:cubicBezTo>
                    <a:pt x="2367" y="16956"/>
                    <a:pt x="2383" y="16976"/>
                    <a:pt x="2404" y="16996"/>
                  </a:cubicBezTo>
                  <a:cubicBezTo>
                    <a:pt x="2425" y="17015"/>
                    <a:pt x="2452" y="17032"/>
                    <a:pt x="2483" y="17048"/>
                  </a:cubicBezTo>
                  <a:cubicBezTo>
                    <a:pt x="2550" y="17081"/>
                    <a:pt x="2610" y="17091"/>
                    <a:pt x="2661" y="17077"/>
                  </a:cubicBezTo>
                  <a:cubicBezTo>
                    <a:pt x="2682" y="17071"/>
                    <a:pt x="2702" y="17061"/>
                    <a:pt x="2720" y="17047"/>
                  </a:cubicBezTo>
                  <a:cubicBezTo>
                    <a:pt x="2738" y="17033"/>
                    <a:pt x="2753" y="17014"/>
                    <a:pt x="2765" y="16990"/>
                  </a:cubicBezTo>
                  <a:cubicBezTo>
                    <a:pt x="2775" y="16970"/>
                    <a:pt x="2781" y="16950"/>
                    <a:pt x="2783" y="16932"/>
                  </a:cubicBezTo>
                  <a:cubicBezTo>
                    <a:pt x="2785" y="16913"/>
                    <a:pt x="2782" y="16894"/>
                    <a:pt x="2776" y="16873"/>
                  </a:cubicBezTo>
                  <a:cubicBezTo>
                    <a:pt x="2768" y="16844"/>
                    <a:pt x="2753" y="16819"/>
                    <a:pt x="2732" y="16797"/>
                  </a:cubicBezTo>
                  <a:cubicBezTo>
                    <a:pt x="2712" y="16776"/>
                    <a:pt x="2683" y="16756"/>
                    <a:pt x="2645" y="16738"/>
                  </a:cubicBezTo>
                  <a:cubicBezTo>
                    <a:pt x="2614" y="16722"/>
                    <a:pt x="2585" y="16711"/>
                    <a:pt x="2559" y="16706"/>
                  </a:cubicBezTo>
                  <a:close/>
                  <a:moveTo>
                    <a:pt x="2668" y="16816"/>
                  </a:moveTo>
                  <a:cubicBezTo>
                    <a:pt x="2680" y="16823"/>
                    <a:pt x="2690" y="16830"/>
                    <a:pt x="2698" y="16837"/>
                  </a:cubicBezTo>
                  <a:cubicBezTo>
                    <a:pt x="2706" y="16844"/>
                    <a:pt x="2713" y="16851"/>
                    <a:pt x="2719" y="16858"/>
                  </a:cubicBezTo>
                  <a:cubicBezTo>
                    <a:pt x="2724" y="16866"/>
                    <a:pt x="2729" y="16873"/>
                    <a:pt x="2732" y="16881"/>
                  </a:cubicBezTo>
                  <a:cubicBezTo>
                    <a:pt x="2739" y="16895"/>
                    <a:pt x="2742" y="16910"/>
                    <a:pt x="2742" y="16924"/>
                  </a:cubicBezTo>
                  <a:cubicBezTo>
                    <a:pt x="2742" y="16939"/>
                    <a:pt x="2738" y="16954"/>
                    <a:pt x="2730" y="16970"/>
                  </a:cubicBezTo>
                  <a:cubicBezTo>
                    <a:pt x="2726" y="16978"/>
                    <a:pt x="2721" y="16986"/>
                    <a:pt x="2715" y="16993"/>
                  </a:cubicBezTo>
                  <a:cubicBezTo>
                    <a:pt x="2709" y="17001"/>
                    <a:pt x="2702" y="17007"/>
                    <a:pt x="2695" y="17013"/>
                  </a:cubicBezTo>
                  <a:cubicBezTo>
                    <a:pt x="2688" y="17018"/>
                    <a:pt x="2680" y="17023"/>
                    <a:pt x="2672" y="17027"/>
                  </a:cubicBezTo>
                  <a:cubicBezTo>
                    <a:pt x="2664" y="17030"/>
                    <a:pt x="2655" y="17032"/>
                    <a:pt x="2647" y="17033"/>
                  </a:cubicBezTo>
                  <a:cubicBezTo>
                    <a:pt x="2630" y="17034"/>
                    <a:pt x="2608" y="17031"/>
                    <a:pt x="2582" y="17024"/>
                  </a:cubicBezTo>
                  <a:cubicBezTo>
                    <a:pt x="2556" y="17016"/>
                    <a:pt x="2528" y="17006"/>
                    <a:pt x="2499" y="16991"/>
                  </a:cubicBezTo>
                  <a:cubicBezTo>
                    <a:pt x="2474" y="16979"/>
                    <a:pt x="2454" y="16967"/>
                    <a:pt x="2439" y="16955"/>
                  </a:cubicBezTo>
                  <a:cubicBezTo>
                    <a:pt x="2423" y="16944"/>
                    <a:pt x="2410" y="16931"/>
                    <a:pt x="2401" y="16918"/>
                  </a:cubicBezTo>
                  <a:cubicBezTo>
                    <a:pt x="2390" y="16904"/>
                    <a:pt x="2385" y="16887"/>
                    <a:pt x="2384" y="16868"/>
                  </a:cubicBezTo>
                  <a:cubicBezTo>
                    <a:pt x="2383" y="16849"/>
                    <a:pt x="2387" y="16830"/>
                    <a:pt x="2396" y="16812"/>
                  </a:cubicBezTo>
                  <a:cubicBezTo>
                    <a:pt x="2408" y="16789"/>
                    <a:pt x="2422" y="16773"/>
                    <a:pt x="2440" y="16764"/>
                  </a:cubicBezTo>
                  <a:cubicBezTo>
                    <a:pt x="2457" y="16755"/>
                    <a:pt x="2475" y="16751"/>
                    <a:pt x="2493" y="16751"/>
                  </a:cubicBezTo>
                  <a:cubicBezTo>
                    <a:pt x="2510" y="16751"/>
                    <a:pt x="2529" y="16755"/>
                    <a:pt x="2550" y="16762"/>
                  </a:cubicBezTo>
                  <a:cubicBezTo>
                    <a:pt x="2572" y="16769"/>
                    <a:pt x="2597" y="16779"/>
                    <a:pt x="2626" y="16793"/>
                  </a:cubicBezTo>
                  <a:cubicBezTo>
                    <a:pt x="2642" y="16801"/>
                    <a:pt x="2656" y="16809"/>
                    <a:pt x="2668" y="16816"/>
                  </a:cubicBezTo>
                  <a:close/>
                  <a:moveTo>
                    <a:pt x="2593" y="16335"/>
                  </a:moveTo>
                  <a:lnTo>
                    <a:pt x="2492" y="16540"/>
                  </a:lnTo>
                  <a:lnTo>
                    <a:pt x="2883" y="16733"/>
                  </a:lnTo>
                  <a:lnTo>
                    <a:pt x="2906" y="16685"/>
                  </a:lnTo>
                  <a:lnTo>
                    <a:pt x="2720" y="16594"/>
                  </a:lnTo>
                  <a:lnTo>
                    <a:pt x="2782" y="16469"/>
                  </a:lnTo>
                  <a:lnTo>
                    <a:pt x="2744" y="16450"/>
                  </a:lnTo>
                  <a:lnTo>
                    <a:pt x="2682" y="16575"/>
                  </a:lnTo>
                  <a:lnTo>
                    <a:pt x="2554" y="16512"/>
                  </a:lnTo>
                  <a:lnTo>
                    <a:pt x="2628" y="16361"/>
                  </a:lnTo>
                  <a:lnTo>
                    <a:pt x="2593" y="16335"/>
                  </a:lnTo>
                  <a:close/>
                  <a:moveTo>
                    <a:pt x="3259" y="15968"/>
                  </a:moveTo>
                  <a:lnTo>
                    <a:pt x="2851" y="15809"/>
                  </a:lnTo>
                  <a:lnTo>
                    <a:pt x="2818" y="15878"/>
                  </a:lnTo>
                  <a:lnTo>
                    <a:pt x="3041" y="16080"/>
                  </a:lnTo>
                  <a:cubicBezTo>
                    <a:pt x="3055" y="16091"/>
                    <a:pt x="3067" y="16102"/>
                    <a:pt x="3078" y="16110"/>
                  </a:cubicBezTo>
                  <a:cubicBezTo>
                    <a:pt x="3090" y="16119"/>
                    <a:pt x="3096" y="16124"/>
                    <a:pt x="3097" y="16125"/>
                  </a:cubicBezTo>
                  <a:cubicBezTo>
                    <a:pt x="3095" y="16124"/>
                    <a:pt x="3087" y="16122"/>
                    <a:pt x="3074" y="16119"/>
                  </a:cubicBezTo>
                  <a:cubicBezTo>
                    <a:pt x="3060" y="16115"/>
                    <a:pt x="3043" y="16111"/>
                    <a:pt x="3022" y="16107"/>
                  </a:cubicBezTo>
                  <a:lnTo>
                    <a:pt x="2732" y="16053"/>
                  </a:lnTo>
                  <a:lnTo>
                    <a:pt x="2698" y="16121"/>
                  </a:lnTo>
                  <a:lnTo>
                    <a:pt x="3072" y="16347"/>
                  </a:lnTo>
                  <a:lnTo>
                    <a:pt x="3094" y="16302"/>
                  </a:lnTo>
                  <a:lnTo>
                    <a:pt x="2827" y="16144"/>
                  </a:lnTo>
                  <a:cubicBezTo>
                    <a:pt x="2821" y="16141"/>
                    <a:pt x="2815" y="16137"/>
                    <a:pt x="2807" y="16133"/>
                  </a:cubicBezTo>
                  <a:cubicBezTo>
                    <a:pt x="2800" y="16128"/>
                    <a:pt x="2792" y="16124"/>
                    <a:pt x="2785" y="16120"/>
                  </a:cubicBezTo>
                  <a:cubicBezTo>
                    <a:pt x="2778" y="16116"/>
                    <a:pt x="2771" y="16112"/>
                    <a:pt x="2766" y="16109"/>
                  </a:cubicBezTo>
                  <a:cubicBezTo>
                    <a:pt x="2761" y="16106"/>
                    <a:pt x="2758" y="16104"/>
                    <a:pt x="2756" y="16104"/>
                  </a:cubicBezTo>
                  <a:cubicBezTo>
                    <a:pt x="2761" y="16105"/>
                    <a:pt x="2770" y="16107"/>
                    <a:pt x="2784" y="16109"/>
                  </a:cubicBezTo>
                  <a:cubicBezTo>
                    <a:pt x="2799" y="16112"/>
                    <a:pt x="2817" y="16116"/>
                    <a:pt x="2839" y="16120"/>
                  </a:cubicBezTo>
                  <a:lnTo>
                    <a:pt x="3155" y="16179"/>
                  </a:lnTo>
                  <a:lnTo>
                    <a:pt x="3174" y="16139"/>
                  </a:lnTo>
                  <a:lnTo>
                    <a:pt x="2924" y="15912"/>
                  </a:lnTo>
                  <a:cubicBezTo>
                    <a:pt x="2919" y="15908"/>
                    <a:pt x="2913" y="15903"/>
                    <a:pt x="2907" y="15898"/>
                  </a:cubicBezTo>
                  <a:cubicBezTo>
                    <a:pt x="2901" y="15893"/>
                    <a:pt x="2896" y="15888"/>
                    <a:pt x="2890" y="15884"/>
                  </a:cubicBezTo>
                  <a:cubicBezTo>
                    <a:pt x="2885" y="15879"/>
                    <a:pt x="2881" y="15875"/>
                    <a:pt x="2877" y="15872"/>
                  </a:cubicBezTo>
                  <a:cubicBezTo>
                    <a:pt x="2873" y="15869"/>
                    <a:pt x="2871" y="15868"/>
                    <a:pt x="2871" y="15867"/>
                  </a:cubicBezTo>
                  <a:cubicBezTo>
                    <a:pt x="2871" y="15867"/>
                    <a:pt x="2874" y="15868"/>
                    <a:pt x="2879" y="15870"/>
                  </a:cubicBezTo>
                  <a:cubicBezTo>
                    <a:pt x="2883" y="15873"/>
                    <a:pt x="2889" y="15875"/>
                    <a:pt x="2896" y="15878"/>
                  </a:cubicBezTo>
                  <a:cubicBezTo>
                    <a:pt x="2902" y="15881"/>
                    <a:pt x="2910" y="15884"/>
                    <a:pt x="2917" y="15888"/>
                  </a:cubicBezTo>
                  <a:cubicBezTo>
                    <a:pt x="2925" y="15891"/>
                    <a:pt x="2932" y="15894"/>
                    <a:pt x="2938" y="15896"/>
                  </a:cubicBezTo>
                  <a:lnTo>
                    <a:pt x="3236" y="16015"/>
                  </a:lnTo>
                  <a:lnTo>
                    <a:pt x="3259" y="15968"/>
                  </a:lnTo>
                  <a:close/>
                  <a:moveTo>
                    <a:pt x="3043" y="15419"/>
                  </a:moveTo>
                  <a:lnTo>
                    <a:pt x="3021" y="15466"/>
                  </a:lnTo>
                  <a:lnTo>
                    <a:pt x="3293" y="15600"/>
                  </a:lnTo>
                  <a:cubicBezTo>
                    <a:pt x="3306" y="15606"/>
                    <a:pt x="3317" y="15613"/>
                    <a:pt x="3326" y="15619"/>
                  </a:cubicBezTo>
                  <a:cubicBezTo>
                    <a:pt x="3334" y="15625"/>
                    <a:pt x="3341" y="15634"/>
                    <a:pt x="3347" y="15644"/>
                  </a:cubicBezTo>
                  <a:cubicBezTo>
                    <a:pt x="3352" y="15654"/>
                    <a:pt x="3353" y="15666"/>
                    <a:pt x="3352" y="15680"/>
                  </a:cubicBezTo>
                  <a:cubicBezTo>
                    <a:pt x="3350" y="15694"/>
                    <a:pt x="3345" y="15709"/>
                    <a:pt x="3337" y="15725"/>
                  </a:cubicBezTo>
                  <a:cubicBezTo>
                    <a:pt x="3331" y="15738"/>
                    <a:pt x="3325" y="15747"/>
                    <a:pt x="3318" y="15755"/>
                  </a:cubicBezTo>
                  <a:cubicBezTo>
                    <a:pt x="3312" y="15763"/>
                    <a:pt x="3305" y="15769"/>
                    <a:pt x="3298" y="15773"/>
                  </a:cubicBezTo>
                  <a:cubicBezTo>
                    <a:pt x="3291" y="15777"/>
                    <a:pt x="3285" y="15780"/>
                    <a:pt x="3279" y="15781"/>
                  </a:cubicBezTo>
                  <a:cubicBezTo>
                    <a:pt x="3272" y="15783"/>
                    <a:pt x="3266" y="15783"/>
                    <a:pt x="3261" y="15783"/>
                  </a:cubicBezTo>
                  <a:cubicBezTo>
                    <a:pt x="3254" y="15783"/>
                    <a:pt x="3245" y="15780"/>
                    <a:pt x="3233" y="15776"/>
                  </a:cubicBezTo>
                  <a:cubicBezTo>
                    <a:pt x="3222" y="15772"/>
                    <a:pt x="3211" y="15767"/>
                    <a:pt x="3202" y="15762"/>
                  </a:cubicBezTo>
                  <a:lnTo>
                    <a:pt x="2938" y="15633"/>
                  </a:lnTo>
                  <a:lnTo>
                    <a:pt x="2916" y="15679"/>
                  </a:lnTo>
                  <a:lnTo>
                    <a:pt x="3196" y="15817"/>
                  </a:lnTo>
                  <a:cubicBezTo>
                    <a:pt x="3205" y="15821"/>
                    <a:pt x="3215" y="15825"/>
                    <a:pt x="3227" y="15830"/>
                  </a:cubicBezTo>
                  <a:cubicBezTo>
                    <a:pt x="3239" y="15834"/>
                    <a:pt x="3250" y="15836"/>
                    <a:pt x="3263" y="15835"/>
                  </a:cubicBezTo>
                  <a:cubicBezTo>
                    <a:pt x="3287" y="15834"/>
                    <a:pt x="3308" y="15827"/>
                    <a:pt x="3326" y="15813"/>
                  </a:cubicBezTo>
                  <a:cubicBezTo>
                    <a:pt x="3344" y="15800"/>
                    <a:pt x="3361" y="15778"/>
                    <a:pt x="3376" y="15747"/>
                  </a:cubicBezTo>
                  <a:cubicBezTo>
                    <a:pt x="3388" y="15723"/>
                    <a:pt x="3395" y="15702"/>
                    <a:pt x="3398" y="15684"/>
                  </a:cubicBezTo>
                  <a:cubicBezTo>
                    <a:pt x="3401" y="15665"/>
                    <a:pt x="3400" y="15647"/>
                    <a:pt x="3396" y="15630"/>
                  </a:cubicBezTo>
                  <a:cubicBezTo>
                    <a:pt x="3392" y="15613"/>
                    <a:pt x="3384" y="15600"/>
                    <a:pt x="3373" y="15589"/>
                  </a:cubicBezTo>
                  <a:cubicBezTo>
                    <a:pt x="3362" y="15579"/>
                    <a:pt x="3345" y="15568"/>
                    <a:pt x="3321" y="15556"/>
                  </a:cubicBezTo>
                  <a:lnTo>
                    <a:pt x="3043" y="15419"/>
                  </a:lnTo>
                  <a:close/>
                  <a:moveTo>
                    <a:pt x="2886" y="15550"/>
                  </a:moveTo>
                  <a:cubicBezTo>
                    <a:pt x="2878" y="15553"/>
                    <a:pt x="2871" y="15559"/>
                    <a:pt x="2867" y="15567"/>
                  </a:cubicBezTo>
                  <a:cubicBezTo>
                    <a:pt x="2863" y="15575"/>
                    <a:pt x="2863" y="15583"/>
                    <a:pt x="2866" y="15592"/>
                  </a:cubicBezTo>
                  <a:cubicBezTo>
                    <a:pt x="2869" y="15600"/>
                    <a:pt x="2874" y="15607"/>
                    <a:pt x="2882" y="15610"/>
                  </a:cubicBezTo>
                  <a:cubicBezTo>
                    <a:pt x="2890" y="15615"/>
                    <a:pt x="2899" y="15615"/>
                    <a:pt x="2908" y="15612"/>
                  </a:cubicBezTo>
                  <a:cubicBezTo>
                    <a:pt x="2916" y="15610"/>
                    <a:pt x="2923" y="15604"/>
                    <a:pt x="2927" y="15596"/>
                  </a:cubicBezTo>
                  <a:cubicBezTo>
                    <a:pt x="2931" y="15587"/>
                    <a:pt x="2931" y="15579"/>
                    <a:pt x="2928" y="15571"/>
                  </a:cubicBezTo>
                  <a:cubicBezTo>
                    <a:pt x="2925" y="15562"/>
                    <a:pt x="2919" y="15556"/>
                    <a:pt x="2911" y="15552"/>
                  </a:cubicBezTo>
                  <a:cubicBezTo>
                    <a:pt x="2903" y="15548"/>
                    <a:pt x="2895" y="15547"/>
                    <a:pt x="2886" y="15550"/>
                  </a:cubicBezTo>
                  <a:close/>
                  <a:moveTo>
                    <a:pt x="2944" y="15433"/>
                  </a:moveTo>
                  <a:cubicBezTo>
                    <a:pt x="2935" y="15436"/>
                    <a:pt x="2929" y="15442"/>
                    <a:pt x="2925" y="15450"/>
                  </a:cubicBezTo>
                  <a:cubicBezTo>
                    <a:pt x="2921" y="15458"/>
                    <a:pt x="2920" y="15467"/>
                    <a:pt x="2923" y="15475"/>
                  </a:cubicBezTo>
                  <a:cubicBezTo>
                    <a:pt x="2926" y="15484"/>
                    <a:pt x="2931" y="15490"/>
                    <a:pt x="2939" y="15494"/>
                  </a:cubicBezTo>
                  <a:cubicBezTo>
                    <a:pt x="2948" y="15498"/>
                    <a:pt x="2956" y="15498"/>
                    <a:pt x="2965" y="15496"/>
                  </a:cubicBezTo>
                  <a:cubicBezTo>
                    <a:pt x="2974" y="15493"/>
                    <a:pt x="2980" y="15487"/>
                    <a:pt x="2984" y="15479"/>
                  </a:cubicBezTo>
                  <a:cubicBezTo>
                    <a:pt x="2988" y="15471"/>
                    <a:pt x="2989" y="15462"/>
                    <a:pt x="2986" y="15454"/>
                  </a:cubicBezTo>
                  <a:cubicBezTo>
                    <a:pt x="2982" y="15445"/>
                    <a:pt x="2977" y="15439"/>
                    <a:pt x="2968" y="15435"/>
                  </a:cubicBezTo>
                  <a:cubicBezTo>
                    <a:pt x="2960" y="15431"/>
                    <a:pt x="2952" y="15431"/>
                    <a:pt x="2944" y="15433"/>
                  </a:cubicBezTo>
                  <a:close/>
                  <a:moveTo>
                    <a:pt x="3617" y="15239"/>
                  </a:moveTo>
                  <a:lnTo>
                    <a:pt x="3227" y="15047"/>
                  </a:lnTo>
                  <a:lnTo>
                    <a:pt x="3204" y="15093"/>
                  </a:lnTo>
                  <a:lnTo>
                    <a:pt x="3417" y="15196"/>
                  </a:lnTo>
                  <a:cubicBezTo>
                    <a:pt x="3431" y="15203"/>
                    <a:pt x="3445" y="15209"/>
                    <a:pt x="3460" y="15216"/>
                  </a:cubicBezTo>
                  <a:cubicBezTo>
                    <a:pt x="3474" y="15222"/>
                    <a:pt x="3487" y="15228"/>
                    <a:pt x="3499" y="15233"/>
                  </a:cubicBezTo>
                  <a:cubicBezTo>
                    <a:pt x="3510" y="15238"/>
                    <a:pt x="3519" y="15242"/>
                    <a:pt x="3527" y="15245"/>
                  </a:cubicBezTo>
                  <a:cubicBezTo>
                    <a:pt x="3534" y="15248"/>
                    <a:pt x="3538" y="15249"/>
                    <a:pt x="3539" y="15249"/>
                  </a:cubicBezTo>
                  <a:cubicBezTo>
                    <a:pt x="3537" y="15249"/>
                    <a:pt x="3534" y="15249"/>
                    <a:pt x="3528" y="15248"/>
                  </a:cubicBezTo>
                  <a:cubicBezTo>
                    <a:pt x="3521" y="15248"/>
                    <a:pt x="3514" y="15248"/>
                    <a:pt x="3505" y="15247"/>
                  </a:cubicBezTo>
                  <a:cubicBezTo>
                    <a:pt x="3495" y="15247"/>
                    <a:pt x="3485" y="15246"/>
                    <a:pt x="3473" y="15246"/>
                  </a:cubicBezTo>
                  <a:cubicBezTo>
                    <a:pt x="3462" y="15245"/>
                    <a:pt x="3450" y="15245"/>
                    <a:pt x="3439" y="15245"/>
                  </a:cubicBezTo>
                  <a:lnTo>
                    <a:pt x="3125" y="15253"/>
                  </a:lnTo>
                  <a:lnTo>
                    <a:pt x="3099" y="15307"/>
                  </a:lnTo>
                  <a:lnTo>
                    <a:pt x="3490" y="15499"/>
                  </a:lnTo>
                  <a:lnTo>
                    <a:pt x="3513" y="15451"/>
                  </a:lnTo>
                  <a:lnTo>
                    <a:pt x="3285" y="15341"/>
                  </a:lnTo>
                  <a:cubicBezTo>
                    <a:pt x="3274" y="15336"/>
                    <a:pt x="3263" y="15330"/>
                    <a:pt x="3251" y="15325"/>
                  </a:cubicBezTo>
                  <a:cubicBezTo>
                    <a:pt x="3239" y="15320"/>
                    <a:pt x="3228" y="15316"/>
                    <a:pt x="3218" y="15311"/>
                  </a:cubicBezTo>
                  <a:cubicBezTo>
                    <a:pt x="3208" y="15307"/>
                    <a:pt x="3200" y="15304"/>
                    <a:pt x="3192" y="15300"/>
                  </a:cubicBezTo>
                  <a:cubicBezTo>
                    <a:pt x="3185" y="15297"/>
                    <a:pt x="3180" y="15295"/>
                    <a:pt x="3177" y="15294"/>
                  </a:cubicBezTo>
                  <a:cubicBezTo>
                    <a:pt x="3181" y="15295"/>
                    <a:pt x="3187" y="15295"/>
                    <a:pt x="3194" y="15296"/>
                  </a:cubicBezTo>
                  <a:cubicBezTo>
                    <a:pt x="3201" y="15296"/>
                    <a:pt x="3210" y="15296"/>
                    <a:pt x="3220" y="15296"/>
                  </a:cubicBezTo>
                  <a:cubicBezTo>
                    <a:pt x="3230" y="15296"/>
                    <a:pt x="3242" y="15296"/>
                    <a:pt x="3254" y="15296"/>
                  </a:cubicBezTo>
                  <a:cubicBezTo>
                    <a:pt x="3266" y="15296"/>
                    <a:pt x="3279" y="15296"/>
                    <a:pt x="3292" y="15296"/>
                  </a:cubicBezTo>
                  <a:lnTo>
                    <a:pt x="3593" y="15288"/>
                  </a:lnTo>
                  <a:lnTo>
                    <a:pt x="3617" y="15239"/>
                  </a:lnTo>
                  <a:close/>
                  <a:moveTo>
                    <a:pt x="3642" y="14818"/>
                  </a:moveTo>
                  <a:cubicBezTo>
                    <a:pt x="3627" y="14817"/>
                    <a:pt x="3613" y="14818"/>
                    <a:pt x="3600" y="14821"/>
                  </a:cubicBezTo>
                  <a:cubicBezTo>
                    <a:pt x="3587" y="14825"/>
                    <a:pt x="3575" y="14830"/>
                    <a:pt x="3564" y="14838"/>
                  </a:cubicBezTo>
                  <a:cubicBezTo>
                    <a:pt x="3553" y="14845"/>
                    <a:pt x="3541" y="14856"/>
                    <a:pt x="3527" y="14871"/>
                  </a:cubicBezTo>
                  <a:lnTo>
                    <a:pt x="3490" y="14909"/>
                  </a:lnTo>
                  <a:cubicBezTo>
                    <a:pt x="3471" y="14928"/>
                    <a:pt x="3455" y="14941"/>
                    <a:pt x="3440" y="14946"/>
                  </a:cubicBezTo>
                  <a:cubicBezTo>
                    <a:pt x="3426" y="14952"/>
                    <a:pt x="3411" y="14950"/>
                    <a:pt x="3395" y="14943"/>
                  </a:cubicBezTo>
                  <a:cubicBezTo>
                    <a:pt x="3375" y="14933"/>
                    <a:pt x="3362" y="14918"/>
                    <a:pt x="3358" y="14899"/>
                  </a:cubicBezTo>
                  <a:cubicBezTo>
                    <a:pt x="3353" y="14879"/>
                    <a:pt x="3357" y="14857"/>
                    <a:pt x="3369" y="14833"/>
                  </a:cubicBezTo>
                  <a:cubicBezTo>
                    <a:pt x="3373" y="14824"/>
                    <a:pt x="3377" y="14817"/>
                    <a:pt x="3382" y="14810"/>
                  </a:cubicBezTo>
                  <a:cubicBezTo>
                    <a:pt x="3387" y="14803"/>
                    <a:pt x="3392" y="14797"/>
                    <a:pt x="3399" y="14791"/>
                  </a:cubicBezTo>
                  <a:cubicBezTo>
                    <a:pt x="3405" y="14784"/>
                    <a:pt x="3412" y="14778"/>
                    <a:pt x="3420" y="14773"/>
                  </a:cubicBezTo>
                  <a:cubicBezTo>
                    <a:pt x="3428" y="14767"/>
                    <a:pt x="3438" y="14760"/>
                    <a:pt x="3449" y="14754"/>
                  </a:cubicBezTo>
                  <a:lnTo>
                    <a:pt x="3425" y="14717"/>
                  </a:lnTo>
                  <a:cubicBezTo>
                    <a:pt x="3382" y="14742"/>
                    <a:pt x="3350" y="14775"/>
                    <a:pt x="3329" y="14816"/>
                  </a:cubicBezTo>
                  <a:cubicBezTo>
                    <a:pt x="3320" y="14835"/>
                    <a:pt x="3314" y="14854"/>
                    <a:pt x="3312" y="14872"/>
                  </a:cubicBezTo>
                  <a:cubicBezTo>
                    <a:pt x="3310" y="14890"/>
                    <a:pt x="3311" y="14908"/>
                    <a:pt x="3316" y="14923"/>
                  </a:cubicBezTo>
                  <a:cubicBezTo>
                    <a:pt x="3320" y="14939"/>
                    <a:pt x="3328" y="14954"/>
                    <a:pt x="3338" y="14966"/>
                  </a:cubicBezTo>
                  <a:cubicBezTo>
                    <a:pt x="3349" y="14979"/>
                    <a:pt x="3363" y="14990"/>
                    <a:pt x="3379" y="14998"/>
                  </a:cubicBezTo>
                  <a:cubicBezTo>
                    <a:pt x="3404" y="15010"/>
                    <a:pt x="3430" y="15013"/>
                    <a:pt x="3455" y="15005"/>
                  </a:cubicBezTo>
                  <a:cubicBezTo>
                    <a:pt x="3467" y="15001"/>
                    <a:pt x="3478" y="14995"/>
                    <a:pt x="3488" y="14987"/>
                  </a:cubicBezTo>
                  <a:cubicBezTo>
                    <a:pt x="3498" y="14979"/>
                    <a:pt x="3510" y="14968"/>
                    <a:pt x="3524" y="14953"/>
                  </a:cubicBezTo>
                  <a:lnTo>
                    <a:pt x="3556" y="14919"/>
                  </a:lnTo>
                  <a:cubicBezTo>
                    <a:pt x="3593" y="14879"/>
                    <a:pt x="3628" y="14868"/>
                    <a:pt x="3663" y="14885"/>
                  </a:cubicBezTo>
                  <a:cubicBezTo>
                    <a:pt x="3686" y="14896"/>
                    <a:pt x="3700" y="14915"/>
                    <a:pt x="3705" y="14940"/>
                  </a:cubicBezTo>
                  <a:cubicBezTo>
                    <a:pt x="3707" y="14952"/>
                    <a:pt x="3708" y="14963"/>
                    <a:pt x="3706" y="14973"/>
                  </a:cubicBezTo>
                  <a:cubicBezTo>
                    <a:pt x="3704" y="14983"/>
                    <a:pt x="3699" y="14996"/>
                    <a:pt x="3692" y="15011"/>
                  </a:cubicBezTo>
                  <a:cubicBezTo>
                    <a:pt x="3682" y="15031"/>
                    <a:pt x="3670" y="15048"/>
                    <a:pt x="3657" y="15062"/>
                  </a:cubicBezTo>
                  <a:cubicBezTo>
                    <a:pt x="3643" y="15076"/>
                    <a:pt x="3626" y="15089"/>
                    <a:pt x="3606" y="15099"/>
                  </a:cubicBezTo>
                  <a:lnTo>
                    <a:pt x="3633" y="15138"/>
                  </a:lnTo>
                  <a:cubicBezTo>
                    <a:pt x="3654" y="15124"/>
                    <a:pt x="3673" y="15109"/>
                    <a:pt x="3689" y="15091"/>
                  </a:cubicBezTo>
                  <a:cubicBezTo>
                    <a:pt x="3705" y="15074"/>
                    <a:pt x="3718" y="15053"/>
                    <a:pt x="3730" y="15030"/>
                  </a:cubicBezTo>
                  <a:cubicBezTo>
                    <a:pt x="3739" y="15011"/>
                    <a:pt x="3745" y="14994"/>
                    <a:pt x="3748" y="14979"/>
                  </a:cubicBezTo>
                  <a:cubicBezTo>
                    <a:pt x="3751" y="14963"/>
                    <a:pt x="3751" y="14947"/>
                    <a:pt x="3749" y="14930"/>
                  </a:cubicBezTo>
                  <a:cubicBezTo>
                    <a:pt x="3747" y="14907"/>
                    <a:pt x="3739" y="14887"/>
                    <a:pt x="3727" y="14869"/>
                  </a:cubicBezTo>
                  <a:cubicBezTo>
                    <a:pt x="3715" y="14852"/>
                    <a:pt x="3700" y="14839"/>
                    <a:pt x="3682" y="14830"/>
                  </a:cubicBezTo>
                  <a:cubicBezTo>
                    <a:pt x="3669" y="14824"/>
                    <a:pt x="3656" y="14820"/>
                    <a:pt x="3642" y="14818"/>
                  </a:cubicBezTo>
                  <a:close/>
                  <a:moveTo>
                    <a:pt x="3559" y="14372"/>
                  </a:moveTo>
                  <a:lnTo>
                    <a:pt x="3432" y="14630"/>
                  </a:lnTo>
                  <a:lnTo>
                    <a:pt x="3471" y="14650"/>
                  </a:lnTo>
                  <a:lnTo>
                    <a:pt x="3522" y="14545"/>
                  </a:lnTo>
                  <a:lnTo>
                    <a:pt x="3874" y="14718"/>
                  </a:lnTo>
                  <a:lnTo>
                    <a:pt x="3896" y="14673"/>
                  </a:lnTo>
                  <a:lnTo>
                    <a:pt x="3545" y="14500"/>
                  </a:lnTo>
                  <a:lnTo>
                    <a:pt x="3597" y="14394"/>
                  </a:lnTo>
                  <a:lnTo>
                    <a:pt x="3559" y="14372"/>
                  </a:lnTo>
                  <a:close/>
                  <a:moveTo>
                    <a:pt x="4091" y="14277"/>
                  </a:moveTo>
                  <a:lnTo>
                    <a:pt x="4050" y="14258"/>
                  </a:lnTo>
                  <a:lnTo>
                    <a:pt x="3966" y="14430"/>
                  </a:lnTo>
                  <a:lnTo>
                    <a:pt x="3823" y="14359"/>
                  </a:lnTo>
                  <a:lnTo>
                    <a:pt x="3888" y="14225"/>
                  </a:lnTo>
                  <a:lnTo>
                    <a:pt x="3848" y="14205"/>
                  </a:lnTo>
                  <a:lnTo>
                    <a:pt x="3782" y="14339"/>
                  </a:lnTo>
                  <a:lnTo>
                    <a:pt x="3654" y="14276"/>
                  </a:lnTo>
                  <a:lnTo>
                    <a:pt x="3733" y="14116"/>
                  </a:lnTo>
                  <a:lnTo>
                    <a:pt x="3697" y="14091"/>
                  </a:lnTo>
                  <a:lnTo>
                    <a:pt x="3592" y="14304"/>
                  </a:lnTo>
                  <a:lnTo>
                    <a:pt x="3983" y="14497"/>
                  </a:lnTo>
                  <a:lnTo>
                    <a:pt x="4091" y="14277"/>
                  </a:lnTo>
                  <a:close/>
                  <a:moveTo>
                    <a:pt x="4254" y="13946"/>
                  </a:moveTo>
                  <a:lnTo>
                    <a:pt x="4217" y="13951"/>
                  </a:lnTo>
                  <a:cubicBezTo>
                    <a:pt x="4201" y="13953"/>
                    <a:pt x="4183" y="13956"/>
                    <a:pt x="4164" y="13958"/>
                  </a:cubicBezTo>
                  <a:cubicBezTo>
                    <a:pt x="4145" y="13961"/>
                    <a:pt x="4128" y="13963"/>
                    <a:pt x="4111" y="13966"/>
                  </a:cubicBezTo>
                  <a:cubicBezTo>
                    <a:pt x="4095" y="13968"/>
                    <a:pt x="4083" y="13970"/>
                    <a:pt x="4077" y="13971"/>
                  </a:cubicBezTo>
                  <a:cubicBezTo>
                    <a:pt x="4067" y="13973"/>
                    <a:pt x="4056" y="13975"/>
                    <a:pt x="4044" y="13978"/>
                  </a:cubicBezTo>
                  <a:cubicBezTo>
                    <a:pt x="4032" y="13981"/>
                    <a:pt x="4022" y="13985"/>
                    <a:pt x="4013" y="13989"/>
                  </a:cubicBezTo>
                  <a:lnTo>
                    <a:pt x="4016" y="13983"/>
                  </a:lnTo>
                  <a:cubicBezTo>
                    <a:pt x="4024" y="13968"/>
                    <a:pt x="4028" y="13952"/>
                    <a:pt x="4029" y="13937"/>
                  </a:cubicBezTo>
                  <a:cubicBezTo>
                    <a:pt x="4030" y="13922"/>
                    <a:pt x="4029" y="13907"/>
                    <a:pt x="4024" y="13893"/>
                  </a:cubicBezTo>
                  <a:cubicBezTo>
                    <a:pt x="4019" y="13880"/>
                    <a:pt x="4011" y="13867"/>
                    <a:pt x="4000" y="13856"/>
                  </a:cubicBezTo>
                  <a:cubicBezTo>
                    <a:pt x="3989" y="13844"/>
                    <a:pt x="3976" y="13835"/>
                    <a:pt x="3960" y="13827"/>
                  </a:cubicBezTo>
                  <a:cubicBezTo>
                    <a:pt x="3950" y="13822"/>
                    <a:pt x="3940" y="13818"/>
                    <a:pt x="3930" y="13816"/>
                  </a:cubicBezTo>
                  <a:cubicBezTo>
                    <a:pt x="3920" y="13815"/>
                    <a:pt x="3911" y="13814"/>
                    <a:pt x="3902" y="13814"/>
                  </a:cubicBezTo>
                  <a:cubicBezTo>
                    <a:pt x="3894" y="13815"/>
                    <a:pt x="3886" y="13816"/>
                    <a:pt x="3878" y="13818"/>
                  </a:cubicBezTo>
                  <a:cubicBezTo>
                    <a:pt x="3871" y="13820"/>
                    <a:pt x="3865" y="13822"/>
                    <a:pt x="3859" y="13825"/>
                  </a:cubicBezTo>
                  <a:cubicBezTo>
                    <a:pt x="3853" y="13828"/>
                    <a:pt x="3847" y="13831"/>
                    <a:pt x="3841" y="13836"/>
                  </a:cubicBezTo>
                  <a:cubicBezTo>
                    <a:pt x="3835" y="13840"/>
                    <a:pt x="3829" y="13846"/>
                    <a:pt x="3823" y="13852"/>
                  </a:cubicBezTo>
                  <a:cubicBezTo>
                    <a:pt x="3817" y="13859"/>
                    <a:pt x="3811" y="13867"/>
                    <a:pt x="3804" y="13877"/>
                  </a:cubicBezTo>
                  <a:cubicBezTo>
                    <a:pt x="3798" y="13886"/>
                    <a:pt x="3792" y="13898"/>
                    <a:pt x="3785" y="13911"/>
                  </a:cubicBezTo>
                  <a:lnTo>
                    <a:pt x="3740" y="14002"/>
                  </a:lnTo>
                  <a:lnTo>
                    <a:pt x="4131" y="14195"/>
                  </a:lnTo>
                  <a:lnTo>
                    <a:pt x="4154" y="14149"/>
                  </a:lnTo>
                  <a:lnTo>
                    <a:pt x="3977" y="14062"/>
                  </a:lnTo>
                  <a:cubicBezTo>
                    <a:pt x="3982" y="14053"/>
                    <a:pt x="3988" y="14046"/>
                    <a:pt x="3994" y="14041"/>
                  </a:cubicBezTo>
                  <a:cubicBezTo>
                    <a:pt x="4001" y="14037"/>
                    <a:pt x="4010" y="14033"/>
                    <a:pt x="4024" y="14030"/>
                  </a:cubicBezTo>
                  <a:cubicBezTo>
                    <a:pt x="4047" y="14025"/>
                    <a:pt x="4069" y="14021"/>
                    <a:pt x="4090" y="14018"/>
                  </a:cubicBezTo>
                  <a:cubicBezTo>
                    <a:pt x="4111" y="14015"/>
                    <a:pt x="4130" y="14012"/>
                    <a:pt x="4147" y="14010"/>
                  </a:cubicBezTo>
                  <a:cubicBezTo>
                    <a:pt x="4164" y="14008"/>
                    <a:pt x="4180" y="14006"/>
                    <a:pt x="4193" y="14006"/>
                  </a:cubicBezTo>
                  <a:cubicBezTo>
                    <a:pt x="4206" y="14005"/>
                    <a:pt x="4217" y="14005"/>
                    <a:pt x="4225" y="14005"/>
                  </a:cubicBezTo>
                  <a:lnTo>
                    <a:pt x="4254" y="13946"/>
                  </a:lnTo>
                  <a:close/>
                  <a:moveTo>
                    <a:pt x="3967" y="13897"/>
                  </a:moveTo>
                  <a:cubicBezTo>
                    <a:pt x="3976" y="13906"/>
                    <a:pt x="3981" y="13915"/>
                    <a:pt x="3984" y="13924"/>
                  </a:cubicBezTo>
                  <a:cubicBezTo>
                    <a:pt x="3987" y="13935"/>
                    <a:pt x="3988" y="13947"/>
                    <a:pt x="3986" y="13960"/>
                  </a:cubicBezTo>
                  <a:cubicBezTo>
                    <a:pt x="3983" y="13972"/>
                    <a:pt x="3978" y="13987"/>
                    <a:pt x="3969" y="14005"/>
                  </a:cubicBezTo>
                  <a:lnTo>
                    <a:pt x="3948" y="14048"/>
                  </a:lnTo>
                  <a:lnTo>
                    <a:pt x="3802" y="13976"/>
                  </a:lnTo>
                  <a:lnTo>
                    <a:pt x="3825" y="13929"/>
                  </a:lnTo>
                  <a:cubicBezTo>
                    <a:pt x="3830" y="13919"/>
                    <a:pt x="3836" y="13910"/>
                    <a:pt x="3841" y="13903"/>
                  </a:cubicBezTo>
                  <a:cubicBezTo>
                    <a:pt x="3846" y="13896"/>
                    <a:pt x="3851" y="13890"/>
                    <a:pt x="3857" y="13884"/>
                  </a:cubicBezTo>
                  <a:cubicBezTo>
                    <a:pt x="3867" y="13876"/>
                    <a:pt x="3880" y="13870"/>
                    <a:pt x="3894" y="13869"/>
                  </a:cubicBezTo>
                  <a:cubicBezTo>
                    <a:pt x="3909" y="13867"/>
                    <a:pt x="3922" y="13869"/>
                    <a:pt x="3935" y="13875"/>
                  </a:cubicBezTo>
                  <a:cubicBezTo>
                    <a:pt x="3948" y="13882"/>
                    <a:pt x="3959" y="13889"/>
                    <a:pt x="3967" y="13897"/>
                  </a:cubicBezTo>
                  <a:close/>
                  <a:moveTo>
                    <a:pt x="4465" y="13735"/>
                  </a:moveTo>
                  <a:lnTo>
                    <a:pt x="3916" y="13465"/>
                  </a:lnTo>
                  <a:lnTo>
                    <a:pt x="3898" y="13502"/>
                  </a:lnTo>
                  <a:lnTo>
                    <a:pt x="4447" y="13773"/>
                  </a:lnTo>
                  <a:lnTo>
                    <a:pt x="4465" y="13735"/>
                  </a:lnTo>
                  <a:close/>
                  <a:moveTo>
                    <a:pt x="4311" y="12844"/>
                  </a:moveTo>
                  <a:lnTo>
                    <a:pt x="4288" y="12890"/>
                  </a:lnTo>
                  <a:lnTo>
                    <a:pt x="4491" y="13050"/>
                  </a:lnTo>
                  <a:cubicBezTo>
                    <a:pt x="4504" y="13060"/>
                    <a:pt x="4516" y="13070"/>
                    <a:pt x="4529" y="13080"/>
                  </a:cubicBezTo>
                  <a:cubicBezTo>
                    <a:pt x="4542" y="13090"/>
                    <a:pt x="4553" y="13099"/>
                    <a:pt x="4563" y="13106"/>
                  </a:cubicBezTo>
                  <a:cubicBezTo>
                    <a:pt x="4574" y="13113"/>
                    <a:pt x="4582" y="13120"/>
                    <a:pt x="4589" y="13125"/>
                  </a:cubicBezTo>
                  <a:cubicBezTo>
                    <a:pt x="4594" y="13128"/>
                    <a:pt x="4597" y="13131"/>
                    <a:pt x="4599" y="13132"/>
                  </a:cubicBezTo>
                  <a:cubicBezTo>
                    <a:pt x="4597" y="13131"/>
                    <a:pt x="4594" y="13130"/>
                    <a:pt x="4589" y="13129"/>
                  </a:cubicBezTo>
                  <a:cubicBezTo>
                    <a:pt x="4583" y="13127"/>
                    <a:pt x="4575" y="13125"/>
                    <a:pt x="4565" y="13122"/>
                  </a:cubicBezTo>
                  <a:cubicBezTo>
                    <a:pt x="4555" y="13119"/>
                    <a:pt x="4543" y="13116"/>
                    <a:pt x="4530" y="13112"/>
                  </a:cubicBezTo>
                  <a:cubicBezTo>
                    <a:pt x="4516" y="13109"/>
                    <a:pt x="4502" y="13105"/>
                    <a:pt x="4486" y="13101"/>
                  </a:cubicBezTo>
                  <a:lnTo>
                    <a:pt x="4216" y="13036"/>
                  </a:lnTo>
                  <a:lnTo>
                    <a:pt x="4190" y="13089"/>
                  </a:lnTo>
                  <a:lnTo>
                    <a:pt x="4399" y="13256"/>
                  </a:lnTo>
                  <a:cubicBezTo>
                    <a:pt x="4409" y="13263"/>
                    <a:pt x="4420" y="13272"/>
                    <a:pt x="4431" y="13281"/>
                  </a:cubicBezTo>
                  <a:cubicBezTo>
                    <a:pt x="4443" y="13290"/>
                    <a:pt x="4454" y="13298"/>
                    <a:pt x="4463" y="13305"/>
                  </a:cubicBezTo>
                  <a:cubicBezTo>
                    <a:pt x="4473" y="13313"/>
                    <a:pt x="4482" y="13319"/>
                    <a:pt x="4489" y="13325"/>
                  </a:cubicBezTo>
                  <a:cubicBezTo>
                    <a:pt x="4496" y="13330"/>
                    <a:pt x="4500" y="13333"/>
                    <a:pt x="4501" y="13333"/>
                  </a:cubicBezTo>
                  <a:cubicBezTo>
                    <a:pt x="4499" y="13333"/>
                    <a:pt x="4494" y="13331"/>
                    <a:pt x="4485" y="13329"/>
                  </a:cubicBezTo>
                  <a:cubicBezTo>
                    <a:pt x="4477" y="13326"/>
                    <a:pt x="4466" y="13323"/>
                    <a:pt x="4454" y="13319"/>
                  </a:cubicBezTo>
                  <a:cubicBezTo>
                    <a:pt x="4442" y="13315"/>
                    <a:pt x="4428" y="13311"/>
                    <a:pt x="4414" y="13307"/>
                  </a:cubicBezTo>
                  <a:cubicBezTo>
                    <a:pt x="4399" y="13303"/>
                    <a:pt x="4385" y="13299"/>
                    <a:pt x="4372" y="13296"/>
                  </a:cubicBezTo>
                  <a:lnTo>
                    <a:pt x="4119" y="13233"/>
                  </a:lnTo>
                  <a:lnTo>
                    <a:pt x="4094" y="13283"/>
                  </a:lnTo>
                  <a:lnTo>
                    <a:pt x="4531" y="13383"/>
                  </a:lnTo>
                  <a:lnTo>
                    <a:pt x="4560" y="13323"/>
                  </a:lnTo>
                  <a:lnTo>
                    <a:pt x="4363" y="13167"/>
                  </a:lnTo>
                  <a:cubicBezTo>
                    <a:pt x="4352" y="13158"/>
                    <a:pt x="4340" y="13149"/>
                    <a:pt x="4329" y="13140"/>
                  </a:cubicBezTo>
                  <a:cubicBezTo>
                    <a:pt x="4318" y="13132"/>
                    <a:pt x="4308" y="13124"/>
                    <a:pt x="4299" y="13118"/>
                  </a:cubicBezTo>
                  <a:cubicBezTo>
                    <a:pt x="4290" y="13111"/>
                    <a:pt x="4283" y="13106"/>
                    <a:pt x="4277" y="13102"/>
                  </a:cubicBezTo>
                  <a:cubicBezTo>
                    <a:pt x="4271" y="13098"/>
                    <a:pt x="4268" y="13095"/>
                    <a:pt x="4267" y="13094"/>
                  </a:cubicBezTo>
                  <a:cubicBezTo>
                    <a:pt x="4268" y="13095"/>
                    <a:pt x="4272" y="13096"/>
                    <a:pt x="4279" y="13098"/>
                  </a:cubicBezTo>
                  <a:cubicBezTo>
                    <a:pt x="4286" y="13100"/>
                    <a:pt x="4295" y="13103"/>
                    <a:pt x="4305" y="13106"/>
                  </a:cubicBezTo>
                  <a:cubicBezTo>
                    <a:pt x="4316" y="13109"/>
                    <a:pt x="4328" y="13112"/>
                    <a:pt x="4342" y="13116"/>
                  </a:cubicBezTo>
                  <a:cubicBezTo>
                    <a:pt x="4356" y="13120"/>
                    <a:pt x="4371" y="13124"/>
                    <a:pt x="4387" y="13128"/>
                  </a:cubicBezTo>
                  <a:lnTo>
                    <a:pt x="4628" y="13186"/>
                  </a:lnTo>
                  <a:lnTo>
                    <a:pt x="4658" y="13125"/>
                  </a:lnTo>
                  <a:lnTo>
                    <a:pt x="4311" y="12844"/>
                  </a:lnTo>
                  <a:close/>
                  <a:moveTo>
                    <a:pt x="4848" y="12738"/>
                  </a:moveTo>
                  <a:lnTo>
                    <a:pt x="4808" y="12718"/>
                  </a:lnTo>
                  <a:lnTo>
                    <a:pt x="4723" y="12890"/>
                  </a:lnTo>
                  <a:lnTo>
                    <a:pt x="4580" y="12820"/>
                  </a:lnTo>
                  <a:lnTo>
                    <a:pt x="4646" y="12686"/>
                  </a:lnTo>
                  <a:lnTo>
                    <a:pt x="4605" y="12666"/>
                  </a:lnTo>
                  <a:lnTo>
                    <a:pt x="4540" y="12800"/>
                  </a:lnTo>
                  <a:lnTo>
                    <a:pt x="4411" y="12737"/>
                  </a:lnTo>
                  <a:lnTo>
                    <a:pt x="4490" y="12577"/>
                  </a:lnTo>
                  <a:lnTo>
                    <a:pt x="4454" y="12551"/>
                  </a:lnTo>
                  <a:lnTo>
                    <a:pt x="4349" y="12765"/>
                  </a:lnTo>
                  <a:lnTo>
                    <a:pt x="4740" y="12957"/>
                  </a:lnTo>
                  <a:lnTo>
                    <a:pt x="4848" y="12738"/>
                  </a:lnTo>
                  <a:close/>
                  <a:moveTo>
                    <a:pt x="4864" y="12334"/>
                  </a:moveTo>
                  <a:cubicBezTo>
                    <a:pt x="4850" y="12332"/>
                    <a:pt x="4836" y="12333"/>
                    <a:pt x="4823" y="12337"/>
                  </a:cubicBezTo>
                  <a:cubicBezTo>
                    <a:pt x="4810" y="12340"/>
                    <a:pt x="4798" y="12346"/>
                    <a:pt x="4787" y="12353"/>
                  </a:cubicBezTo>
                  <a:cubicBezTo>
                    <a:pt x="4776" y="12360"/>
                    <a:pt x="4763" y="12372"/>
                    <a:pt x="4749" y="12386"/>
                  </a:cubicBezTo>
                  <a:lnTo>
                    <a:pt x="4713" y="12424"/>
                  </a:lnTo>
                  <a:cubicBezTo>
                    <a:pt x="4694" y="12444"/>
                    <a:pt x="4677" y="12456"/>
                    <a:pt x="4663" y="12462"/>
                  </a:cubicBezTo>
                  <a:cubicBezTo>
                    <a:pt x="4648" y="12467"/>
                    <a:pt x="4633" y="12466"/>
                    <a:pt x="4617" y="12458"/>
                  </a:cubicBezTo>
                  <a:cubicBezTo>
                    <a:pt x="4597" y="12448"/>
                    <a:pt x="4585" y="12433"/>
                    <a:pt x="4580" y="12414"/>
                  </a:cubicBezTo>
                  <a:cubicBezTo>
                    <a:pt x="4575" y="12395"/>
                    <a:pt x="4579" y="12373"/>
                    <a:pt x="4591" y="12348"/>
                  </a:cubicBezTo>
                  <a:cubicBezTo>
                    <a:pt x="4595" y="12340"/>
                    <a:pt x="4600" y="12332"/>
                    <a:pt x="4605" y="12325"/>
                  </a:cubicBezTo>
                  <a:cubicBezTo>
                    <a:pt x="4609" y="12319"/>
                    <a:pt x="4615" y="12312"/>
                    <a:pt x="4621" y="12306"/>
                  </a:cubicBezTo>
                  <a:cubicBezTo>
                    <a:pt x="4628" y="12300"/>
                    <a:pt x="4635" y="12294"/>
                    <a:pt x="4643" y="12288"/>
                  </a:cubicBezTo>
                  <a:cubicBezTo>
                    <a:pt x="4651" y="12282"/>
                    <a:pt x="4660" y="12276"/>
                    <a:pt x="4671" y="12269"/>
                  </a:cubicBezTo>
                  <a:lnTo>
                    <a:pt x="4648" y="12232"/>
                  </a:lnTo>
                  <a:cubicBezTo>
                    <a:pt x="4604" y="12257"/>
                    <a:pt x="4572" y="12290"/>
                    <a:pt x="4552" y="12332"/>
                  </a:cubicBezTo>
                  <a:cubicBezTo>
                    <a:pt x="4543" y="12351"/>
                    <a:pt x="4537" y="12369"/>
                    <a:pt x="4535" y="12388"/>
                  </a:cubicBezTo>
                  <a:cubicBezTo>
                    <a:pt x="4533" y="12406"/>
                    <a:pt x="4534" y="12423"/>
                    <a:pt x="4538" y="12439"/>
                  </a:cubicBezTo>
                  <a:cubicBezTo>
                    <a:pt x="4543" y="12455"/>
                    <a:pt x="4550" y="12469"/>
                    <a:pt x="4561" y="12482"/>
                  </a:cubicBezTo>
                  <a:cubicBezTo>
                    <a:pt x="4572" y="12495"/>
                    <a:pt x="4585" y="12505"/>
                    <a:pt x="4602" y="12513"/>
                  </a:cubicBezTo>
                  <a:cubicBezTo>
                    <a:pt x="4627" y="12526"/>
                    <a:pt x="4652" y="12528"/>
                    <a:pt x="4678" y="12520"/>
                  </a:cubicBezTo>
                  <a:cubicBezTo>
                    <a:pt x="4690" y="12517"/>
                    <a:pt x="4700" y="12511"/>
                    <a:pt x="4711" y="12503"/>
                  </a:cubicBezTo>
                  <a:cubicBezTo>
                    <a:pt x="4721" y="12495"/>
                    <a:pt x="4733" y="12483"/>
                    <a:pt x="4747" y="12468"/>
                  </a:cubicBezTo>
                  <a:lnTo>
                    <a:pt x="4778" y="12434"/>
                  </a:lnTo>
                  <a:cubicBezTo>
                    <a:pt x="4815" y="12395"/>
                    <a:pt x="4851" y="12383"/>
                    <a:pt x="4886" y="12400"/>
                  </a:cubicBezTo>
                  <a:cubicBezTo>
                    <a:pt x="4909" y="12412"/>
                    <a:pt x="4923" y="12430"/>
                    <a:pt x="4928" y="12456"/>
                  </a:cubicBezTo>
                  <a:cubicBezTo>
                    <a:pt x="4930" y="12467"/>
                    <a:pt x="4930" y="12478"/>
                    <a:pt x="4928" y="12488"/>
                  </a:cubicBezTo>
                  <a:cubicBezTo>
                    <a:pt x="4926" y="12499"/>
                    <a:pt x="4921" y="12511"/>
                    <a:pt x="4914" y="12526"/>
                  </a:cubicBezTo>
                  <a:cubicBezTo>
                    <a:pt x="4904" y="12546"/>
                    <a:pt x="4893" y="12563"/>
                    <a:pt x="4879" y="12577"/>
                  </a:cubicBezTo>
                  <a:cubicBezTo>
                    <a:pt x="4865" y="12592"/>
                    <a:pt x="4849" y="12604"/>
                    <a:pt x="4829" y="12615"/>
                  </a:cubicBezTo>
                  <a:lnTo>
                    <a:pt x="4855" y="12653"/>
                  </a:lnTo>
                  <a:cubicBezTo>
                    <a:pt x="4877" y="12640"/>
                    <a:pt x="4896" y="12624"/>
                    <a:pt x="4911" y="12607"/>
                  </a:cubicBezTo>
                  <a:cubicBezTo>
                    <a:pt x="4927" y="12589"/>
                    <a:pt x="4941" y="12569"/>
                    <a:pt x="4952" y="12545"/>
                  </a:cubicBezTo>
                  <a:cubicBezTo>
                    <a:pt x="4961" y="12527"/>
                    <a:pt x="4967" y="12510"/>
                    <a:pt x="4970" y="12494"/>
                  </a:cubicBezTo>
                  <a:cubicBezTo>
                    <a:pt x="4973" y="12479"/>
                    <a:pt x="4974" y="12462"/>
                    <a:pt x="4972" y="12445"/>
                  </a:cubicBezTo>
                  <a:cubicBezTo>
                    <a:pt x="4969" y="12423"/>
                    <a:pt x="4962" y="12402"/>
                    <a:pt x="4950" y="12385"/>
                  </a:cubicBezTo>
                  <a:cubicBezTo>
                    <a:pt x="4938" y="12367"/>
                    <a:pt x="4922" y="12354"/>
                    <a:pt x="4904" y="12345"/>
                  </a:cubicBezTo>
                  <a:cubicBezTo>
                    <a:pt x="4892" y="12339"/>
                    <a:pt x="4879" y="12335"/>
                    <a:pt x="4864" y="12334"/>
                  </a:cubicBezTo>
                  <a:close/>
                  <a:moveTo>
                    <a:pt x="4781" y="11887"/>
                  </a:moveTo>
                  <a:lnTo>
                    <a:pt x="4654" y="12146"/>
                  </a:lnTo>
                  <a:lnTo>
                    <a:pt x="4693" y="12165"/>
                  </a:lnTo>
                  <a:lnTo>
                    <a:pt x="4745" y="12060"/>
                  </a:lnTo>
                  <a:lnTo>
                    <a:pt x="5097" y="12233"/>
                  </a:lnTo>
                  <a:lnTo>
                    <a:pt x="5119" y="12188"/>
                  </a:lnTo>
                  <a:lnTo>
                    <a:pt x="4767" y="12015"/>
                  </a:lnTo>
                  <a:lnTo>
                    <a:pt x="4819" y="11909"/>
                  </a:lnTo>
                  <a:lnTo>
                    <a:pt x="4781" y="11887"/>
                  </a:lnTo>
                  <a:close/>
                  <a:moveTo>
                    <a:pt x="4916" y="11614"/>
                  </a:moveTo>
                  <a:lnTo>
                    <a:pt x="4814" y="11820"/>
                  </a:lnTo>
                  <a:lnTo>
                    <a:pt x="5205" y="12012"/>
                  </a:lnTo>
                  <a:lnTo>
                    <a:pt x="5229" y="11965"/>
                  </a:lnTo>
                  <a:lnTo>
                    <a:pt x="5043" y="11874"/>
                  </a:lnTo>
                  <a:lnTo>
                    <a:pt x="5104" y="11748"/>
                  </a:lnTo>
                  <a:lnTo>
                    <a:pt x="5066" y="11729"/>
                  </a:lnTo>
                  <a:lnTo>
                    <a:pt x="5005" y="11855"/>
                  </a:lnTo>
                  <a:lnTo>
                    <a:pt x="4876" y="11792"/>
                  </a:lnTo>
                  <a:lnTo>
                    <a:pt x="4951" y="11641"/>
                  </a:lnTo>
                  <a:lnTo>
                    <a:pt x="4916" y="11614"/>
                  </a:lnTo>
                  <a:close/>
                  <a:moveTo>
                    <a:pt x="5463" y="11489"/>
                  </a:moveTo>
                  <a:lnTo>
                    <a:pt x="5008" y="11426"/>
                  </a:lnTo>
                  <a:lnTo>
                    <a:pt x="4978" y="11487"/>
                  </a:lnTo>
                  <a:lnTo>
                    <a:pt x="5305" y="11810"/>
                  </a:lnTo>
                  <a:lnTo>
                    <a:pt x="5328" y="11762"/>
                  </a:lnTo>
                  <a:lnTo>
                    <a:pt x="5227" y="11666"/>
                  </a:lnTo>
                  <a:lnTo>
                    <a:pt x="5298" y="11520"/>
                  </a:lnTo>
                  <a:lnTo>
                    <a:pt x="5437" y="11542"/>
                  </a:lnTo>
                  <a:lnTo>
                    <a:pt x="5463" y="11489"/>
                  </a:lnTo>
                  <a:close/>
                  <a:moveTo>
                    <a:pt x="5254" y="11513"/>
                  </a:moveTo>
                  <a:lnTo>
                    <a:pt x="5195" y="11634"/>
                  </a:lnTo>
                  <a:lnTo>
                    <a:pt x="5033" y="11479"/>
                  </a:lnTo>
                  <a:lnTo>
                    <a:pt x="5254" y="11513"/>
                  </a:lnTo>
                  <a:close/>
                  <a:moveTo>
                    <a:pt x="4900" y="11457"/>
                  </a:moveTo>
                  <a:cubicBezTo>
                    <a:pt x="4892" y="11460"/>
                    <a:pt x="4885" y="11466"/>
                    <a:pt x="4881" y="11474"/>
                  </a:cubicBezTo>
                  <a:cubicBezTo>
                    <a:pt x="4877" y="11482"/>
                    <a:pt x="4877" y="11490"/>
                    <a:pt x="4880" y="11499"/>
                  </a:cubicBezTo>
                  <a:cubicBezTo>
                    <a:pt x="4883" y="11507"/>
                    <a:pt x="4888" y="11513"/>
                    <a:pt x="4896" y="11517"/>
                  </a:cubicBezTo>
                  <a:cubicBezTo>
                    <a:pt x="4905" y="11521"/>
                    <a:pt x="4913" y="11522"/>
                    <a:pt x="4922" y="11519"/>
                  </a:cubicBezTo>
                  <a:cubicBezTo>
                    <a:pt x="4930" y="11516"/>
                    <a:pt x="4937" y="11511"/>
                    <a:pt x="4941" y="11502"/>
                  </a:cubicBezTo>
                  <a:cubicBezTo>
                    <a:pt x="4945" y="11494"/>
                    <a:pt x="4945" y="11486"/>
                    <a:pt x="4942" y="11477"/>
                  </a:cubicBezTo>
                  <a:cubicBezTo>
                    <a:pt x="4939" y="11469"/>
                    <a:pt x="4933" y="11463"/>
                    <a:pt x="4925" y="11459"/>
                  </a:cubicBezTo>
                  <a:cubicBezTo>
                    <a:pt x="4917" y="11455"/>
                    <a:pt x="4909" y="11454"/>
                    <a:pt x="4900" y="11457"/>
                  </a:cubicBezTo>
                  <a:close/>
                  <a:moveTo>
                    <a:pt x="4958" y="11340"/>
                  </a:moveTo>
                  <a:cubicBezTo>
                    <a:pt x="4950" y="11342"/>
                    <a:pt x="4943" y="11348"/>
                    <a:pt x="4939" y="11356"/>
                  </a:cubicBezTo>
                  <a:cubicBezTo>
                    <a:pt x="4935" y="11364"/>
                    <a:pt x="4935" y="11373"/>
                    <a:pt x="4938" y="11381"/>
                  </a:cubicBezTo>
                  <a:cubicBezTo>
                    <a:pt x="4940" y="11390"/>
                    <a:pt x="4946" y="11396"/>
                    <a:pt x="4954" y="11400"/>
                  </a:cubicBezTo>
                  <a:cubicBezTo>
                    <a:pt x="4962" y="11404"/>
                    <a:pt x="4971" y="11405"/>
                    <a:pt x="4979" y="11402"/>
                  </a:cubicBezTo>
                  <a:cubicBezTo>
                    <a:pt x="4988" y="11399"/>
                    <a:pt x="4995" y="11393"/>
                    <a:pt x="4999" y="11385"/>
                  </a:cubicBezTo>
                  <a:cubicBezTo>
                    <a:pt x="5003" y="11377"/>
                    <a:pt x="5003" y="11368"/>
                    <a:pt x="5000" y="11360"/>
                  </a:cubicBezTo>
                  <a:cubicBezTo>
                    <a:pt x="4997" y="11352"/>
                    <a:pt x="4991" y="11345"/>
                    <a:pt x="4983" y="11341"/>
                  </a:cubicBezTo>
                  <a:cubicBezTo>
                    <a:pt x="4975" y="11337"/>
                    <a:pt x="4967" y="11337"/>
                    <a:pt x="4958" y="11340"/>
                  </a:cubicBezTo>
                  <a:close/>
                  <a:moveTo>
                    <a:pt x="5559" y="11195"/>
                  </a:moveTo>
                  <a:lnTo>
                    <a:pt x="5483" y="11349"/>
                  </a:lnTo>
                  <a:lnTo>
                    <a:pt x="5131" y="11176"/>
                  </a:lnTo>
                  <a:lnTo>
                    <a:pt x="5108" y="11223"/>
                  </a:lnTo>
                  <a:lnTo>
                    <a:pt x="5499" y="11415"/>
                  </a:lnTo>
                  <a:lnTo>
                    <a:pt x="5595" y="11220"/>
                  </a:lnTo>
                  <a:lnTo>
                    <a:pt x="5559" y="11195"/>
                  </a:lnTo>
                  <a:close/>
                  <a:moveTo>
                    <a:pt x="5658" y="11093"/>
                  </a:moveTo>
                  <a:lnTo>
                    <a:pt x="5267" y="10901"/>
                  </a:lnTo>
                  <a:lnTo>
                    <a:pt x="5244" y="10946"/>
                  </a:lnTo>
                  <a:lnTo>
                    <a:pt x="5635" y="11139"/>
                  </a:lnTo>
                  <a:lnTo>
                    <a:pt x="5658" y="11093"/>
                  </a:lnTo>
                  <a:close/>
                  <a:moveTo>
                    <a:pt x="5682" y="10672"/>
                  </a:moveTo>
                  <a:cubicBezTo>
                    <a:pt x="5667" y="10671"/>
                    <a:pt x="5653" y="10672"/>
                    <a:pt x="5640" y="10675"/>
                  </a:cubicBezTo>
                  <a:cubicBezTo>
                    <a:pt x="5627" y="10679"/>
                    <a:pt x="5615" y="10684"/>
                    <a:pt x="5604" y="10691"/>
                  </a:cubicBezTo>
                  <a:cubicBezTo>
                    <a:pt x="5593" y="10699"/>
                    <a:pt x="5581" y="10710"/>
                    <a:pt x="5567" y="10725"/>
                  </a:cubicBezTo>
                  <a:lnTo>
                    <a:pt x="5531" y="10763"/>
                  </a:lnTo>
                  <a:cubicBezTo>
                    <a:pt x="5512" y="10782"/>
                    <a:pt x="5495" y="10795"/>
                    <a:pt x="5480" y="10800"/>
                  </a:cubicBezTo>
                  <a:cubicBezTo>
                    <a:pt x="5466" y="10805"/>
                    <a:pt x="5451" y="10804"/>
                    <a:pt x="5435" y="10796"/>
                  </a:cubicBezTo>
                  <a:cubicBezTo>
                    <a:pt x="5415" y="10786"/>
                    <a:pt x="5402" y="10772"/>
                    <a:pt x="5398" y="10753"/>
                  </a:cubicBezTo>
                  <a:cubicBezTo>
                    <a:pt x="5393" y="10733"/>
                    <a:pt x="5397" y="10711"/>
                    <a:pt x="5409" y="10687"/>
                  </a:cubicBezTo>
                  <a:cubicBezTo>
                    <a:pt x="5413" y="10678"/>
                    <a:pt x="5417" y="10671"/>
                    <a:pt x="5422" y="10664"/>
                  </a:cubicBezTo>
                  <a:cubicBezTo>
                    <a:pt x="5427" y="10657"/>
                    <a:pt x="5433" y="10650"/>
                    <a:pt x="5439" y="10644"/>
                  </a:cubicBezTo>
                  <a:cubicBezTo>
                    <a:pt x="5445" y="10638"/>
                    <a:pt x="5452" y="10632"/>
                    <a:pt x="5461" y="10626"/>
                  </a:cubicBezTo>
                  <a:cubicBezTo>
                    <a:pt x="5469" y="10620"/>
                    <a:pt x="5478" y="10614"/>
                    <a:pt x="5489" y="10608"/>
                  </a:cubicBezTo>
                  <a:lnTo>
                    <a:pt x="5465" y="10571"/>
                  </a:lnTo>
                  <a:cubicBezTo>
                    <a:pt x="5422" y="10595"/>
                    <a:pt x="5390" y="10629"/>
                    <a:pt x="5370" y="10670"/>
                  </a:cubicBezTo>
                  <a:cubicBezTo>
                    <a:pt x="5360" y="10689"/>
                    <a:pt x="5355" y="10708"/>
                    <a:pt x="5352" y="10726"/>
                  </a:cubicBezTo>
                  <a:cubicBezTo>
                    <a:pt x="5350" y="10744"/>
                    <a:pt x="5351" y="10761"/>
                    <a:pt x="5356" y="10777"/>
                  </a:cubicBezTo>
                  <a:cubicBezTo>
                    <a:pt x="5360" y="10793"/>
                    <a:pt x="5368" y="10807"/>
                    <a:pt x="5379" y="10820"/>
                  </a:cubicBezTo>
                  <a:cubicBezTo>
                    <a:pt x="5389" y="10833"/>
                    <a:pt x="5403" y="10844"/>
                    <a:pt x="5420" y="10852"/>
                  </a:cubicBezTo>
                  <a:cubicBezTo>
                    <a:pt x="5445" y="10864"/>
                    <a:pt x="5470" y="10866"/>
                    <a:pt x="5496" y="10859"/>
                  </a:cubicBezTo>
                  <a:cubicBezTo>
                    <a:pt x="5507" y="10855"/>
                    <a:pt x="5518" y="10849"/>
                    <a:pt x="5528" y="10841"/>
                  </a:cubicBezTo>
                  <a:cubicBezTo>
                    <a:pt x="5538" y="10833"/>
                    <a:pt x="5550" y="10821"/>
                    <a:pt x="5564" y="10806"/>
                  </a:cubicBezTo>
                  <a:lnTo>
                    <a:pt x="5596" y="10773"/>
                  </a:lnTo>
                  <a:cubicBezTo>
                    <a:pt x="5633" y="10733"/>
                    <a:pt x="5669" y="10722"/>
                    <a:pt x="5703" y="10739"/>
                  </a:cubicBezTo>
                  <a:cubicBezTo>
                    <a:pt x="5726" y="10750"/>
                    <a:pt x="5740" y="10768"/>
                    <a:pt x="5745" y="10794"/>
                  </a:cubicBezTo>
                  <a:cubicBezTo>
                    <a:pt x="5748" y="10806"/>
                    <a:pt x="5748" y="10816"/>
                    <a:pt x="5746" y="10827"/>
                  </a:cubicBezTo>
                  <a:cubicBezTo>
                    <a:pt x="5744" y="10837"/>
                    <a:pt x="5739" y="10850"/>
                    <a:pt x="5732" y="10865"/>
                  </a:cubicBezTo>
                  <a:cubicBezTo>
                    <a:pt x="5722" y="10884"/>
                    <a:pt x="5710" y="10901"/>
                    <a:pt x="5697" y="10916"/>
                  </a:cubicBezTo>
                  <a:cubicBezTo>
                    <a:pt x="5683" y="10930"/>
                    <a:pt x="5666" y="10942"/>
                    <a:pt x="5647" y="10953"/>
                  </a:cubicBezTo>
                  <a:lnTo>
                    <a:pt x="5673" y="10991"/>
                  </a:lnTo>
                  <a:cubicBezTo>
                    <a:pt x="5695" y="10978"/>
                    <a:pt x="5713" y="10962"/>
                    <a:pt x="5729" y="10945"/>
                  </a:cubicBezTo>
                  <a:cubicBezTo>
                    <a:pt x="5745" y="10927"/>
                    <a:pt x="5758" y="10907"/>
                    <a:pt x="5770" y="10883"/>
                  </a:cubicBezTo>
                  <a:cubicBezTo>
                    <a:pt x="5779" y="10865"/>
                    <a:pt x="5785" y="10848"/>
                    <a:pt x="5788" y="10833"/>
                  </a:cubicBezTo>
                  <a:cubicBezTo>
                    <a:pt x="5791" y="10817"/>
                    <a:pt x="5791" y="10801"/>
                    <a:pt x="5789" y="10784"/>
                  </a:cubicBezTo>
                  <a:cubicBezTo>
                    <a:pt x="5787" y="10761"/>
                    <a:pt x="5780" y="10741"/>
                    <a:pt x="5767" y="10723"/>
                  </a:cubicBezTo>
                  <a:cubicBezTo>
                    <a:pt x="5755" y="10706"/>
                    <a:pt x="5740" y="10692"/>
                    <a:pt x="5722" y="10683"/>
                  </a:cubicBezTo>
                  <a:cubicBezTo>
                    <a:pt x="5710" y="10677"/>
                    <a:pt x="5696" y="10674"/>
                    <a:pt x="5682" y="10672"/>
                  </a:cubicBezTo>
                  <a:close/>
                  <a:moveTo>
                    <a:pt x="5933" y="10390"/>
                  </a:moveTo>
                  <a:cubicBezTo>
                    <a:pt x="5935" y="10407"/>
                    <a:pt x="5936" y="10422"/>
                    <a:pt x="5934" y="10436"/>
                  </a:cubicBezTo>
                  <a:cubicBezTo>
                    <a:pt x="5932" y="10450"/>
                    <a:pt x="5927" y="10464"/>
                    <a:pt x="5920" y="10478"/>
                  </a:cubicBezTo>
                  <a:cubicBezTo>
                    <a:pt x="5909" y="10501"/>
                    <a:pt x="5893" y="10519"/>
                    <a:pt x="5872" y="10531"/>
                  </a:cubicBezTo>
                  <a:cubicBezTo>
                    <a:pt x="5851" y="10544"/>
                    <a:pt x="5825" y="10550"/>
                    <a:pt x="5796" y="10547"/>
                  </a:cubicBezTo>
                  <a:cubicBezTo>
                    <a:pt x="5782" y="10546"/>
                    <a:pt x="5769" y="10544"/>
                    <a:pt x="5755" y="10540"/>
                  </a:cubicBezTo>
                  <a:cubicBezTo>
                    <a:pt x="5742" y="10535"/>
                    <a:pt x="5726" y="10529"/>
                    <a:pt x="5707" y="10519"/>
                  </a:cubicBezTo>
                  <a:cubicBezTo>
                    <a:pt x="5684" y="10508"/>
                    <a:pt x="5665" y="10497"/>
                    <a:pt x="5650" y="10486"/>
                  </a:cubicBezTo>
                  <a:cubicBezTo>
                    <a:pt x="5635" y="10475"/>
                    <a:pt x="5622" y="10464"/>
                    <a:pt x="5612" y="10452"/>
                  </a:cubicBezTo>
                  <a:cubicBezTo>
                    <a:pt x="5594" y="10431"/>
                    <a:pt x="5584" y="10410"/>
                    <a:pt x="5580" y="10389"/>
                  </a:cubicBezTo>
                  <a:cubicBezTo>
                    <a:pt x="5577" y="10367"/>
                    <a:pt x="5580" y="10345"/>
                    <a:pt x="5592" y="10322"/>
                  </a:cubicBezTo>
                  <a:cubicBezTo>
                    <a:pt x="5599" y="10308"/>
                    <a:pt x="5607" y="10296"/>
                    <a:pt x="5617" y="10286"/>
                  </a:cubicBezTo>
                  <a:cubicBezTo>
                    <a:pt x="5626" y="10276"/>
                    <a:pt x="5638" y="10268"/>
                    <a:pt x="5653" y="10260"/>
                  </a:cubicBezTo>
                  <a:lnTo>
                    <a:pt x="5635" y="10220"/>
                  </a:lnTo>
                  <a:cubicBezTo>
                    <a:pt x="5618" y="10229"/>
                    <a:pt x="5603" y="10240"/>
                    <a:pt x="5589" y="10254"/>
                  </a:cubicBezTo>
                  <a:cubicBezTo>
                    <a:pt x="5575" y="10268"/>
                    <a:pt x="5564" y="10284"/>
                    <a:pt x="5554" y="10303"/>
                  </a:cubicBezTo>
                  <a:cubicBezTo>
                    <a:pt x="5543" y="10327"/>
                    <a:pt x="5537" y="10351"/>
                    <a:pt x="5537" y="10376"/>
                  </a:cubicBezTo>
                  <a:cubicBezTo>
                    <a:pt x="5537" y="10401"/>
                    <a:pt x="5543" y="10426"/>
                    <a:pt x="5554" y="10449"/>
                  </a:cubicBezTo>
                  <a:cubicBezTo>
                    <a:pt x="5565" y="10473"/>
                    <a:pt x="5580" y="10495"/>
                    <a:pt x="5601" y="10515"/>
                  </a:cubicBezTo>
                  <a:cubicBezTo>
                    <a:pt x="5622" y="10535"/>
                    <a:pt x="5646" y="10552"/>
                    <a:pt x="5675" y="10567"/>
                  </a:cubicBezTo>
                  <a:cubicBezTo>
                    <a:pt x="5705" y="10581"/>
                    <a:pt x="5734" y="10591"/>
                    <a:pt x="5763" y="10596"/>
                  </a:cubicBezTo>
                  <a:cubicBezTo>
                    <a:pt x="5792" y="10602"/>
                    <a:pt x="5820" y="10600"/>
                    <a:pt x="5847" y="10593"/>
                  </a:cubicBezTo>
                  <a:cubicBezTo>
                    <a:pt x="5872" y="10586"/>
                    <a:pt x="5893" y="10575"/>
                    <a:pt x="5912" y="10560"/>
                  </a:cubicBezTo>
                  <a:cubicBezTo>
                    <a:pt x="5930" y="10544"/>
                    <a:pt x="5944" y="10526"/>
                    <a:pt x="5955" y="10505"/>
                  </a:cubicBezTo>
                  <a:cubicBezTo>
                    <a:pt x="5964" y="10485"/>
                    <a:pt x="5971" y="10465"/>
                    <a:pt x="5975" y="10444"/>
                  </a:cubicBezTo>
                  <a:cubicBezTo>
                    <a:pt x="5978" y="10422"/>
                    <a:pt x="5979" y="10401"/>
                    <a:pt x="5977" y="10380"/>
                  </a:cubicBezTo>
                  <a:lnTo>
                    <a:pt x="5933" y="10390"/>
                  </a:lnTo>
                  <a:close/>
                  <a:moveTo>
                    <a:pt x="6169" y="10055"/>
                  </a:moveTo>
                  <a:lnTo>
                    <a:pt x="5778" y="9862"/>
                  </a:lnTo>
                  <a:lnTo>
                    <a:pt x="5755" y="9909"/>
                  </a:lnTo>
                  <a:lnTo>
                    <a:pt x="5918" y="9989"/>
                  </a:lnTo>
                  <a:lnTo>
                    <a:pt x="5837" y="10154"/>
                  </a:lnTo>
                  <a:lnTo>
                    <a:pt x="5674" y="10074"/>
                  </a:lnTo>
                  <a:lnTo>
                    <a:pt x="5651" y="10119"/>
                  </a:lnTo>
                  <a:lnTo>
                    <a:pt x="6042" y="10311"/>
                  </a:lnTo>
                  <a:lnTo>
                    <a:pt x="6065" y="10266"/>
                  </a:lnTo>
                  <a:lnTo>
                    <a:pt x="5875" y="10173"/>
                  </a:lnTo>
                  <a:lnTo>
                    <a:pt x="5956" y="10008"/>
                  </a:lnTo>
                  <a:lnTo>
                    <a:pt x="6146" y="10101"/>
                  </a:lnTo>
                  <a:lnTo>
                    <a:pt x="6169" y="10055"/>
                  </a:lnTo>
                  <a:close/>
                  <a:moveTo>
                    <a:pt x="6333" y="9721"/>
                  </a:moveTo>
                  <a:lnTo>
                    <a:pt x="6292" y="9701"/>
                  </a:lnTo>
                  <a:lnTo>
                    <a:pt x="6208" y="9873"/>
                  </a:lnTo>
                  <a:lnTo>
                    <a:pt x="6065" y="9803"/>
                  </a:lnTo>
                  <a:lnTo>
                    <a:pt x="6131" y="9669"/>
                  </a:lnTo>
                  <a:lnTo>
                    <a:pt x="6090" y="9649"/>
                  </a:lnTo>
                  <a:lnTo>
                    <a:pt x="6024" y="9783"/>
                  </a:lnTo>
                  <a:lnTo>
                    <a:pt x="5896" y="9720"/>
                  </a:lnTo>
                  <a:lnTo>
                    <a:pt x="5975" y="9559"/>
                  </a:lnTo>
                  <a:lnTo>
                    <a:pt x="5939" y="9534"/>
                  </a:lnTo>
                  <a:lnTo>
                    <a:pt x="5834" y="9748"/>
                  </a:lnTo>
                  <a:lnTo>
                    <a:pt x="6225" y="9940"/>
                  </a:lnTo>
                  <a:lnTo>
                    <a:pt x="6333" y="9721"/>
                  </a:lnTo>
                  <a:close/>
                  <a:moveTo>
                    <a:pt x="6250" y="8903"/>
                  </a:moveTo>
                  <a:lnTo>
                    <a:pt x="6227" y="8950"/>
                  </a:lnTo>
                  <a:lnTo>
                    <a:pt x="6429" y="9110"/>
                  </a:lnTo>
                  <a:cubicBezTo>
                    <a:pt x="6442" y="9120"/>
                    <a:pt x="6455" y="9130"/>
                    <a:pt x="6468" y="9140"/>
                  </a:cubicBezTo>
                  <a:cubicBezTo>
                    <a:pt x="6481" y="9150"/>
                    <a:pt x="6492" y="9158"/>
                    <a:pt x="6502" y="9166"/>
                  </a:cubicBezTo>
                  <a:cubicBezTo>
                    <a:pt x="6513" y="9173"/>
                    <a:pt x="6521" y="9179"/>
                    <a:pt x="6527" y="9184"/>
                  </a:cubicBezTo>
                  <a:cubicBezTo>
                    <a:pt x="6533" y="9188"/>
                    <a:pt x="6536" y="9190"/>
                    <a:pt x="6537" y="9191"/>
                  </a:cubicBezTo>
                  <a:cubicBezTo>
                    <a:pt x="6536" y="9191"/>
                    <a:pt x="6533" y="9190"/>
                    <a:pt x="6528" y="9189"/>
                  </a:cubicBezTo>
                  <a:cubicBezTo>
                    <a:pt x="6522" y="9187"/>
                    <a:pt x="6514" y="9185"/>
                    <a:pt x="6504" y="9182"/>
                  </a:cubicBezTo>
                  <a:cubicBezTo>
                    <a:pt x="6493" y="9179"/>
                    <a:pt x="6482" y="9176"/>
                    <a:pt x="6468" y="9172"/>
                  </a:cubicBezTo>
                  <a:cubicBezTo>
                    <a:pt x="6455" y="9169"/>
                    <a:pt x="6440" y="9165"/>
                    <a:pt x="6424" y="9161"/>
                  </a:cubicBezTo>
                  <a:lnTo>
                    <a:pt x="6155" y="9095"/>
                  </a:lnTo>
                  <a:lnTo>
                    <a:pt x="6129" y="9148"/>
                  </a:lnTo>
                  <a:lnTo>
                    <a:pt x="6338" y="9315"/>
                  </a:lnTo>
                  <a:cubicBezTo>
                    <a:pt x="6348" y="9323"/>
                    <a:pt x="6358" y="9332"/>
                    <a:pt x="6370" y="9341"/>
                  </a:cubicBezTo>
                  <a:cubicBezTo>
                    <a:pt x="6382" y="9350"/>
                    <a:pt x="6392" y="9358"/>
                    <a:pt x="6402" y="9365"/>
                  </a:cubicBezTo>
                  <a:cubicBezTo>
                    <a:pt x="6412" y="9373"/>
                    <a:pt x="6421" y="9379"/>
                    <a:pt x="6428" y="9385"/>
                  </a:cubicBezTo>
                  <a:cubicBezTo>
                    <a:pt x="6435" y="9390"/>
                    <a:pt x="6439" y="9393"/>
                    <a:pt x="6440" y="9393"/>
                  </a:cubicBezTo>
                  <a:cubicBezTo>
                    <a:pt x="6438" y="9393"/>
                    <a:pt x="6433" y="9391"/>
                    <a:pt x="6424" y="9388"/>
                  </a:cubicBezTo>
                  <a:cubicBezTo>
                    <a:pt x="6416" y="9386"/>
                    <a:pt x="6405" y="9382"/>
                    <a:pt x="6393" y="9379"/>
                  </a:cubicBezTo>
                  <a:cubicBezTo>
                    <a:pt x="6381" y="9375"/>
                    <a:pt x="6367" y="9371"/>
                    <a:pt x="6353" y="9367"/>
                  </a:cubicBezTo>
                  <a:cubicBezTo>
                    <a:pt x="6338" y="9363"/>
                    <a:pt x="6324" y="9359"/>
                    <a:pt x="6311" y="9356"/>
                  </a:cubicBezTo>
                  <a:lnTo>
                    <a:pt x="6058" y="9293"/>
                  </a:lnTo>
                  <a:lnTo>
                    <a:pt x="6033" y="9343"/>
                  </a:lnTo>
                  <a:lnTo>
                    <a:pt x="6469" y="9443"/>
                  </a:lnTo>
                  <a:lnTo>
                    <a:pt x="6499" y="9383"/>
                  </a:lnTo>
                  <a:lnTo>
                    <a:pt x="6302" y="9226"/>
                  </a:lnTo>
                  <a:cubicBezTo>
                    <a:pt x="6291" y="9217"/>
                    <a:pt x="6279" y="9209"/>
                    <a:pt x="6268" y="9200"/>
                  </a:cubicBezTo>
                  <a:cubicBezTo>
                    <a:pt x="6257" y="9192"/>
                    <a:pt x="6247" y="9184"/>
                    <a:pt x="6238" y="9177"/>
                  </a:cubicBezTo>
                  <a:cubicBezTo>
                    <a:pt x="6229" y="9171"/>
                    <a:pt x="6221" y="9166"/>
                    <a:pt x="6216" y="9162"/>
                  </a:cubicBezTo>
                  <a:cubicBezTo>
                    <a:pt x="6210" y="9158"/>
                    <a:pt x="6206" y="9155"/>
                    <a:pt x="6205" y="9154"/>
                  </a:cubicBezTo>
                  <a:cubicBezTo>
                    <a:pt x="6207" y="9155"/>
                    <a:pt x="6211" y="9156"/>
                    <a:pt x="6218" y="9158"/>
                  </a:cubicBezTo>
                  <a:cubicBezTo>
                    <a:pt x="6225" y="9160"/>
                    <a:pt x="6233" y="9163"/>
                    <a:pt x="6244" y="9166"/>
                  </a:cubicBezTo>
                  <a:cubicBezTo>
                    <a:pt x="6255" y="9169"/>
                    <a:pt x="6267" y="9172"/>
                    <a:pt x="6281" y="9176"/>
                  </a:cubicBezTo>
                  <a:cubicBezTo>
                    <a:pt x="6295" y="9180"/>
                    <a:pt x="6310" y="9184"/>
                    <a:pt x="6325" y="9188"/>
                  </a:cubicBezTo>
                  <a:lnTo>
                    <a:pt x="6566" y="9246"/>
                  </a:lnTo>
                  <a:lnTo>
                    <a:pt x="6596" y="9185"/>
                  </a:lnTo>
                  <a:lnTo>
                    <a:pt x="6250" y="8903"/>
                  </a:lnTo>
                  <a:close/>
                  <a:moveTo>
                    <a:pt x="6701" y="8972"/>
                  </a:moveTo>
                  <a:lnTo>
                    <a:pt x="6311" y="8779"/>
                  </a:lnTo>
                  <a:lnTo>
                    <a:pt x="6288" y="8825"/>
                  </a:lnTo>
                  <a:lnTo>
                    <a:pt x="6679" y="9017"/>
                  </a:lnTo>
                  <a:lnTo>
                    <a:pt x="6701" y="8972"/>
                  </a:lnTo>
                  <a:close/>
                  <a:moveTo>
                    <a:pt x="6818" y="8637"/>
                  </a:moveTo>
                  <a:lnTo>
                    <a:pt x="6742" y="8791"/>
                  </a:lnTo>
                  <a:lnTo>
                    <a:pt x="6390" y="8618"/>
                  </a:lnTo>
                  <a:lnTo>
                    <a:pt x="6367" y="8665"/>
                  </a:lnTo>
                  <a:lnTo>
                    <a:pt x="6758" y="8857"/>
                  </a:lnTo>
                  <a:lnTo>
                    <a:pt x="6854" y="8662"/>
                  </a:lnTo>
                  <a:lnTo>
                    <a:pt x="6818" y="8637"/>
                  </a:lnTo>
                  <a:close/>
                  <a:moveTo>
                    <a:pt x="7020" y="8324"/>
                  </a:moveTo>
                  <a:lnTo>
                    <a:pt x="6629" y="8131"/>
                  </a:lnTo>
                  <a:lnTo>
                    <a:pt x="6606" y="8178"/>
                  </a:lnTo>
                  <a:lnTo>
                    <a:pt x="6770" y="8258"/>
                  </a:lnTo>
                  <a:lnTo>
                    <a:pt x="6689" y="8423"/>
                  </a:lnTo>
                  <a:lnTo>
                    <a:pt x="6525" y="8343"/>
                  </a:lnTo>
                  <a:lnTo>
                    <a:pt x="6503" y="8388"/>
                  </a:lnTo>
                  <a:lnTo>
                    <a:pt x="6894" y="8581"/>
                  </a:lnTo>
                  <a:lnTo>
                    <a:pt x="6916" y="8535"/>
                  </a:lnTo>
                  <a:lnTo>
                    <a:pt x="6727" y="8442"/>
                  </a:lnTo>
                  <a:lnTo>
                    <a:pt x="6808" y="8277"/>
                  </a:lnTo>
                  <a:lnTo>
                    <a:pt x="6997" y="8370"/>
                  </a:lnTo>
                  <a:lnTo>
                    <a:pt x="7020" y="8324"/>
                  </a:lnTo>
                  <a:close/>
                  <a:moveTo>
                    <a:pt x="7185" y="7990"/>
                  </a:moveTo>
                  <a:lnTo>
                    <a:pt x="7144" y="7970"/>
                  </a:lnTo>
                  <a:lnTo>
                    <a:pt x="7059" y="8142"/>
                  </a:lnTo>
                  <a:lnTo>
                    <a:pt x="6916" y="8072"/>
                  </a:lnTo>
                  <a:lnTo>
                    <a:pt x="6982" y="7938"/>
                  </a:lnTo>
                  <a:lnTo>
                    <a:pt x="6942" y="7918"/>
                  </a:lnTo>
                  <a:lnTo>
                    <a:pt x="6876" y="8052"/>
                  </a:lnTo>
                  <a:lnTo>
                    <a:pt x="6748" y="7989"/>
                  </a:lnTo>
                  <a:lnTo>
                    <a:pt x="6827" y="7828"/>
                  </a:lnTo>
                  <a:lnTo>
                    <a:pt x="6791" y="7803"/>
                  </a:lnTo>
                  <a:lnTo>
                    <a:pt x="6686" y="8017"/>
                  </a:lnTo>
                  <a:lnTo>
                    <a:pt x="7077" y="8209"/>
                  </a:lnTo>
                  <a:lnTo>
                    <a:pt x="7185" y="7990"/>
                  </a:lnTo>
                  <a:close/>
                  <a:moveTo>
                    <a:pt x="7285" y="7687"/>
                  </a:moveTo>
                  <a:lnTo>
                    <a:pt x="7209" y="7841"/>
                  </a:lnTo>
                  <a:lnTo>
                    <a:pt x="6857" y="7668"/>
                  </a:lnTo>
                  <a:lnTo>
                    <a:pt x="6834" y="7715"/>
                  </a:lnTo>
                  <a:lnTo>
                    <a:pt x="7225" y="7907"/>
                  </a:lnTo>
                  <a:lnTo>
                    <a:pt x="7321" y="7712"/>
                  </a:lnTo>
                  <a:lnTo>
                    <a:pt x="7285" y="7687"/>
                  </a:lnTo>
                  <a:close/>
                  <a:moveTo>
                    <a:pt x="7544" y="7259"/>
                  </a:moveTo>
                  <a:lnTo>
                    <a:pt x="7137" y="7101"/>
                  </a:lnTo>
                  <a:lnTo>
                    <a:pt x="7103" y="7170"/>
                  </a:lnTo>
                  <a:lnTo>
                    <a:pt x="7326" y="7371"/>
                  </a:lnTo>
                  <a:cubicBezTo>
                    <a:pt x="7340" y="7383"/>
                    <a:pt x="7352" y="7393"/>
                    <a:pt x="7364" y="7402"/>
                  </a:cubicBezTo>
                  <a:cubicBezTo>
                    <a:pt x="7375" y="7410"/>
                    <a:pt x="7381" y="7415"/>
                    <a:pt x="7383" y="7416"/>
                  </a:cubicBezTo>
                  <a:cubicBezTo>
                    <a:pt x="7380" y="7416"/>
                    <a:pt x="7373" y="7414"/>
                    <a:pt x="7359" y="7410"/>
                  </a:cubicBezTo>
                  <a:cubicBezTo>
                    <a:pt x="7345" y="7406"/>
                    <a:pt x="7328" y="7402"/>
                    <a:pt x="7307" y="7398"/>
                  </a:cubicBezTo>
                  <a:lnTo>
                    <a:pt x="7017" y="7344"/>
                  </a:lnTo>
                  <a:lnTo>
                    <a:pt x="6983" y="7412"/>
                  </a:lnTo>
                  <a:lnTo>
                    <a:pt x="7357" y="7639"/>
                  </a:lnTo>
                  <a:lnTo>
                    <a:pt x="7379" y="7594"/>
                  </a:lnTo>
                  <a:lnTo>
                    <a:pt x="7112" y="7435"/>
                  </a:lnTo>
                  <a:cubicBezTo>
                    <a:pt x="7107" y="7432"/>
                    <a:pt x="7100" y="7428"/>
                    <a:pt x="7093" y="7424"/>
                  </a:cubicBezTo>
                  <a:cubicBezTo>
                    <a:pt x="7085" y="7420"/>
                    <a:pt x="7078" y="7415"/>
                    <a:pt x="7070" y="7411"/>
                  </a:cubicBezTo>
                  <a:cubicBezTo>
                    <a:pt x="7063" y="7407"/>
                    <a:pt x="7056" y="7403"/>
                    <a:pt x="7051" y="7400"/>
                  </a:cubicBezTo>
                  <a:cubicBezTo>
                    <a:pt x="7046" y="7397"/>
                    <a:pt x="7043" y="7396"/>
                    <a:pt x="7041" y="7395"/>
                  </a:cubicBezTo>
                  <a:cubicBezTo>
                    <a:pt x="7046" y="7396"/>
                    <a:pt x="7055" y="7398"/>
                    <a:pt x="7069" y="7401"/>
                  </a:cubicBezTo>
                  <a:cubicBezTo>
                    <a:pt x="7084" y="7404"/>
                    <a:pt x="7102" y="7408"/>
                    <a:pt x="7124" y="7412"/>
                  </a:cubicBezTo>
                  <a:lnTo>
                    <a:pt x="7440" y="7471"/>
                  </a:lnTo>
                  <a:lnTo>
                    <a:pt x="7460" y="7431"/>
                  </a:lnTo>
                  <a:lnTo>
                    <a:pt x="7209" y="7204"/>
                  </a:lnTo>
                  <a:cubicBezTo>
                    <a:pt x="7204" y="7199"/>
                    <a:pt x="7198" y="7194"/>
                    <a:pt x="7192" y="7189"/>
                  </a:cubicBezTo>
                  <a:cubicBezTo>
                    <a:pt x="7187" y="7184"/>
                    <a:pt x="7181" y="7180"/>
                    <a:pt x="7176" y="7175"/>
                  </a:cubicBezTo>
                  <a:cubicBezTo>
                    <a:pt x="7170" y="7171"/>
                    <a:pt x="7166" y="7167"/>
                    <a:pt x="7162" y="7164"/>
                  </a:cubicBezTo>
                  <a:cubicBezTo>
                    <a:pt x="7158" y="7161"/>
                    <a:pt x="7156" y="7159"/>
                    <a:pt x="7156" y="7158"/>
                  </a:cubicBezTo>
                  <a:cubicBezTo>
                    <a:pt x="7156" y="7159"/>
                    <a:pt x="7159" y="7160"/>
                    <a:pt x="7164" y="7162"/>
                  </a:cubicBezTo>
                  <a:cubicBezTo>
                    <a:pt x="7168" y="7164"/>
                    <a:pt x="7174" y="7166"/>
                    <a:pt x="7181" y="7170"/>
                  </a:cubicBezTo>
                  <a:cubicBezTo>
                    <a:pt x="7188" y="7173"/>
                    <a:pt x="7195" y="7176"/>
                    <a:pt x="7202" y="7179"/>
                  </a:cubicBezTo>
                  <a:cubicBezTo>
                    <a:pt x="7210" y="7182"/>
                    <a:pt x="7217" y="7185"/>
                    <a:pt x="7223" y="7188"/>
                  </a:cubicBezTo>
                  <a:lnTo>
                    <a:pt x="7521" y="7306"/>
                  </a:lnTo>
                  <a:lnTo>
                    <a:pt x="7544" y="7259"/>
                  </a:lnTo>
                  <a:close/>
                  <a:moveTo>
                    <a:pt x="7564" y="6848"/>
                  </a:moveTo>
                  <a:cubicBezTo>
                    <a:pt x="7549" y="6846"/>
                    <a:pt x="7535" y="6847"/>
                    <a:pt x="7522" y="6851"/>
                  </a:cubicBezTo>
                  <a:cubicBezTo>
                    <a:pt x="7509" y="6854"/>
                    <a:pt x="7497" y="6859"/>
                    <a:pt x="7486" y="6867"/>
                  </a:cubicBezTo>
                  <a:cubicBezTo>
                    <a:pt x="7475" y="6874"/>
                    <a:pt x="7463" y="6885"/>
                    <a:pt x="7449" y="6900"/>
                  </a:cubicBezTo>
                  <a:lnTo>
                    <a:pt x="7413" y="6938"/>
                  </a:lnTo>
                  <a:cubicBezTo>
                    <a:pt x="7394" y="6958"/>
                    <a:pt x="7377" y="6970"/>
                    <a:pt x="7362" y="6975"/>
                  </a:cubicBezTo>
                  <a:cubicBezTo>
                    <a:pt x="7348" y="6981"/>
                    <a:pt x="7333" y="6980"/>
                    <a:pt x="7317" y="6972"/>
                  </a:cubicBezTo>
                  <a:cubicBezTo>
                    <a:pt x="7297" y="6962"/>
                    <a:pt x="7284" y="6947"/>
                    <a:pt x="7280" y="6928"/>
                  </a:cubicBezTo>
                  <a:cubicBezTo>
                    <a:pt x="7275" y="6909"/>
                    <a:pt x="7279" y="6887"/>
                    <a:pt x="7291" y="6862"/>
                  </a:cubicBezTo>
                  <a:cubicBezTo>
                    <a:pt x="7295" y="6854"/>
                    <a:pt x="7299" y="6846"/>
                    <a:pt x="7304" y="6839"/>
                  </a:cubicBezTo>
                  <a:cubicBezTo>
                    <a:pt x="7309" y="6832"/>
                    <a:pt x="7315" y="6826"/>
                    <a:pt x="7321" y="6820"/>
                  </a:cubicBezTo>
                  <a:cubicBezTo>
                    <a:pt x="7327" y="6814"/>
                    <a:pt x="7334" y="6808"/>
                    <a:pt x="7342" y="6802"/>
                  </a:cubicBezTo>
                  <a:cubicBezTo>
                    <a:pt x="7351" y="6796"/>
                    <a:pt x="7360" y="6790"/>
                    <a:pt x="7371" y="6783"/>
                  </a:cubicBezTo>
                  <a:lnTo>
                    <a:pt x="7347" y="6746"/>
                  </a:lnTo>
                  <a:cubicBezTo>
                    <a:pt x="7304" y="6771"/>
                    <a:pt x="7272" y="6804"/>
                    <a:pt x="7252" y="6845"/>
                  </a:cubicBezTo>
                  <a:cubicBezTo>
                    <a:pt x="7242" y="6864"/>
                    <a:pt x="7236" y="6883"/>
                    <a:pt x="7234" y="6901"/>
                  </a:cubicBezTo>
                  <a:cubicBezTo>
                    <a:pt x="7232" y="6920"/>
                    <a:pt x="7233" y="6937"/>
                    <a:pt x="7238" y="6953"/>
                  </a:cubicBezTo>
                  <a:cubicBezTo>
                    <a:pt x="7242" y="6968"/>
                    <a:pt x="7250" y="6983"/>
                    <a:pt x="7260" y="6996"/>
                  </a:cubicBezTo>
                  <a:cubicBezTo>
                    <a:pt x="7271" y="7008"/>
                    <a:pt x="7285" y="7019"/>
                    <a:pt x="7302" y="7027"/>
                  </a:cubicBezTo>
                  <a:cubicBezTo>
                    <a:pt x="7327" y="7040"/>
                    <a:pt x="7352" y="7042"/>
                    <a:pt x="7377" y="7034"/>
                  </a:cubicBezTo>
                  <a:cubicBezTo>
                    <a:pt x="7389" y="7030"/>
                    <a:pt x="7400" y="7025"/>
                    <a:pt x="7410" y="7017"/>
                  </a:cubicBezTo>
                  <a:cubicBezTo>
                    <a:pt x="7420" y="7009"/>
                    <a:pt x="7432" y="6997"/>
                    <a:pt x="7446" y="6982"/>
                  </a:cubicBezTo>
                  <a:lnTo>
                    <a:pt x="7478" y="6948"/>
                  </a:lnTo>
                  <a:cubicBezTo>
                    <a:pt x="7515" y="6908"/>
                    <a:pt x="7551" y="6897"/>
                    <a:pt x="7585" y="6914"/>
                  </a:cubicBezTo>
                  <a:cubicBezTo>
                    <a:pt x="7608" y="6925"/>
                    <a:pt x="7622" y="6944"/>
                    <a:pt x="7627" y="6969"/>
                  </a:cubicBezTo>
                  <a:cubicBezTo>
                    <a:pt x="7630" y="6981"/>
                    <a:pt x="7630" y="6992"/>
                    <a:pt x="7628" y="7002"/>
                  </a:cubicBezTo>
                  <a:cubicBezTo>
                    <a:pt x="7626" y="7013"/>
                    <a:pt x="7621" y="7025"/>
                    <a:pt x="7614" y="7040"/>
                  </a:cubicBezTo>
                  <a:cubicBezTo>
                    <a:pt x="7604" y="7060"/>
                    <a:pt x="7592" y="7077"/>
                    <a:pt x="7579" y="7091"/>
                  </a:cubicBezTo>
                  <a:cubicBezTo>
                    <a:pt x="7565" y="7105"/>
                    <a:pt x="7548" y="7118"/>
                    <a:pt x="7529" y="7128"/>
                  </a:cubicBezTo>
                  <a:lnTo>
                    <a:pt x="7555" y="7167"/>
                  </a:lnTo>
                  <a:cubicBezTo>
                    <a:pt x="7577" y="7153"/>
                    <a:pt x="7595" y="7138"/>
                    <a:pt x="7611" y="7120"/>
                  </a:cubicBezTo>
                  <a:cubicBezTo>
                    <a:pt x="7627" y="7103"/>
                    <a:pt x="7640" y="7082"/>
                    <a:pt x="7652" y="7059"/>
                  </a:cubicBezTo>
                  <a:cubicBezTo>
                    <a:pt x="7661" y="7041"/>
                    <a:pt x="7667" y="7024"/>
                    <a:pt x="7670" y="7008"/>
                  </a:cubicBezTo>
                  <a:cubicBezTo>
                    <a:pt x="7673" y="6993"/>
                    <a:pt x="7673" y="6976"/>
                    <a:pt x="7671" y="6959"/>
                  </a:cubicBezTo>
                  <a:cubicBezTo>
                    <a:pt x="7669" y="6936"/>
                    <a:pt x="7661" y="6916"/>
                    <a:pt x="7649" y="6899"/>
                  </a:cubicBezTo>
                  <a:cubicBezTo>
                    <a:pt x="7637" y="6881"/>
                    <a:pt x="7622" y="6868"/>
                    <a:pt x="7604" y="6859"/>
                  </a:cubicBezTo>
                  <a:cubicBezTo>
                    <a:pt x="7592" y="6853"/>
                    <a:pt x="7578" y="6849"/>
                    <a:pt x="7564" y="6848"/>
                  </a:cubicBezTo>
                  <a:close/>
                  <a:moveTo>
                    <a:pt x="7678" y="6658"/>
                  </a:moveTo>
                  <a:lnTo>
                    <a:pt x="7635" y="6636"/>
                  </a:lnTo>
                  <a:lnTo>
                    <a:pt x="7581" y="6745"/>
                  </a:lnTo>
                  <a:lnTo>
                    <a:pt x="7624" y="6766"/>
                  </a:lnTo>
                  <a:lnTo>
                    <a:pt x="7678" y="6658"/>
                  </a:lnTo>
                  <a:close/>
                  <a:moveTo>
                    <a:pt x="7594" y="6170"/>
                  </a:moveTo>
                  <a:lnTo>
                    <a:pt x="7572" y="6216"/>
                  </a:lnTo>
                  <a:lnTo>
                    <a:pt x="7844" y="6350"/>
                  </a:lnTo>
                  <a:cubicBezTo>
                    <a:pt x="7857" y="6357"/>
                    <a:pt x="7868" y="6363"/>
                    <a:pt x="7877" y="6370"/>
                  </a:cubicBezTo>
                  <a:cubicBezTo>
                    <a:pt x="7885" y="6376"/>
                    <a:pt x="7892" y="6384"/>
                    <a:pt x="7898" y="6395"/>
                  </a:cubicBezTo>
                  <a:cubicBezTo>
                    <a:pt x="7903" y="6405"/>
                    <a:pt x="7904" y="6417"/>
                    <a:pt x="7903" y="6431"/>
                  </a:cubicBezTo>
                  <a:cubicBezTo>
                    <a:pt x="7901" y="6445"/>
                    <a:pt x="7896" y="6460"/>
                    <a:pt x="7888" y="6476"/>
                  </a:cubicBezTo>
                  <a:cubicBezTo>
                    <a:pt x="7882" y="6488"/>
                    <a:pt x="7876" y="6498"/>
                    <a:pt x="7869" y="6506"/>
                  </a:cubicBezTo>
                  <a:cubicBezTo>
                    <a:pt x="7863" y="6513"/>
                    <a:pt x="7856" y="6519"/>
                    <a:pt x="7849" y="6524"/>
                  </a:cubicBezTo>
                  <a:cubicBezTo>
                    <a:pt x="7843" y="6528"/>
                    <a:pt x="7836" y="6531"/>
                    <a:pt x="7830" y="6532"/>
                  </a:cubicBezTo>
                  <a:cubicBezTo>
                    <a:pt x="7823" y="6533"/>
                    <a:pt x="7818" y="6534"/>
                    <a:pt x="7813" y="6534"/>
                  </a:cubicBezTo>
                  <a:cubicBezTo>
                    <a:pt x="7805" y="6533"/>
                    <a:pt x="7796" y="6531"/>
                    <a:pt x="7785" y="6527"/>
                  </a:cubicBezTo>
                  <a:cubicBezTo>
                    <a:pt x="7773" y="6522"/>
                    <a:pt x="7763" y="6518"/>
                    <a:pt x="7753" y="6513"/>
                  </a:cubicBezTo>
                  <a:lnTo>
                    <a:pt x="7490" y="6383"/>
                  </a:lnTo>
                  <a:lnTo>
                    <a:pt x="7467" y="6429"/>
                  </a:lnTo>
                  <a:lnTo>
                    <a:pt x="7747" y="6567"/>
                  </a:lnTo>
                  <a:cubicBezTo>
                    <a:pt x="7756" y="6572"/>
                    <a:pt x="7766" y="6576"/>
                    <a:pt x="7778" y="6580"/>
                  </a:cubicBezTo>
                  <a:cubicBezTo>
                    <a:pt x="7790" y="6585"/>
                    <a:pt x="7802" y="6587"/>
                    <a:pt x="7814" y="6586"/>
                  </a:cubicBezTo>
                  <a:cubicBezTo>
                    <a:pt x="7838" y="6585"/>
                    <a:pt x="7860" y="6578"/>
                    <a:pt x="7878" y="6564"/>
                  </a:cubicBezTo>
                  <a:cubicBezTo>
                    <a:pt x="7896" y="6550"/>
                    <a:pt x="7912" y="6528"/>
                    <a:pt x="7927" y="6498"/>
                  </a:cubicBezTo>
                  <a:cubicBezTo>
                    <a:pt x="7939" y="6474"/>
                    <a:pt x="7946" y="6453"/>
                    <a:pt x="7949" y="6434"/>
                  </a:cubicBezTo>
                  <a:cubicBezTo>
                    <a:pt x="7952" y="6416"/>
                    <a:pt x="7952" y="6398"/>
                    <a:pt x="7947" y="6381"/>
                  </a:cubicBezTo>
                  <a:cubicBezTo>
                    <a:pt x="7943" y="6364"/>
                    <a:pt x="7936" y="6351"/>
                    <a:pt x="7924" y="6340"/>
                  </a:cubicBezTo>
                  <a:cubicBezTo>
                    <a:pt x="7913" y="6330"/>
                    <a:pt x="7896" y="6319"/>
                    <a:pt x="7872" y="6307"/>
                  </a:cubicBezTo>
                  <a:lnTo>
                    <a:pt x="7594" y="6170"/>
                  </a:lnTo>
                  <a:close/>
                  <a:moveTo>
                    <a:pt x="8169" y="5990"/>
                  </a:moveTo>
                  <a:lnTo>
                    <a:pt x="7778" y="5798"/>
                  </a:lnTo>
                  <a:lnTo>
                    <a:pt x="7755" y="5844"/>
                  </a:lnTo>
                  <a:lnTo>
                    <a:pt x="7968" y="5947"/>
                  </a:lnTo>
                  <a:cubicBezTo>
                    <a:pt x="7982" y="5954"/>
                    <a:pt x="7997" y="5960"/>
                    <a:pt x="8011" y="5967"/>
                  </a:cubicBezTo>
                  <a:cubicBezTo>
                    <a:pt x="8025" y="5973"/>
                    <a:pt x="8038" y="5979"/>
                    <a:pt x="8050" y="5984"/>
                  </a:cubicBezTo>
                  <a:cubicBezTo>
                    <a:pt x="8061" y="5988"/>
                    <a:pt x="8071" y="5992"/>
                    <a:pt x="8078" y="5995"/>
                  </a:cubicBezTo>
                  <a:cubicBezTo>
                    <a:pt x="8086" y="5998"/>
                    <a:pt x="8090" y="6000"/>
                    <a:pt x="8090" y="6000"/>
                  </a:cubicBezTo>
                  <a:cubicBezTo>
                    <a:pt x="8089" y="6000"/>
                    <a:pt x="8085" y="6000"/>
                    <a:pt x="8079" y="5999"/>
                  </a:cubicBezTo>
                  <a:cubicBezTo>
                    <a:pt x="8073" y="5999"/>
                    <a:pt x="8065" y="5998"/>
                    <a:pt x="8056" y="5998"/>
                  </a:cubicBezTo>
                  <a:cubicBezTo>
                    <a:pt x="8047" y="5997"/>
                    <a:pt x="8036" y="5997"/>
                    <a:pt x="8025" y="5996"/>
                  </a:cubicBezTo>
                  <a:cubicBezTo>
                    <a:pt x="8013" y="5996"/>
                    <a:pt x="8002" y="5996"/>
                    <a:pt x="7990" y="5996"/>
                  </a:cubicBezTo>
                  <a:lnTo>
                    <a:pt x="7677" y="6003"/>
                  </a:lnTo>
                  <a:lnTo>
                    <a:pt x="7650" y="6057"/>
                  </a:lnTo>
                  <a:lnTo>
                    <a:pt x="8041" y="6250"/>
                  </a:lnTo>
                  <a:lnTo>
                    <a:pt x="8065" y="6201"/>
                  </a:lnTo>
                  <a:lnTo>
                    <a:pt x="7837" y="6092"/>
                  </a:lnTo>
                  <a:cubicBezTo>
                    <a:pt x="7825" y="6086"/>
                    <a:pt x="7814" y="6081"/>
                    <a:pt x="7802" y="6076"/>
                  </a:cubicBezTo>
                  <a:cubicBezTo>
                    <a:pt x="7790" y="6071"/>
                    <a:pt x="7780" y="6066"/>
                    <a:pt x="7770" y="6062"/>
                  </a:cubicBezTo>
                  <a:cubicBezTo>
                    <a:pt x="7760" y="6058"/>
                    <a:pt x="7751" y="6054"/>
                    <a:pt x="7744" y="6051"/>
                  </a:cubicBezTo>
                  <a:cubicBezTo>
                    <a:pt x="7737" y="6048"/>
                    <a:pt x="7731" y="6046"/>
                    <a:pt x="7728" y="6045"/>
                  </a:cubicBezTo>
                  <a:cubicBezTo>
                    <a:pt x="7732" y="6046"/>
                    <a:pt x="7738" y="6046"/>
                    <a:pt x="7745" y="6046"/>
                  </a:cubicBezTo>
                  <a:cubicBezTo>
                    <a:pt x="7753" y="6047"/>
                    <a:pt x="7761" y="6047"/>
                    <a:pt x="7772" y="6047"/>
                  </a:cubicBezTo>
                  <a:cubicBezTo>
                    <a:pt x="7782" y="6047"/>
                    <a:pt x="7793" y="6047"/>
                    <a:pt x="7805" y="6047"/>
                  </a:cubicBezTo>
                  <a:cubicBezTo>
                    <a:pt x="7817" y="6047"/>
                    <a:pt x="7830" y="6047"/>
                    <a:pt x="7844" y="6047"/>
                  </a:cubicBezTo>
                  <a:lnTo>
                    <a:pt x="8144" y="6039"/>
                  </a:lnTo>
                  <a:lnTo>
                    <a:pt x="8169" y="5990"/>
                  </a:lnTo>
                  <a:close/>
                  <a:moveTo>
                    <a:pt x="8247" y="5830"/>
                  </a:moveTo>
                  <a:lnTo>
                    <a:pt x="7856" y="5638"/>
                  </a:lnTo>
                  <a:lnTo>
                    <a:pt x="7834" y="5683"/>
                  </a:lnTo>
                  <a:lnTo>
                    <a:pt x="8225" y="5876"/>
                  </a:lnTo>
                  <a:lnTo>
                    <a:pt x="8247" y="5830"/>
                  </a:lnTo>
                  <a:close/>
                  <a:moveTo>
                    <a:pt x="8047" y="5250"/>
                  </a:moveTo>
                  <a:lnTo>
                    <a:pt x="8023" y="5298"/>
                  </a:lnTo>
                  <a:lnTo>
                    <a:pt x="8240" y="5509"/>
                  </a:lnTo>
                  <a:cubicBezTo>
                    <a:pt x="8258" y="5526"/>
                    <a:pt x="8273" y="5540"/>
                    <a:pt x="8285" y="5551"/>
                  </a:cubicBezTo>
                  <a:cubicBezTo>
                    <a:pt x="8297" y="5562"/>
                    <a:pt x="8305" y="5569"/>
                    <a:pt x="8309" y="5573"/>
                  </a:cubicBezTo>
                  <a:cubicBezTo>
                    <a:pt x="8307" y="5572"/>
                    <a:pt x="8302" y="5571"/>
                    <a:pt x="8295" y="5569"/>
                  </a:cubicBezTo>
                  <a:cubicBezTo>
                    <a:pt x="8288" y="5567"/>
                    <a:pt x="8280" y="5565"/>
                    <a:pt x="8271" y="5563"/>
                  </a:cubicBezTo>
                  <a:cubicBezTo>
                    <a:pt x="8261" y="5561"/>
                    <a:pt x="8252" y="5559"/>
                    <a:pt x="8242" y="5558"/>
                  </a:cubicBezTo>
                  <a:cubicBezTo>
                    <a:pt x="8231" y="5556"/>
                    <a:pt x="8221" y="5554"/>
                    <a:pt x="8211" y="5553"/>
                  </a:cubicBezTo>
                  <a:lnTo>
                    <a:pt x="7919" y="5511"/>
                  </a:lnTo>
                  <a:lnTo>
                    <a:pt x="7894" y="5562"/>
                  </a:lnTo>
                  <a:lnTo>
                    <a:pt x="8349" y="5623"/>
                  </a:lnTo>
                  <a:lnTo>
                    <a:pt x="8372" y="5577"/>
                  </a:lnTo>
                  <a:lnTo>
                    <a:pt x="8047" y="5250"/>
                  </a:lnTo>
                  <a:close/>
                  <a:moveTo>
                    <a:pt x="8583" y="5148"/>
                  </a:moveTo>
                  <a:lnTo>
                    <a:pt x="8543" y="5128"/>
                  </a:lnTo>
                  <a:lnTo>
                    <a:pt x="8458" y="5300"/>
                  </a:lnTo>
                  <a:lnTo>
                    <a:pt x="8315" y="5230"/>
                  </a:lnTo>
                  <a:lnTo>
                    <a:pt x="8381" y="5096"/>
                  </a:lnTo>
                  <a:lnTo>
                    <a:pt x="8340" y="5076"/>
                  </a:lnTo>
                  <a:lnTo>
                    <a:pt x="8274" y="5210"/>
                  </a:lnTo>
                  <a:lnTo>
                    <a:pt x="8146" y="5147"/>
                  </a:lnTo>
                  <a:lnTo>
                    <a:pt x="8225" y="4986"/>
                  </a:lnTo>
                  <a:lnTo>
                    <a:pt x="8189" y="4961"/>
                  </a:lnTo>
                  <a:lnTo>
                    <a:pt x="8084" y="5175"/>
                  </a:lnTo>
                  <a:lnTo>
                    <a:pt x="8475" y="5367"/>
                  </a:lnTo>
                  <a:lnTo>
                    <a:pt x="8583" y="5148"/>
                  </a:lnTo>
                  <a:close/>
                  <a:moveTo>
                    <a:pt x="8746" y="4817"/>
                  </a:moveTo>
                  <a:lnTo>
                    <a:pt x="8710" y="4821"/>
                  </a:lnTo>
                  <a:cubicBezTo>
                    <a:pt x="8693" y="4824"/>
                    <a:pt x="8675" y="4826"/>
                    <a:pt x="8657" y="4829"/>
                  </a:cubicBezTo>
                  <a:cubicBezTo>
                    <a:pt x="8638" y="4831"/>
                    <a:pt x="8620" y="4834"/>
                    <a:pt x="8604" y="4836"/>
                  </a:cubicBezTo>
                  <a:cubicBezTo>
                    <a:pt x="8587" y="4838"/>
                    <a:pt x="8576" y="4840"/>
                    <a:pt x="8569" y="4841"/>
                  </a:cubicBezTo>
                  <a:cubicBezTo>
                    <a:pt x="8559" y="4843"/>
                    <a:pt x="8548" y="4846"/>
                    <a:pt x="8536" y="4849"/>
                  </a:cubicBezTo>
                  <a:cubicBezTo>
                    <a:pt x="8524" y="4852"/>
                    <a:pt x="8514" y="4855"/>
                    <a:pt x="8506" y="4859"/>
                  </a:cubicBezTo>
                  <a:lnTo>
                    <a:pt x="8508" y="4853"/>
                  </a:lnTo>
                  <a:cubicBezTo>
                    <a:pt x="8516" y="4838"/>
                    <a:pt x="8521" y="4822"/>
                    <a:pt x="8522" y="4807"/>
                  </a:cubicBezTo>
                  <a:cubicBezTo>
                    <a:pt x="8523" y="4792"/>
                    <a:pt x="8521" y="4777"/>
                    <a:pt x="8516" y="4764"/>
                  </a:cubicBezTo>
                  <a:cubicBezTo>
                    <a:pt x="8511" y="4750"/>
                    <a:pt x="8503" y="4738"/>
                    <a:pt x="8493" y="4726"/>
                  </a:cubicBezTo>
                  <a:cubicBezTo>
                    <a:pt x="8482" y="4715"/>
                    <a:pt x="8468" y="4705"/>
                    <a:pt x="8452" y="4697"/>
                  </a:cubicBezTo>
                  <a:cubicBezTo>
                    <a:pt x="8442" y="4692"/>
                    <a:pt x="8432" y="4689"/>
                    <a:pt x="8422" y="4687"/>
                  </a:cubicBezTo>
                  <a:cubicBezTo>
                    <a:pt x="8413" y="4685"/>
                    <a:pt x="8403" y="4684"/>
                    <a:pt x="8395" y="4685"/>
                  </a:cubicBezTo>
                  <a:cubicBezTo>
                    <a:pt x="8386" y="4685"/>
                    <a:pt x="8378" y="4686"/>
                    <a:pt x="8371" y="4688"/>
                  </a:cubicBezTo>
                  <a:cubicBezTo>
                    <a:pt x="8363" y="4690"/>
                    <a:pt x="8357" y="4693"/>
                    <a:pt x="8351" y="4695"/>
                  </a:cubicBezTo>
                  <a:cubicBezTo>
                    <a:pt x="8345" y="4698"/>
                    <a:pt x="8339" y="4702"/>
                    <a:pt x="8333" y="4706"/>
                  </a:cubicBezTo>
                  <a:cubicBezTo>
                    <a:pt x="8327" y="4710"/>
                    <a:pt x="8321" y="4716"/>
                    <a:pt x="8315" y="4723"/>
                  </a:cubicBezTo>
                  <a:cubicBezTo>
                    <a:pt x="8309" y="4729"/>
                    <a:pt x="8303" y="4737"/>
                    <a:pt x="8297" y="4747"/>
                  </a:cubicBezTo>
                  <a:cubicBezTo>
                    <a:pt x="8291" y="4757"/>
                    <a:pt x="8284" y="4768"/>
                    <a:pt x="8278" y="4782"/>
                  </a:cubicBezTo>
                  <a:lnTo>
                    <a:pt x="8233" y="4873"/>
                  </a:lnTo>
                  <a:lnTo>
                    <a:pt x="8624" y="5065"/>
                  </a:lnTo>
                  <a:lnTo>
                    <a:pt x="8646" y="5020"/>
                  </a:lnTo>
                  <a:lnTo>
                    <a:pt x="8469" y="4933"/>
                  </a:lnTo>
                  <a:cubicBezTo>
                    <a:pt x="8475" y="4923"/>
                    <a:pt x="8480" y="4916"/>
                    <a:pt x="8487" y="4911"/>
                  </a:cubicBezTo>
                  <a:cubicBezTo>
                    <a:pt x="8493" y="4907"/>
                    <a:pt x="8503" y="4903"/>
                    <a:pt x="8516" y="4901"/>
                  </a:cubicBezTo>
                  <a:cubicBezTo>
                    <a:pt x="8539" y="4896"/>
                    <a:pt x="8561" y="4892"/>
                    <a:pt x="8582" y="4888"/>
                  </a:cubicBezTo>
                  <a:cubicBezTo>
                    <a:pt x="8603" y="4885"/>
                    <a:pt x="8622" y="4882"/>
                    <a:pt x="8639" y="4880"/>
                  </a:cubicBezTo>
                  <a:cubicBezTo>
                    <a:pt x="8657" y="4878"/>
                    <a:pt x="8672" y="4877"/>
                    <a:pt x="8685" y="4876"/>
                  </a:cubicBezTo>
                  <a:cubicBezTo>
                    <a:pt x="8699" y="4875"/>
                    <a:pt x="8709" y="4875"/>
                    <a:pt x="8717" y="4875"/>
                  </a:cubicBezTo>
                  <a:lnTo>
                    <a:pt x="8746" y="4817"/>
                  </a:lnTo>
                  <a:close/>
                  <a:moveTo>
                    <a:pt x="8460" y="4768"/>
                  </a:moveTo>
                  <a:cubicBezTo>
                    <a:pt x="8468" y="4776"/>
                    <a:pt x="8474" y="4785"/>
                    <a:pt x="8477" y="4795"/>
                  </a:cubicBezTo>
                  <a:cubicBezTo>
                    <a:pt x="8480" y="4806"/>
                    <a:pt x="8480" y="4817"/>
                    <a:pt x="8478" y="4830"/>
                  </a:cubicBezTo>
                  <a:cubicBezTo>
                    <a:pt x="8476" y="4843"/>
                    <a:pt x="8470" y="4858"/>
                    <a:pt x="8462" y="4875"/>
                  </a:cubicBezTo>
                  <a:lnTo>
                    <a:pt x="8440" y="4918"/>
                  </a:lnTo>
                  <a:lnTo>
                    <a:pt x="8295" y="4847"/>
                  </a:lnTo>
                  <a:lnTo>
                    <a:pt x="8318" y="4800"/>
                  </a:lnTo>
                  <a:cubicBezTo>
                    <a:pt x="8323" y="4789"/>
                    <a:pt x="8328" y="4780"/>
                    <a:pt x="8333" y="4773"/>
                  </a:cubicBezTo>
                  <a:cubicBezTo>
                    <a:pt x="8338" y="4766"/>
                    <a:pt x="8344" y="4760"/>
                    <a:pt x="8350" y="4755"/>
                  </a:cubicBezTo>
                  <a:cubicBezTo>
                    <a:pt x="8360" y="4746"/>
                    <a:pt x="8372" y="4741"/>
                    <a:pt x="8386" y="4739"/>
                  </a:cubicBezTo>
                  <a:cubicBezTo>
                    <a:pt x="8401" y="4737"/>
                    <a:pt x="8415" y="4739"/>
                    <a:pt x="8428" y="4746"/>
                  </a:cubicBezTo>
                  <a:cubicBezTo>
                    <a:pt x="8441" y="4752"/>
                    <a:pt x="8451" y="4759"/>
                    <a:pt x="8460" y="4768"/>
                  </a:cubicBezTo>
                  <a:close/>
                  <a:moveTo>
                    <a:pt x="8757" y="4423"/>
                  </a:moveTo>
                  <a:cubicBezTo>
                    <a:pt x="8742" y="4421"/>
                    <a:pt x="8728" y="4422"/>
                    <a:pt x="8715" y="4426"/>
                  </a:cubicBezTo>
                  <a:cubicBezTo>
                    <a:pt x="8702" y="4429"/>
                    <a:pt x="8690" y="4435"/>
                    <a:pt x="8679" y="4442"/>
                  </a:cubicBezTo>
                  <a:cubicBezTo>
                    <a:pt x="8668" y="4449"/>
                    <a:pt x="8656" y="4460"/>
                    <a:pt x="8642" y="4475"/>
                  </a:cubicBezTo>
                  <a:lnTo>
                    <a:pt x="8606" y="4513"/>
                  </a:lnTo>
                  <a:cubicBezTo>
                    <a:pt x="8587" y="4533"/>
                    <a:pt x="8570" y="4545"/>
                    <a:pt x="8556" y="4550"/>
                  </a:cubicBezTo>
                  <a:cubicBezTo>
                    <a:pt x="8541" y="4556"/>
                    <a:pt x="8526" y="4555"/>
                    <a:pt x="8510" y="4547"/>
                  </a:cubicBezTo>
                  <a:cubicBezTo>
                    <a:pt x="8490" y="4537"/>
                    <a:pt x="8477" y="4522"/>
                    <a:pt x="8473" y="4503"/>
                  </a:cubicBezTo>
                  <a:cubicBezTo>
                    <a:pt x="8468" y="4484"/>
                    <a:pt x="8472" y="4462"/>
                    <a:pt x="8484" y="4437"/>
                  </a:cubicBezTo>
                  <a:cubicBezTo>
                    <a:pt x="8488" y="4429"/>
                    <a:pt x="8493" y="4421"/>
                    <a:pt x="8497" y="4414"/>
                  </a:cubicBezTo>
                  <a:cubicBezTo>
                    <a:pt x="8502" y="4407"/>
                    <a:pt x="8508" y="4401"/>
                    <a:pt x="8514" y="4395"/>
                  </a:cubicBezTo>
                  <a:cubicBezTo>
                    <a:pt x="8520" y="4389"/>
                    <a:pt x="8528" y="4383"/>
                    <a:pt x="8536" y="4377"/>
                  </a:cubicBezTo>
                  <a:cubicBezTo>
                    <a:pt x="8544" y="4371"/>
                    <a:pt x="8553" y="4365"/>
                    <a:pt x="8564" y="4358"/>
                  </a:cubicBezTo>
                  <a:lnTo>
                    <a:pt x="8540" y="4321"/>
                  </a:lnTo>
                  <a:cubicBezTo>
                    <a:pt x="8497" y="4346"/>
                    <a:pt x="8465" y="4379"/>
                    <a:pt x="8445" y="4421"/>
                  </a:cubicBezTo>
                  <a:cubicBezTo>
                    <a:pt x="8435" y="4440"/>
                    <a:pt x="8430" y="4458"/>
                    <a:pt x="8427" y="4476"/>
                  </a:cubicBezTo>
                  <a:cubicBezTo>
                    <a:pt x="8425" y="4495"/>
                    <a:pt x="8426" y="4512"/>
                    <a:pt x="8431" y="4528"/>
                  </a:cubicBezTo>
                  <a:cubicBezTo>
                    <a:pt x="8435" y="4544"/>
                    <a:pt x="8443" y="4558"/>
                    <a:pt x="8454" y="4571"/>
                  </a:cubicBezTo>
                  <a:cubicBezTo>
                    <a:pt x="8464" y="4584"/>
                    <a:pt x="8478" y="4594"/>
                    <a:pt x="8495" y="4602"/>
                  </a:cubicBezTo>
                  <a:cubicBezTo>
                    <a:pt x="8520" y="4615"/>
                    <a:pt x="8545" y="4617"/>
                    <a:pt x="8571" y="4609"/>
                  </a:cubicBezTo>
                  <a:cubicBezTo>
                    <a:pt x="8582" y="4606"/>
                    <a:pt x="8593" y="4600"/>
                    <a:pt x="8603" y="4592"/>
                  </a:cubicBezTo>
                  <a:cubicBezTo>
                    <a:pt x="8613" y="4584"/>
                    <a:pt x="8625" y="4572"/>
                    <a:pt x="8640" y="4557"/>
                  </a:cubicBezTo>
                  <a:lnTo>
                    <a:pt x="8671" y="4523"/>
                  </a:lnTo>
                  <a:cubicBezTo>
                    <a:pt x="8708" y="4484"/>
                    <a:pt x="8744" y="4472"/>
                    <a:pt x="8778" y="4489"/>
                  </a:cubicBezTo>
                  <a:cubicBezTo>
                    <a:pt x="8801" y="4501"/>
                    <a:pt x="8816" y="4519"/>
                    <a:pt x="8820" y="4545"/>
                  </a:cubicBezTo>
                  <a:cubicBezTo>
                    <a:pt x="8823" y="4556"/>
                    <a:pt x="8823" y="4567"/>
                    <a:pt x="8821" y="4577"/>
                  </a:cubicBezTo>
                  <a:cubicBezTo>
                    <a:pt x="8819" y="4588"/>
                    <a:pt x="8814" y="4600"/>
                    <a:pt x="8807" y="4615"/>
                  </a:cubicBezTo>
                  <a:cubicBezTo>
                    <a:pt x="8797" y="4635"/>
                    <a:pt x="8786" y="4652"/>
                    <a:pt x="8772" y="4666"/>
                  </a:cubicBezTo>
                  <a:cubicBezTo>
                    <a:pt x="8758" y="4680"/>
                    <a:pt x="8742" y="4693"/>
                    <a:pt x="8722" y="4703"/>
                  </a:cubicBezTo>
                  <a:lnTo>
                    <a:pt x="8748" y="4742"/>
                  </a:lnTo>
                  <a:cubicBezTo>
                    <a:pt x="8770" y="4728"/>
                    <a:pt x="8788" y="4713"/>
                    <a:pt x="8804" y="4695"/>
                  </a:cubicBezTo>
                  <a:cubicBezTo>
                    <a:pt x="8820" y="4678"/>
                    <a:pt x="8833" y="4657"/>
                    <a:pt x="8845" y="4634"/>
                  </a:cubicBezTo>
                  <a:cubicBezTo>
                    <a:pt x="8854" y="4616"/>
                    <a:pt x="8860" y="4599"/>
                    <a:pt x="8863" y="4583"/>
                  </a:cubicBezTo>
                  <a:cubicBezTo>
                    <a:pt x="8866" y="4568"/>
                    <a:pt x="8866" y="4551"/>
                    <a:pt x="8864" y="4534"/>
                  </a:cubicBezTo>
                  <a:cubicBezTo>
                    <a:pt x="8862" y="4511"/>
                    <a:pt x="8855" y="4491"/>
                    <a:pt x="8843" y="4474"/>
                  </a:cubicBezTo>
                  <a:cubicBezTo>
                    <a:pt x="8830" y="4456"/>
                    <a:pt x="8815" y="4443"/>
                    <a:pt x="8797" y="4434"/>
                  </a:cubicBezTo>
                  <a:cubicBezTo>
                    <a:pt x="8785" y="4428"/>
                    <a:pt x="8771" y="4424"/>
                    <a:pt x="8757" y="4423"/>
                  </a:cubicBezTo>
                  <a:close/>
                  <a:moveTo>
                    <a:pt x="8974" y="4352"/>
                  </a:moveTo>
                  <a:lnTo>
                    <a:pt x="8584" y="4160"/>
                  </a:lnTo>
                  <a:lnTo>
                    <a:pt x="8561" y="4206"/>
                  </a:lnTo>
                  <a:lnTo>
                    <a:pt x="8952" y="4398"/>
                  </a:lnTo>
                  <a:lnTo>
                    <a:pt x="8974" y="4352"/>
                  </a:lnTo>
                  <a:close/>
                  <a:moveTo>
                    <a:pt x="8730" y="3674"/>
                  </a:moveTo>
                  <a:cubicBezTo>
                    <a:pt x="8721" y="3677"/>
                    <a:pt x="8715" y="3683"/>
                    <a:pt x="8711" y="3691"/>
                  </a:cubicBezTo>
                  <a:cubicBezTo>
                    <a:pt x="8707" y="3699"/>
                    <a:pt x="8706" y="3707"/>
                    <a:pt x="8709" y="3716"/>
                  </a:cubicBezTo>
                  <a:cubicBezTo>
                    <a:pt x="8712" y="3724"/>
                    <a:pt x="8718" y="3731"/>
                    <a:pt x="8726" y="3735"/>
                  </a:cubicBezTo>
                  <a:cubicBezTo>
                    <a:pt x="8734" y="3739"/>
                    <a:pt x="8743" y="3739"/>
                    <a:pt x="8751" y="3736"/>
                  </a:cubicBezTo>
                  <a:cubicBezTo>
                    <a:pt x="8760" y="3734"/>
                    <a:pt x="8766" y="3728"/>
                    <a:pt x="8770" y="3720"/>
                  </a:cubicBezTo>
                  <a:cubicBezTo>
                    <a:pt x="8775" y="3711"/>
                    <a:pt x="8775" y="3703"/>
                    <a:pt x="8772" y="3695"/>
                  </a:cubicBezTo>
                  <a:cubicBezTo>
                    <a:pt x="8769" y="3686"/>
                    <a:pt x="8763" y="3680"/>
                    <a:pt x="8755" y="3676"/>
                  </a:cubicBezTo>
                  <a:cubicBezTo>
                    <a:pt x="8747" y="3672"/>
                    <a:pt x="8738" y="3671"/>
                    <a:pt x="8730" y="3674"/>
                  </a:cubicBezTo>
                  <a:close/>
                  <a:moveTo>
                    <a:pt x="8788" y="3557"/>
                  </a:moveTo>
                  <a:cubicBezTo>
                    <a:pt x="8779" y="3560"/>
                    <a:pt x="8773" y="3565"/>
                    <a:pt x="8769" y="3574"/>
                  </a:cubicBezTo>
                  <a:cubicBezTo>
                    <a:pt x="8765" y="3582"/>
                    <a:pt x="8764" y="3590"/>
                    <a:pt x="8767" y="3598"/>
                  </a:cubicBezTo>
                  <a:cubicBezTo>
                    <a:pt x="8770" y="3607"/>
                    <a:pt x="8775" y="3613"/>
                    <a:pt x="8783" y="3617"/>
                  </a:cubicBezTo>
                  <a:cubicBezTo>
                    <a:pt x="8792" y="3621"/>
                    <a:pt x="8800" y="3622"/>
                    <a:pt x="8809" y="3619"/>
                  </a:cubicBezTo>
                  <a:cubicBezTo>
                    <a:pt x="8818" y="3616"/>
                    <a:pt x="8824" y="3611"/>
                    <a:pt x="8828" y="3602"/>
                  </a:cubicBezTo>
                  <a:cubicBezTo>
                    <a:pt x="8832" y="3594"/>
                    <a:pt x="8833" y="3586"/>
                    <a:pt x="8830" y="3577"/>
                  </a:cubicBezTo>
                  <a:cubicBezTo>
                    <a:pt x="8826" y="3569"/>
                    <a:pt x="8821" y="3563"/>
                    <a:pt x="8812" y="3558"/>
                  </a:cubicBezTo>
                  <a:cubicBezTo>
                    <a:pt x="8804" y="3555"/>
                    <a:pt x="8796" y="3554"/>
                    <a:pt x="8788" y="3557"/>
                  </a:cubicBezTo>
                  <a:close/>
                  <a:moveTo>
                    <a:pt x="3128" y="17960"/>
                  </a:moveTo>
                  <a:lnTo>
                    <a:pt x="2720" y="17801"/>
                  </a:lnTo>
                  <a:lnTo>
                    <a:pt x="2687" y="17870"/>
                  </a:lnTo>
                  <a:lnTo>
                    <a:pt x="2910" y="18072"/>
                  </a:lnTo>
                  <a:cubicBezTo>
                    <a:pt x="2924" y="18084"/>
                    <a:pt x="2936" y="18094"/>
                    <a:pt x="2947" y="18102"/>
                  </a:cubicBezTo>
                  <a:cubicBezTo>
                    <a:pt x="2959" y="18111"/>
                    <a:pt x="2965" y="18116"/>
                    <a:pt x="2966" y="18117"/>
                  </a:cubicBezTo>
                  <a:cubicBezTo>
                    <a:pt x="2964" y="18116"/>
                    <a:pt x="2956" y="18114"/>
                    <a:pt x="2943" y="18111"/>
                  </a:cubicBezTo>
                  <a:cubicBezTo>
                    <a:pt x="2929" y="18107"/>
                    <a:pt x="2912" y="18103"/>
                    <a:pt x="2891" y="18099"/>
                  </a:cubicBezTo>
                  <a:lnTo>
                    <a:pt x="2601" y="18045"/>
                  </a:lnTo>
                  <a:lnTo>
                    <a:pt x="2567" y="18113"/>
                  </a:lnTo>
                  <a:lnTo>
                    <a:pt x="2800" y="18254"/>
                  </a:lnTo>
                  <a:lnTo>
                    <a:pt x="2895" y="18254"/>
                  </a:lnTo>
                  <a:lnTo>
                    <a:pt x="2696" y="18136"/>
                  </a:lnTo>
                  <a:cubicBezTo>
                    <a:pt x="2690" y="18133"/>
                    <a:pt x="2684" y="18129"/>
                    <a:pt x="2676" y="18125"/>
                  </a:cubicBezTo>
                  <a:cubicBezTo>
                    <a:pt x="2669" y="18120"/>
                    <a:pt x="2661" y="18116"/>
                    <a:pt x="2654" y="18112"/>
                  </a:cubicBezTo>
                  <a:cubicBezTo>
                    <a:pt x="2647" y="18108"/>
                    <a:pt x="2640" y="18104"/>
                    <a:pt x="2635" y="18101"/>
                  </a:cubicBezTo>
                  <a:cubicBezTo>
                    <a:pt x="2630" y="18098"/>
                    <a:pt x="2627" y="18096"/>
                    <a:pt x="2625" y="18096"/>
                  </a:cubicBezTo>
                  <a:cubicBezTo>
                    <a:pt x="2630" y="18097"/>
                    <a:pt x="2639" y="18099"/>
                    <a:pt x="2653" y="18101"/>
                  </a:cubicBezTo>
                  <a:cubicBezTo>
                    <a:pt x="2668" y="18105"/>
                    <a:pt x="2686" y="18108"/>
                    <a:pt x="2708" y="18112"/>
                  </a:cubicBezTo>
                  <a:lnTo>
                    <a:pt x="3024" y="18171"/>
                  </a:lnTo>
                  <a:lnTo>
                    <a:pt x="3043" y="18132"/>
                  </a:lnTo>
                  <a:lnTo>
                    <a:pt x="2793" y="17904"/>
                  </a:lnTo>
                  <a:cubicBezTo>
                    <a:pt x="2788" y="17900"/>
                    <a:pt x="2782" y="17895"/>
                    <a:pt x="2776" y="17890"/>
                  </a:cubicBezTo>
                  <a:cubicBezTo>
                    <a:pt x="2770" y="17885"/>
                    <a:pt x="2765" y="17880"/>
                    <a:pt x="2760" y="17876"/>
                  </a:cubicBezTo>
                  <a:cubicBezTo>
                    <a:pt x="2754" y="17871"/>
                    <a:pt x="2750" y="17868"/>
                    <a:pt x="2746" y="17865"/>
                  </a:cubicBezTo>
                  <a:cubicBezTo>
                    <a:pt x="2742" y="17862"/>
                    <a:pt x="2740" y="17860"/>
                    <a:pt x="2740" y="17859"/>
                  </a:cubicBezTo>
                  <a:cubicBezTo>
                    <a:pt x="2740" y="17859"/>
                    <a:pt x="2743" y="17860"/>
                    <a:pt x="2748" y="17863"/>
                  </a:cubicBezTo>
                  <a:cubicBezTo>
                    <a:pt x="2752" y="17865"/>
                    <a:pt x="2758" y="17867"/>
                    <a:pt x="2765" y="17870"/>
                  </a:cubicBezTo>
                  <a:cubicBezTo>
                    <a:pt x="2772" y="17873"/>
                    <a:pt x="2779" y="17876"/>
                    <a:pt x="2786" y="17880"/>
                  </a:cubicBezTo>
                  <a:cubicBezTo>
                    <a:pt x="2794" y="17883"/>
                    <a:pt x="2801" y="17886"/>
                    <a:pt x="2807" y="17889"/>
                  </a:cubicBezTo>
                  <a:lnTo>
                    <a:pt x="3105" y="18007"/>
                  </a:lnTo>
                  <a:lnTo>
                    <a:pt x="3128" y="17960"/>
                  </a:lnTo>
                  <a:close/>
                  <a:moveTo>
                    <a:pt x="9002" y="6041"/>
                  </a:moveTo>
                  <a:lnTo>
                    <a:pt x="9002" y="5883"/>
                  </a:lnTo>
                  <a:lnTo>
                    <a:pt x="9000" y="5880"/>
                  </a:lnTo>
                  <a:cubicBezTo>
                    <a:pt x="8988" y="5863"/>
                    <a:pt x="8972" y="5849"/>
                    <a:pt x="8954" y="5840"/>
                  </a:cubicBezTo>
                  <a:cubicBezTo>
                    <a:pt x="8942" y="5834"/>
                    <a:pt x="8929" y="5831"/>
                    <a:pt x="8914" y="5829"/>
                  </a:cubicBezTo>
                  <a:cubicBezTo>
                    <a:pt x="8899" y="5828"/>
                    <a:pt x="8886" y="5829"/>
                    <a:pt x="8873" y="5832"/>
                  </a:cubicBezTo>
                  <a:cubicBezTo>
                    <a:pt x="8860" y="5836"/>
                    <a:pt x="8848" y="5841"/>
                    <a:pt x="8837" y="5848"/>
                  </a:cubicBezTo>
                  <a:cubicBezTo>
                    <a:pt x="8826" y="5856"/>
                    <a:pt x="8813" y="5867"/>
                    <a:pt x="8799" y="5882"/>
                  </a:cubicBezTo>
                  <a:lnTo>
                    <a:pt x="8763" y="5920"/>
                  </a:lnTo>
                  <a:cubicBezTo>
                    <a:pt x="8744" y="5939"/>
                    <a:pt x="8727" y="5951"/>
                    <a:pt x="8713" y="5957"/>
                  </a:cubicBezTo>
                  <a:cubicBezTo>
                    <a:pt x="8698" y="5962"/>
                    <a:pt x="8683" y="5961"/>
                    <a:pt x="8667" y="5953"/>
                  </a:cubicBezTo>
                  <a:cubicBezTo>
                    <a:pt x="8647" y="5943"/>
                    <a:pt x="8635" y="5929"/>
                    <a:pt x="8630" y="5909"/>
                  </a:cubicBezTo>
                  <a:cubicBezTo>
                    <a:pt x="8625" y="5890"/>
                    <a:pt x="8629" y="5868"/>
                    <a:pt x="8641" y="5843"/>
                  </a:cubicBezTo>
                  <a:cubicBezTo>
                    <a:pt x="8645" y="5835"/>
                    <a:pt x="8650" y="5827"/>
                    <a:pt x="8655" y="5821"/>
                  </a:cubicBezTo>
                  <a:cubicBezTo>
                    <a:pt x="8659" y="5814"/>
                    <a:pt x="8665" y="5807"/>
                    <a:pt x="8671" y="5801"/>
                  </a:cubicBezTo>
                  <a:cubicBezTo>
                    <a:pt x="8678" y="5795"/>
                    <a:pt x="8685" y="5789"/>
                    <a:pt x="8693" y="5783"/>
                  </a:cubicBezTo>
                  <a:cubicBezTo>
                    <a:pt x="8701" y="5777"/>
                    <a:pt x="8710" y="5771"/>
                    <a:pt x="8721" y="5765"/>
                  </a:cubicBezTo>
                  <a:lnTo>
                    <a:pt x="8698" y="5728"/>
                  </a:lnTo>
                  <a:cubicBezTo>
                    <a:pt x="8654" y="5752"/>
                    <a:pt x="8622" y="5786"/>
                    <a:pt x="8602" y="5827"/>
                  </a:cubicBezTo>
                  <a:cubicBezTo>
                    <a:pt x="8593" y="5846"/>
                    <a:pt x="8587" y="5865"/>
                    <a:pt x="8585" y="5883"/>
                  </a:cubicBezTo>
                  <a:cubicBezTo>
                    <a:pt x="8583" y="5901"/>
                    <a:pt x="8584" y="5918"/>
                    <a:pt x="8588" y="5934"/>
                  </a:cubicBezTo>
                  <a:cubicBezTo>
                    <a:pt x="8593" y="5950"/>
                    <a:pt x="8600" y="5964"/>
                    <a:pt x="8611" y="5977"/>
                  </a:cubicBezTo>
                  <a:cubicBezTo>
                    <a:pt x="8622" y="5990"/>
                    <a:pt x="8635" y="6000"/>
                    <a:pt x="8652" y="6009"/>
                  </a:cubicBezTo>
                  <a:cubicBezTo>
                    <a:pt x="8677" y="6021"/>
                    <a:pt x="8702" y="6023"/>
                    <a:pt x="8728" y="6016"/>
                  </a:cubicBezTo>
                  <a:cubicBezTo>
                    <a:pt x="8740" y="6012"/>
                    <a:pt x="8750" y="6006"/>
                    <a:pt x="8761" y="5998"/>
                  </a:cubicBezTo>
                  <a:cubicBezTo>
                    <a:pt x="8771" y="5990"/>
                    <a:pt x="8783" y="5978"/>
                    <a:pt x="8797" y="5963"/>
                  </a:cubicBezTo>
                  <a:lnTo>
                    <a:pt x="8828" y="5930"/>
                  </a:lnTo>
                  <a:cubicBezTo>
                    <a:pt x="8865" y="5890"/>
                    <a:pt x="8901" y="5879"/>
                    <a:pt x="8936" y="5896"/>
                  </a:cubicBezTo>
                  <a:cubicBezTo>
                    <a:pt x="8959" y="5907"/>
                    <a:pt x="8973" y="5925"/>
                    <a:pt x="8978" y="5951"/>
                  </a:cubicBezTo>
                  <a:cubicBezTo>
                    <a:pt x="8980" y="5962"/>
                    <a:pt x="8980" y="5973"/>
                    <a:pt x="8978" y="5984"/>
                  </a:cubicBezTo>
                  <a:cubicBezTo>
                    <a:pt x="8976" y="5994"/>
                    <a:pt x="8971" y="6007"/>
                    <a:pt x="8964" y="6021"/>
                  </a:cubicBezTo>
                  <a:cubicBezTo>
                    <a:pt x="8954" y="6041"/>
                    <a:pt x="8943" y="6058"/>
                    <a:pt x="8929" y="6072"/>
                  </a:cubicBezTo>
                  <a:cubicBezTo>
                    <a:pt x="8915" y="6087"/>
                    <a:pt x="8899" y="6099"/>
                    <a:pt x="8879" y="6110"/>
                  </a:cubicBezTo>
                  <a:lnTo>
                    <a:pt x="8905" y="6148"/>
                  </a:lnTo>
                  <a:cubicBezTo>
                    <a:pt x="8927" y="6135"/>
                    <a:pt x="8946" y="6119"/>
                    <a:pt x="8961" y="6102"/>
                  </a:cubicBezTo>
                  <a:cubicBezTo>
                    <a:pt x="8977" y="6084"/>
                    <a:pt x="8990" y="6064"/>
                    <a:pt x="9002" y="6041"/>
                  </a:cubicBezTo>
                  <a:close/>
                  <a:moveTo>
                    <a:pt x="9002" y="5754"/>
                  </a:moveTo>
                  <a:lnTo>
                    <a:pt x="9002" y="5700"/>
                  </a:lnTo>
                  <a:cubicBezTo>
                    <a:pt x="8997" y="5699"/>
                    <a:pt x="8993" y="5698"/>
                    <a:pt x="8988" y="5696"/>
                  </a:cubicBezTo>
                  <a:cubicBezTo>
                    <a:pt x="8975" y="5692"/>
                    <a:pt x="8958" y="5686"/>
                    <a:pt x="8939" y="5676"/>
                  </a:cubicBezTo>
                  <a:cubicBezTo>
                    <a:pt x="8916" y="5665"/>
                    <a:pt x="8897" y="5654"/>
                    <a:pt x="8882" y="5643"/>
                  </a:cubicBezTo>
                  <a:cubicBezTo>
                    <a:pt x="8867" y="5632"/>
                    <a:pt x="8854" y="5621"/>
                    <a:pt x="8844" y="5609"/>
                  </a:cubicBezTo>
                  <a:cubicBezTo>
                    <a:pt x="8826" y="5588"/>
                    <a:pt x="8816" y="5567"/>
                    <a:pt x="8813" y="5546"/>
                  </a:cubicBezTo>
                  <a:cubicBezTo>
                    <a:pt x="8809" y="5524"/>
                    <a:pt x="8813" y="5502"/>
                    <a:pt x="8824" y="5479"/>
                  </a:cubicBezTo>
                  <a:cubicBezTo>
                    <a:pt x="8831" y="5465"/>
                    <a:pt x="8839" y="5453"/>
                    <a:pt x="8849" y="5443"/>
                  </a:cubicBezTo>
                  <a:cubicBezTo>
                    <a:pt x="8858" y="5433"/>
                    <a:pt x="8870" y="5425"/>
                    <a:pt x="8885" y="5417"/>
                  </a:cubicBezTo>
                  <a:lnTo>
                    <a:pt x="8867" y="5377"/>
                  </a:lnTo>
                  <a:cubicBezTo>
                    <a:pt x="8850" y="5386"/>
                    <a:pt x="8835" y="5397"/>
                    <a:pt x="8821" y="5411"/>
                  </a:cubicBezTo>
                  <a:cubicBezTo>
                    <a:pt x="8808" y="5425"/>
                    <a:pt x="8796" y="5441"/>
                    <a:pt x="8787" y="5460"/>
                  </a:cubicBezTo>
                  <a:cubicBezTo>
                    <a:pt x="8775" y="5484"/>
                    <a:pt x="8769" y="5508"/>
                    <a:pt x="8770" y="5533"/>
                  </a:cubicBezTo>
                  <a:cubicBezTo>
                    <a:pt x="8770" y="5558"/>
                    <a:pt x="8775" y="5583"/>
                    <a:pt x="8786" y="5606"/>
                  </a:cubicBezTo>
                  <a:cubicBezTo>
                    <a:pt x="8797" y="5630"/>
                    <a:pt x="8813" y="5651"/>
                    <a:pt x="8833" y="5672"/>
                  </a:cubicBezTo>
                  <a:cubicBezTo>
                    <a:pt x="8854" y="5692"/>
                    <a:pt x="8879" y="5709"/>
                    <a:pt x="8908" y="5724"/>
                  </a:cubicBezTo>
                  <a:cubicBezTo>
                    <a:pt x="8937" y="5738"/>
                    <a:pt x="8966" y="5748"/>
                    <a:pt x="8995" y="5753"/>
                  </a:cubicBezTo>
                  <a:cubicBezTo>
                    <a:pt x="8997" y="5754"/>
                    <a:pt x="9000" y="5754"/>
                    <a:pt x="9002" y="5754"/>
                  </a:cubicBezTo>
                  <a:close/>
                  <a:moveTo>
                    <a:pt x="2912" y="17412"/>
                  </a:moveTo>
                  <a:lnTo>
                    <a:pt x="2890" y="17458"/>
                  </a:lnTo>
                  <a:lnTo>
                    <a:pt x="3162" y="17592"/>
                  </a:lnTo>
                  <a:cubicBezTo>
                    <a:pt x="3175" y="17598"/>
                    <a:pt x="3186" y="17605"/>
                    <a:pt x="3195" y="17611"/>
                  </a:cubicBezTo>
                  <a:cubicBezTo>
                    <a:pt x="3203" y="17617"/>
                    <a:pt x="3210" y="17626"/>
                    <a:pt x="3216" y="17637"/>
                  </a:cubicBezTo>
                  <a:cubicBezTo>
                    <a:pt x="3221" y="17647"/>
                    <a:pt x="3222" y="17658"/>
                    <a:pt x="3221" y="17672"/>
                  </a:cubicBezTo>
                  <a:cubicBezTo>
                    <a:pt x="3219" y="17686"/>
                    <a:pt x="3214" y="17701"/>
                    <a:pt x="3206" y="17718"/>
                  </a:cubicBezTo>
                  <a:cubicBezTo>
                    <a:pt x="3200" y="17730"/>
                    <a:pt x="3194" y="17740"/>
                    <a:pt x="3187" y="17747"/>
                  </a:cubicBezTo>
                  <a:cubicBezTo>
                    <a:pt x="3181" y="17755"/>
                    <a:pt x="3174" y="17761"/>
                    <a:pt x="3167" y="17765"/>
                  </a:cubicBezTo>
                  <a:cubicBezTo>
                    <a:pt x="3160" y="17769"/>
                    <a:pt x="3154" y="17772"/>
                    <a:pt x="3148" y="17773"/>
                  </a:cubicBezTo>
                  <a:cubicBezTo>
                    <a:pt x="3141" y="17775"/>
                    <a:pt x="3136" y="17775"/>
                    <a:pt x="3130" y="17775"/>
                  </a:cubicBezTo>
                  <a:cubicBezTo>
                    <a:pt x="3123" y="17775"/>
                    <a:pt x="3114" y="17772"/>
                    <a:pt x="3102" y="17768"/>
                  </a:cubicBezTo>
                  <a:cubicBezTo>
                    <a:pt x="3091" y="17764"/>
                    <a:pt x="3081" y="17759"/>
                    <a:pt x="3071" y="17754"/>
                  </a:cubicBezTo>
                  <a:lnTo>
                    <a:pt x="2807" y="17625"/>
                  </a:lnTo>
                  <a:lnTo>
                    <a:pt x="2785" y="17671"/>
                  </a:lnTo>
                  <a:lnTo>
                    <a:pt x="3065" y="17809"/>
                  </a:lnTo>
                  <a:cubicBezTo>
                    <a:pt x="3074" y="17813"/>
                    <a:pt x="3084" y="17817"/>
                    <a:pt x="3096" y="17822"/>
                  </a:cubicBezTo>
                  <a:cubicBezTo>
                    <a:pt x="3108" y="17826"/>
                    <a:pt x="3119" y="17828"/>
                    <a:pt x="3132" y="17827"/>
                  </a:cubicBezTo>
                  <a:cubicBezTo>
                    <a:pt x="3156" y="17826"/>
                    <a:pt x="3177" y="17819"/>
                    <a:pt x="3196" y="17805"/>
                  </a:cubicBezTo>
                  <a:cubicBezTo>
                    <a:pt x="3213" y="17792"/>
                    <a:pt x="3230" y="17770"/>
                    <a:pt x="3245" y="17739"/>
                  </a:cubicBezTo>
                  <a:cubicBezTo>
                    <a:pt x="3257" y="17715"/>
                    <a:pt x="3264" y="17694"/>
                    <a:pt x="3267" y="17676"/>
                  </a:cubicBezTo>
                  <a:cubicBezTo>
                    <a:pt x="3270" y="17657"/>
                    <a:pt x="3269" y="17639"/>
                    <a:pt x="3265" y="17622"/>
                  </a:cubicBezTo>
                  <a:cubicBezTo>
                    <a:pt x="3261" y="17605"/>
                    <a:pt x="3254" y="17592"/>
                    <a:pt x="3242" y="17581"/>
                  </a:cubicBezTo>
                  <a:cubicBezTo>
                    <a:pt x="3231" y="17571"/>
                    <a:pt x="3214" y="17560"/>
                    <a:pt x="3190" y="17548"/>
                  </a:cubicBezTo>
                  <a:lnTo>
                    <a:pt x="2912" y="17412"/>
                  </a:lnTo>
                  <a:close/>
                  <a:moveTo>
                    <a:pt x="2755" y="17542"/>
                  </a:moveTo>
                  <a:cubicBezTo>
                    <a:pt x="2747" y="17545"/>
                    <a:pt x="2740" y="17551"/>
                    <a:pt x="2736" y="17559"/>
                  </a:cubicBezTo>
                  <a:cubicBezTo>
                    <a:pt x="2732" y="17567"/>
                    <a:pt x="2732" y="17575"/>
                    <a:pt x="2735" y="17584"/>
                  </a:cubicBezTo>
                  <a:cubicBezTo>
                    <a:pt x="2738" y="17592"/>
                    <a:pt x="2743" y="17599"/>
                    <a:pt x="2751" y="17603"/>
                  </a:cubicBezTo>
                  <a:cubicBezTo>
                    <a:pt x="2759" y="17607"/>
                    <a:pt x="2768" y="17607"/>
                    <a:pt x="2777" y="17605"/>
                  </a:cubicBezTo>
                  <a:cubicBezTo>
                    <a:pt x="2785" y="17602"/>
                    <a:pt x="2792" y="17596"/>
                    <a:pt x="2796" y="17588"/>
                  </a:cubicBezTo>
                  <a:cubicBezTo>
                    <a:pt x="2800" y="17579"/>
                    <a:pt x="2800" y="17571"/>
                    <a:pt x="2797" y="17563"/>
                  </a:cubicBezTo>
                  <a:cubicBezTo>
                    <a:pt x="2794" y="17554"/>
                    <a:pt x="2788" y="17548"/>
                    <a:pt x="2780" y="17544"/>
                  </a:cubicBezTo>
                  <a:cubicBezTo>
                    <a:pt x="2772" y="17540"/>
                    <a:pt x="2764" y="17539"/>
                    <a:pt x="2755" y="17542"/>
                  </a:cubicBezTo>
                  <a:close/>
                  <a:moveTo>
                    <a:pt x="2813" y="17426"/>
                  </a:moveTo>
                  <a:cubicBezTo>
                    <a:pt x="2804" y="17428"/>
                    <a:pt x="2798" y="17434"/>
                    <a:pt x="2794" y="17442"/>
                  </a:cubicBezTo>
                  <a:cubicBezTo>
                    <a:pt x="2790" y="17450"/>
                    <a:pt x="2789" y="17459"/>
                    <a:pt x="2792" y="17467"/>
                  </a:cubicBezTo>
                  <a:cubicBezTo>
                    <a:pt x="2795" y="17476"/>
                    <a:pt x="2801" y="17482"/>
                    <a:pt x="2809" y="17486"/>
                  </a:cubicBezTo>
                  <a:cubicBezTo>
                    <a:pt x="2817" y="17490"/>
                    <a:pt x="2825" y="17491"/>
                    <a:pt x="2834" y="17488"/>
                  </a:cubicBezTo>
                  <a:cubicBezTo>
                    <a:pt x="2843" y="17485"/>
                    <a:pt x="2849" y="17479"/>
                    <a:pt x="2853" y="17471"/>
                  </a:cubicBezTo>
                  <a:cubicBezTo>
                    <a:pt x="2857" y="17463"/>
                    <a:pt x="2858" y="17454"/>
                    <a:pt x="2855" y="17446"/>
                  </a:cubicBezTo>
                  <a:cubicBezTo>
                    <a:pt x="2852" y="17437"/>
                    <a:pt x="2846" y="17431"/>
                    <a:pt x="2837" y="17427"/>
                  </a:cubicBezTo>
                  <a:cubicBezTo>
                    <a:pt x="2829" y="17423"/>
                    <a:pt x="2821" y="17423"/>
                    <a:pt x="2813" y="17426"/>
                  </a:cubicBezTo>
                  <a:close/>
                  <a:moveTo>
                    <a:pt x="3486" y="17231"/>
                  </a:moveTo>
                  <a:lnTo>
                    <a:pt x="3096" y="17039"/>
                  </a:lnTo>
                  <a:lnTo>
                    <a:pt x="3073" y="17085"/>
                  </a:lnTo>
                  <a:lnTo>
                    <a:pt x="3286" y="17188"/>
                  </a:lnTo>
                  <a:cubicBezTo>
                    <a:pt x="3300" y="17195"/>
                    <a:pt x="3314" y="17202"/>
                    <a:pt x="3329" y="17208"/>
                  </a:cubicBezTo>
                  <a:cubicBezTo>
                    <a:pt x="3343" y="17214"/>
                    <a:pt x="3356" y="17220"/>
                    <a:pt x="3368" y="17225"/>
                  </a:cubicBezTo>
                  <a:cubicBezTo>
                    <a:pt x="3379" y="17230"/>
                    <a:pt x="3389" y="17234"/>
                    <a:pt x="3396" y="17237"/>
                  </a:cubicBezTo>
                  <a:cubicBezTo>
                    <a:pt x="3404" y="17240"/>
                    <a:pt x="3407" y="17241"/>
                    <a:pt x="3408" y="17241"/>
                  </a:cubicBezTo>
                  <a:cubicBezTo>
                    <a:pt x="3407" y="17241"/>
                    <a:pt x="3403" y="17241"/>
                    <a:pt x="3397" y="17241"/>
                  </a:cubicBezTo>
                  <a:cubicBezTo>
                    <a:pt x="3390" y="17240"/>
                    <a:pt x="3383" y="17240"/>
                    <a:pt x="3374" y="17239"/>
                  </a:cubicBezTo>
                  <a:cubicBezTo>
                    <a:pt x="3364" y="17239"/>
                    <a:pt x="3354" y="17238"/>
                    <a:pt x="3343" y="17238"/>
                  </a:cubicBezTo>
                  <a:cubicBezTo>
                    <a:pt x="3331" y="17237"/>
                    <a:pt x="3319" y="17237"/>
                    <a:pt x="3308" y="17238"/>
                  </a:cubicBezTo>
                  <a:lnTo>
                    <a:pt x="2994" y="17245"/>
                  </a:lnTo>
                  <a:lnTo>
                    <a:pt x="2968" y="17299"/>
                  </a:lnTo>
                  <a:lnTo>
                    <a:pt x="3359" y="17491"/>
                  </a:lnTo>
                  <a:lnTo>
                    <a:pt x="3382" y="17443"/>
                  </a:lnTo>
                  <a:lnTo>
                    <a:pt x="3155" y="17333"/>
                  </a:lnTo>
                  <a:cubicBezTo>
                    <a:pt x="3143" y="17328"/>
                    <a:pt x="3132" y="17322"/>
                    <a:pt x="3120" y="17317"/>
                  </a:cubicBezTo>
                  <a:cubicBezTo>
                    <a:pt x="3108" y="17312"/>
                    <a:pt x="3097" y="17308"/>
                    <a:pt x="3087" y="17304"/>
                  </a:cubicBezTo>
                  <a:cubicBezTo>
                    <a:pt x="3078" y="17299"/>
                    <a:pt x="3069" y="17296"/>
                    <a:pt x="3061" y="17293"/>
                  </a:cubicBezTo>
                  <a:cubicBezTo>
                    <a:pt x="3054" y="17290"/>
                    <a:pt x="3049" y="17288"/>
                    <a:pt x="3046" y="17286"/>
                  </a:cubicBezTo>
                  <a:cubicBezTo>
                    <a:pt x="3050" y="17287"/>
                    <a:pt x="3056" y="17287"/>
                    <a:pt x="3063" y="17288"/>
                  </a:cubicBezTo>
                  <a:cubicBezTo>
                    <a:pt x="3070" y="17288"/>
                    <a:pt x="3079" y="17288"/>
                    <a:pt x="3089" y="17288"/>
                  </a:cubicBezTo>
                  <a:cubicBezTo>
                    <a:pt x="3100" y="17288"/>
                    <a:pt x="3111" y="17288"/>
                    <a:pt x="3123" y="17288"/>
                  </a:cubicBezTo>
                  <a:cubicBezTo>
                    <a:pt x="3135" y="17289"/>
                    <a:pt x="3148" y="17288"/>
                    <a:pt x="3161" y="17288"/>
                  </a:cubicBezTo>
                  <a:lnTo>
                    <a:pt x="3462" y="17280"/>
                  </a:lnTo>
                  <a:lnTo>
                    <a:pt x="3486" y="17231"/>
                  </a:lnTo>
                  <a:close/>
                  <a:moveTo>
                    <a:pt x="3511" y="16810"/>
                  </a:moveTo>
                  <a:cubicBezTo>
                    <a:pt x="3496" y="16809"/>
                    <a:pt x="3482" y="16810"/>
                    <a:pt x="3469" y="16813"/>
                  </a:cubicBezTo>
                  <a:cubicBezTo>
                    <a:pt x="3456" y="16817"/>
                    <a:pt x="3444" y="16822"/>
                    <a:pt x="3433" y="16830"/>
                  </a:cubicBezTo>
                  <a:cubicBezTo>
                    <a:pt x="3422" y="16837"/>
                    <a:pt x="3410" y="16848"/>
                    <a:pt x="3396" y="16863"/>
                  </a:cubicBezTo>
                  <a:lnTo>
                    <a:pt x="3360" y="16901"/>
                  </a:lnTo>
                  <a:cubicBezTo>
                    <a:pt x="3340" y="16920"/>
                    <a:pt x="3324" y="16933"/>
                    <a:pt x="3309" y="16938"/>
                  </a:cubicBezTo>
                  <a:cubicBezTo>
                    <a:pt x="3295" y="16944"/>
                    <a:pt x="3280" y="16942"/>
                    <a:pt x="3264" y="16935"/>
                  </a:cubicBezTo>
                  <a:cubicBezTo>
                    <a:pt x="3244" y="16925"/>
                    <a:pt x="3231" y="16910"/>
                    <a:pt x="3227" y="16891"/>
                  </a:cubicBezTo>
                  <a:cubicBezTo>
                    <a:pt x="3222" y="16872"/>
                    <a:pt x="3226" y="16850"/>
                    <a:pt x="3238" y="16825"/>
                  </a:cubicBezTo>
                  <a:cubicBezTo>
                    <a:pt x="3242" y="16817"/>
                    <a:pt x="3246" y="16809"/>
                    <a:pt x="3251" y="16802"/>
                  </a:cubicBezTo>
                  <a:cubicBezTo>
                    <a:pt x="3256" y="16795"/>
                    <a:pt x="3261" y="16789"/>
                    <a:pt x="3268" y="16783"/>
                  </a:cubicBezTo>
                  <a:cubicBezTo>
                    <a:pt x="3274" y="16777"/>
                    <a:pt x="3281" y="16771"/>
                    <a:pt x="3289" y="16765"/>
                  </a:cubicBezTo>
                  <a:cubicBezTo>
                    <a:pt x="3297" y="16759"/>
                    <a:pt x="3307" y="16752"/>
                    <a:pt x="3318" y="16746"/>
                  </a:cubicBezTo>
                  <a:lnTo>
                    <a:pt x="3294" y="16709"/>
                  </a:lnTo>
                  <a:cubicBezTo>
                    <a:pt x="3251" y="16734"/>
                    <a:pt x="3219" y="16767"/>
                    <a:pt x="3198" y="16808"/>
                  </a:cubicBezTo>
                  <a:cubicBezTo>
                    <a:pt x="3189" y="16827"/>
                    <a:pt x="3183" y="16846"/>
                    <a:pt x="3181" y="16864"/>
                  </a:cubicBezTo>
                  <a:cubicBezTo>
                    <a:pt x="3179" y="16883"/>
                    <a:pt x="3180" y="16900"/>
                    <a:pt x="3185" y="16915"/>
                  </a:cubicBezTo>
                  <a:cubicBezTo>
                    <a:pt x="3189" y="16931"/>
                    <a:pt x="3197" y="16946"/>
                    <a:pt x="3207" y="16959"/>
                  </a:cubicBezTo>
                  <a:cubicBezTo>
                    <a:pt x="3218" y="16971"/>
                    <a:pt x="3232" y="16982"/>
                    <a:pt x="3248" y="16990"/>
                  </a:cubicBezTo>
                  <a:cubicBezTo>
                    <a:pt x="3274" y="17002"/>
                    <a:pt x="3299" y="17005"/>
                    <a:pt x="3324" y="16997"/>
                  </a:cubicBezTo>
                  <a:cubicBezTo>
                    <a:pt x="3336" y="16993"/>
                    <a:pt x="3347" y="16987"/>
                    <a:pt x="3357" y="16979"/>
                  </a:cubicBezTo>
                  <a:cubicBezTo>
                    <a:pt x="3367" y="16971"/>
                    <a:pt x="3379" y="16960"/>
                    <a:pt x="3393" y="16945"/>
                  </a:cubicBezTo>
                  <a:lnTo>
                    <a:pt x="3425" y="16911"/>
                  </a:lnTo>
                  <a:cubicBezTo>
                    <a:pt x="3462" y="16871"/>
                    <a:pt x="3497" y="16860"/>
                    <a:pt x="3532" y="16877"/>
                  </a:cubicBezTo>
                  <a:cubicBezTo>
                    <a:pt x="3555" y="16888"/>
                    <a:pt x="3569" y="16907"/>
                    <a:pt x="3574" y="16932"/>
                  </a:cubicBezTo>
                  <a:cubicBezTo>
                    <a:pt x="3576" y="16944"/>
                    <a:pt x="3577" y="16955"/>
                    <a:pt x="3575" y="16965"/>
                  </a:cubicBezTo>
                  <a:cubicBezTo>
                    <a:pt x="3573" y="16975"/>
                    <a:pt x="3568" y="16988"/>
                    <a:pt x="3561" y="17003"/>
                  </a:cubicBezTo>
                  <a:cubicBezTo>
                    <a:pt x="3551" y="17023"/>
                    <a:pt x="3539" y="17040"/>
                    <a:pt x="3526" y="17054"/>
                  </a:cubicBezTo>
                  <a:cubicBezTo>
                    <a:pt x="3512" y="17068"/>
                    <a:pt x="3495" y="17081"/>
                    <a:pt x="3475" y="17091"/>
                  </a:cubicBezTo>
                  <a:lnTo>
                    <a:pt x="3502" y="17130"/>
                  </a:lnTo>
                  <a:cubicBezTo>
                    <a:pt x="3524" y="17116"/>
                    <a:pt x="3542" y="17101"/>
                    <a:pt x="3558" y="17083"/>
                  </a:cubicBezTo>
                  <a:cubicBezTo>
                    <a:pt x="3574" y="17066"/>
                    <a:pt x="3587" y="17045"/>
                    <a:pt x="3599" y="17022"/>
                  </a:cubicBezTo>
                  <a:cubicBezTo>
                    <a:pt x="3608" y="17003"/>
                    <a:pt x="3614" y="16987"/>
                    <a:pt x="3617" y="16971"/>
                  </a:cubicBezTo>
                  <a:cubicBezTo>
                    <a:pt x="3620" y="16955"/>
                    <a:pt x="3620" y="16939"/>
                    <a:pt x="3618" y="16922"/>
                  </a:cubicBezTo>
                  <a:cubicBezTo>
                    <a:pt x="3616" y="16899"/>
                    <a:pt x="3608" y="16879"/>
                    <a:pt x="3596" y="16861"/>
                  </a:cubicBezTo>
                  <a:cubicBezTo>
                    <a:pt x="3584" y="16844"/>
                    <a:pt x="3569" y="16831"/>
                    <a:pt x="3551" y="16822"/>
                  </a:cubicBezTo>
                  <a:cubicBezTo>
                    <a:pt x="3539" y="16816"/>
                    <a:pt x="3525" y="16812"/>
                    <a:pt x="3511" y="16810"/>
                  </a:cubicBezTo>
                  <a:close/>
                  <a:moveTo>
                    <a:pt x="3428" y="16364"/>
                  </a:moveTo>
                  <a:lnTo>
                    <a:pt x="3301" y="16622"/>
                  </a:lnTo>
                  <a:lnTo>
                    <a:pt x="3340" y="16642"/>
                  </a:lnTo>
                  <a:lnTo>
                    <a:pt x="3391" y="16537"/>
                  </a:lnTo>
                  <a:lnTo>
                    <a:pt x="3743" y="16710"/>
                  </a:lnTo>
                  <a:lnTo>
                    <a:pt x="3765" y="16665"/>
                  </a:lnTo>
                  <a:lnTo>
                    <a:pt x="3414" y="16492"/>
                  </a:lnTo>
                  <a:lnTo>
                    <a:pt x="3466" y="16386"/>
                  </a:lnTo>
                  <a:lnTo>
                    <a:pt x="3428" y="16364"/>
                  </a:lnTo>
                  <a:close/>
                  <a:moveTo>
                    <a:pt x="3960" y="16269"/>
                  </a:moveTo>
                  <a:lnTo>
                    <a:pt x="3919" y="16250"/>
                  </a:lnTo>
                  <a:lnTo>
                    <a:pt x="3835" y="16422"/>
                  </a:lnTo>
                  <a:lnTo>
                    <a:pt x="3692" y="16351"/>
                  </a:lnTo>
                  <a:lnTo>
                    <a:pt x="3757" y="16217"/>
                  </a:lnTo>
                  <a:lnTo>
                    <a:pt x="3717" y="16197"/>
                  </a:lnTo>
                  <a:lnTo>
                    <a:pt x="3651" y="16331"/>
                  </a:lnTo>
                  <a:lnTo>
                    <a:pt x="3523" y="16268"/>
                  </a:lnTo>
                  <a:lnTo>
                    <a:pt x="3602" y="16108"/>
                  </a:lnTo>
                  <a:lnTo>
                    <a:pt x="3566" y="16083"/>
                  </a:lnTo>
                  <a:lnTo>
                    <a:pt x="3461" y="16297"/>
                  </a:lnTo>
                  <a:lnTo>
                    <a:pt x="3852" y="16489"/>
                  </a:lnTo>
                  <a:lnTo>
                    <a:pt x="3960" y="16269"/>
                  </a:lnTo>
                  <a:close/>
                  <a:moveTo>
                    <a:pt x="4123" y="15938"/>
                  </a:moveTo>
                  <a:lnTo>
                    <a:pt x="4086" y="15943"/>
                  </a:lnTo>
                  <a:cubicBezTo>
                    <a:pt x="4070" y="15945"/>
                    <a:pt x="4052" y="15948"/>
                    <a:pt x="4033" y="15950"/>
                  </a:cubicBezTo>
                  <a:cubicBezTo>
                    <a:pt x="4015" y="15953"/>
                    <a:pt x="3997" y="15955"/>
                    <a:pt x="3980" y="15958"/>
                  </a:cubicBezTo>
                  <a:cubicBezTo>
                    <a:pt x="3964" y="15960"/>
                    <a:pt x="3952" y="15962"/>
                    <a:pt x="3946" y="15963"/>
                  </a:cubicBezTo>
                  <a:cubicBezTo>
                    <a:pt x="3936" y="15965"/>
                    <a:pt x="3925" y="15967"/>
                    <a:pt x="3913" y="15970"/>
                  </a:cubicBezTo>
                  <a:cubicBezTo>
                    <a:pt x="3901" y="15974"/>
                    <a:pt x="3891" y="15977"/>
                    <a:pt x="3882" y="15981"/>
                  </a:cubicBezTo>
                  <a:lnTo>
                    <a:pt x="3885" y="15975"/>
                  </a:lnTo>
                  <a:cubicBezTo>
                    <a:pt x="3893" y="15960"/>
                    <a:pt x="3897" y="15944"/>
                    <a:pt x="3898" y="15929"/>
                  </a:cubicBezTo>
                  <a:cubicBezTo>
                    <a:pt x="3899" y="15914"/>
                    <a:pt x="3898" y="15899"/>
                    <a:pt x="3893" y="15885"/>
                  </a:cubicBezTo>
                  <a:cubicBezTo>
                    <a:pt x="3888" y="15872"/>
                    <a:pt x="3880" y="15859"/>
                    <a:pt x="3869" y="15848"/>
                  </a:cubicBezTo>
                  <a:cubicBezTo>
                    <a:pt x="3858" y="15836"/>
                    <a:pt x="3845" y="15827"/>
                    <a:pt x="3829" y="15819"/>
                  </a:cubicBezTo>
                  <a:cubicBezTo>
                    <a:pt x="3819" y="15814"/>
                    <a:pt x="3809" y="15810"/>
                    <a:pt x="3799" y="15809"/>
                  </a:cubicBezTo>
                  <a:cubicBezTo>
                    <a:pt x="3789" y="15807"/>
                    <a:pt x="3780" y="15806"/>
                    <a:pt x="3771" y="15806"/>
                  </a:cubicBezTo>
                  <a:cubicBezTo>
                    <a:pt x="3763" y="15807"/>
                    <a:pt x="3755" y="15808"/>
                    <a:pt x="3747" y="15810"/>
                  </a:cubicBezTo>
                  <a:cubicBezTo>
                    <a:pt x="3740" y="15812"/>
                    <a:pt x="3734" y="15814"/>
                    <a:pt x="3728" y="15817"/>
                  </a:cubicBezTo>
                  <a:cubicBezTo>
                    <a:pt x="3722" y="15820"/>
                    <a:pt x="3716" y="15823"/>
                    <a:pt x="3710" y="15828"/>
                  </a:cubicBezTo>
                  <a:cubicBezTo>
                    <a:pt x="3704" y="15832"/>
                    <a:pt x="3698" y="15838"/>
                    <a:pt x="3692" y="15844"/>
                  </a:cubicBezTo>
                  <a:cubicBezTo>
                    <a:pt x="3686" y="15851"/>
                    <a:pt x="3680" y="15859"/>
                    <a:pt x="3673" y="15869"/>
                  </a:cubicBezTo>
                  <a:cubicBezTo>
                    <a:pt x="3667" y="15879"/>
                    <a:pt x="3661" y="15890"/>
                    <a:pt x="3654" y="15903"/>
                  </a:cubicBezTo>
                  <a:lnTo>
                    <a:pt x="3610" y="15995"/>
                  </a:lnTo>
                  <a:lnTo>
                    <a:pt x="4000" y="16187"/>
                  </a:lnTo>
                  <a:lnTo>
                    <a:pt x="4023" y="16141"/>
                  </a:lnTo>
                  <a:lnTo>
                    <a:pt x="3846" y="16054"/>
                  </a:lnTo>
                  <a:cubicBezTo>
                    <a:pt x="3851" y="16045"/>
                    <a:pt x="3857" y="16038"/>
                    <a:pt x="3863" y="16033"/>
                  </a:cubicBezTo>
                  <a:cubicBezTo>
                    <a:pt x="3870" y="16029"/>
                    <a:pt x="3880" y="16025"/>
                    <a:pt x="3893" y="16022"/>
                  </a:cubicBezTo>
                  <a:cubicBezTo>
                    <a:pt x="3916" y="16018"/>
                    <a:pt x="3938" y="16013"/>
                    <a:pt x="3959" y="16010"/>
                  </a:cubicBezTo>
                  <a:cubicBezTo>
                    <a:pt x="3980" y="16007"/>
                    <a:pt x="3999" y="16004"/>
                    <a:pt x="4016" y="16002"/>
                  </a:cubicBezTo>
                  <a:cubicBezTo>
                    <a:pt x="4033" y="16000"/>
                    <a:pt x="4049" y="15998"/>
                    <a:pt x="4062" y="15998"/>
                  </a:cubicBezTo>
                  <a:cubicBezTo>
                    <a:pt x="4075" y="15997"/>
                    <a:pt x="4086" y="15997"/>
                    <a:pt x="4094" y="15997"/>
                  </a:cubicBezTo>
                  <a:lnTo>
                    <a:pt x="4123" y="15938"/>
                  </a:lnTo>
                  <a:close/>
                  <a:moveTo>
                    <a:pt x="3836" y="15890"/>
                  </a:moveTo>
                  <a:cubicBezTo>
                    <a:pt x="3845" y="15898"/>
                    <a:pt x="3850" y="15907"/>
                    <a:pt x="3853" y="15916"/>
                  </a:cubicBezTo>
                  <a:cubicBezTo>
                    <a:pt x="3856" y="15927"/>
                    <a:pt x="3857" y="15939"/>
                    <a:pt x="3855" y="15952"/>
                  </a:cubicBezTo>
                  <a:cubicBezTo>
                    <a:pt x="3852" y="15964"/>
                    <a:pt x="3847" y="15979"/>
                    <a:pt x="3838" y="15997"/>
                  </a:cubicBezTo>
                  <a:lnTo>
                    <a:pt x="3817" y="16040"/>
                  </a:lnTo>
                  <a:lnTo>
                    <a:pt x="3671" y="15968"/>
                  </a:lnTo>
                  <a:lnTo>
                    <a:pt x="3694" y="15922"/>
                  </a:lnTo>
                  <a:cubicBezTo>
                    <a:pt x="3699" y="15911"/>
                    <a:pt x="3705" y="15902"/>
                    <a:pt x="3710" y="15895"/>
                  </a:cubicBezTo>
                  <a:cubicBezTo>
                    <a:pt x="3715" y="15888"/>
                    <a:pt x="3721" y="15882"/>
                    <a:pt x="3726" y="15876"/>
                  </a:cubicBezTo>
                  <a:cubicBezTo>
                    <a:pt x="3736" y="15868"/>
                    <a:pt x="3749" y="15862"/>
                    <a:pt x="3763" y="15861"/>
                  </a:cubicBezTo>
                  <a:cubicBezTo>
                    <a:pt x="3778" y="15859"/>
                    <a:pt x="3791" y="15861"/>
                    <a:pt x="3804" y="15867"/>
                  </a:cubicBezTo>
                  <a:cubicBezTo>
                    <a:pt x="3817" y="15874"/>
                    <a:pt x="3828" y="15881"/>
                    <a:pt x="3836" y="15890"/>
                  </a:cubicBezTo>
                  <a:close/>
                  <a:moveTo>
                    <a:pt x="4335" y="15727"/>
                  </a:moveTo>
                  <a:lnTo>
                    <a:pt x="3785" y="15457"/>
                  </a:lnTo>
                  <a:lnTo>
                    <a:pt x="3767" y="15494"/>
                  </a:lnTo>
                  <a:lnTo>
                    <a:pt x="4316" y="15765"/>
                  </a:lnTo>
                  <a:lnTo>
                    <a:pt x="4335" y="15727"/>
                  </a:lnTo>
                  <a:close/>
                  <a:moveTo>
                    <a:pt x="4109" y="14979"/>
                  </a:moveTo>
                  <a:lnTo>
                    <a:pt x="4086" y="15025"/>
                  </a:lnTo>
                  <a:lnTo>
                    <a:pt x="4359" y="15159"/>
                  </a:lnTo>
                  <a:cubicBezTo>
                    <a:pt x="4372" y="15166"/>
                    <a:pt x="4383" y="15172"/>
                    <a:pt x="4391" y="15179"/>
                  </a:cubicBezTo>
                  <a:cubicBezTo>
                    <a:pt x="4400" y="15185"/>
                    <a:pt x="4407" y="15193"/>
                    <a:pt x="4412" y="15204"/>
                  </a:cubicBezTo>
                  <a:cubicBezTo>
                    <a:pt x="4417" y="15214"/>
                    <a:pt x="4419" y="15226"/>
                    <a:pt x="4417" y="15240"/>
                  </a:cubicBezTo>
                  <a:cubicBezTo>
                    <a:pt x="4416" y="15254"/>
                    <a:pt x="4411" y="15269"/>
                    <a:pt x="4403" y="15285"/>
                  </a:cubicBezTo>
                  <a:cubicBezTo>
                    <a:pt x="4397" y="15297"/>
                    <a:pt x="4391" y="15307"/>
                    <a:pt x="4384" y="15315"/>
                  </a:cubicBezTo>
                  <a:cubicBezTo>
                    <a:pt x="4378" y="15322"/>
                    <a:pt x="4371" y="15328"/>
                    <a:pt x="4364" y="15333"/>
                  </a:cubicBezTo>
                  <a:cubicBezTo>
                    <a:pt x="4357" y="15337"/>
                    <a:pt x="4351" y="15340"/>
                    <a:pt x="4344" y="15341"/>
                  </a:cubicBezTo>
                  <a:cubicBezTo>
                    <a:pt x="4338" y="15342"/>
                    <a:pt x="4332" y="15343"/>
                    <a:pt x="4327" y="15343"/>
                  </a:cubicBezTo>
                  <a:cubicBezTo>
                    <a:pt x="4320" y="15342"/>
                    <a:pt x="4311" y="15340"/>
                    <a:pt x="4299" y="15336"/>
                  </a:cubicBezTo>
                  <a:cubicBezTo>
                    <a:pt x="4288" y="15331"/>
                    <a:pt x="4277" y="15327"/>
                    <a:pt x="4267" y="15322"/>
                  </a:cubicBezTo>
                  <a:lnTo>
                    <a:pt x="4004" y="15192"/>
                  </a:lnTo>
                  <a:lnTo>
                    <a:pt x="3982" y="15238"/>
                  </a:lnTo>
                  <a:lnTo>
                    <a:pt x="4262" y="15376"/>
                  </a:lnTo>
                  <a:cubicBezTo>
                    <a:pt x="4271" y="15381"/>
                    <a:pt x="4281" y="15385"/>
                    <a:pt x="4293" y="15389"/>
                  </a:cubicBezTo>
                  <a:cubicBezTo>
                    <a:pt x="4304" y="15394"/>
                    <a:pt x="4316" y="15396"/>
                    <a:pt x="4328" y="15395"/>
                  </a:cubicBezTo>
                  <a:cubicBezTo>
                    <a:pt x="4353" y="15394"/>
                    <a:pt x="4374" y="15387"/>
                    <a:pt x="4392" y="15373"/>
                  </a:cubicBezTo>
                  <a:cubicBezTo>
                    <a:pt x="4410" y="15359"/>
                    <a:pt x="4427" y="15337"/>
                    <a:pt x="4442" y="15307"/>
                  </a:cubicBezTo>
                  <a:cubicBezTo>
                    <a:pt x="4454" y="15283"/>
                    <a:pt x="4461" y="15262"/>
                    <a:pt x="4464" y="15243"/>
                  </a:cubicBezTo>
                  <a:cubicBezTo>
                    <a:pt x="4467" y="15225"/>
                    <a:pt x="4466" y="15207"/>
                    <a:pt x="4462" y="15190"/>
                  </a:cubicBezTo>
                  <a:cubicBezTo>
                    <a:pt x="4458" y="15173"/>
                    <a:pt x="4450" y="15160"/>
                    <a:pt x="4439" y="15149"/>
                  </a:cubicBezTo>
                  <a:cubicBezTo>
                    <a:pt x="4428" y="15139"/>
                    <a:pt x="4411" y="15128"/>
                    <a:pt x="4387" y="15116"/>
                  </a:cubicBezTo>
                  <a:lnTo>
                    <a:pt x="4109" y="14979"/>
                  </a:lnTo>
                  <a:close/>
                  <a:moveTo>
                    <a:pt x="4683" y="14799"/>
                  </a:moveTo>
                  <a:lnTo>
                    <a:pt x="4292" y="14607"/>
                  </a:lnTo>
                  <a:lnTo>
                    <a:pt x="4270" y="14653"/>
                  </a:lnTo>
                  <a:lnTo>
                    <a:pt x="4483" y="14756"/>
                  </a:lnTo>
                  <a:cubicBezTo>
                    <a:pt x="4497" y="14763"/>
                    <a:pt x="4511" y="14769"/>
                    <a:pt x="4526" y="14776"/>
                  </a:cubicBezTo>
                  <a:cubicBezTo>
                    <a:pt x="4540" y="14782"/>
                    <a:pt x="4553" y="14788"/>
                    <a:pt x="4564" y="14792"/>
                  </a:cubicBezTo>
                  <a:cubicBezTo>
                    <a:pt x="4576" y="14797"/>
                    <a:pt x="4585" y="14801"/>
                    <a:pt x="4593" y="14804"/>
                  </a:cubicBezTo>
                  <a:cubicBezTo>
                    <a:pt x="4600" y="14807"/>
                    <a:pt x="4604" y="14809"/>
                    <a:pt x="4605" y="14809"/>
                  </a:cubicBezTo>
                  <a:cubicBezTo>
                    <a:pt x="4603" y="14809"/>
                    <a:pt x="4600" y="14809"/>
                    <a:pt x="4593" y="14808"/>
                  </a:cubicBezTo>
                  <a:cubicBezTo>
                    <a:pt x="4587" y="14808"/>
                    <a:pt x="4580" y="14807"/>
                    <a:pt x="4570" y="14807"/>
                  </a:cubicBezTo>
                  <a:cubicBezTo>
                    <a:pt x="4561" y="14806"/>
                    <a:pt x="4551" y="14806"/>
                    <a:pt x="4539" y="14805"/>
                  </a:cubicBezTo>
                  <a:cubicBezTo>
                    <a:pt x="4528" y="14805"/>
                    <a:pt x="4516" y="14805"/>
                    <a:pt x="4505" y="14805"/>
                  </a:cubicBezTo>
                  <a:lnTo>
                    <a:pt x="4191" y="14812"/>
                  </a:lnTo>
                  <a:lnTo>
                    <a:pt x="4165" y="14866"/>
                  </a:lnTo>
                  <a:lnTo>
                    <a:pt x="4555" y="15059"/>
                  </a:lnTo>
                  <a:lnTo>
                    <a:pt x="4579" y="15010"/>
                  </a:lnTo>
                  <a:lnTo>
                    <a:pt x="4351" y="14901"/>
                  </a:lnTo>
                  <a:cubicBezTo>
                    <a:pt x="4340" y="14895"/>
                    <a:pt x="4328" y="14890"/>
                    <a:pt x="4317" y="14885"/>
                  </a:cubicBezTo>
                  <a:cubicBezTo>
                    <a:pt x="4305" y="14880"/>
                    <a:pt x="4294" y="14875"/>
                    <a:pt x="4284" y="14871"/>
                  </a:cubicBezTo>
                  <a:cubicBezTo>
                    <a:pt x="4274" y="14867"/>
                    <a:pt x="4266" y="14863"/>
                    <a:pt x="4258" y="14860"/>
                  </a:cubicBezTo>
                  <a:cubicBezTo>
                    <a:pt x="4251" y="14857"/>
                    <a:pt x="4246" y="14855"/>
                    <a:pt x="4243" y="14854"/>
                  </a:cubicBezTo>
                  <a:cubicBezTo>
                    <a:pt x="4247" y="14855"/>
                    <a:pt x="4253" y="14855"/>
                    <a:pt x="4260" y="14855"/>
                  </a:cubicBezTo>
                  <a:cubicBezTo>
                    <a:pt x="4267" y="14856"/>
                    <a:pt x="4276" y="14856"/>
                    <a:pt x="4286" y="14856"/>
                  </a:cubicBezTo>
                  <a:cubicBezTo>
                    <a:pt x="4296" y="14856"/>
                    <a:pt x="4308" y="14856"/>
                    <a:pt x="4320" y="14856"/>
                  </a:cubicBezTo>
                  <a:cubicBezTo>
                    <a:pt x="4332" y="14856"/>
                    <a:pt x="4345" y="14856"/>
                    <a:pt x="4358" y="14856"/>
                  </a:cubicBezTo>
                  <a:lnTo>
                    <a:pt x="4659" y="14848"/>
                  </a:lnTo>
                  <a:lnTo>
                    <a:pt x="4683" y="14799"/>
                  </a:lnTo>
                  <a:close/>
                  <a:moveTo>
                    <a:pt x="4762" y="14639"/>
                  </a:moveTo>
                  <a:lnTo>
                    <a:pt x="4371" y="14447"/>
                  </a:lnTo>
                  <a:lnTo>
                    <a:pt x="4349" y="14492"/>
                  </a:lnTo>
                  <a:lnTo>
                    <a:pt x="4740" y="14685"/>
                  </a:lnTo>
                  <a:lnTo>
                    <a:pt x="4762" y="14639"/>
                  </a:lnTo>
                  <a:close/>
                  <a:moveTo>
                    <a:pt x="4562" y="14059"/>
                  </a:moveTo>
                  <a:lnTo>
                    <a:pt x="4538" y="14107"/>
                  </a:lnTo>
                  <a:lnTo>
                    <a:pt x="4755" y="14318"/>
                  </a:lnTo>
                  <a:cubicBezTo>
                    <a:pt x="4772" y="14335"/>
                    <a:pt x="4787" y="14349"/>
                    <a:pt x="4799" y="14360"/>
                  </a:cubicBezTo>
                  <a:cubicBezTo>
                    <a:pt x="4812" y="14371"/>
                    <a:pt x="4820" y="14378"/>
                    <a:pt x="4824" y="14382"/>
                  </a:cubicBezTo>
                  <a:cubicBezTo>
                    <a:pt x="4821" y="14381"/>
                    <a:pt x="4816" y="14379"/>
                    <a:pt x="4810" y="14378"/>
                  </a:cubicBezTo>
                  <a:cubicBezTo>
                    <a:pt x="4803" y="14376"/>
                    <a:pt x="4795" y="14374"/>
                    <a:pt x="4785" y="14372"/>
                  </a:cubicBezTo>
                  <a:cubicBezTo>
                    <a:pt x="4776" y="14370"/>
                    <a:pt x="4766" y="14368"/>
                    <a:pt x="4756" y="14367"/>
                  </a:cubicBezTo>
                  <a:cubicBezTo>
                    <a:pt x="4746" y="14365"/>
                    <a:pt x="4736" y="14363"/>
                    <a:pt x="4726" y="14362"/>
                  </a:cubicBezTo>
                  <a:lnTo>
                    <a:pt x="4433" y="14320"/>
                  </a:lnTo>
                  <a:lnTo>
                    <a:pt x="4408" y="14371"/>
                  </a:lnTo>
                  <a:lnTo>
                    <a:pt x="4864" y="14432"/>
                  </a:lnTo>
                  <a:lnTo>
                    <a:pt x="4887" y="14386"/>
                  </a:lnTo>
                  <a:lnTo>
                    <a:pt x="4562" y="14059"/>
                  </a:lnTo>
                  <a:close/>
                  <a:moveTo>
                    <a:pt x="5098" y="13957"/>
                  </a:moveTo>
                  <a:lnTo>
                    <a:pt x="5057" y="13937"/>
                  </a:lnTo>
                  <a:lnTo>
                    <a:pt x="4973" y="14109"/>
                  </a:lnTo>
                  <a:lnTo>
                    <a:pt x="4830" y="14039"/>
                  </a:lnTo>
                  <a:lnTo>
                    <a:pt x="4895" y="13905"/>
                  </a:lnTo>
                  <a:lnTo>
                    <a:pt x="4855" y="13885"/>
                  </a:lnTo>
                  <a:lnTo>
                    <a:pt x="4789" y="14019"/>
                  </a:lnTo>
                  <a:lnTo>
                    <a:pt x="4661" y="13956"/>
                  </a:lnTo>
                  <a:lnTo>
                    <a:pt x="4740" y="13795"/>
                  </a:lnTo>
                  <a:lnTo>
                    <a:pt x="4704" y="13770"/>
                  </a:lnTo>
                  <a:lnTo>
                    <a:pt x="4599" y="13984"/>
                  </a:lnTo>
                  <a:lnTo>
                    <a:pt x="4990" y="14176"/>
                  </a:lnTo>
                  <a:lnTo>
                    <a:pt x="5098" y="13957"/>
                  </a:lnTo>
                  <a:close/>
                  <a:moveTo>
                    <a:pt x="5261" y="13626"/>
                  </a:moveTo>
                  <a:lnTo>
                    <a:pt x="5224" y="13630"/>
                  </a:lnTo>
                  <a:cubicBezTo>
                    <a:pt x="5208" y="13633"/>
                    <a:pt x="5190" y="13635"/>
                    <a:pt x="5171" y="13638"/>
                  </a:cubicBezTo>
                  <a:cubicBezTo>
                    <a:pt x="5153" y="13640"/>
                    <a:pt x="5135" y="13643"/>
                    <a:pt x="5118" y="13645"/>
                  </a:cubicBezTo>
                  <a:cubicBezTo>
                    <a:pt x="5102" y="13647"/>
                    <a:pt x="5090" y="13649"/>
                    <a:pt x="5084" y="13650"/>
                  </a:cubicBezTo>
                  <a:cubicBezTo>
                    <a:pt x="5074" y="13652"/>
                    <a:pt x="5063" y="13655"/>
                    <a:pt x="5051" y="13658"/>
                  </a:cubicBezTo>
                  <a:cubicBezTo>
                    <a:pt x="5039" y="13661"/>
                    <a:pt x="5029" y="13664"/>
                    <a:pt x="5020" y="13668"/>
                  </a:cubicBezTo>
                  <a:lnTo>
                    <a:pt x="5023" y="13662"/>
                  </a:lnTo>
                  <a:cubicBezTo>
                    <a:pt x="5031" y="13647"/>
                    <a:pt x="5035" y="13631"/>
                    <a:pt x="5036" y="13616"/>
                  </a:cubicBezTo>
                  <a:cubicBezTo>
                    <a:pt x="5037" y="13601"/>
                    <a:pt x="5036" y="13586"/>
                    <a:pt x="5031" y="13573"/>
                  </a:cubicBezTo>
                  <a:cubicBezTo>
                    <a:pt x="5026" y="13559"/>
                    <a:pt x="5018" y="13546"/>
                    <a:pt x="5007" y="13535"/>
                  </a:cubicBezTo>
                  <a:cubicBezTo>
                    <a:pt x="4996" y="13524"/>
                    <a:pt x="4983" y="13514"/>
                    <a:pt x="4967" y="13506"/>
                  </a:cubicBezTo>
                  <a:cubicBezTo>
                    <a:pt x="4957" y="13501"/>
                    <a:pt x="4947" y="13498"/>
                    <a:pt x="4937" y="13496"/>
                  </a:cubicBezTo>
                  <a:cubicBezTo>
                    <a:pt x="4927" y="13494"/>
                    <a:pt x="4918" y="13493"/>
                    <a:pt x="4909" y="13494"/>
                  </a:cubicBezTo>
                  <a:cubicBezTo>
                    <a:pt x="4901" y="13494"/>
                    <a:pt x="4893" y="13495"/>
                    <a:pt x="4886" y="13497"/>
                  </a:cubicBezTo>
                  <a:cubicBezTo>
                    <a:pt x="4878" y="13499"/>
                    <a:pt x="4872" y="13501"/>
                    <a:pt x="4866" y="13504"/>
                  </a:cubicBezTo>
                  <a:cubicBezTo>
                    <a:pt x="4860" y="13507"/>
                    <a:pt x="4854" y="13511"/>
                    <a:pt x="4848" y="13515"/>
                  </a:cubicBezTo>
                  <a:cubicBezTo>
                    <a:pt x="4842" y="13519"/>
                    <a:pt x="4836" y="13525"/>
                    <a:pt x="4830" y="13532"/>
                  </a:cubicBezTo>
                  <a:cubicBezTo>
                    <a:pt x="4824" y="13538"/>
                    <a:pt x="4818" y="13546"/>
                    <a:pt x="4811" y="13556"/>
                  </a:cubicBezTo>
                  <a:cubicBezTo>
                    <a:pt x="4805" y="13566"/>
                    <a:pt x="4799" y="13577"/>
                    <a:pt x="4792" y="13591"/>
                  </a:cubicBezTo>
                  <a:lnTo>
                    <a:pt x="4748" y="13682"/>
                  </a:lnTo>
                  <a:lnTo>
                    <a:pt x="5138" y="13874"/>
                  </a:lnTo>
                  <a:lnTo>
                    <a:pt x="5161" y="13829"/>
                  </a:lnTo>
                  <a:lnTo>
                    <a:pt x="4984" y="13742"/>
                  </a:lnTo>
                  <a:cubicBezTo>
                    <a:pt x="4989" y="13732"/>
                    <a:pt x="4995" y="13725"/>
                    <a:pt x="5001" y="13720"/>
                  </a:cubicBezTo>
                  <a:cubicBezTo>
                    <a:pt x="5008" y="13716"/>
                    <a:pt x="5018" y="13712"/>
                    <a:pt x="5031" y="13709"/>
                  </a:cubicBezTo>
                  <a:cubicBezTo>
                    <a:pt x="5054" y="13705"/>
                    <a:pt x="5076" y="13701"/>
                    <a:pt x="5097" y="13697"/>
                  </a:cubicBezTo>
                  <a:cubicBezTo>
                    <a:pt x="5118" y="13694"/>
                    <a:pt x="5137" y="13691"/>
                    <a:pt x="5154" y="13689"/>
                  </a:cubicBezTo>
                  <a:cubicBezTo>
                    <a:pt x="5171" y="13687"/>
                    <a:pt x="5187" y="13686"/>
                    <a:pt x="5200" y="13685"/>
                  </a:cubicBezTo>
                  <a:cubicBezTo>
                    <a:pt x="5213" y="13684"/>
                    <a:pt x="5224" y="13684"/>
                    <a:pt x="5232" y="13684"/>
                  </a:cubicBezTo>
                  <a:lnTo>
                    <a:pt x="5261" y="13626"/>
                  </a:lnTo>
                  <a:close/>
                  <a:moveTo>
                    <a:pt x="4974" y="13577"/>
                  </a:moveTo>
                  <a:cubicBezTo>
                    <a:pt x="4983" y="13585"/>
                    <a:pt x="4988" y="13594"/>
                    <a:pt x="4991" y="13604"/>
                  </a:cubicBezTo>
                  <a:cubicBezTo>
                    <a:pt x="4994" y="13615"/>
                    <a:pt x="4995" y="13626"/>
                    <a:pt x="4993" y="13639"/>
                  </a:cubicBezTo>
                  <a:cubicBezTo>
                    <a:pt x="4990" y="13651"/>
                    <a:pt x="4985" y="13667"/>
                    <a:pt x="4976" y="13684"/>
                  </a:cubicBezTo>
                  <a:lnTo>
                    <a:pt x="4955" y="13727"/>
                  </a:lnTo>
                  <a:lnTo>
                    <a:pt x="4809" y="13656"/>
                  </a:lnTo>
                  <a:lnTo>
                    <a:pt x="4832" y="13609"/>
                  </a:lnTo>
                  <a:cubicBezTo>
                    <a:pt x="4838" y="13598"/>
                    <a:pt x="4843" y="13589"/>
                    <a:pt x="4848" y="13582"/>
                  </a:cubicBezTo>
                  <a:cubicBezTo>
                    <a:pt x="4853" y="13575"/>
                    <a:pt x="4859" y="13569"/>
                    <a:pt x="4864" y="13564"/>
                  </a:cubicBezTo>
                  <a:cubicBezTo>
                    <a:pt x="4874" y="13555"/>
                    <a:pt x="4887" y="13550"/>
                    <a:pt x="4901" y="13548"/>
                  </a:cubicBezTo>
                  <a:cubicBezTo>
                    <a:pt x="4916" y="13546"/>
                    <a:pt x="4929" y="13548"/>
                    <a:pt x="4942" y="13555"/>
                  </a:cubicBezTo>
                  <a:cubicBezTo>
                    <a:pt x="4955" y="13561"/>
                    <a:pt x="4966" y="13568"/>
                    <a:pt x="4974" y="13577"/>
                  </a:cubicBezTo>
                  <a:close/>
                  <a:moveTo>
                    <a:pt x="5272" y="13232"/>
                  </a:moveTo>
                  <a:cubicBezTo>
                    <a:pt x="5257" y="13230"/>
                    <a:pt x="5243" y="13231"/>
                    <a:pt x="5230" y="13235"/>
                  </a:cubicBezTo>
                  <a:cubicBezTo>
                    <a:pt x="5217" y="13238"/>
                    <a:pt x="5205" y="13244"/>
                    <a:pt x="5194" y="13251"/>
                  </a:cubicBezTo>
                  <a:cubicBezTo>
                    <a:pt x="5183" y="13258"/>
                    <a:pt x="5171" y="13269"/>
                    <a:pt x="5157" y="13284"/>
                  </a:cubicBezTo>
                  <a:lnTo>
                    <a:pt x="5120" y="13322"/>
                  </a:lnTo>
                  <a:cubicBezTo>
                    <a:pt x="5101" y="13342"/>
                    <a:pt x="5085" y="13354"/>
                    <a:pt x="5070" y="13359"/>
                  </a:cubicBezTo>
                  <a:cubicBezTo>
                    <a:pt x="5056" y="13365"/>
                    <a:pt x="5041" y="13364"/>
                    <a:pt x="5025" y="13356"/>
                  </a:cubicBezTo>
                  <a:cubicBezTo>
                    <a:pt x="5005" y="13346"/>
                    <a:pt x="4992" y="13331"/>
                    <a:pt x="4988" y="13312"/>
                  </a:cubicBezTo>
                  <a:cubicBezTo>
                    <a:pt x="4983" y="13293"/>
                    <a:pt x="4987" y="13271"/>
                    <a:pt x="4999" y="13246"/>
                  </a:cubicBezTo>
                  <a:cubicBezTo>
                    <a:pt x="5003" y="13238"/>
                    <a:pt x="5007" y="13230"/>
                    <a:pt x="5012" y="13223"/>
                  </a:cubicBezTo>
                  <a:cubicBezTo>
                    <a:pt x="5017" y="13216"/>
                    <a:pt x="5022" y="13210"/>
                    <a:pt x="5029" y="13204"/>
                  </a:cubicBezTo>
                  <a:cubicBezTo>
                    <a:pt x="5035" y="13198"/>
                    <a:pt x="5042" y="13192"/>
                    <a:pt x="5050" y="13186"/>
                  </a:cubicBezTo>
                  <a:cubicBezTo>
                    <a:pt x="5058" y="13180"/>
                    <a:pt x="5068" y="13174"/>
                    <a:pt x="5079" y="13167"/>
                  </a:cubicBezTo>
                  <a:lnTo>
                    <a:pt x="5055" y="13130"/>
                  </a:lnTo>
                  <a:cubicBezTo>
                    <a:pt x="5012" y="13155"/>
                    <a:pt x="4980" y="13188"/>
                    <a:pt x="4959" y="13230"/>
                  </a:cubicBezTo>
                  <a:cubicBezTo>
                    <a:pt x="4950" y="13249"/>
                    <a:pt x="4944" y="13267"/>
                    <a:pt x="4942" y="13285"/>
                  </a:cubicBezTo>
                  <a:cubicBezTo>
                    <a:pt x="4940" y="13304"/>
                    <a:pt x="4941" y="13321"/>
                    <a:pt x="4946" y="13337"/>
                  </a:cubicBezTo>
                  <a:cubicBezTo>
                    <a:pt x="4950" y="13353"/>
                    <a:pt x="4958" y="13367"/>
                    <a:pt x="4968" y="13380"/>
                  </a:cubicBezTo>
                  <a:cubicBezTo>
                    <a:pt x="4979" y="13393"/>
                    <a:pt x="4993" y="13403"/>
                    <a:pt x="5009" y="13411"/>
                  </a:cubicBezTo>
                  <a:cubicBezTo>
                    <a:pt x="5035" y="13424"/>
                    <a:pt x="5060" y="13426"/>
                    <a:pt x="5085" y="13418"/>
                  </a:cubicBezTo>
                  <a:cubicBezTo>
                    <a:pt x="5097" y="13415"/>
                    <a:pt x="5108" y="13409"/>
                    <a:pt x="5118" y="13401"/>
                  </a:cubicBezTo>
                  <a:cubicBezTo>
                    <a:pt x="5128" y="13393"/>
                    <a:pt x="5140" y="13381"/>
                    <a:pt x="5154" y="13366"/>
                  </a:cubicBezTo>
                  <a:lnTo>
                    <a:pt x="5186" y="13332"/>
                  </a:lnTo>
                  <a:cubicBezTo>
                    <a:pt x="5223" y="13293"/>
                    <a:pt x="5258" y="13281"/>
                    <a:pt x="5293" y="13298"/>
                  </a:cubicBezTo>
                  <a:cubicBezTo>
                    <a:pt x="5316" y="13310"/>
                    <a:pt x="5330" y="13328"/>
                    <a:pt x="5335" y="13354"/>
                  </a:cubicBezTo>
                  <a:cubicBezTo>
                    <a:pt x="5337" y="13365"/>
                    <a:pt x="5338" y="13376"/>
                    <a:pt x="5336" y="13386"/>
                  </a:cubicBezTo>
                  <a:cubicBezTo>
                    <a:pt x="5334" y="13397"/>
                    <a:pt x="5329" y="13409"/>
                    <a:pt x="5322" y="13424"/>
                  </a:cubicBezTo>
                  <a:cubicBezTo>
                    <a:pt x="5312" y="13444"/>
                    <a:pt x="5300" y="13461"/>
                    <a:pt x="5287" y="13475"/>
                  </a:cubicBezTo>
                  <a:cubicBezTo>
                    <a:pt x="5273" y="13489"/>
                    <a:pt x="5256" y="13502"/>
                    <a:pt x="5236" y="13512"/>
                  </a:cubicBezTo>
                  <a:lnTo>
                    <a:pt x="5263" y="13551"/>
                  </a:lnTo>
                  <a:cubicBezTo>
                    <a:pt x="5284" y="13537"/>
                    <a:pt x="5303" y="13522"/>
                    <a:pt x="5319" y="13504"/>
                  </a:cubicBezTo>
                  <a:cubicBezTo>
                    <a:pt x="5335" y="13487"/>
                    <a:pt x="5348" y="13466"/>
                    <a:pt x="5360" y="13443"/>
                  </a:cubicBezTo>
                  <a:cubicBezTo>
                    <a:pt x="5369" y="13425"/>
                    <a:pt x="5375" y="13408"/>
                    <a:pt x="5378" y="13392"/>
                  </a:cubicBezTo>
                  <a:cubicBezTo>
                    <a:pt x="5381" y="13377"/>
                    <a:pt x="5381" y="13360"/>
                    <a:pt x="5379" y="13343"/>
                  </a:cubicBezTo>
                  <a:cubicBezTo>
                    <a:pt x="5377" y="13320"/>
                    <a:pt x="5369" y="13300"/>
                    <a:pt x="5357" y="13283"/>
                  </a:cubicBezTo>
                  <a:cubicBezTo>
                    <a:pt x="5345" y="13265"/>
                    <a:pt x="5330" y="13252"/>
                    <a:pt x="5312" y="13243"/>
                  </a:cubicBezTo>
                  <a:cubicBezTo>
                    <a:pt x="5300" y="13237"/>
                    <a:pt x="5286" y="13233"/>
                    <a:pt x="5272" y="13232"/>
                  </a:cubicBezTo>
                  <a:close/>
                  <a:moveTo>
                    <a:pt x="5489" y="13161"/>
                  </a:moveTo>
                  <a:lnTo>
                    <a:pt x="5098" y="12969"/>
                  </a:lnTo>
                  <a:lnTo>
                    <a:pt x="5076" y="13015"/>
                  </a:lnTo>
                  <a:lnTo>
                    <a:pt x="5467" y="13207"/>
                  </a:lnTo>
                  <a:lnTo>
                    <a:pt x="5489" y="13161"/>
                  </a:lnTo>
                  <a:close/>
                  <a:moveTo>
                    <a:pt x="5264" y="12632"/>
                  </a:moveTo>
                  <a:lnTo>
                    <a:pt x="5137" y="12891"/>
                  </a:lnTo>
                  <a:lnTo>
                    <a:pt x="5176" y="12910"/>
                  </a:lnTo>
                  <a:lnTo>
                    <a:pt x="5228" y="12805"/>
                  </a:lnTo>
                  <a:lnTo>
                    <a:pt x="5579" y="12978"/>
                  </a:lnTo>
                  <a:lnTo>
                    <a:pt x="5601" y="12933"/>
                  </a:lnTo>
                  <a:lnTo>
                    <a:pt x="5250" y="12760"/>
                  </a:lnTo>
                  <a:lnTo>
                    <a:pt x="5302" y="12654"/>
                  </a:lnTo>
                  <a:lnTo>
                    <a:pt x="5264" y="12632"/>
                  </a:lnTo>
                  <a:close/>
                  <a:moveTo>
                    <a:pt x="5432" y="12291"/>
                  </a:moveTo>
                  <a:lnTo>
                    <a:pt x="5405" y="12345"/>
                  </a:lnTo>
                  <a:lnTo>
                    <a:pt x="5518" y="12494"/>
                  </a:lnTo>
                  <a:cubicBezTo>
                    <a:pt x="5525" y="12504"/>
                    <a:pt x="5532" y="12513"/>
                    <a:pt x="5538" y="12521"/>
                  </a:cubicBezTo>
                  <a:cubicBezTo>
                    <a:pt x="5545" y="12529"/>
                    <a:pt x="5549" y="12534"/>
                    <a:pt x="5551" y="12536"/>
                  </a:cubicBezTo>
                  <a:cubicBezTo>
                    <a:pt x="5542" y="12536"/>
                    <a:pt x="5533" y="12536"/>
                    <a:pt x="5524" y="12535"/>
                  </a:cubicBezTo>
                  <a:cubicBezTo>
                    <a:pt x="5516" y="12535"/>
                    <a:pt x="5507" y="12535"/>
                    <a:pt x="5497" y="12535"/>
                  </a:cubicBezTo>
                  <a:lnTo>
                    <a:pt x="5312" y="12535"/>
                  </a:lnTo>
                  <a:lnTo>
                    <a:pt x="5283" y="12593"/>
                  </a:lnTo>
                  <a:lnTo>
                    <a:pt x="5581" y="12583"/>
                  </a:lnTo>
                  <a:lnTo>
                    <a:pt x="5736" y="12659"/>
                  </a:lnTo>
                  <a:lnTo>
                    <a:pt x="5760" y="12611"/>
                  </a:lnTo>
                  <a:lnTo>
                    <a:pt x="5608" y="12536"/>
                  </a:lnTo>
                  <a:lnTo>
                    <a:pt x="5432" y="12291"/>
                  </a:lnTo>
                  <a:close/>
                  <a:moveTo>
                    <a:pt x="5791" y="11862"/>
                  </a:moveTo>
                  <a:cubicBezTo>
                    <a:pt x="5765" y="11857"/>
                    <a:pt x="5740" y="11855"/>
                    <a:pt x="5715" y="11859"/>
                  </a:cubicBezTo>
                  <a:cubicBezTo>
                    <a:pt x="5706" y="11860"/>
                    <a:pt x="5696" y="11862"/>
                    <a:pt x="5685" y="11866"/>
                  </a:cubicBezTo>
                  <a:cubicBezTo>
                    <a:pt x="5674" y="11869"/>
                    <a:pt x="5663" y="11874"/>
                    <a:pt x="5652" y="11881"/>
                  </a:cubicBezTo>
                  <a:cubicBezTo>
                    <a:pt x="5641" y="11888"/>
                    <a:pt x="5630" y="11897"/>
                    <a:pt x="5619" y="11908"/>
                  </a:cubicBezTo>
                  <a:cubicBezTo>
                    <a:pt x="5609" y="11919"/>
                    <a:pt x="5599" y="11933"/>
                    <a:pt x="5591" y="11950"/>
                  </a:cubicBezTo>
                  <a:cubicBezTo>
                    <a:pt x="5579" y="11974"/>
                    <a:pt x="5573" y="11998"/>
                    <a:pt x="5573" y="12022"/>
                  </a:cubicBezTo>
                  <a:cubicBezTo>
                    <a:pt x="5573" y="12046"/>
                    <a:pt x="5578" y="12069"/>
                    <a:pt x="5589" y="12091"/>
                  </a:cubicBezTo>
                  <a:cubicBezTo>
                    <a:pt x="5600" y="12112"/>
                    <a:pt x="5616" y="12133"/>
                    <a:pt x="5637" y="12152"/>
                  </a:cubicBezTo>
                  <a:cubicBezTo>
                    <a:pt x="5658" y="12172"/>
                    <a:pt x="5684" y="12189"/>
                    <a:pt x="5715" y="12204"/>
                  </a:cubicBezTo>
                  <a:cubicBezTo>
                    <a:pt x="5783" y="12238"/>
                    <a:pt x="5842" y="12248"/>
                    <a:pt x="5893" y="12234"/>
                  </a:cubicBezTo>
                  <a:cubicBezTo>
                    <a:pt x="5915" y="12228"/>
                    <a:pt x="5935" y="12218"/>
                    <a:pt x="5953" y="12204"/>
                  </a:cubicBezTo>
                  <a:cubicBezTo>
                    <a:pt x="5971" y="12190"/>
                    <a:pt x="5986" y="12171"/>
                    <a:pt x="5997" y="12147"/>
                  </a:cubicBezTo>
                  <a:cubicBezTo>
                    <a:pt x="6007" y="12127"/>
                    <a:pt x="6013" y="12107"/>
                    <a:pt x="6015" y="12089"/>
                  </a:cubicBezTo>
                  <a:cubicBezTo>
                    <a:pt x="6017" y="12070"/>
                    <a:pt x="6015" y="12051"/>
                    <a:pt x="6008" y="12030"/>
                  </a:cubicBezTo>
                  <a:cubicBezTo>
                    <a:pt x="6000" y="12001"/>
                    <a:pt x="5985" y="11976"/>
                    <a:pt x="5965" y="11954"/>
                  </a:cubicBezTo>
                  <a:cubicBezTo>
                    <a:pt x="5944" y="11933"/>
                    <a:pt x="5915" y="11913"/>
                    <a:pt x="5878" y="11894"/>
                  </a:cubicBezTo>
                  <a:cubicBezTo>
                    <a:pt x="5846" y="11879"/>
                    <a:pt x="5817" y="11868"/>
                    <a:pt x="5791" y="11862"/>
                  </a:cubicBezTo>
                  <a:close/>
                  <a:moveTo>
                    <a:pt x="5900" y="11973"/>
                  </a:moveTo>
                  <a:cubicBezTo>
                    <a:pt x="5912" y="11980"/>
                    <a:pt x="5922" y="11987"/>
                    <a:pt x="5930" y="11994"/>
                  </a:cubicBezTo>
                  <a:cubicBezTo>
                    <a:pt x="5939" y="12001"/>
                    <a:pt x="5946" y="12008"/>
                    <a:pt x="5951" y="12015"/>
                  </a:cubicBezTo>
                  <a:cubicBezTo>
                    <a:pt x="5957" y="12022"/>
                    <a:pt x="5961" y="12030"/>
                    <a:pt x="5965" y="12038"/>
                  </a:cubicBezTo>
                  <a:cubicBezTo>
                    <a:pt x="5972" y="12052"/>
                    <a:pt x="5975" y="12066"/>
                    <a:pt x="5975" y="12081"/>
                  </a:cubicBezTo>
                  <a:cubicBezTo>
                    <a:pt x="5974" y="12096"/>
                    <a:pt x="5970" y="12111"/>
                    <a:pt x="5963" y="12127"/>
                  </a:cubicBezTo>
                  <a:cubicBezTo>
                    <a:pt x="5959" y="12135"/>
                    <a:pt x="5954" y="12143"/>
                    <a:pt x="5947" y="12150"/>
                  </a:cubicBezTo>
                  <a:cubicBezTo>
                    <a:pt x="5941" y="12158"/>
                    <a:pt x="5934" y="12164"/>
                    <a:pt x="5927" y="12170"/>
                  </a:cubicBezTo>
                  <a:cubicBezTo>
                    <a:pt x="5920" y="12175"/>
                    <a:pt x="5912" y="12180"/>
                    <a:pt x="5904" y="12184"/>
                  </a:cubicBezTo>
                  <a:cubicBezTo>
                    <a:pt x="5896" y="12187"/>
                    <a:pt x="5888" y="12189"/>
                    <a:pt x="5879" y="12190"/>
                  </a:cubicBezTo>
                  <a:cubicBezTo>
                    <a:pt x="5862" y="12191"/>
                    <a:pt x="5841" y="12188"/>
                    <a:pt x="5815" y="12181"/>
                  </a:cubicBezTo>
                  <a:cubicBezTo>
                    <a:pt x="5788" y="12173"/>
                    <a:pt x="5761" y="12162"/>
                    <a:pt x="5731" y="12148"/>
                  </a:cubicBezTo>
                  <a:cubicBezTo>
                    <a:pt x="5707" y="12136"/>
                    <a:pt x="5687" y="12124"/>
                    <a:pt x="5671" y="12112"/>
                  </a:cubicBezTo>
                  <a:cubicBezTo>
                    <a:pt x="5655" y="12101"/>
                    <a:pt x="5643" y="12088"/>
                    <a:pt x="5633" y="12075"/>
                  </a:cubicBezTo>
                  <a:cubicBezTo>
                    <a:pt x="5623" y="12060"/>
                    <a:pt x="5617" y="12044"/>
                    <a:pt x="5616" y="12025"/>
                  </a:cubicBezTo>
                  <a:cubicBezTo>
                    <a:pt x="5616" y="12006"/>
                    <a:pt x="5620" y="11987"/>
                    <a:pt x="5629" y="11969"/>
                  </a:cubicBezTo>
                  <a:cubicBezTo>
                    <a:pt x="5640" y="11946"/>
                    <a:pt x="5654" y="11930"/>
                    <a:pt x="5672" y="11921"/>
                  </a:cubicBezTo>
                  <a:cubicBezTo>
                    <a:pt x="5690" y="11912"/>
                    <a:pt x="5707" y="11908"/>
                    <a:pt x="5725" y="11908"/>
                  </a:cubicBezTo>
                  <a:cubicBezTo>
                    <a:pt x="5742" y="11908"/>
                    <a:pt x="5761" y="11912"/>
                    <a:pt x="5783" y="11919"/>
                  </a:cubicBezTo>
                  <a:cubicBezTo>
                    <a:pt x="5804" y="11925"/>
                    <a:pt x="5830" y="11936"/>
                    <a:pt x="5859" y="11950"/>
                  </a:cubicBezTo>
                  <a:cubicBezTo>
                    <a:pt x="5875" y="11958"/>
                    <a:pt x="5888" y="11966"/>
                    <a:pt x="5900" y="11973"/>
                  </a:cubicBezTo>
                  <a:close/>
                  <a:moveTo>
                    <a:pt x="5825" y="11492"/>
                  </a:moveTo>
                  <a:lnTo>
                    <a:pt x="5724" y="11697"/>
                  </a:lnTo>
                  <a:lnTo>
                    <a:pt x="6115" y="11890"/>
                  </a:lnTo>
                  <a:lnTo>
                    <a:pt x="6138" y="11842"/>
                  </a:lnTo>
                  <a:lnTo>
                    <a:pt x="5952" y="11751"/>
                  </a:lnTo>
                  <a:lnTo>
                    <a:pt x="6014" y="11625"/>
                  </a:lnTo>
                  <a:lnTo>
                    <a:pt x="5976" y="11607"/>
                  </a:lnTo>
                  <a:lnTo>
                    <a:pt x="5914" y="11732"/>
                  </a:lnTo>
                  <a:lnTo>
                    <a:pt x="5786" y="11669"/>
                  </a:lnTo>
                  <a:lnTo>
                    <a:pt x="5860" y="11518"/>
                  </a:lnTo>
                  <a:lnTo>
                    <a:pt x="5825" y="11492"/>
                  </a:lnTo>
                  <a:close/>
                  <a:moveTo>
                    <a:pt x="6491" y="11125"/>
                  </a:moveTo>
                  <a:lnTo>
                    <a:pt x="6084" y="10966"/>
                  </a:lnTo>
                  <a:lnTo>
                    <a:pt x="6050" y="11035"/>
                  </a:lnTo>
                  <a:lnTo>
                    <a:pt x="6273" y="11236"/>
                  </a:lnTo>
                  <a:cubicBezTo>
                    <a:pt x="6287" y="11248"/>
                    <a:pt x="6299" y="11259"/>
                    <a:pt x="6311" y="11267"/>
                  </a:cubicBezTo>
                  <a:cubicBezTo>
                    <a:pt x="6322" y="11276"/>
                    <a:pt x="6328" y="11281"/>
                    <a:pt x="6330" y="11282"/>
                  </a:cubicBezTo>
                  <a:cubicBezTo>
                    <a:pt x="6328" y="11281"/>
                    <a:pt x="6320" y="11279"/>
                    <a:pt x="6306" y="11275"/>
                  </a:cubicBezTo>
                  <a:cubicBezTo>
                    <a:pt x="6292" y="11272"/>
                    <a:pt x="6275" y="11268"/>
                    <a:pt x="6254" y="11264"/>
                  </a:cubicBezTo>
                  <a:lnTo>
                    <a:pt x="5964" y="11209"/>
                  </a:lnTo>
                  <a:lnTo>
                    <a:pt x="5930" y="11278"/>
                  </a:lnTo>
                  <a:lnTo>
                    <a:pt x="6304" y="11504"/>
                  </a:lnTo>
                  <a:lnTo>
                    <a:pt x="6327" y="11459"/>
                  </a:lnTo>
                  <a:lnTo>
                    <a:pt x="6059" y="11301"/>
                  </a:lnTo>
                  <a:cubicBezTo>
                    <a:pt x="6054" y="11298"/>
                    <a:pt x="6047" y="11294"/>
                    <a:pt x="6040" y="11290"/>
                  </a:cubicBezTo>
                  <a:cubicBezTo>
                    <a:pt x="6032" y="11285"/>
                    <a:pt x="6025" y="11281"/>
                    <a:pt x="6017" y="11277"/>
                  </a:cubicBezTo>
                  <a:cubicBezTo>
                    <a:pt x="6010" y="11273"/>
                    <a:pt x="6003" y="11269"/>
                    <a:pt x="5998" y="11266"/>
                  </a:cubicBezTo>
                  <a:cubicBezTo>
                    <a:pt x="5993" y="11263"/>
                    <a:pt x="5990" y="11261"/>
                    <a:pt x="5989" y="11260"/>
                  </a:cubicBezTo>
                  <a:cubicBezTo>
                    <a:pt x="5993" y="11262"/>
                    <a:pt x="6002" y="11264"/>
                    <a:pt x="6016" y="11266"/>
                  </a:cubicBezTo>
                  <a:cubicBezTo>
                    <a:pt x="6031" y="11269"/>
                    <a:pt x="6050" y="11273"/>
                    <a:pt x="6072" y="11277"/>
                  </a:cubicBezTo>
                  <a:lnTo>
                    <a:pt x="6387" y="11336"/>
                  </a:lnTo>
                  <a:lnTo>
                    <a:pt x="6407" y="11296"/>
                  </a:lnTo>
                  <a:lnTo>
                    <a:pt x="6156" y="11069"/>
                  </a:lnTo>
                  <a:cubicBezTo>
                    <a:pt x="6151" y="11065"/>
                    <a:pt x="6145" y="11060"/>
                    <a:pt x="6140" y="11055"/>
                  </a:cubicBezTo>
                  <a:cubicBezTo>
                    <a:pt x="6134" y="11050"/>
                    <a:pt x="6128" y="11045"/>
                    <a:pt x="6123" y="11041"/>
                  </a:cubicBezTo>
                  <a:cubicBezTo>
                    <a:pt x="6118" y="11036"/>
                    <a:pt x="6113" y="11032"/>
                    <a:pt x="6109" y="11029"/>
                  </a:cubicBezTo>
                  <a:cubicBezTo>
                    <a:pt x="6106" y="11026"/>
                    <a:pt x="6103" y="11024"/>
                    <a:pt x="6103" y="11024"/>
                  </a:cubicBezTo>
                  <a:cubicBezTo>
                    <a:pt x="6104" y="11024"/>
                    <a:pt x="6106" y="11025"/>
                    <a:pt x="6111" y="11027"/>
                  </a:cubicBezTo>
                  <a:cubicBezTo>
                    <a:pt x="6116" y="11029"/>
                    <a:pt x="6121" y="11032"/>
                    <a:pt x="6128" y="11035"/>
                  </a:cubicBezTo>
                  <a:cubicBezTo>
                    <a:pt x="6135" y="11038"/>
                    <a:pt x="6142" y="11041"/>
                    <a:pt x="6150" y="11045"/>
                  </a:cubicBezTo>
                  <a:cubicBezTo>
                    <a:pt x="6157" y="11048"/>
                    <a:pt x="6164" y="11051"/>
                    <a:pt x="6170" y="11053"/>
                  </a:cubicBezTo>
                  <a:lnTo>
                    <a:pt x="6468" y="11172"/>
                  </a:lnTo>
                  <a:lnTo>
                    <a:pt x="6491" y="11125"/>
                  </a:lnTo>
                  <a:close/>
                  <a:moveTo>
                    <a:pt x="6276" y="10576"/>
                  </a:moveTo>
                  <a:lnTo>
                    <a:pt x="6253" y="10623"/>
                  </a:lnTo>
                  <a:lnTo>
                    <a:pt x="6525" y="10757"/>
                  </a:lnTo>
                  <a:cubicBezTo>
                    <a:pt x="6538" y="10763"/>
                    <a:pt x="6549" y="10770"/>
                    <a:pt x="6558" y="10776"/>
                  </a:cubicBezTo>
                  <a:cubicBezTo>
                    <a:pt x="6566" y="10782"/>
                    <a:pt x="6573" y="10791"/>
                    <a:pt x="6579" y="10801"/>
                  </a:cubicBezTo>
                  <a:cubicBezTo>
                    <a:pt x="6584" y="10811"/>
                    <a:pt x="6586" y="10823"/>
                    <a:pt x="6584" y="10837"/>
                  </a:cubicBezTo>
                  <a:cubicBezTo>
                    <a:pt x="6582" y="10851"/>
                    <a:pt x="6577" y="10866"/>
                    <a:pt x="6569" y="10882"/>
                  </a:cubicBezTo>
                  <a:cubicBezTo>
                    <a:pt x="6563" y="10894"/>
                    <a:pt x="6557" y="10904"/>
                    <a:pt x="6551" y="10912"/>
                  </a:cubicBezTo>
                  <a:cubicBezTo>
                    <a:pt x="6544" y="10920"/>
                    <a:pt x="6537" y="10926"/>
                    <a:pt x="6531" y="10930"/>
                  </a:cubicBezTo>
                  <a:cubicBezTo>
                    <a:pt x="6524" y="10934"/>
                    <a:pt x="6517" y="10937"/>
                    <a:pt x="6511" y="10938"/>
                  </a:cubicBezTo>
                  <a:cubicBezTo>
                    <a:pt x="6505" y="10939"/>
                    <a:pt x="6499" y="10940"/>
                    <a:pt x="6494" y="10940"/>
                  </a:cubicBezTo>
                  <a:cubicBezTo>
                    <a:pt x="6486" y="10940"/>
                    <a:pt x="6477" y="10937"/>
                    <a:pt x="6466" y="10933"/>
                  </a:cubicBezTo>
                  <a:cubicBezTo>
                    <a:pt x="6454" y="10928"/>
                    <a:pt x="6444" y="10924"/>
                    <a:pt x="6434" y="10919"/>
                  </a:cubicBezTo>
                  <a:lnTo>
                    <a:pt x="6171" y="10789"/>
                  </a:lnTo>
                  <a:lnTo>
                    <a:pt x="6148" y="10836"/>
                  </a:lnTo>
                  <a:lnTo>
                    <a:pt x="6428" y="10974"/>
                  </a:lnTo>
                  <a:cubicBezTo>
                    <a:pt x="6437" y="10978"/>
                    <a:pt x="6447" y="10982"/>
                    <a:pt x="6459" y="10987"/>
                  </a:cubicBezTo>
                  <a:cubicBezTo>
                    <a:pt x="6471" y="10991"/>
                    <a:pt x="6483" y="10993"/>
                    <a:pt x="6495" y="10992"/>
                  </a:cubicBezTo>
                  <a:cubicBezTo>
                    <a:pt x="6520" y="10991"/>
                    <a:pt x="6541" y="10984"/>
                    <a:pt x="6559" y="10970"/>
                  </a:cubicBezTo>
                  <a:cubicBezTo>
                    <a:pt x="6577" y="10957"/>
                    <a:pt x="6593" y="10935"/>
                    <a:pt x="6608" y="10904"/>
                  </a:cubicBezTo>
                  <a:cubicBezTo>
                    <a:pt x="6620" y="10880"/>
                    <a:pt x="6627" y="10859"/>
                    <a:pt x="6630" y="10840"/>
                  </a:cubicBezTo>
                  <a:cubicBezTo>
                    <a:pt x="6633" y="10822"/>
                    <a:pt x="6633" y="10804"/>
                    <a:pt x="6628" y="10787"/>
                  </a:cubicBezTo>
                  <a:cubicBezTo>
                    <a:pt x="6624" y="10770"/>
                    <a:pt x="6617" y="10757"/>
                    <a:pt x="6606" y="10746"/>
                  </a:cubicBezTo>
                  <a:cubicBezTo>
                    <a:pt x="6595" y="10736"/>
                    <a:pt x="6577" y="10725"/>
                    <a:pt x="6554" y="10713"/>
                  </a:cubicBezTo>
                  <a:lnTo>
                    <a:pt x="6276" y="10576"/>
                  </a:lnTo>
                  <a:close/>
                  <a:moveTo>
                    <a:pt x="6119" y="10707"/>
                  </a:moveTo>
                  <a:cubicBezTo>
                    <a:pt x="6110" y="10710"/>
                    <a:pt x="6104" y="10716"/>
                    <a:pt x="6100" y="10724"/>
                  </a:cubicBezTo>
                  <a:cubicBezTo>
                    <a:pt x="6096" y="10732"/>
                    <a:pt x="6095" y="10740"/>
                    <a:pt x="6098" y="10749"/>
                  </a:cubicBezTo>
                  <a:cubicBezTo>
                    <a:pt x="6101" y="10757"/>
                    <a:pt x="6106" y="10763"/>
                    <a:pt x="6114" y="10767"/>
                  </a:cubicBezTo>
                  <a:cubicBezTo>
                    <a:pt x="6123" y="10772"/>
                    <a:pt x="6131" y="10772"/>
                    <a:pt x="6140" y="10769"/>
                  </a:cubicBezTo>
                  <a:cubicBezTo>
                    <a:pt x="6149" y="10767"/>
                    <a:pt x="6155" y="10761"/>
                    <a:pt x="6159" y="10753"/>
                  </a:cubicBezTo>
                  <a:cubicBezTo>
                    <a:pt x="6163" y="10744"/>
                    <a:pt x="6164" y="10736"/>
                    <a:pt x="6161" y="10727"/>
                  </a:cubicBezTo>
                  <a:cubicBezTo>
                    <a:pt x="6157" y="10719"/>
                    <a:pt x="6152" y="10713"/>
                    <a:pt x="6143" y="10709"/>
                  </a:cubicBezTo>
                  <a:cubicBezTo>
                    <a:pt x="6135" y="10705"/>
                    <a:pt x="6127" y="10704"/>
                    <a:pt x="6119" y="10707"/>
                  </a:cubicBezTo>
                  <a:close/>
                  <a:moveTo>
                    <a:pt x="6176" y="10590"/>
                  </a:moveTo>
                  <a:cubicBezTo>
                    <a:pt x="6167" y="10593"/>
                    <a:pt x="6161" y="10599"/>
                    <a:pt x="6157" y="10607"/>
                  </a:cubicBezTo>
                  <a:cubicBezTo>
                    <a:pt x="6153" y="10615"/>
                    <a:pt x="6153" y="10623"/>
                    <a:pt x="6156" y="10632"/>
                  </a:cubicBezTo>
                  <a:cubicBezTo>
                    <a:pt x="6158" y="10640"/>
                    <a:pt x="6164" y="10647"/>
                    <a:pt x="6172" y="10651"/>
                  </a:cubicBezTo>
                  <a:cubicBezTo>
                    <a:pt x="6180" y="10655"/>
                    <a:pt x="6189" y="10655"/>
                    <a:pt x="6197" y="10653"/>
                  </a:cubicBezTo>
                  <a:cubicBezTo>
                    <a:pt x="6206" y="10650"/>
                    <a:pt x="6212" y="10644"/>
                    <a:pt x="6217" y="10636"/>
                  </a:cubicBezTo>
                  <a:cubicBezTo>
                    <a:pt x="6221" y="10627"/>
                    <a:pt x="6221" y="10619"/>
                    <a:pt x="6218" y="10611"/>
                  </a:cubicBezTo>
                  <a:cubicBezTo>
                    <a:pt x="6215" y="10602"/>
                    <a:pt x="6209" y="10596"/>
                    <a:pt x="6201" y="10592"/>
                  </a:cubicBezTo>
                  <a:cubicBezTo>
                    <a:pt x="6193" y="10588"/>
                    <a:pt x="6184" y="10587"/>
                    <a:pt x="6176" y="10590"/>
                  </a:cubicBezTo>
                  <a:close/>
                  <a:moveTo>
                    <a:pt x="6850" y="10396"/>
                  </a:moveTo>
                  <a:lnTo>
                    <a:pt x="6459" y="10204"/>
                  </a:lnTo>
                  <a:lnTo>
                    <a:pt x="6436" y="10250"/>
                  </a:lnTo>
                  <a:lnTo>
                    <a:pt x="6650" y="10353"/>
                  </a:lnTo>
                  <a:cubicBezTo>
                    <a:pt x="6664" y="10360"/>
                    <a:pt x="6678" y="10366"/>
                    <a:pt x="6692" y="10373"/>
                  </a:cubicBezTo>
                  <a:cubicBezTo>
                    <a:pt x="6706" y="10379"/>
                    <a:pt x="6719" y="10385"/>
                    <a:pt x="6731" y="10390"/>
                  </a:cubicBezTo>
                  <a:cubicBezTo>
                    <a:pt x="6742" y="10395"/>
                    <a:pt x="6752" y="10399"/>
                    <a:pt x="6759" y="10402"/>
                  </a:cubicBezTo>
                  <a:cubicBezTo>
                    <a:pt x="6767" y="10405"/>
                    <a:pt x="6771" y="10406"/>
                    <a:pt x="6771" y="10406"/>
                  </a:cubicBezTo>
                  <a:cubicBezTo>
                    <a:pt x="6770" y="10406"/>
                    <a:pt x="6766" y="10406"/>
                    <a:pt x="6760" y="10405"/>
                  </a:cubicBezTo>
                  <a:cubicBezTo>
                    <a:pt x="6754" y="10405"/>
                    <a:pt x="6746" y="10404"/>
                    <a:pt x="6737" y="10404"/>
                  </a:cubicBezTo>
                  <a:cubicBezTo>
                    <a:pt x="6728" y="10403"/>
                    <a:pt x="6717" y="10403"/>
                    <a:pt x="6706" y="10402"/>
                  </a:cubicBezTo>
                  <a:cubicBezTo>
                    <a:pt x="6694" y="10402"/>
                    <a:pt x="6683" y="10402"/>
                    <a:pt x="6671" y="10402"/>
                  </a:cubicBezTo>
                  <a:lnTo>
                    <a:pt x="6358" y="10409"/>
                  </a:lnTo>
                  <a:lnTo>
                    <a:pt x="6331" y="10464"/>
                  </a:lnTo>
                  <a:lnTo>
                    <a:pt x="6722" y="10656"/>
                  </a:lnTo>
                  <a:lnTo>
                    <a:pt x="6746" y="10608"/>
                  </a:lnTo>
                  <a:lnTo>
                    <a:pt x="6518" y="10498"/>
                  </a:lnTo>
                  <a:cubicBezTo>
                    <a:pt x="6506" y="10493"/>
                    <a:pt x="6495" y="10487"/>
                    <a:pt x="6483" y="10482"/>
                  </a:cubicBezTo>
                  <a:cubicBezTo>
                    <a:pt x="6472" y="10477"/>
                    <a:pt x="6461" y="10473"/>
                    <a:pt x="6451" y="10468"/>
                  </a:cubicBezTo>
                  <a:cubicBezTo>
                    <a:pt x="6441" y="10464"/>
                    <a:pt x="6432" y="10461"/>
                    <a:pt x="6425" y="10457"/>
                  </a:cubicBezTo>
                  <a:cubicBezTo>
                    <a:pt x="6418" y="10454"/>
                    <a:pt x="6413" y="10452"/>
                    <a:pt x="6409" y="10451"/>
                  </a:cubicBezTo>
                  <a:cubicBezTo>
                    <a:pt x="6413" y="10452"/>
                    <a:pt x="6419" y="10452"/>
                    <a:pt x="6426" y="10453"/>
                  </a:cubicBezTo>
                  <a:cubicBezTo>
                    <a:pt x="6434" y="10453"/>
                    <a:pt x="6443" y="10453"/>
                    <a:pt x="6453" y="10453"/>
                  </a:cubicBezTo>
                  <a:cubicBezTo>
                    <a:pt x="6463" y="10453"/>
                    <a:pt x="6474" y="10453"/>
                    <a:pt x="6486" y="10453"/>
                  </a:cubicBezTo>
                  <a:cubicBezTo>
                    <a:pt x="6498" y="10453"/>
                    <a:pt x="6511" y="10453"/>
                    <a:pt x="6525" y="10453"/>
                  </a:cubicBezTo>
                  <a:lnTo>
                    <a:pt x="6826" y="10445"/>
                  </a:lnTo>
                  <a:lnTo>
                    <a:pt x="6850" y="10396"/>
                  </a:lnTo>
                  <a:close/>
                  <a:moveTo>
                    <a:pt x="6874" y="9975"/>
                  </a:moveTo>
                  <a:cubicBezTo>
                    <a:pt x="6859" y="9974"/>
                    <a:pt x="6845" y="9975"/>
                    <a:pt x="6832" y="9978"/>
                  </a:cubicBezTo>
                  <a:cubicBezTo>
                    <a:pt x="6819" y="9982"/>
                    <a:pt x="6807" y="9987"/>
                    <a:pt x="6796" y="9995"/>
                  </a:cubicBezTo>
                  <a:cubicBezTo>
                    <a:pt x="6786" y="10002"/>
                    <a:pt x="6773" y="10013"/>
                    <a:pt x="6759" y="10028"/>
                  </a:cubicBezTo>
                  <a:lnTo>
                    <a:pt x="6723" y="10066"/>
                  </a:lnTo>
                  <a:cubicBezTo>
                    <a:pt x="6704" y="10085"/>
                    <a:pt x="6687" y="10098"/>
                    <a:pt x="6673" y="10103"/>
                  </a:cubicBezTo>
                  <a:cubicBezTo>
                    <a:pt x="6658" y="10109"/>
                    <a:pt x="6643" y="10107"/>
                    <a:pt x="6627" y="10099"/>
                  </a:cubicBezTo>
                  <a:cubicBezTo>
                    <a:pt x="6607" y="10090"/>
                    <a:pt x="6595" y="10075"/>
                    <a:pt x="6590" y="10056"/>
                  </a:cubicBezTo>
                  <a:cubicBezTo>
                    <a:pt x="6585" y="10036"/>
                    <a:pt x="6589" y="10014"/>
                    <a:pt x="6601" y="9990"/>
                  </a:cubicBezTo>
                  <a:cubicBezTo>
                    <a:pt x="6605" y="9981"/>
                    <a:pt x="6610" y="9974"/>
                    <a:pt x="6614" y="9967"/>
                  </a:cubicBezTo>
                  <a:cubicBezTo>
                    <a:pt x="6619" y="9960"/>
                    <a:pt x="6625" y="9954"/>
                    <a:pt x="6631" y="9947"/>
                  </a:cubicBezTo>
                  <a:cubicBezTo>
                    <a:pt x="6637" y="9941"/>
                    <a:pt x="6645" y="9935"/>
                    <a:pt x="6653" y="9929"/>
                  </a:cubicBezTo>
                  <a:cubicBezTo>
                    <a:pt x="6661" y="9924"/>
                    <a:pt x="6670" y="9917"/>
                    <a:pt x="6681" y="9911"/>
                  </a:cubicBezTo>
                  <a:lnTo>
                    <a:pt x="6657" y="9874"/>
                  </a:lnTo>
                  <a:cubicBezTo>
                    <a:pt x="6614" y="9899"/>
                    <a:pt x="6582" y="9932"/>
                    <a:pt x="6562" y="9973"/>
                  </a:cubicBezTo>
                  <a:cubicBezTo>
                    <a:pt x="6552" y="9992"/>
                    <a:pt x="6547" y="10011"/>
                    <a:pt x="6545" y="10029"/>
                  </a:cubicBezTo>
                  <a:cubicBezTo>
                    <a:pt x="6542" y="10047"/>
                    <a:pt x="6544" y="10064"/>
                    <a:pt x="6548" y="10080"/>
                  </a:cubicBezTo>
                  <a:cubicBezTo>
                    <a:pt x="6552" y="10096"/>
                    <a:pt x="6560" y="10111"/>
                    <a:pt x="6571" y="10123"/>
                  </a:cubicBezTo>
                  <a:cubicBezTo>
                    <a:pt x="6581" y="10136"/>
                    <a:pt x="6595" y="10147"/>
                    <a:pt x="6612" y="10155"/>
                  </a:cubicBezTo>
                  <a:cubicBezTo>
                    <a:pt x="6637" y="10167"/>
                    <a:pt x="6662" y="10170"/>
                    <a:pt x="6688" y="10162"/>
                  </a:cubicBezTo>
                  <a:cubicBezTo>
                    <a:pt x="6699" y="10158"/>
                    <a:pt x="6710" y="10152"/>
                    <a:pt x="6720" y="10144"/>
                  </a:cubicBezTo>
                  <a:cubicBezTo>
                    <a:pt x="6730" y="10136"/>
                    <a:pt x="6743" y="10125"/>
                    <a:pt x="6757" y="10109"/>
                  </a:cubicBezTo>
                  <a:lnTo>
                    <a:pt x="6788" y="10076"/>
                  </a:lnTo>
                  <a:cubicBezTo>
                    <a:pt x="6825" y="10036"/>
                    <a:pt x="6861" y="10025"/>
                    <a:pt x="6895" y="10042"/>
                  </a:cubicBezTo>
                  <a:cubicBezTo>
                    <a:pt x="6918" y="10053"/>
                    <a:pt x="6933" y="10072"/>
                    <a:pt x="6937" y="10097"/>
                  </a:cubicBezTo>
                  <a:cubicBezTo>
                    <a:pt x="6940" y="10109"/>
                    <a:pt x="6940" y="10120"/>
                    <a:pt x="6938" y="10130"/>
                  </a:cubicBezTo>
                  <a:cubicBezTo>
                    <a:pt x="6936" y="10140"/>
                    <a:pt x="6931" y="10153"/>
                    <a:pt x="6924" y="10168"/>
                  </a:cubicBezTo>
                  <a:cubicBezTo>
                    <a:pt x="6914" y="10187"/>
                    <a:pt x="6903" y="10204"/>
                    <a:pt x="6889" y="10219"/>
                  </a:cubicBezTo>
                  <a:cubicBezTo>
                    <a:pt x="6875" y="10233"/>
                    <a:pt x="6859" y="10245"/>
                    <a:pt x="6839" y="10256"/>
                  </a:cubicBezTo>
                  <a:lnTo>
                    <a:pt x="6865" y="10294"/>
                  </a:lnTo>
                  <a:cubicBezTo>
                    <a:pt x="6887" y="10281"/>
                    <a:pt x="6905" y="10266"/>
                    <a:pt x="6921" y="10248"/>
                  </a:cubicBezTo>
                  <a:cubicBezTo>
                    <a:pt x="6937" y="10231"/>
                    <a:pt x="6951" y="10210"/>
                    <a:pt x="6962" y="10186"/>
                  </a:cubicBezTo>
                  <a:cubicBezTo>
                    <a:pt x="6971" y="10168"/>
                    <a:pt x="6977" y="10151"/>
                    <a:pt x="6980" y="10136"/>
                  </a:cubicBezTo>
                  <a:cubicBezTo>
                    <a:pt x="6983" y="10120"/>
                    <a:pt x="6983" y="10104"/>
                    <a:pt x="6981" y="10087"/>
                  </a:cubicBezTo>
                  <a:cubicBezTo>
                    <a:pt x="6979" y="10064"/>
                    <a:pt x="6972" y="10044"/>
                    <a:pt x="6960" y="10026"/>
                  </a:cubicBezTo>
                  <a:cubicBezTo>
                    <a:pt x="6947" y="10009"/>
                    <a:pt x="6932" y="9996"/>
                    <a:pt x="6914" y="9987"/>
                  </a:cubicBezTo>
                  <a:cubicBezTo>
                    <a:pt x="6902" y="9981"/>
                    <a:pt x="6888" y="9977"/>
                    <a:pt x="6874" y="9975"/>
                  </a:cubicBezTo>
                  <a:close/>
                  <a:moveTo>
                    <a:pt x="6791" y="9529"/>
                  </a:moveTo>
                  <a:lnTo>
                    <a:pt x="6664" y="9787"/>
                  </a:lnTo>
                  <a:lnTo>
                    <a:pt x="6703" y="9807"/>
                  </a:lnTo>
                  <a:lnTo>
                    <a:pt x="6755" y="9702"/>
                  </a:lnTo>
                  <a:lnTo>
                    <a:pt x="7106" y="9875"/>
                  </a:lnTo>
                  <a:lnTo>
                    <a:pt x="7128" y="9830"/>
                  </a:lnTo>
                  <a:lnTo>
                    <a:pt x="6777" y="9657"/>
                  </a:lnTo>
                  <a:lnTo>
                    <a:pt x="6829" y="9551"/>
                  </a:lnTo>
                  <a:lnTo>
                    <a:pt x="6791" y="9529"/>
                  </a:lnTo>
                  <a:close/>
                  <a:moveTo>
                    <a:pt x="7323" y="9434"/>
                  </a:moveTo>
                  <a:lnTo>
                    <a:pt x="7283" y="9414"/>
                  </a:lnTo>
                  <a:lnTo>
                    <a:pt x="7198" y="9587"/>
                  </a:lnTo>
                  <a:lnTo>
                    <a:pt x="7055" y="9516"/>
                  </a:lnTo>
                  <a:lnTo>
                    <a:pt x="7121" y="9382"/>
                  </a:lnTo>
                  <a:lnTo>
                    <a:pt x="7080" y="9362"/>
                  </a:lnTo>
                  <a:lnTo>
                    <a:pt x="7014" y="9496"/>
                  </a:lnTo>
                  <a:lnTo>
                    <a:pt x="6886" y="9433"/>
                  </a:lnTo>
                  <a:lnTo>
                    <a:pt x="6965" y="9273"/>
                  </a:lnTo>
                  <a:lnTo>
                    <a:pt x="6929" y="9248"/>
                  </a:lnTo>
                  <a:lnTo>
                    <a:pt x="6824" y="9461"/>
                  </a:lnTo>
                  <a:lnTo>
                    <a:pt x="7215" y="9654"/>
                  </a:lnTo>
                  <a:lnTo>
                    <a:pt x="7323" y="9434"/>
                  </a:lnTo>
                  <a:close/>
                  <a:moveTo>
                    <a:pt x="7486" y="9103"/>
                  </a:moveTo>
                  <a:lnTo>
                    <a:pt x="7450" y="9108"/>
                  </a:lnTo>
                  <a:cubicBezTo>
                    <a:pt x="7433" y="9110"/>
                    <a:pt x="7415" y="9113"/>
                    <a:pt x="7397" y="9115"/>
                  </a:cubicBezTo>
                  <a:cubicBezTo>
                    <a:pt x="7378" y="9118"/>
                    <a:pt x="7360" y="9120"/>
                    <a:pt x="7344" y="9122"/>
                  </a:cubicBezTo>
                  <a:cubicBezTo>
                    <a:pt x="7327" y="9125"/>
                    <a:pt x="7316" y="9127"/>
                    <a:pt x="7309" y="9128"/>
                  </a:cubicBezTo>
                  <a:cubicBezTo>
                    <a:pt x="7299" y="9130"/>
                    <a:pt x="7288" y="9132"/>
                    <a:pt x="7276" y="9135"/>
                  </a:cubicBezTo>
                  <a:cubicBezTo>
                    <a:pt x="7264" y="9138"/>
                    <a:pt x="7254" y="9142"/>
                    <a:pt x="7246" y="9146"/>
                  </a:cubicBezTo>
                  <a:lnTo>
                    <a:pt x="7248" y="9140"/>
                  </a:lnTo>
                  <a:cubicBezTo>
                    <a:pt x="7256" y="9124"/>
                    <a:pt x="7261" y="9109"/>
                    <a:pt x="7262" y="9094"/>
                  </a:cubicBezTo>
                  <a:cubicBezTo>
                    <a:pt x="7263" y="9079"/>
                    <a:pt x="7261" y="9064"/>
                    <a:pt x="7256" y="9050"/>
                  </a:cubicBezTo>
                  <a:cubicBezTo>
                    <a:pt x="7251" y="9037"/>
                    <a:pt x="7243" y="9024"/>
                    <a:pt x="7233" y="9013"/>
                  </a:cubicBezTo>
                  <a:cubicBezTo>
                    <a:pt x="7222" y="9001"/>
                    <a:pt x="7208" y="8991"/>
                    <a:pt x="7192" y="8984"/>
                  </a:cubicBezTo>
                  <a:cubicBezTo>
                    <a:pt x="7182" y="8979"/>
                    <a:pt x="7172" y="8975"/>
                    <a:pt x="7162" y="8973"/>
                  </a:cubicBezTo>
                  <a:cubicBezTo>
                    <a:pt x="7153" y="8972"/>
                    <a:pt x="7143" y="8971"/>
                    <a:pt x="7135" y="8971"/>
                  </a:cubicBezTo>
                  <a:cubicBezTo>
                    <a:pt x="7126" y="8971"/>
                    <a:pt x="7118" y="8973"/>
                    <a:pt x="7111" y="8975"/>
                  </a:cubicBezTo>
                  <a:cubicBezTo>
                    <a:pt x="7103" y="8977"/>
                    <a:pt x="7097" y="8979"/>
                    <a:pt x="7091" y="8982"/>
                  </a:cubicBezTo>
                  <a:cubicBezTo>
                    <a:pt x="7085" y="8985"/>
                    <a:pt x="7079" y="8988"/>
                    <a:pt x="7073" y="8993"/>
                  </a:cubicBezTo>
                  <a:cubicBezTo>
                    <a:pt x="7067" y="8997"/>
                    <a:pt x="7061" y="9003"/>
                    <a:pt x="7055" y="9009"/>
                  </a:cubicBezTo>
                  <a:cubicBezTo>
                    <a:pt x="7049" y="9016"/>
                    <a:pt x="7043" y="9024"/>
                    <a:pt x="7037" y="9034"/>
                  </a:cubicBezTo>
                  <a:cubicBezTo>
                    <a:pt x="7031" y="9043"/>
                    <a:pt x="7024" y="9055"/>
                    <a:pt x="7018" y="9068"/>
                  </a:cubicBezTo>
                  <a:lnTo>
                    <a:pt x="6973" y="9159"/>
                  </a:lnTo>
                  <a:lnTo>
                    <a:pt x="7364" y="9352"/>
                  </a:lnTo>
                  <a:lnTo>
                    <a:pt x="7386" y="9306"/>
                  </a:lnTo>
                  <a:lnTo>
                    <a:pt x="7209" y="9219"/>
                  </a:lnTo>
                  <a:cubicBezTo>
                    <a:pt x="7215" y="9209"/>
                    <a:pt x="7220" y="9202"/>
                    <a:pt x="7227" y="9198"/>
                  </a:cubicBezTo>
                  <a:cubicBezTo>
                    <a:pt x="7233" y="9193"/>
                    <a:pt x="7243" y="9190"/>
                    <a:pt x="7256" y="9187"/>
                  </a:cubicBezTo>
                  <a:cubicBezTo>
                    <a:pt x="7280" y="9182"/>
                    <a:pt x="7301" y="9178"/>
                    <a:pt x="7322" y="9175"/>
                  </a:cubicBezTo>
                  <a:cubicBezTo>
                    <a:pt x="7343" y="9171"/>
                    <a:pt x="7362" y="9169"/>
                    <a:pt x="7379" y="9167"/>
                  </a:cubicBezTo>
                  <a:cubicBezTo>
                    <a:pt x="7397" y="9164"/>
                    <a:pt x="7412" y="9163"/>
                    <a:pt x="7425" y="9163"/>
                  </a:cubicBezTo>
                  <a:cubicBezTo>
                    <a:pt x="7439" y="9162"/>
                    <a:pt x="7449" y="9162"/>
                    <a:pt x="7457" y="9162"/>
                  </a:cubicBezTo>
                  <a:lnTo>
                    <a:pt x="7486" y="9103"/>
                  </a:lnTo>
                  <a:close/>
                  <a:moveTo>
                    <a:pt x="7200" y="9054"/>
                  </a:moveTo>
                  <a:cubicBezTo>
                    <a:pt x="7208" y="9063"/>
                    <a:pt x="7214" y="9072"/>
                    <a:pt x="7217" y="9081"/>
                  </a:cubicBezTo>
                  <a:cubicBezTo>
                    <a:pt x="7220" y="9092"/>
                    <a:pt x="7220" y="9104"/>
                    <a:pt x="7218" y="9116"/>
                  </a:cubicBezTo>
                  <a:cubicBezTo>
                    <a:pt x="7216" y="9129"/>
                    <a:pt x="7210" y="9144"/>
                    <a:pt x="7202" y="9162"/>
                  </a:cubicBezTo>
                  <a:lnTo>
                    <a:pt x="7180" y="9205"/>
                  </a:lnTo>
                  <a:lnTo>
                    <a:pt x="7035" y="9133"/>
                  </a:lnTo>
                  <a:lnTo>
                    <a:pt x="7058" y="9086"/>
                  </a:lnTo>
                  <a:cubicBezTo>
                    <a:pt x="7063" y="9076"/>
                    <a:pt x="7068" y="9067"/>
                    <a:pt x="7073" y="9060"/>
                  </a:cubicBezTo>
                  <a:cubicBezTo>
                    <a:pt x="7078" y="9053"/>
                    <a:pt x="7084" y="9046"/>
                    <a:pt x="7090" y="9041"/>
                  </a:cubicBezTo>
                  <a:cubicBezTo>
                    <a:pt x="7100" y="9033"/>
                    <a:pt x="7112" y="9027"/>
                    <a:pt x="7126" y="9025"/>
                  </a:cubicBezTo>
                  <a:cubicBezTo>
                    <a:pt x="7141" y="9024"/>
                    <a:pt x="7155" y="9026"/>
                    <a:pt x="7168" y="9032"/>
                  </a:cubicBezTo>
                  <a:cubicBezTo>
                    <a:pt x="7181" y="9039"/>
                    <a:pt x="7191" y="9046"/>
                    <a:pt x="7200" y="9054"/>
                  </a:cubicBezTo>
                  <a:close/>
                  <a:moveTo>
                    <a:pt x="7698" y="8892"/>
                  </a:moveTo>
                  <a:lnTo>
                    <a:pt x="7149" y="8622"/>
                  </a:lnTo>
                  <a:lnTo>
                    <a:pt x="7130" y="8659"/>
                  </a:lnTo>
                  <a:lnTo>
                    <a:pt x="7679" y="8929"/>
                  </a:lnTo>
                  <a:lnTo>
                    <a:pt x="7698" y="8892"/>
                  </a:lnTo>
                  <a:close/>
                  <a:moveTo>
                    <a:pt x="7543" y="8000"/>
                  </a:moveTo>
                  <a:lnTo>
                    <a:pt x="7520" y="8047"/>
                  </a:lnTo>
                  <a:lnTo>
                    <a:pt x="7723" y="8207"/>
                  </a:lnTo>
                  <a:cubicBezTo>
                    <a:pt x="7736" y="8217"/>
                    <a:pt x="7749" y="8227"/>
                    <a:pt x="7761" y="8237"/>
                  </a:cubicBezTo>
                  <a:cubicBezTo>
                    <a:pt x="7774" y="8247"/>
                    <a:pt x="7786" y="8255"/>
                    <a:pt x="7796" y="8263"/>
                  </a:cubicBezTo>
                  <a:cubicBezTo>
                    <a:pt x="7806" y="8270"/>
                    <a:pt x="7814" y="8276"/>
                    <a:pt x="7821" y="8282"/>
                  </a:cubicBezTo>
                  <a:cubicBezTo>
                    <a:pt x="7826" y="8285"/>
                    <a:pt x="7830" y="8287"/>
                    <a:pt x="7831" y="8289"/>
                  </a:cubicBezTo>
                  <a:cubicBezTo>
                    <a:pt x="7829" y="8288"/>
                    <a:pt x="7826" y="8287"/>
                    <a:pt x="7822" y="8286"/>
                  </a:cubicBezTo>
                  <a:cubicBezTo>
                    <a:pt x="7815" y="8284"/>
                    <a:pt x="7807" y="8282"/>
                    <a:pt x="7797" y="8279"/>
                  </a:cubicBezTo>
                  <a:cubicBezTo>
                    <a:pt x="7787" y="8276"/>
                    <a:pt x="7775" y="8273"/>
                    <a:pt x="7762" y="8269"/>
                  </a:cubicBezTo>
                  <a:cubicBezTo>
                    <a:pt x="7749" y="8266"/>
                    <a:pt x="7734" y="8262"/>
                    <a:pt x="7718" y="8258"/>
                  </a:cubicBezTo>
                  <a:lnTo>
                    <a:pt x="7449" y="8192"/>
                  </a:lnTo>
                  <a:lnTo>
                    <a:pt x="7423" y="8245"/>
                  </a:lnTo>
                  <a:lnTo>
                    <a:pt x="7631" y="8413"/>
                  </a:lnTo>
                  <a:cubicBezTo>
                    <a:pt x="7641" y="8420"/>
                    <a:pt x="7652" y="8429"/>
                    <a:pt x="7663" y="8438"/>
                  </a:cubicBezTo>
                  <a:cubicBezTo>
                    <a:pt x="7675" y="8447"/>
                    <a:pt x="7686" y="8455"/>
                    <a:pt x="7696" y="8462"/>
                  </a:cubicBezTo>
                  <a:cubicBezTo>
                    <a:pt x="7706" y="8470"/>
                    <a:pt x="7714" y="8476"/>
                    <a:pt x="7721" y="8482"/>
                  </a:cubicBezTo>
                  <a:cubicBezTo>
                    <a:pt x="7728" y="8487"/>
                    <a:pt x="7732" y="8490"/>
                    <a:pt x="7733" y="8490"/>
                  </a:cubicBezTo>
                  <a:cubicBezTo>
                    <a:pt x="7731" y="8490"/>
                    <a:pt x="7726" y="8488"/>
                    <a:pt x="7718" y="8486"/>
                  </a:cubicBezTo>
                  <a:cubicBezTo>
                    <a:pt x="7709" y="8483"/>
                    <a:pt x="7699" y="8480"/>
                    <a:pt x="7686" y="8476"/>
                  </a:cubicBezTo>
                  <a:cubicBezTo>
                    <a:pt x="7674" y="8472"/>
                    <a:pt x="7661" y="8468"/>
                    <a:pt x="7646" y="8464"/>
                  </a:cubicBezTo>
                  <a:cubicBezTo>
                    <a:pt x="7632" y="8460"/>
                    <a:pt x="7618" y="8456"/>
                    <a:pt x="7604" y="8453"/>
                  </a:cubicBezTo>
                  <a:lnTo>
                    <a:pt x="7351" y="8390"/>
                  </a:lnTo>
                  <a:lnTo>
                    <a:pt x="7327" y="8440"/>
                  </a:lnTo>
                  <a:lnTo>
                    <a:pt x="7763" y="8540"/>
                  </a:lnTo>
                  <a:lnTo>
                    <a:pt x="7793" y="8480"/>
                  </a:lnTo>
                  <a:lnTo>
                    <a:pt x="7596" y="8324"/>
                  </a:lnTo>
                  <a:cubicBezTo>
                    <a:pt x="7584" y="8315"/>
                    <a:pt x="7573" y="8306"/>
                    <a:pt x="7562" y="8297"/>
                  </a:cubicBezTo>
                  <a:cubicBezTo>
                    <a:pt x="7550" y="8289"/>
                    <a:pt x="7540" y="8281"/>
                    <a:pt x="7531" y="8275"/>
                  </a:cubicBezTo>
                  <a:cubicBezTo>
                    <a:pt x="7522" y="8268"/>
                    <a:pt x="7515" y="8263"/>
                    <a:pt x="7509" y="8259"/>
                  </a:cubicBezTo>
                  <a:cubicBezTo>
                    <a:pt x="7503" y="8255"/>
                    <a:pt x="7500" y="8252"/>
                    <a:pt x="7499" y="8251"/>
                  </a:cubicBezTo>
                  <a:cubicBezTo>
                    <a:pt x="7500" y="8252"/>
                    <a:pt x="7505" y="8253"/>
                    <a:pt x="7511" y="8255"/>
                  </a:cubicBezTo>
                  <a:cubicBezTo>
                    <a:pt x="7518" y="8257"/>
                    <a:pt x="7527" y="8260"/>
                    <a:pt x="7537" y="8263"/>
                  </a:cubicBezTo>
                  <a:cubicBezTo>
                    <a:pt x="7548" y="8266"/>
                    <a:pt x="7560" y="8269"/>
                    <a:pt x="7574" y="8273"/>
                  </a:cubicBezTo>
                  <a:cubicBezTo>
                    <a:pt x="7588" y="8277"/>
                    <a:pt x="7603" y="8281"/>
                    <a:pt x="7619" y="8285"/>
                  </a:cubicBezTo>
                  <a:lnTo>
                    <a:pt x="7860" y="8343"/>
                  </a:lnTo>
                  <a:lnTo>
                    <a:pt x="7890" y="8282"/>
                  </a:lnTo>
                  <a:lnTo>
                    <a:pt x="7543" y="8000"/>
                  </a:lnTo>
                  <a:close/>
                  <a:moveTo>
                    <a:pt x="8080" y="7895"/>
                  </a:moveTo>
                  <a:lnTo>
                    <a:pt x="8040" y="7875"/>
                  </a:lnTo>
                  <a:lnTo>
                    <a:pt x="7955" y="8047"/>
                  </a:lnTo>
                  <a:lnTo>
                    <a:pt x="7812" y="7977"/>
                  </a:lnTo>
                  <a:lnTo>
                    <a:pt x="7878" y="7843"/>
                  </a:lnTo>
                  <a:lnTo>
                    <a:pt x="7838" y="7823"/>
                  </a:lnTo>
                  <a:lnTo>
                    <a:pt x="7772" y="7957"/>
                  </a:lnTo>
                  <a:lnTo>
                    <a:pt x="7644" y="7894"/>
                  </a:lnTo>
                  <a:lnTo>
                    <a:pt x="7722" y="7734"/>
                  </a:lnTo>
                  <a:lnTo>
                    <a:pt x="7687" y="7708"/>
                  </a:lnTo>
                  <a:lnTo>
                    <a:pt x="7582" y="7922"/>
                  </a:lnTo>
                  <a:lnTo>
                    <a:pt x="7973" y="8114"/>
                  </a:lnTo>
                  <a:lnTo>
                    <a:pt x="8080" y="7895"/>
                  </a:lnTo>
                  <a:close/>
                  <a:moveTo>
                    <a:pt x="8096" y="7491"/>
                  </a:moveTo>
                  <a:cubicBezTo>
                    <a:pt x="8082" y="7489"/>
                    <a:pt x="8068" y="7490"/>
                    <a:pt x="8055" y="7494"/>
                  </a:cubicBezTo>
                  <a:cubicBezTo>
                    <a:pt x="8042" y="7497"/>
                    <a:pt x="8030" y="7503"/>
                    <a:pt x="8019" y="7510"/>
                  </a:cubicBezTo>
                  <a:cubicBezTo>
                    <a:pt x="8008" y="7517"/>
                    <a:pt x="7996" y="7528"/>
                    <a:pt x="7982" y="7543"/>
                  </a:cubicBezTo>
                  <a:lnTo>
                    <a:pt x="7945" y="7581"/>
                  </a:lnTo>
                  <a:cubicBezTo>
                    <a:pt x="7926" y="7601"/>
                    <a:pt x="7910" y="7613"/>
                    <a:pt x="7895" y="7619"/>
                  </a:cubicBezTo>
                  <a:cubicBezTo>
                    <a:pt x="7881" y="7624"/>
                    <a:pt x="7866" y="7623"/>
                    <a:pt x="7850" y="7615"/>
                  </a:cubicBezTo>
                  <a:cubicBezTo>
                    <a:pt x="7829" y="7605"/>
                    <a:pt x="7817" y="7590"/>
                    <a:pt x="7812" y="7571"/>
                  </a:cubicBezTo>
                  <a:cubicBezTo>
                    <a:pt x="7808" y="7552"/>
                    <a:pt x="7811" y="7530"/>
                    <a:pt x="7824" y="7505"/>
                  </a:cubicBezTo>
                  <a:cubicBezTo>
                    <a:pt x="7828" y="7497"/>
                    <a:pt x="7832" y="7489"/>
                    <a:pt x="7837" y="7482"/>
                  </a:cubicBezTo>
                  <a:cubicBezTo>
                    <a:pt x="7842" y="7475"/>
                    <a:pt x="7847" y="7469"/>
                    <a:pt x="7854" y="7463"/>
                  </a:cubicBezTo>
                  <a:cubicBezTo>
                    <a:pt x="7860" y="7457"/>
                    <a:pt x="7867" y="7451"/>
                    <a:pt x="7875" y="7445"/>
                  </a:cubicBezTo>
                  <a:cubicBezTo>
                    <a:pt x="7883" y="7439"/>
                    <a:pt x="7893" y="7433"/>
                    <a:pt x="7904" y="7426"/>
                  </a:cubicBezTo>
                  <a:lnTo>
                    <a:pt x="7880" y="7389"/>
                  </a:lnTo>
                  <a:cubicBezTo>
                    <a:pt x="7837" y="7414"/>
                    <a:pt x="7805" y="7447"/>
                    <a:pt x="7784" y="7489"/>
                  </a:cubicBezTo>
                  <a:cubicBezTo>
                    <a:pt x="7775" y="7508"/>
                    <a:pt x="7769" y="7526"/>
                    <a:pt x="7767" y="7545"/>
                  </a:cubicBezTo>
                  <a:cubicBezTo>
                    <a:pt x="7765" y="7563"/>
                    <a:pt x="7766" y="7580"/>
                    <a:pt x="7771" y="7596"/>
                  </a:cubicBezTo>
                  <a:cubicBezTo>
                    <a:pt x="7775" y="7612"/>
                    <a:pt x="7783" y="7626"/>
                    <a:pt x="7793" y="7639"/>
                  </a:cubicBezTo>
                  <a:cubicBezTo>
                    <a:pt x="7804" y="7652"/>
                    <a:pt x="7818" y="7662"/>
                    <a:pt x="7834" y="7670"/>
                  </a:cubicBezTo>
                  <a:cubicBezTo>
                    <a:pt x="7859" y="7683"/>
                    <a:pt x="7885" y="7685"/>
                    <a:pt x="7910" y="7677"/>
                  </a:cubicBezTo>
                  <a:cubicBezTo>
                    <a:pt x="7922" y="7674"/>
                    <a:pt x="7933" y="7668"/>
                    <a:pt x="7943" y="7660"/>
                  </a:cubicBezTo>
                  <a:cubicBezTo>
                    <a:pt x="7953" y="7652"/>
                    <a:pt x="7965" y="7640"/>
                    <a:pt x="7979" y="7625"/>
                  </a:cubicBezTo>
                  <a:lnTo>
                    <a:pt x="8010" y="7591"/>
                  </a:lnTo>
                  <a:cubicBezTo>
                    <a:pt x="8048" y="7552"/>
                    <a:pt x="8083" y="7540"/>
                    <a:pt x="8118" y="7557"/>
                  </a:cubicBezTo>
                  <a:cubicBezTo>
                    <a:pt x="8141" y="7569"/>
                    <a:pt x="8155" y="7587"/>
                    <a:pt x="8160" y="7613"/>
                  </a:cubicBezTo>
                  <a:cubicBezTo>
                    <a:pt x="8162" y="7624"/>
                    <a:pt x="8162" y="7635"/>
                    <a:pt x="8160" y="7645"/>
                  </a:cubicBezTo>
                  <a:cubicBezTo>
                    <a:pt x="8158" y="7656"/>
                    <a:pt x="8154" y="7668"/>
                    <a:pt x="8146" y="7683"/>
                  </a:cubicBezTo>
                  <a:cubicBezTo>
                    <a:pt x="8137" y="7703"/>
                    <a:pt x="8125" y="7720"/>
                    <a:pt x="8111" y="7734"/>
                  </a:cubicBezTo>
                  <a:cubicBezTo>
                    <a:pt x="8098" y="7748"/>
                    <a:pt x="8081" y="7761"/>
                    <a:pt x="8061" y="7771"/>
                  </a:cubicBezTo>
                  <a:lnTo>
                    <a:pt x="8088" y="7810"/>
                  </a:lnTo>
                  <a:cubicBezTo>
                    <a:pt x="8109" y="7796"/>
                    <a:pt x="8128" y="7781"/>
                    <a:pt x="8144" y="7763"/>
                  </a:cubicBezTo>
                  <a:cubicBezTo>
                    <a:pt x="8159" y="7746"/>
                    <a:pt x="8173" y="7725"/>
                    <a:pt x="8185" y="7702"/>
                  </a:cubicBezTo>
                  <a:cubicBezTo>
                    <a:pt x="8194" y="7684"/>
                    <a:pt x="8200" y="7667"/>
                    <a:pt x="8203" y="7651"/>
                  </a:cubicBezTo>
                  <a:cubicBezTo>
                    <a:pt x="8205" y="7636"/>
                    <a:pt x="8206" y="7619"/>
                    <a:pt x="8204" y="7602"/>
                  </a:cubicBezTo>
                  <a:cubicBezTo>
                    <a:pt x="8202" y="7580"/>
                    <a:pt x="8194" y="7559"/>
                    <a:pt x="8182" y="7542"/>
                  </a:cubicBezTo>
                  <a:cubicBezTo>
                    <a:pt x="8170" y="7524"/>
                    <a:pt x="8155" y="7511"/>
                    <a:pt x="8137" y="7502"/>
                  </a:cubicBezTo>
                  <a:cubicBezTo>
                    <a:pt x="8124" y="7496"/>
                    <a:pt x="8111" y="7492"/>
                    <a:pt x="8096" y="7491"/>
                  </a:cubicBezTo>
                  <a:close/>
                  <a:moveTo>
                    <a:pt x="8014" y="7044"/>
                  </a:moveTo>
                  <a:lnTo>
                    <a:pt x="7886" y="7303"/>
                  </a:lnTo>
                  <a:lnTo>
                    <a:pt x="7926" y="7322"/>
                  </a:lnTo>
                  <a:lnTo>
                    <a:pt x="7977" y="7217"/>
                  </a:lnTo>
                  <a:lnTo>
                    <a:pt x="8329" y="7390"/>
                  </a:lnTo>
                  <a:lnTo>
                    <a:pt x="8351" y="7345"/>
                  </a:lnTo>
                  <a:lnTo>
                    <a:pt x="7999" y="7172"/>
                  </a:lnTo>
                  <a:lnTo>
                    <a:pt x="8052" y="7066"/>
                  </a:lnTo>
                  <a:lnTo>
                    <a:pt x="8014" y="7044"/>
                  </a:lnTo>
                  <a:close/>
                  <a:moveTo>
                    <a:pt x="8148" y="6771"/>
                  </a:moveTo>
                  <a:lnTo>
                    <a:pt x="8047" y="6977"/>
                  </a:lnTo>
                  <a:lnTo>
                    <a:pt x="8438" y="7169"/>
                  </a:lnTo>
                  <a:lnTo>
                    <a:pt x="8461" y="7122"/>
                  </a:lnTo>
                  <a:lnTo>
                    <a:pt x="8275" y="7030"/>
                  </a:lnTo>
                  <a:lnTo>
                    <a:pt x="8337" y="6905"/>
                  </a:lnTo>
                  <a:lnTo>
                    <a:pt x="8299" y="6886"/>
                  </a:lnTo>
                  <a:lnTo>
                    <a:pt x="8237" y="7012"/>
                  </a:lnTo>
                  <a:lnTo>
                    <a:pt x="8109" y="6949"/>
                  </a:lnTo>
                  <a:lnTo>
                    <a:pt x="8183" y="6798"/>
                  </a:lnTo>
                  <a:lnTo>
                    <a:pt x="8148" y="6771"/>
                  </a:lnTo>
                  <a:close/>
                  <a:moveTo>
                    <a:pt x="8695" y="6646"/>
                  </a:moveTo>
                  <a:lnTo>
                    <a:pt x="8241" y="6583"/>
                  </a:lnTo>
                  <a:lnTo>
                    <a:pt x="8211" y="6644"/>
                  </a:lnTo>
                  <a:lnTo>
                    <a:pt x="8537" y="6967"/>
                  </a:lnTo>
                  <a:lnTo>
                    <a:pt x="8561" y="6919"/>
                  </a:lnTo>
                  <a:lnTo>
                    <a:pt x="8459" y="6823"/>
                  </a:lnTo>
                  <a:lnTo>
                    <a:pt x="8531" y="6677"/>
                  </a:lnTo>
                  <a:lnTo>
                    <a:pt x="8669" y="6699"/>
                  </a:lnTo>
                  <a:lnTo>
                    <a:pt x="8695" y="6646"/>
                  </a:lnTo>
                  <a:close/>
                  <a:moveTo>
                    <a:pt x="8487" y="6670"/>
                  </a:moveTo>
                  <a:lnTo>
                    <a:pt x="8427" y="6791"/>
                  </a:lnTo>
                  <a:lnTo>
                    <a:pt x="8266" y="6635"/>
                  </a:lnTo>
                  <a:lnTo>
                    <a:pt x="8487" y="6670"/>
                  </a:lnTo>
                  <a:close/>
                  <a:moveTo>
                    <a:pt x="8133" y="6614"/>
                  </a:moveTo>
                  <a:cubicBezTo>
                    <a:pt x="8124" y="6617"/>
                    <a:pt x="8118" y="6622"/>
                    <a:pt x="8114" y="6631"/>
                  </a:cubicBezTo>
                  <a:cubicBezTo>
                    <a:pt x="8110" y="6639"/>
                    <a:pt x="8109" y="6647"/>
                    <a:pt x="8112" y="6655"/>
                  </a:cubicBezTo>
                  <a:cubicBezTo>
                    <a:pt x="8115" y="6664"/>
                    <a:pt x="8121" y="6670"/>
                    <a:pt x="8129" y="6674"/>
                  </a:cubicBezTo>
                  <a:cubicBezTo>
                    <a:pt x="8137" y="6678"/>
                    <a:pt x="8145" y="6679"/>
                    <a:pt x="8154" y="6676"/>
                  </a:cubicBezTo>
                  <a:cubicBezTo>
                    <a:pt x="8163" y="6673"/>
                    <a:pt x="8169" y="6668"/>
                    <a:pt x="8173" y="6659"/>
                  </a:cubicBezTo>
                  <a:cubicBezTo>
                    <a:pt x="8177" y="6651"/>
                    <a:pt x="8178" y="6643"/>
                    <a:pt x="8175" y="6634"/>
                  </a:cubicBezTo>
                  <a:cubicBezTo>
                    <a:pt x="8172" y="6626"/>
                    <a:pt x="8166" y="6620"/>
                    <a:pt x="8157" y="6615"/>
                  </a:cubicBezTo>
                  <a:cubicBezTo>
                    <a:pt x="8149" y="6612"/>
                    <a:pt x="8141" y="6611"/>
                    <a:pt x="8133" y="6614"/>
                  </a:cubicBezTo>
                  <a:close/>
                  <a:moveTo>
                    <a:pt x="8190" y="6497"/>
                  </a:moveTo>
                  <a:cubicBezTo>
                    <a:pt x="8182" y="6499"/>
                    <a:pt x="8176" y="6505"/>
                    <a:pt x="8171" y="6513"/>
                  </a:cubicBezTo>
                  <a:cubicBezTo>
                    <a:pt x="8168" y="6521"/>
                    <a:pt x="8167" y="6530"/>
                    <a:pt x="8170" y="6538"/>
                  </a:cubicBezTo>
                  <a:cubicBezTo>
                    <a:pt x="8173" y="6547"/>
                    <a:pt x="8178" y="6553"/>
                    <a:pt x="8186" y="6557"/>
                  </a:cubicBezTo>
                  <a:cubicBezTo>
                    <a:pt x="8195" y="6561"/>
                    <a:pt x="8203" y="6562"/>
                    <a:pt x="8212" y="6559"/>
                  </a:cubicBezTo>
                  <a:cubicBezTo>
                    <a:pt x="8221" y="6556"/>
                    <a:pt x="8227" y="6550"/>
                    <a:pt x="8231" y="6542"/>
                  </a:cubicBezTo>
                  <a:cubicBezTo>
                    <a:pt x="8235" y="6534"/>
                    <a:pt x="8236" y="6525"/>
                    <a:pt x="8232" y="6517"/>
                  </a:cubicBezTo>
                  <a:cubicBezTo>
                    <a:pt x="8229" y="6508"/>
                    <a:pt x="8223" y="6502"/>
                    <a:pt x="8215" y="6498"/>
                  </a:cubicBezTo>
                  <a:cubicBezTo>
                    <a:pt x="8207" y="6494"/>
                    <a:pt x="8199" y="6494"/>
                    <a:pt x="8190" y="6497"/>
                  </a:cubicBezTo>
                  <a:close/>
                  <a:moveTo>
                    <a:pt x="8791" y="6351"/>
                  </a:moveTo>
                  <a:lnTo>
                    <a:pt x="8715" y="6506"/>
                  </a:lnTo>
                  <a:lnTo>
                    <a:pt x="8364" y="6333"/>
                  </a:lnTo>
                  <a:lnTo>
                    <a:pt x="8341" y="6380"/>
                  </a:lnTo>
                  <a:lnTo>
                    <a:pt x="8732" y="6572"/>
                  </a:lnTo>
                  <a:lnTo>
                    <a:pt x="8827" y="6377"/>
                  </a:lnTo>
                  <a:lnTo>
                    <a:pt x="8791" y="6351"/>
                  </a:lnTo>
                  <a:close/>
                  <a:moveTo>
                    <a:pt x="8890" y="6250"/>
                  </a:moveTo>
                  <a:lnTo>
                    <a:pt x="8499" y="6058"/>
                  </a:lnTo>
                  <a:lnTo>
                    <a:pt x="8477" y="6103"/>
                  </a:lnTo>
                  <a:lnTo>
                    <a:pt x="8868" y="6295"/>
                  </a:lnTo>
                  <a:lnTo>
                    <a:pt x="8890" y="6250"/>
                  </a:lnTo>
                  <a:close/>
                  <a:moveTo>
                    <a:pt x="3914" y="18089"/>
                  </a:moveTo>
                  <a:lnTo>
                    <a:pt x="3523" y="17896"/>
                  </a:lnTo>
                  <a:lnTo>
                    <a:pt x="3500" y="17943"/>
                  </a:lnTo>
                  <a:lnTo>
                    <a:pt x="3664" y="18023"/>
                  </a:lnTo>
                  <a:lnTo>
                    <a:pt x="3583" y="18188"/>
                  </a:lnTo>
                  <a:lnTo>
                    <a:pt x="3419" y="18108"/>
                  </a:lnTo>
                  <a:lnTo>
                    <a:pt x="3397" y="18153"/>
                  </a:lnTo>
                  <a:lnTo>
                    <a:pt x="3601" y="18254"/>
                  </a:lnTo>
                  <a:lnTo>
                    <a:pt x="3717" y="18254"/>
                  </a:lnTo>
                  <a:lnTo>
                    <a:pt x="3621" y="18207"/>
                  </a:lnTo>
                  <a:lnTo>
                    <a:pt x="3702" y="18042"/>
                  </a:lnTo>
                  <a:lnTo>
                    <a:pt x="3891" y="18135"/>
                  </a:lnTo>
                  <a:lnTo>
                    <a:pt x="3914" y="18089"/>
                  </a:lnTo>
                  <a:close/>
                  <a:moveTo>
                    <a:pt x="9002" y="7621"/>
                  </a:moveTo>
                  <a:lnTo>
                    <a:pt x="9002" y="7564"/>
                  </a:lnTo>
                  <a:lnTo>
                    <a:pt x="8684" y="7408"/>
                  </a:lnTo>
                  <a:lnTo>
                    <a:pt x="8661" y="7454"/>
                  </a:lnTo>
                  <a:lnTo>
                    <a:pt x="9002" y="7621"/>
                  </a:lnTo>
                  <a:close/>
                  <a:moveTo>
                    <a:pt x="9002" y="7370"/>
                  </a:moveTo>
                  <a:lnTo>
                    <a:pt x="9002" y="7318"/>
                  </a:lnTo>
                  <a:lnTo>
                    <a:pt x="8746" y="7282"/>
                  </a:lnTo>
                  <a:lnTo>
                    <a:pt x="8721" y="7332"/>
                  </a:lnTo>
                  <a:lnTo>
                    <a:pt x="9002" y="7370"/>
                  </a:lnTo>
                  <a:close/>
                  <a:moveTo>
                    <a:pt x="9002" y="7216"/>
                  </a:moveTo>
                  <a:lnTo>
                    <a:pt x="9002" y="7149"/>
                  </a:lnTo>
                  <a:lnTo>
                    <a:pt x="8874" y="7021"/>
                  </a:lnTo>
                  <a:lnTo>
                    <a:pt x="8851" y="7069"/>
                  </a:lnTo>
                  <a:lnTo>
                    <a:pt x="9002" y="7216"/>
                  </a:lnTo>
                  <a:close/>
                  <a:moveTo>
                    <a:pt x="9002" y="6990"/>
                  </a:moveTo>
                  <a:lnTo>
                    <a:pt x="9002" y="6931"/>
                  </a:lnTo>
                  <a:lnTo>
                    <a:pt x="8974" y="6917"/>
                  </a:lnTo>
                  <a:lnTo>
                    <a:pt x="9002" y="6859"/>
                  </a:lnTo>
                  <a:lnTo>
                    <a:pt x="9002" y="6761"/>
                  </a:lnTo>
                  <a:lnTo>
                    <a:pt x="8912" y="6945"/>
                  </a:lnTo>
                  <a:lnTo>
                    <a:pt x="9002" y="6990"/>
                  </a:lnTo>
                  <a:close/>
                  <a:moveTo>
                    <a:pt x="4078" y="17755"/>
                  </a:moveTo>
                  <a:lnTo>
                    <a:pt x="4038" y="17735"/>
                  </a:lnTo>
                  <a:lnTo>
                    <a:pt x="3953" y="17907"/>
                  </a:lnTo>
                  <a:lnTo>
                    <a:pt x="3810" y="17837"/>
                  </a:lnTo>
                  <a:lnTo>
                    <a:pt x="3876" y="17703"/>
                  </a:lnTo>
                  <a:lnTo>
                    <a:pt x="3835" y="17683"/>
                  </a:lnTo>
                  <a:lnTo>
                    <a:pt x="3770" y="17817"/>
                  </a:lnTo>
                  <a:lnTo>
                    <a:pt x="3641" y="17754"/>
                  </a:lnTo>
                  <a:lnTo>
                    <a:pt x="3720" y="17593"/>
                  </a:lnTo>
                  <a:lnTo>
                    <a:pt x="3684" y="17568"/>
                  </a:lnTo>
                  <a:lnTo>
                    <a:pt x="3579" y="17782"/>
                  </a:lnTo>
                  <a:lnTo>
                    <a:pt x="3970" y="17974"/>
                  </a:lnTo>
                  <a:lnTo>
                    <a:pt x="4078" y="17755"/>
                  </a:lnTo>
                  <a:close/>
                  <a:moveTo>
                    <a:pt x="3995" y="16937"/>
                  </a:moveTo>
                  <a:lnTo>
                    <a:pt x="3972" y="16984"/>
                  </a:lnTo>
                  <a:lnTo>
                    <a:pt x="4175" y="17144"/>
                  </a:lnTo>
                  <a:cubicBezTo>
                    <a:pt x="4188" y="17154"/>
                    <a:pt x="4200" y="17164"/>
                    <a:pt x="4213" y="17174"/>
                  </a:cubicBezTo>
                  <a:cubicBezTo>
                    <a:pt x="4226" y="17184"/>
                    <a:pt x="4237" y="17192"/>
                    <a:pt x="4248" y="17200"/>
                  </a:cubicBezTo>
                  <a:cubicBezTo>
                    <a:pt x="4258" y="17207"/>
                    <a:pt x="4266" y="17213"/>
                    <a:pt x="4273" y="17218"/>
                  </a:cubicBezTo>
                  <a:cubicBezTo>
                    <a:pt x="4278" y="17222"/>
                    <a:pt x="4281" y="17224"/>
                    <a:pt x="4283" y="17226"/>
                  </a:cubicBezTo>
                  <a:cubicBezTo>
                    <a:pt x="4281" y="17225"/>
                    <a:pt x="4278" y="17224"/>
                    <a:pt x="4273" y="17223"/>
                  </a:cubicBezTo>
                  <a:cubicBezTo>
                    <a:pt x="4267" y="17221"/>
                    <a:pt x="4259" y="17218"/>
                    <a:pt x="4249" y="17216"/>
                  </a:cubicBezTo>
                  <a:cubicBezTo>
                    <a:pt x="4239" y="17213"/>
                    <a:pt x="4227" y="17210"/>
                    <a:pt x="4214" y="17206"/>
                  </a:cubicBezTo>
                  <a:cubicBezTo>
                    <a:pt x="4200" y="17203"/>
                    <a:pt x="4186" y="17199"/>
                    <a:pt x="4170" y="17195"/>
                  </a:cubicBezTo>
                  <a:lnTo>
                    <a:pt x="3900" y="17129"/>
                  </a:lnTo>
                  <a:lnTo>
                    <a:pt x="3874" y="17182"/>
                  </a:lnTo>
                  <a:lnTo>
                    <a:pt x="4083" y="17349"/>
                  </a:lnTo>
                  <a:cubicBezTo>
                    <a:pt x="4093" y="17357"/>
                    <a:pt x="4104" y="17366"/>
                    <a:pt x="4115" y="17375"/>
                  </a:cubicBezTo>
                  <a:cubicBezTo>
                    <a:pt x="4127" y="17384"/>
                    <a:pt x="4138" y="17392"/>
                    <a:pt x="4148" y="17399"/>
                  </a:cubicBezTo>
                  <a:cubicBezTo>
                    <a:pt x="4158" y="17407"/>
                    <a:pt x="4166" y="17413"/>
                    <a:pt x="4173" y="17419"/>
                  </a:cubicBezTo>
                  <a:cubicBezTo>
                    <a:pt x="4180" y="17424"/>
                    <a:pt x="4184" y="17427"/>
                    <a:pt x="4185" y="17427"/>
                  </a:cubicBezTo>
                  <a:cubicBezTo>
                    <a:pt x="4183" y="17427"/>
                    <a:pt x="4178" y="17425"/>
                    <a:pt x="4169" y="17422"/>
                  </a:cubicBezTo>
                  <a:cubicBezTo>
                    <a:pt x="4161" y="17420"/>
                    <a:pt x="4150" y="17416"/>
                    <a:pt x="4138" y="17413"/>
                  </a:cubicBezTo>
                  <a:cubicBezTo>
                    <a:pt x="4126" y="17409"/>
                    <a:pt x="4112" y="17405"/>
                    <a:pt x="4098" y="17401"/>
                  </a:cubicBezTo>
                  <a:cubicBezTo>
                    <a:pt x="4083" y="17397"/>
                    <a:pt x="4069" y="17393"/>
                    <a:pt x="4056" y="17390"/>
                  </a:cubicBezTo>
                  <a:lnTo>
                    <a:pt x="3803" y="17327"/>
                  </a:lnTo>
                  <a:lnTo>
                    <a:pt x="3778" y="17377"/>
                  </a:lnTo>
                  <a:lnTo>
                    <a:pt x="4215" y="17477"/>
                  </a:lnTo>
                  <a:lnTo>
                    <a:pt x="4244" y="17417"/>
                  </a:lnTo>
                  <a:lnTo>
                    <a:pt x="4047" y="17261"/>
                  </a:lnTo>
                  <a:cubicBezTo>
                    <a:pt x="4036" y="17252"/>
                    <a:pt x="4024" y="17243"/>
                    <a:pt x="4013" y="17234"/>
                  </a:cubicBezTo>
                  <a:cubicBezTo>
                    <a:pt x="4002" y="17226"/>
                    <a:pt x="3992" y="17218"/>
                    <a:pt x="3983" y="17212"/>
                  </a:cubicBezTo>
                  <a:cubicBezTo>
                    <a:pt x="3974" y="17205"/>
                    <a:pt x="3967" y="17200"/>
                    <a:pt x="3961" y="17196"/>
                  </a:cubicBezTo>
                  <a:cubicBezTo>
                    <a:pt x="3955" y="17192"/>
                    <a:pt x="3952" y="17189"/>
                    <a:pt x="3951" y="17188"/>
                  </a:cubicBezTo>
                  <a:cubicBezTo>
                    <a:pt x="3952" y="17189"/>
                    <a:pt x="3956" y="17190"/>
                    <a:pt x="3963" y="17192"/>
                  </a:cubicBezTo>
                  <a:cubicBezTo>
                    <a:pt x="3970" y="17194"/>
                    <a:pt x="3979" y="17197"/>
                    <a:pt x="3989" y="17200"/>
                  </a:cubicBezTo>
                  <a:cubicBezTo>
                    <a:pt x="4000" y="17203"/>
                    <a:pt x="4012" y="17206"/>
                    <a:pt x="4026" y="17210"/>
                  </a:cubicBezTo>
                  <a:cubicBezTo>
                    <a:pt x="4040" y="17214"/>
                    <a:pt x="4055" y="17218"/>
                    <a:pt x="4071" y="17222"/>
                  </a:cubicBezTo>
                  <a:lnTo>
                    <a:pt x="4312" y="17280"/>
                  </a:lnTo>
                  <a:lnTo>
                    <a:pt x="4342" y="17219"/>
                  </a:lnTo>
                  <a:lnTo>
                    <a:pt x="3995" y="16937"/>
                  </a:lnTo>
                  <a:close/>
                  <a:moveTo>
                    <a:pt x="4447" y="17006"/>
                  </a:moveTo>
                  <a:lnTo>
                    <a:pt x="4056" y="16813"/>
                  </a:lnTo>
                  <a:lnTo>
                    <a:pt x="4033" y="16859"/>
                  </a:lnTo>
                  <a:lnTo>
                    <a:pt x="4424" y="17051"/>
                  </a:lnTo>
                  <a:lnTo>
                    <a:pt x="4447" y="17006"/>
                  </a:lnTo>
                  <a:close/>
                  <a:moveTo>
                    <a:pt x="4563" y="16671"/>
                  </a:moveTo>
                  <a:lnTo>
                    <a:pt x="4487" y="16825"/>
                  </a:lnTo>
                  <a:lnTo>
                    <a:pt x="4135" y="16652"/>
                  </a:lnTo>
                  <a:lnTo>
                    <a:pt x="4112" y="16699"/>
                  </a:lnTo>
                  <a:lnTo>
                    <a:pt x="4503" y="16891"/>
                  </a:lnTo>
                  <a:lnTo>
                    <a:pt x="4599" y="16696"/>
                  </a:lnTo>
                  <a:lnTo>
                    <a:pt x="4563" y="16671"/>
                  </a:lnTo>
                  <a:close/>
                  <a:moveTo>
                    <a:pt x="4766" y="16358"/>
                  </a:moveTo>
                  <a:lnTo>
                    <a:pt x="4375" y="16165"/>
                  </a:lnTo>
                  <a:lnTo>
                    <a:pt x="4352" y="16212"/>
                  </a:lnTo>
                  <a:lnTo>
                    <a:pt x="4515" y="16292"/>
                  </a:lnTo>
                  <a:lnTo>
                    <a:pt x="4434" y="16457"/>
                  </a:lnTo>
                  <a:lnTo>
                    <a:pt x="4271" y="16377"/>
                  </a:lnTo>
                  <a:lnTo>
                    <a:pt x="4248" y="16422"/>
                  </a:lnTo>
                  <a:lnTo>
                    <a:pt x="4639" y="16615"/>
                  </a:lnTo>
                  <a:lnTo>
                    <a:pt x="4662" y="16569"/>
                  </a:lnTo>
                  <a:lnTo>
                    <a:pt x="4472" y="16476"/>
                  </a:lnTo>
                  <a:lnTo>
                    <a:pt x="4553" y="16311"/>
                  </a:lnTo>
                  <a:lnTo>
                    <a:pt x="4743" y="16404"/>
                  </a:lnTo>
                  <a:lnTo>
                    <a:pt x="4766" y="16358"/>
                  </a:lnTo>
                  <a:close/>
                  <a:moveTo>
                    <a:pt x="4930" y="16024"/>
                  </a:moveTo>
                  <a:lnTo>
                    <a:pt x="4889" y="16004"/>
                  </a:lnTo>
                  <a:lnTo>
                    <a:pt x="4805" y="16176"/>
                  </a:lnTo>
                  <a:lnTo>
                    <a:pt x="4662" y="16106"/>
                  </a:lnTo>
                  <a:lnTo>
                    <a:pt x="4728" y="15972"/>
                  </a:lnTo>
                  <a:lnTo>
                    <a:pt x="4687" y="15952"/>
                  </a:lnTo>
                  <a:lnTo>
                    <a:pt x="4621" y="16086"/>
                  </a:lnTo>
                  <a:lnTo>
                    <a:pt x="4493" y="16023"/>
                  </a:lnTo>
                  <a:lnTo>
                    <a:pt x="4572" y="15862"/>
                  </a:lnTo>
                  <a:lnTo>
                    <a:pt x="4536" y="15837"/>
                  </a:lnTo>
                  <a:lnTo>
                    <a:pt x="4431" y="16051"/>
                  </a:lnTo>
                  <a:lnTo>
                    <a:pt x="4822" y="16243"/>
                  </a:lnTo>
                  <a:lnTo>
                    <a:pt x="4930" y="16024"/>
                  </a:lnTo>
                  <a:close/>
                  <a:moveTo>
                    <a:pt x="5030" y="15721"/>
                  </a:moveTo>
                  <a:lnTo>
                    <a:pt x="4954" y="15875"/>
                  </a:lnTo>
                  <a:lnTo>
                    <a:pt x="4603" y="15702"/>
                  </a:lnTo>
                  <a:lnTo>
                    <a:pt x="4580" y="15749"/>
                  </a:lnTo>
                  <a:lnTo>
                    <a:pt x="4971" y="15941"/>
                  </a:lnTo>
                  <a:lnTo>
                    <a:pt x="5066" y="15746"/>
                  </a:lnTo>
                  <a:lnTo>
                    <a:pt x="5030" y="15721"/>
                  </a:lnTo>
                  <a:close/>
                  <a:moveTo>
                    <a:pt x="5289" y="15293"/>
                  </a:moveTo>
                  <a:lnTo>
                    <a:pt x="4882" y="15135"/>
                  </a:lnTo>
                  <a:lnTo>
                    <a:pt x="4848" y="15204"/>
                  </a:lnTo>
                  <a:lnTo>
                    <a:pt x="5072" y="15405"/>
                  </a:lnTo>
                  <a:cubicBezTo>
                    <a:pt x="5085" y="15417"/>
                    <a:pt x="5098" y="15427"/>
                    <a:pt x="5109" y="15436"/>
                  </a:cubicBezTo>
                  <a:cubicBezTo>
                    <a:pt x="5120" y="15444"/>
                    <a:pt x="5127" y="15449"/>
                    <a:pt x="5128" y="15450"/>
                  </a:cubicBezTo>
                  <a:cubicBezTo>
                    <a:pt x="5126" y="15450"/>
                    <a:pt x="5118" y="15448"/>
                    <a:pt x="5104" y="15444"/>
                  </a:cubicBezTo>
                  <a:cubicBezTo>
                    <a:pt x="5090" y="15440"/>
                    <a:pt x="5073" y="15436"/>
                    <a:pt x="5052" y="15432"/>
                  </a:cubicBezTo>
                  <a:lnTo>
                    <a:pt x="4762" y="15378"/>
                  </a:lnTo>
                  <a:lnTo>
                    <a:pt x="4729" y="15446"/>
                  </a:lnTo>
                  <a:lnTo>
                    <a:pt x="5103" y="15673"/>
                  </a:lnTo>
                  <a:lnTo>
                    <a:pt x="5125" y="15628"/>
                  </a:lnTo>
                  <a:lnTo>
                    <a:pt x="4857" y="15469"/>
                  </a:lnTo>
                  <a:cubicBezTo>
                    <a:pt x="4852" y="15466"/>
                    <a:pt x="4845" y="15462"/>
                    <a:pt x="4838" y="15458"/>
                  </a:cubicBezTo>
                  <a:cubicBezTo>
                    <a:pt x="4830" y="15454"/>
                    <a:pt x="4823" y="15449"/>
                    <a:pt x="4815" y="15445"/>
                  </a:cubicBezTo>
                  <a:cubicBezTo>
                    <a:pt x="4808" y="15441"/>
                    <a:pt x="4802" y="15437"/>
                    <a:pt x="4796" y="15434"/>
                  </a:cubicBezTo>
                  <a:cubicBezTo>
                    <a:pt x="4791" y="15431"/>
                    <a:pt x="4788" y="15430"/>
                    <a:pt x="4787" y="15429"/>
                  </a:cubicBezTo>
                  <a:cubicBezTo>
                    <a:pt x="4791" y="15430"/>
                    <a:pt x="4800" y="15432"/>
                    <a:pt x="4814" y="15435"/>
                  </a:cubicBezTo>
                  <a:cubicBezTo>
                    <a:pt x="4829" y="15438"/>
                    <a:pt x="4848" y="15442"/>
                    <a:pt x="4870" y="15446"/>
                  </a:cubicBezTo>
                  <a:lnTo>
                    <a:pt x="5185" y="15505"/>
                  </a:lnTo>
                  <a:lnTo>
                    <a:pt x="5205" y="15465"/>
                  </a:lnTo>
                  <a:lnTo>
                    <a:pt x="4954" y="15238"/>
                  </a:lnTo>
                  <a:cubicBezTo>
                    <a:pt x="4949" y="15233"/>
                    <a:pt x="4943" y="15228"/>
                    <a:pt x="4938" y="15223"/>
                  </a:cubicBezTo>
                  <a:cubicBezTo>
                    <a:pt x="4932" y="15218"/>
                    <a:pt x="4926" y="15214"/>
                    <a:pt x="4921" y="15209"/>
                  </a:cubicBezTo>
                  <a:cubicBezTo>
                    <a:pt x="4916" y="15205"/>
                    <a:pt x="4911" y="15201"/>
                    <a:pt x="4907" y="15198"/>
                  </a:cubicBezTo>
                  <a:cubicBezTo>
                    <a:pt x="4904" y="15195"/>
                    <a:pt x="4902" y="15193"/>
                    <a:pt x="4901" y="15192"/>
                  </a:cubicBezTo>
                  <a:cubicBezTo>
                    <a:pt x="4902" y="15193"/>
                    <a:pt x="4904" y="15194"/>
                    <a:pt x="4909" y="15196"/>
                  </a:cubicBezTo>
                  <a:cubicBezTo>
                    <a:pt x="4914" y="15198"/>
                    <a:pt x="4919" y="15201"/>
                    <a:pt x="4926" y="15204"/>
                  </a:cubicBezTo>
                  <a:cubicBezTo>
                    <a:pt x="4933" y="15207"/>
                    <a:pt x="4940" y="15210"/>
                    <a:pt x="4948" y="15213"/>
                  </a:cubicBezTo>
                  <a:cubicBezTo>
                    <a:pt x="4955" y="15216"/>
                    <a:pt x="4962" y="15219"/>
                    <a:pt x="4968" y="15222"/>
                  </a:cubicBezTo>
                  <a:lnTo>
                    <a:pt x="5266" y="15340"/>
                  </a:lnTo>
                  <a:lnTo>
                    <a:pt x="5289" y="15293"/>
                  </a:lnTo>
                  <a:close/>
                  <a:moveTo>
                    <a:pt x="5309" y="14882"/>
                  </a:moveTo>
                  <a:cubicBezTo>
                    <a:pt x="5294" y="14880"/>
                    <a:pt x="5281" y="14881"/>
                    <a:pt x="5268" y="14885"/>
                  </a:cubicBezTo>
                  <a:cubicBezTo>
                    <a:pt x="5254" y="14888"/>
                    <a:pt x="5242" y="14893"/>
                    <a:pt x="5232" y="14901"/>
                  </a:cubicBezTo>
                  <a:cubicBezTo>
                    <a:pt x="5221" y="14908"/>
                    <a:pt x="5208" y="14919"/>
                    <a:pt x="5194" y="14934"/>
                  </a:cubicBezTo>
                  <a:lnTo>
                    <a:pt x="5158" y="14972"/>
                  </a:lnTo>
                  <a:cubicBezTo>
                    <a:pt x="5139" y="14992"/>
                    <a:pt x="5122" y="15004"/>
                    <a:pt x="5108" y="15009"/>
                  </a:cubicBezTo>
                  <a:cubicBezTo>
                    <a:pt x="5093" y="15015"/>
                    <a:pt x="5078" y="15014"/>
                    <a:pt x="5062" y="15006"/>
                  </a:cubicBezTo>
                  <a:cubicBezTo>
                    <a:pt x="5042" y="14996"/>
                    <a:pt x="5030" y="14981"/>
                    <a:pt x="5025" y="14962"/>
                  </a:cubicBezTo>
                  <a:cubicBezTo>
                    <a:pt x="5020" y="14943"/>
                    <a:pt x="5024" y="14921"/>
                    <a:pt x="5036" y="14896"/>
                  </a:cubicBezTo>
                  <a:cubicBezTo>
                    <a:pt x="5040" y="14888"/>
                    <a:pt x="5045" y="14880"/>
                    <a:pt x="5049" y="14873"/>
                  </a:cubicBezTo>
                  <a:cubicBezTo>
                    <a:pt x="5054" y="14866"/>
                    <a:pt x="5060" y="14860"/>
                    <a:pt x="5066" y="14854"/>
                  </a:cubicBezTo>
                  <a:cubicBezTo>
                    <a:pt x="5072" y="14848"/>
                    <a:pt x="5080" y="14842"/>
                    <a:pt x="5088" y="14836"/>
                  </a:cubicBezTo>
                  <a:cubicBezTo>
                    <a:pt x="5096" y="14830"/>
                    <a:pt x="5105" y="14824"/>
                    <a:pt x="5116" y="14817"/>
                  </a:cubicBezTo>
                  <a:lnTo>
                    <a:pt x="5092" y="14780"/>
                  </a:lnTo>
                  <a:cubicBezTo>
                    <a:pt x="5049" y="14805"/>
                    <a:pt x="5017" y="14838"/>
                    <a:pt x="4997" y="14879"/>
                  </a:cubicBezTo>
                  <a:cubicBezTo>
                    <a:pt x="4987" y="14898"/>
                    <a:pt x="4982" y="14917"/>
                    <a:pt x="4980" y="14935"/>
                  </a:cubicBezTo>
                  <a:cubicBezTo>
                    <a:pt x="4977" y="14954"/>
                    <a:pt x="4979" y="14971"/>
                    <a:pt x="4983" y="14987"/>
                  </a:cubicBezTo>
                  <a:cubicBezTo>
                    <a:pt x="4988" y="15002"/>
                    <a:pt x="4995" y="15017"/>
                    <a:pt x="5006" y="15030"/>
                  </a:cubicBezTo>
                  <a:cubicBezTo>
                    <a:pt x="5016" y="15042"/>
                    <a:pt x="5030" y="15053"/>
                    <a:pt x="5047" y="15061"/>
                  </a:cubicBezTo>
                  <a:cubicBezTo>
                    <a:pt x="5072" y="15074"/>
                    <a:pt x="5097" y="15076"/>
                    <a:pt x="5123" y="15068"/>
                  </a:cubicBezTo>
                  <a:cubicBezTo>
                    <a:pt x="5134" y="15064"/>
                    <a:pt x="5145" y="15059"/>
                    <a:pt x="5155" y="15051"/>
                  </a:cubicBezTo>
                  <a:cubicBezTo>
                    <a:pt x="5165" y="15043"/>
                    <a:pt x="5178" y="15031"/>
                    <a:pt x="5192" y="15016"/>
                  </a:cubicBezTo>
                  <a:lnTo>
                    <a:pt x="5223" y="14982"/>
                  </a:lnTo>
                  <a:cubicBezTo>
                    <a:pt x="5260" y="14942"/>
                    <a:pt x="5296" y="14931"/>
                    <a:pt x="5330" y="14948"/>
                  </a:cubicBezTo>
                  <a:cubicBezTo>
                    <a:pt x="5354" y="14959"/>
                    <a:pt x="5368" y="14978"/>
                    <a:pt x="5372" y="15003"/>
                  </a:cubicBezTo>
                  <a:cubicBezTo>
                    <a:pt x="5375" y="15015"/>
                    <a:pt x="5375" y="15026"/>
                    <a:pt x="5373" y="15036"/>
                  </a:cubicBezTo>
                  <a:cubicBezTo>
                    <a:pt x="5371" y="15047"/>
                    <a:pt x="5366" y="15059"/>
                    <a:pt x="5359" y="15074"/>
                  </a:cubicBezTo>
                  <a:cubicBezTo>
                    <a:pt x="5349" y="15094"/>
                    <a:pt x="5338" y="15111"/>
                    <a:pt x="5324" y="15125"/>
                  </a:cubicBezTo>
                  <a:cubicBezTo>
                    <a:pt x="5310" y="15139"/>
                    <a:pt x="5294" y="15152"/>
                    <a:pt x="5274" y="15162"/>
                  </a:cubicBezTo>
                  <a:lnTo>
                    <a:pt x="5300" y="15201"/>
                  </a:lnTo>
                  <a:cubicBezTo>
                    <a:pt x="5322" y="15187"/>
                    <a:pt x="5341" y="15172"/>
                    <a:pt x="5356" y="15154"/>
                  </a:cubicBezTo>
                  <a:cubicBezTo>
                    <a:pt x="5372" y="15137"/>
                    <a:pt x="5386" y="15116"/>
                    <a:pt x="5397" y="15093"/>
                  </a:cubicBezTo>
                  <a:cubicBezTo>
                    <a:pt x="5406" y="15074"/>
                    <a:pt x="5412" y="15058"/>
                    <a:pt x="5415" y="15042"/>
                  </a:cubicBezTo>
                  <a:cubicBezTo>
                    <a:pt x="5418" y="15027"/>
                    <a:pt x="5418" y="15010"/>
                    <a:pt x="5416" y="14993"/>
                  </a:cubicBezTo>
                  <a:cubicBezTo>
                    <a:pt x="5414" y="14970"/>
                    <a:pt x="5407" y="14950"/>
                    <a:pt x="5395" y="14933"/>
                  </a:cubicBezTo>
                  <a:cubicBezTo>
                    <a:pt x="5382" y="14915"/>
                    <a:pt x="5367" y="14902"/>
                    <a:pt x="5349" y="14893"/>
                  </a:cubicBezTo>
                  <a:cubicBezTo>
                    <a:pt x="5337" y="14887"/>
                    <a:pt x="5324" y="14883"/>
                    <a:pt x="5309" y="14882"/>
                  </a:cubicBezTo>
                  <a:close/>
                  <a:moveTo>
                    <a:pt x="5423" y="14692"/>
                  </a:moveTo>
                  <a:lnTo>
                    <a:pt x="5380" y="14670"/>
                  </a:lnTo>
                  <a:lnTo>
                    <a:pt x="5326" y="14779"/>
                  </a:lnTo>
                  <a:lnTo>
                    <a:pt x="5370" y="14800"/>
                  </a:lnTo>
                  <a:lnTo>
                    <a:pt x="5423" y="14692"/>
                  </a:lnTo>
                  <a:close/>
                  <a:moveTo>
                    <a:pt x="5340" y="14204"/>
                  </a:moveTo>
                  <a:lnTo>
                    <a:pt x="5317" y="14250"/>
                  </a:lnTo>
                  <a:lnTo>
                    <a:pt x="5589" y="14384"/>
                  </a:lnTo>
                  <a:cubicBezTo>
                    <a:pt x="5603" y="14391"/>
                    <a:pt x="5614" y="14397"/>
                    <a:pt x="5622" y="14404"/>
                  </a:cubicBezTo>
                  <a:cubicBezTo>
                    <a:pt x="5630" y="14410"/>
                    <a:pt x="5637" y="14418"/>
                    <a:pt x="5643" y="14429"/>
                  </a:cubicBezTo>
                  <a:cubicBezTo>
                    <a:pt x="5648" y="14439"/>
                    <a:pt x="5650" y="14451"/>
                    <a:pt x="5648" y="14465"/>
                  </a:cubicBezTo>
                  <a:cubicBezTo>
                    <a:pt x="5646" y="14479"/>
                    <a:pt x="5642" y="14494"/>
                    <a:pt x="5634" y="14510"/>
                  </a:cubicBezTo>
                  <a:cubicBezTo>
                    <a:pt x="5628" y="14522"/>
                    <a:pt x="5621" y="14532"/>
                    <a:pt x="5615" y="14540"/>
                  </a:cubicBezTo>
                  <a:cubicBezTo>
                    <a:pt x="5608" y="14547"/>
                    <a:pt x="5601" y="14553"/>
                    <a:pt x="5595" y="14558"/>
                  </a:cubicBezTo>
                  <a:cubicBezTo>
                    <a:pt x="5588" y="14562"/>
                    <a:pt x="5581" y="14565"/>
                    <a:pt x="5575" y="14566"/>
                  </a:cubicBezTo>
                  <a:cubicBezTo>
                    <a:pt x="5569" y="14567"/>
                    <a:pt x="5563" y="14568"/>
                    <a:pt x="5558" y="14568"/>
                  </a:cubicBezTo>
                  <a:cubicBezTo>
                    <a:pt x="5550" y="14567"/>
                    <a:pt x="5541" y="14565"/>
                    <a:pt x="5530" y="14561"/>
                  </a:cubicBezTo>
                  <a:cubicBezTo>
                    <a:pt x="5519" y="14556"/>
                    <a:pt x="5508" y="14552"/>
                    <a:pt x="5498" y="14547"/>
                  </a:cubicBezTo>
                  <a:lnTo>
                    <a:pt x="5235" y="14417"/>
                  </a:lnTo>
                  <a:lnTo>
                    <a:pt x="5212" y="14463"/>
                  </a:lnTo>
                  <a:lnTo>
                    <a:pt x="5492" y="14601"/>
                  </a:lnTo>
                  <a:cubicBezTo>
                    <a:pt x="5501" y="14606"/>
                    <a:pt x="5511" y="14610"/>
                    <a:pt x="5523" y="14614"/>
                  </a:cubicBezTo>
                  <a:cubicBezTo>
                    <a:pt x="5535" y="14619"/>
                    <a:pt x="5547" y="14621"/>
                    <a:pt x="5559" y="14620"/>
                  </a:cubicBezTo>
                  <a:cubicBezTo>
                    <a:pt x="5584" y="14619"/>
                    <a:pt x="5605" y="14612"/>
                    <a:pt x="5623" y="14598"/>
                  </a:cubicBezTo>
                  <a:cubicBezTo>
                    <a:pt x="5641" y="14584"/>
                    <a:pt x="5657" y="14563"/>
                    <a:pt x="5672" y="14532"/>
                  </a:cubicBezTo>
                  <a:cubicBezTo>
                    <a:pt x="5684" y="14508"/>
                    <a:pt x="5692" y="14487"/>
                    <a:pt x="5695" y="14468"/>
                  </a:cubicBezTo>
                  <a:cubicBezTo>
                    <a:pt x="5698" y="14450"/>
                    <a:pt x="5697" y="14432"/>
                    <a:pt x="5693" y="14415"/>
                  </a:cubicBezTo>
                  <a:cubicBezTo>
                    <a:pt x="5689" y="14398"/>
                    <a:pt x="5681" y="14385"/>
                    <a:pt x="5670" y="14374"/>
                  </a:cubicBezTo>
                  <a:cubicBezTo>
                    <a:pt x="5659" y="14364"/>
                    <a:pt x="5641" y="14353"/>
                    <a:pt x="5618" y="14341"/>
                  </a:cubicBezTo>
                  <a:lnTo>
                    <a:pt x="5340" y="14204"/>
                  </a:lnTo>
                  <a:close/>
                  <a:moveTo>
                    <a:pt x="5914" y="14024"/>
                  </a:moveTo>
                  <a:lnTo>
                    <a:pt x="5523" y="13832"/>
                  </a:lnTo>
                  <a:lnTo>
                    <a:pt x="5500" y="13878"/>
                  </a:lnTo>
                  <a:lnTo>
                    <a:pt x="5714" y="13981"/>
                  </a:lnTo>
                  <a:cubicBezTo>
                    <a:pt x="5728" y="13988"/>
                    <a:pt x="5742" y="13994"/>
                    <a:pt x="5756" y="14001"/>
                  </a:cubicBezTo>
                  <a:cubicBezTo>
                    <a:pt x="5771" y="14007"/>
                    <a:pt x="5784" y="14013"/>
                    <a:pt x="5795" y="14017"/>
                  </a:cubicBezTo>
                  <a:cubicBezTo>
                    <a:pt x="5806" y="14022"/>
                    <a:pt x="5816" y="14026"/>
                    <a:pt x="5823" y="14029"/>
                  </a:cubicBezTo>
                  <a:cubicBezTo>
                    <a:pt x="5831" y="14032"/>
                    <a:pt x="5835" y="14034"/>
                    <a:pt x="5835" y="14034"/>
                  </a:cubicBezTo>
                  <a:cubicBezTo>
                    <a:pt x="5834" y="14034"/>
                    <a:pt x="5830" y="14034"/>
                    <a:pt x="5824" y="14033"/>
                  </a:cubicBezTo>
                  <a:cubicBezTo>
                    <a:pt x="5818" y="14033"/>
                    <a:pt x="5810" y="14032"/>
                    <a:pt x="5801" y="14032"/>
                  </a:cubicBezTo>
                  <a:cubicBezTo>
                    <a:pt x="5792" y="14031"/>
                    <a:pt x="5782" y="14031"/>
                    <a:pt x="5770" y="14030"/>
                  </a:cubicBezTo>
                  <a:cubicBezTo>
                    <a:pt x="5758" y="14030"/>
                    <a:pt x="5747" y="14030"/>
                    <a:pt x="5735" y="14030"/>
                  </a:cubicBezTo>
                  <a:lnTo>
                    <a:pt x="5422" y="14037"/>
                  </a:lnTo>
                  <a:lnTo>
                    <a:pt x="5395" y="14091"/>
                  </a:lnTo>
                  <a:lnTo>
                    <a:pt x="5786" y="14284"/>
                  </a:lnTo>
                  <a:lnTo>
                    <a:pt x="5810" y="14235"/>
                  </a:lnTo>
                  <a:lnTo>
                    <a:pt x="5582" y="14126"/>
                  </a:lnTo>
                  <a:cubicBezTo>
                    <a:pt x="5571" y="14120"/>
                    <a:pt x="5559" y="14115"/>
                    <a:pt x="5547" y="14110"/>
                  </a:cubicBezTo>
                  <a:cubicBezTo>
                    <a:pt x="5536" y="14105"/>
                    <a:pt x="5525" y="14100"/>
                    <a:pt x="5515" y="14096"/>
                  </a:cubicBezTo>
                  <a:cubicBezTo>
                    <a:pt x="5505" y="14092"/>
                    <a:pt x="5496" y="14088"/>
                    <a:pt x="5489" y="14085"/>
                  </a:cubicBezTo>
                  <a:cubicBezTo>
                    <a:pt x="5482" y="14082"/>
                    <a:pt x="5477" y="14080"/>
                    <a:pt x="5473" y="14079"/>
                  </a:cubicBezTo>
                  <a:cubicBezTo>
                    <a:pt x="5477" y="14080"/>
                    <a:pt x="5483" y="14080"/>
                    <a:pt x="5491" y="14080"/>
                  </a:cubicBezTo>
                  <a:cubicBezTo>
                    <a:pt x="5498" y="14081"/>
                    <a:pt x="5507" y="14081"/>
                    <a:pt x="5517" y="14081"/>
                  </a:cubicBezTo>
                  <a:cubicBezTo>
                    <a:pt x="5527" y="14081"/>
                    <a:pt x="5538" y="14081"/>
                    <a:pt x="5550" y="14081"/>
                  </a:cubicBezTo>
                  <a:cubicBezTo>
                    <a:pt x="5563" y="14081"/>
                    <a:pt x="5575" y="14081"/>
                    <a:pt x="5589" y="14081"/>
                  </a:cubicBezTo>
                  <a:lnTo>
                    <a:pt x="5890" y="14073"/>
                  </a:lnTo>
                  <a:lnTo>
                    <a:pt x="5914" y="14024"/>
                  </a:lnTo>
                  <a:close/>
                  <a:moveTo>
                    <a:pt x="5993" y="13864"/>
                  </a:moveTo>
                  <a:lnTo>
                    <a:pt x="5602" y="13672"/>
                  </a:lnTo>
                  <a:lnTo>
                    <a:pt x="5579" y="13717"/>
                  </a:lnTo>
                  <a:lnTo>
                    <a:pt x="5970" y="13910"/>
                  </a:lnTo>
                  <a:lnTo>
                    <a:pt x="5993" y="13864"/>
                  </a:lnTo>
                  <a:close/>
                  <a:moveTo>
                    <a:pt x="5792" y="13284"/>
                  </a:moveTo>
                  <a:lnTo>
                    <a:pt x="5769" y="13332"/>
                  </a:lnTo>
                  <a:lnTo>
                    <a:pt x="5985" y="13543"/>
                  </a:lnTo>
                  <a:cubicBezTo>
                    <a:pt x="6003" y="13560"/>
                    <a:pt x="6018" y="13574"/>
                    <a:pt x="6030" y="13585"/>
                  </a:cubicBezTo>
                  <a:cubicBezTo>
                    <a:pt x="6042" y="13596"/>
                    <a:pt x="6050" y="13603"/>
                    <a:pt x="6055" y="13607"/>
                  </a:cubicBezTo>
                  <a:cubicBezTo>
                    <a:pt x="6052" y="13606"/>
                    <a:pt x="6047" y="13605"/>
                    <a:pt x="6040" y="13603"/>
                  </a:cubicBezTo>
                  <a:cubicBezTo>
                    <a:pt x="6033" y="13601"/>
                    <a:pt x="6025" y="13599"/>
                    <a:pt x="6016" y="13597"/>
                  </a:cubicBezTo>
                  <a:cubicBezTo>
                    <a:pt x="6007" y="13595"/>
                    <a:pt x="5997" y="13593"/>
                    <a:pt x="5987" y="13592"/>
                  </a:cubicBezTo>
                  <a:cubicBezTo>
                    <a:pt x="5977" y="13590"/>
                    <a:pt x="5966" y="13588"/>
                    <a:pt x="5956" y="13587"/>
                  </a:cubicBezTo>
                  <a:lnTo>
                    <a:pt x="5664" y="13545"/>
                  </a:lnTo>
                  <a:lnTo>
                    <a:pt x="5639" y="13596"/>
                  </a:lnTo>
                  <a:lnTo>
                    <a:pt x="6095" y="13657"/>
                  </a:lnTo>
                  <a:lnTo>
                    <a:pt x="6117" y="13611"/>
                  </a:lnTo>
                  <a:lnTo>
                    <a:pt x="5792" y="13284"/>
                  </a:lnTo>
                  <a:close/>
                  <a:moveTo>
                    <a:pt x="6328" y="13182"/>
                  </a:moveTo>
                  <a:lnTo>
                    <a:pt x="6288" y="13162"/>
                  </a:lnTo>
                  <a:lnTo>
                    <a:pt x="6203" y="13334"/>
                  </a:lnTo>
                  <a:lnTo>
                    <a:pt x="6060" y="13264"/>
                  </a:lnTo>
                  <a:lnTo>
                    <a:pt x="6126" y="13130"/>
                  </a:lnTo>
                  <a:lnTo>
                    <a:pt x="6086" y="13110"/>
                  </a:lnTo>
                  <a:lnTo>
                    <a:pt x="6020" y="13244"/>
                  </a:lnTo>
                  <a:lnTo>
                    <a:pt x="5892" y="13181"/>
                  </a:lnTo>
                  <a:lnTo>
                    <a:pt x="5970" y="13020"/>
                  </a:lnTo>
                  <a:lnTo>
                    <a:pt x="5935" y="12995"/>
                  </a:lnTo>
                  <a:lnTo>
                    <a:pt x="5830" y="13209"/>
                  </a:lnTo>
                  <a:lnTo>
                    <a:pt x="6220" y="13401"/>
                  </a:lnTo>
                  <a:lnTo>
                    <a:pt x="6328" y="13182"/>
                  </a:lnTo>
                  <a:close/>
                  <a:moveTo>
                    <a:pt x="6491" y="12851"/>
                  </a:moveTo>
                  <a:lnTo>
                    <a:pt x="6455" y="12855"/>
                  </a:lnTo>
                  <a:cubicBezTo>
                    <a:pt x="6438" y="12858"/>
                    <a:pt x="6421" y="12860"/>
                    <a:pt x="6402" y="12863"/>
                  </a:cubicBezTo>
                  <a:cubicBezTo>
                    <a:pt x="6383" y="12865"/>
                    <a:pt x="6366" y="12868"/>
                    <a:pt x="6349" y="12870"/>
                  </a:cubicBezTo>
                  <a:cubicBezTo>
                    <a:pt x="6333" y="12872"/>
                    <a:pt x="6321" y="12874"/>
                    <a:pt x="6314" y="12875"/>
                  </a:cubicBezTo>
                  <a:cubicBezTo>
                    <a:pt x="6304" y="12877"/>
                    <a:pt x="6293" y="12880"/>
                    <a:pt x="6282" y="12883"/>
                  </a:cubicBezTo>
                  <a:cubicBezTo>
                    <a:pt x="6270" y="12886"/>
                    <a:pt x="6259" y="12889"/>
                    <a:pt x="6251" y="12893"/>
                  </a:cubicBezTo>
                  <a:lnTo>
                    <a:pt x="6254" y="12887"/>
                  </a:lnTo>
                  <a:cubicBezTo>
                    <a:pt x="6261" y="12872"/>
                    <a:pt x="6266" y="12856"/>
                    <a:pt x="6267" y="12841"/>
                  </a:cubicBezTo>
                  <a:cubicBezTo>
                    <a:pt x="6268" y="12826"/>
                    <a:pt x="6266" y="12811"/>
                    <a:pt x="6261" y="12798"/>
                  </a:cubicBezTo>
                  <a:cubicBezTo>
                    <a:pt x="6257" y="12784"/>
                    <a:pt x="6249" y="12772"/>
                    <a:pt x="6238" y="12760"/>
                  </a:cubicBezTo>
                  <a:cubicBezTo>
                    <a:pt x="6227" y="12749"/>
                    <a:pt x="6214" y="12739"/>
                    <a:pt x="6198" y="12731"/>
                  </a:cubicBezTo>
                  <a:cubicBezTo>
                    <a:pt x="6187" y="12726"/>
                    <a:pt x="6177" y="12723"/>
                    <a:pt x="6168" y="12721"/>
                  </a:cubicBezTo>
                  <a:cubicBezTo>
                    <a:pt x="6158" y="12719"/>
                    <a:pt x="6149" y="12718"/>
                    <a:pt x="6140" y="12719"/>
                  </a:cubicBezTo>
                  <a:cubicBezTo>
                    <a:pt x="6131" y="12719"/>
                    <a:pt x="6123" y="12720"/>
                    <a:pt x="6116" y="12722"/>
                  </a:cubicBezTo>
                  <a:cubicBezTo>
                    <a:pt x="6109" y="12724"/>
                    <a:pt x="6102" y="12727"/>
                    <a:pt x="6097" y="12729"/>
                  </a:cubicBezTo>
                  <a:cubicBezTo>
                    <a:pt x="6091" y="12732"/>
                    <a:pt x="6085" y="12736"/>
                    <a:pt x="6079" y="12740"/>
                  </a:cubicBezTo>
                  <a:cubicBezTo>
                    <a:pt x="6073" y="12744"/>
                    <a:pt x="6067" y="12750"/>
                    <a:pt x="6061" y="12757"/>
                  </a:cubicBezTo>
                  <a:cubicBezTo>
                    <a:pt x="6054" y="12763"/>
                    <a:pt x="6048" y="12771"/>
                    <a:pt x="6042" y="12781"/>
                  </a:cubicBezTo>
                  <a:cubicBezTo>
                    <a:pt x="6036" y="12791"/>
                    <a:pt x="6030" y="12802"/>
                    <a:pt x="6023" y="12816"/>
                  </a:cubicBezTo>
                  <a:lnTo>
                    <a:pt x="5978" y="12907"/>
                  </a:lnTo>
                  <a:lnTo>
                    <a:pt x="6369" y="13099"/>
                  </a:lnTo>
                  <a:lnTo>
                    <a:pt x="6391" y="13054"/>
                  </a:lnTo>
                  <a:lnTo>
                    <a:pt x="6215" y="12967"/>
                  </a:lnTo>
                  <a:cubicBezTo>
                    <a:pt x="6220" y="12957"/>
                    <a:pt x="6226" y="12950"/>
                    <a:pt x="6232" y="12945"/>
                  </a:cubicBezTo>
                  <a:cubicBezTo>
                    <a:pt x="6238" y="12941"/>
                    <a:pt x="6248" y="12937"/>
                    <a:pt x="6262" y="12935"/>
                  </a:cubicBezTo>
                  <a:cubicBezTo>
                    <a:pt x="6285" y="12930"/>
                    <a:pt x="6307" y="12926"/>
                    <a:pt x="6328" y="12922"/>
                  </a:cubicBezTo>
                  <a:cubicBezTo>
                    <a:pt x="6348" y="12919"/>
                    <a:pt x="6367" y="12916"/>
                    <a:pt x="6385" y="12914"/>
                  </a:cubicBezTo>
                  <a:cubicBezTo>
                    <a:pt x="6402" y="12912"/>
                    <a:pt x="6417" y="12911"/>
                    <a:pt x="6431" y="12910"/>
                  </a:cubicBezTo>
                  <a:cubicBezTo>
                    <a:pt x="6444" y="12909"/>
                    <a:pt x="6454" y="12909"/>
                    <a:pt x="6462" y="12909"/>
                  </a:cubicBezTo>
                  <a:lnTo>
                    <a:pt x="6491" y="12851"/>
                  </a:lnTo>
                  <a:close/>
                  <a:moveTo>
                    <a:pt x="6205" y="12802"/>
                  </a:moveTo>
                  <a:cubicBezTo>
                    <a:pt x="6213" y="12810"/>
                    <a:pt x="6219" y="12819"/>
                    <a:pt x="6222" y="12829"/>
                  </a:cubicBezTo>
                  <a:cubicBezTo>
                    <a:pt x="6225" y="12840"/>
                    <a:pt x="6225" y="12851"/>
                    <a:pt x="6223" y="12864"/>
                  </a:cubicBezTo>
                  <a:cubicBezTo>
                    <a:pt x="6221" y="12877"/>
                    <a:pt x="6216" y="12892"/>
                    <a:pt x="6207" y="12909"/>
                  </a:cubicBezTo>
                  <a:lnTo>
                    <a:pt x="6186" y="12952"/>
                  </a:lnTo>
                  <a:lnTo>
                    <a:pt x="6040" y="12881"/>
                  </a:lnTo>
                  <a:lnTo>
                    <a:pt x="6063" y="12834"/>
                  </a:lnTo>
                  <a:cubicBezTo>
                    <a:pt x="6068" y="12823"/>
                    <a:pt x="6073" y="12814"/>
                    <a:pt x="6078" y="12807"/>
                  </a:cubicBezTo>
                  <a:cubicBezTo>
                    <a:pt x="6084" y="12800"/>
                    <a:pt x="6089" y="12794"/>
                    <a:pt x="6095" y="12789"/>
                  </a:cubicBezTo>
                  <a:cubicBezTo>
                    <a:pt x="6105" y="12780"/>
                    <a:pt x="6117" y="12775"/>
                    <a:pt x="6132" y="12773"/>
                  </a:cubicBezTo>
                  <a:cubicBezTo>
                    <a:pt x="6146" y="12771"/>
                    <a:pt x="6160" y="12773"/>
                    <a:pt x="6173" y="12780"/>
                  </a:cubicBezTo>
                  <a:cubicBezTo>
                    <a:pt x="6186" y="12786"/>
                    <a:pt x="6197" y="12793"/>
                    <a:pt x="6205" y="12802"/>
                  </a:cubicBezTo>
                  <a:close/>
                  <a:moveTo>
                    <a:pt x="6502" y="12457"/>
                  </a:moveTo>
                  <a:cubicBezTo>
                    <a:pt x="6488" y="12455"/>
                    <a:pt x="6474" y="12456"/>
                    <a:pt x="6461" y="12460"/>
                  </a:cubicBezTo>
                  <a:cubicBezTo>
                    <a:pt x="6448" y="12463"/>
                    <a:pt x="6436" y="12469"/>
                    <a:pt x="6425" y="12476"/>
                  </a:cubicBezTo>
                  <a:cubicBezTo>
                    <a:pt x="6414" y="12483"/>
                    <a:pt x="6401" y="12494"/>
                    <a:pt x="6387" y="12509"/>
                  </a:cubicBezTo>
                  <a:lnTo>
                    <a:pt x="6351" y="12547"/>
                  </a:lnTo>
                  <a:cubicBezTo>
                    <a:pt x="6332" y="12567"/>
                    <a:pt x="6315" y="12579"/>
                    <a:pt x="6301" y="12585"/>
                  </a:cubicBezTo>
                  <a:cubicBezTo>
                    <a:pt x="6286" y="12590"/>
                    <a:pt x="6271" y="12589"/>
                    <a:pt x="6255" y="12581"/>
                  </a:cubicBezTo>
                  <a:cubicBezTo>
                    <a:pt x="6235" y="12571"/>
                    <a:pt x="6223" y="12556"/>
                    <a:pt x="6218" y="12537"/>
                  </a:cubicBezTo>
                  <a:cubicBezTo>
                    <a:pt x="6213" y="12518"/>
                    <a:pt x="6217" y="12496"/>
                    <a:pt x="6229" y="12471"/>
                  </a:cubicBezTo>
                  <a:cubicBezTo>
                    <a:pt x="6233" y="12463"/>
                    <a:pt x="6238" y="12455"/>
                    <a:pt x="6243" y="12448"/>
                  </a:cubicBezTo>
                  <a:cubicBezTo>
                    <a:pt x="6247" y="12441"/>
                    <a:pt x="6253" y="12435"/>
                    <a:pt x="6259" y="12429"/>
                  </a:cubicBezTo>
                  <a:cubicBezTo>
                    <a:pt x="6266" y="12423"/>
                    <a:pt x="6273" y="12417"/>
                    <a:pt x="6281" y="12411"/>
                  </a:cubicBezTo>
                  <a:cubicBezTo>
                    <a:pt x="6289" y="12405"/>
                    <a:pt x="6298" y="12399"/>
                    <a:pt x="6309" y="12392"/>
                  </a:cubicBezTo>
                  <a:lnTo>
                    <a:pt x="6286" y="12355"/>
                  </a:lnTo>
                  <a:cubicBezTo>
                    <a:pt x="6242" y="12380"/>
                    <a:pt x="6210" y="12413"/>
                    <a:pt x="6190" y="12455"/>
                  </a:cubicBezTo>
                  <a:cubicBezTo>
                    <a:pt x="6181" y="12474"/>
                    <a:pt x="6175" y="12492"/>
                    <a:pt x="6173" y="12511"/>
                  </a:cubicBezTo>
                  <a:cubicBezTo>
                    <a:pt x="6171" y="12529"/>
                    <a:pt x="6172" y="12546"/>
                    <a:pt x="6176" y="12562"/>
                  </a:cubicBezTo>
                  <a:cubicBezTo>
                    <a:pt x="6181" y="12578"/>
                    <a:pt x="6188" y="12592"/>
                    <a:pt x="6199" y="12605"/>
                  </a:cubicBezTo>
                  <a:cubicBezTo>
                    <a:pt x="6210" y="12618"/>
                    <a:pt x="6223" y="12628"/>
                    <a:pt x="6240" y="12636"/>
                  </a:cubicBezTo>
                  <a:cubicBezTo>
                    <a:pt x="6265" y="12649"/>
                    <a:pt x="6290" y="12651"/>
                    <a:pt x="6316" y="12643"/>
                  </a:cubicBezTo>
                  <a:cubicBezTo>
                    <a:pt x="6328" y="12640"/>
                    <a:pt x="6339" y="12634"/>
                    <a:pt x="6349" y="12626"/>
                  </a:cubicBezTo>
                  <a:cubicBezTo>
                    <a:pt x="6359" y="12618"/>
                    <a:pt x="6371" y="12606"/>
                    <a:pt x="6385" y="12591"/>
                  </a:cubicBezTo>
                  <a:lnTo>
                    <a:pt x="6416" y="12557"/>
                  </a:lnTo>
                  <a:cubicBezTo>
                    <a:pt x="6453" y="12518"/>
                    <a:pt x="6489" y="12506"/>
                    <a:pt x="6524" y="12523"/>
                  </a:cubicBezTo>
                  <a:cubicBezTo>
                    <a:pt x="6547" y="12535"/>
                    <a:pt x="6561" y="12553"/>
                    <a:pt x="6566" y="12579"/>
                  </a:cubicBezTo>
                  <a:cubicBezTo>
                    <a:pt x="6568" y="12590"/>
                    <a:pt x="6568" y="12601"/>
                    <a:pt x="6566" y="12611"/>
                  </a:cubicBezTo>
                  <a:cubicBezTo>
                    <a:pt x="6564" y="12622"/>
                    <a:pt x="6559" y="12634"/>
                    <a:pt x="6552" y="12649"/>
                  </a:cubicBezTo>
                  <a:cubicBezTo>
                    <a:pt x="6542" y="12669"/>
                    <a:pt x="6531" y="12686"/>
                    <a:pt x="6517" y="12700"/>
                  </a:cubicBezTo>
                  <a:cubicBezTo>
                    <a:pt x="6504" y="12714"/>
                    <a:pt x="6487" y="12727"/>
                    <a:pt x="6467" y="12737"/>
                  </a:cubicBezTo>
                  <a:lnTo>
                    <a:pt x="6493" y="12776"/>
                  </a:lnTo>
                  <a:cubicBezTo>
                    <a:pt x="6515" y="12762"/>
                    <a:pt x="6534" y="12747"/>
                    <a:pt x="6549" y="12729"/>
                  </a:cubicBezTo>
                  <a:cubicBezTo>
                    <a:pt x="6565" y="12712"/>
                    <a:pt x="6579" y="12691"/>
                    <a:pt x="6590" y="12668"/>
                  </a:cubicBezTo>
                  <a:cubicBezTo>
                    <a:pt x="6599" y="12650"/>
                    <a:pt x="6605" y="12633"/>
                    <a:pt x="6608" y="12617"/>
                  </a:cubicBezTo>
                  <a:cubicBezTo>
                    <a:pt x="6611" y="12602"/>
                    <a:pt x="6612" y="12585"/>
                    <a:pt x="6610" y="12568"/>
                  </a:cubicBezTo>
                  <a:cubicBezTo>
                    <a:pt x="6607" y="12545"/>
                    <a:pt x="6600" y="12525"/>
                    <a:pt x="6588" y="12508"/>
                  </a:cubicBezTo>
                  <a:cubicBezTo>
                    <a:pt x="6576" y="12490"/>
                    <a:pt x="6560" y="12477"/>
                    <a:pt x="6542" y="12468"/>
                  </a:cubicBezTo>
                  <a:cubicBezTo>
                    <a:pt x="6530" y="12462"/>
                    <a:pt x="6517" y="12458"/>
                    <a:pt x="6502" y="12457"/>
                  </a:cubicBezTo>
                  <a:close/>
                  <a:moveTo>
                    <a:pt x="6720" y="12386"/>
                  </a:moveTo>
                  <a:lnTo>
                    <a:pt x="6329" y="12194"/>
                  </a:lnTo>
                  <a:lnTo>
                    <a:pt x="6306" y="12240"/>
                  </a:lnTo>
                  <a:lnTo>
                    <a:pt x="6697" y="12432"/>
                  </a:lnTo>
                  <a:lnTo>
                    <a:pt x="6720" y="12386"/>
                  </a:lnTo>
                  <a:close/>
                  <a:moveTo>
                    <a:pt x="6495" y="11857"/>
                  </a:moveTo>
                  <a:lnTo>
                    <a:pt x="6367" y="12116"/>
                  </a:lnTo>
                  <a:lnTo>
                    <a:pt x="6407" y="12135"/>
                  </a:lnTo>
                  <a:lnTo>
                    <a:pt x="6458" y="12030"/>
                  </a:lnTo>
                  <a:lnTo>
                    <a:pt x="6810" y="12203"/>
                  </a:lnTo>
                  <a:lnTo>
                    <a:pt x="6832" y="12158"/>
                  </a:lnTo>
                  <a:lnTo>
                    <a:pt x="6481" y="11985"/>
                  </a:lnTo>
                  <a:lnTo>
                    <a:pt x="6533" y="11879"/>
                  </a:lnTo>
                  <a:lnTo>
                    <a:pt x="6495" y="11857"/>
                  </a:lnTo>
                  <a:close/>
                  <a:moveTo>
                    <a:pt x="7038" y="11740"/>
                  </a:moveTo>
                  <a:lnTo>
                    <a:pt x="6583" y="11677"/>
                  </a:lnTo>
                  <a:lnTo>
                    <a:pt x="6553" y="11738"/>
                  </a:lnTo>
                  <a:lnTo>
                    <a:pt x="6880" y="12061"/>
                  </a:lnTo>
                  <a:lnTo>
                    <a:pt x="6903" y="12014"/>
                  </a:lnTo>
                  <a:lnTo>
                    <a:pt x="6801" y="11917"/>
                  </a:lnTo>
                  <a:lnTo>
                    <a:pt x="6873" y="11771"/>
                  </a:lnTo>
                  <a:lnTo>
                    <a:pt x="7012" y="11793"/>
                  </a:lnTo>
                  <a:lnTo>
                    <a:pt x="7038" y="11740"/>
                  </a:lnTo>
                  <a:close/>
                  <a:moveTo>
                    <a:pt x="6829" y="11764"/>
                  </a:moveTo>
                  <a:lnTo>
                    <a:pt x="6769" y="11886"/>
                  </a:lnTo>
                  <a:lnTo>
                    <a:pt x="6608" y="11730"/>
                  </a:lnTo>
                  <a:lnTo>
                    <a:pt x="6829" y="11764"/>
                  </a:lnTo>
                  <a:close/>
                  <a:moveTo>
                    <a:pt x="6475" y="11708"/>
                  </a:moveTo>
                  <a:cubicBezTo>
                    <a:pt x="6467" y="11711"/>
                    <a:pt x="6460" y="11717"/>
                    <a:pt x="6456" y="11725"/>
                  </a:cubicBezTo>
                  <a:cubicBezTo>
                    <a:pt x="6452" y="11733"/>
                    <a:pt x="6452" y="11741"/>
                    <a:pt x="6455" y="11750"/>
                  </a:cubicBezTo>
                  <a:cubicBezTo>
                    <a:pt x="6458" y="11758"/>
                    <a:pt x="6463" y="11765"/>
                    <a:pt x="6471" y="11769"/>
                  </a:cubicBezTo>
                  <a:cubicBezTo>
                    <a:pt x="6479" y="11773"/>
                    <a:pt x="6488" y="11773"/>
                    <a:pt x="6497" y="11770"/>
                  </a:cubicBezTo>
                  <a:cubicBezTo>
                    <a:pt x="6505" y="11768"/>
                    <a:pt x="6512" y="11762"/>
                    <a:pt x="6516" y="11754"/>
                  </a:cubicBezTo>
                  <a:cubicBezTo>
                    <a:pt x="6520" y="11745"/>
                    <a:pt x="6520" y="11737"/>
                    <a:pt x="6517" y="11729"/>
                  </a:cubicBezTo>
                  <a:cubicBezTo>
                    <a:pt x="6514" y="11720"/>
                    <a:pt x="6508" y="11714"/>
                    <a:pt x="6500" y="11710"/>
                  </a:cubicBezTo>
                  <a:cubicBezTo>
                    <a:pt x="6492" y="11706"/>
                    <a:pt x="6484" y="11705"/>
                    <a:pt x="6475" y="11708"/>
                  </a:cubicBezTo>
                  <a:close/>
                  <a:moveTo>
                    <a:pt x="6533" y="11591"/>
                  </a:moveTo>
                  <a:cubicBezTo>
                    <a:pt x="6524" y="11594"/>
                    <a:pt x="6518" y="11599"/>
                    <a:pt x="6514" y="11608"/>
                  </a:cubicBezTo>
                  <a:cubicBezTo>
                    <a:pt x="6510" y="11616"/>
                    <a:pt x="6510" y="11624"/>
                    <a:pt x="6512" y="11633"/>
                  </a:cubicBezTo>
                  <a:cubicBezTo>
                    <a:pt x="6515" y="11641"/>
                    <a:pt x="6521" y="11647"/>
                    <a:pt x="6529" y="11651"/>
                  </a:cubicBezTo>
                  <a:cubicBezTo>
                    <a:pt x="6537" y="11655"/>
                    <a:pt x="6546" y="11656"/>
                    <a:pt x="6554" y="11653"/>
                  </a:cubicBezTo>
                  <a:cubicBezTo>
                    <a:pt x="6563" y="11650"/>
                    <a:pt x="6569" y="11645"/>
                    <a:pt x="6574" y="11636"/>
                  </a:cubicBezTo>
                  <a:cubicBezTo>
                    <a:pt x="6578" y="11628"/>
                    <a:pt x="6578" y="11620"/>
                    <a:pt x="6575" y="11611"/>
                  </a:cubicBezTo>
                  <a:cubicBezTo>
                    <a:pt x="6572" y="11603"/>
                    <a:pt x="6566" y="11597"/>
                    <a:pt x="6558" y="11592"/>
                  </a:cubicBezTo>
                  <a:cubicBezTo>
                    <a:pt x="6550" y="11589"/>
                    <a:pt x="6541" y="11588"/>
                    <a:pt x="6533" y="11591"/>
                  </a:cubicBezTo>
                  <a:close/>
                  <a:moveTo>
                    <a:pt x="6775" y="11288"/>
                  </a:moveTo>
                  <a:lnTo>
                    <a:pt x="6647" y="11547"/>
                  </a:lnTo>
                  <a:lnTo>
                    <a:pt x="6687" y="11566"/>
                  </a:lnTo>
                  <a:lnTo>
                    <a:pt x="6738" y="11461"/>
                  </a:lnTo>
                  <a:lnTo>
                    <a:pt x="7090" y="11634"/>
                  </a:lnTo>
                  <a:lnTo>
                    <a:pt x="7112" y="11589"/>
                  </a:lnTo>
                  <a:lnTo>
                    <a:pt x="6760" y="11416"/>
                  </a:lnTo>
                  <a:lnTo>
                    <a:pt x="6813" y="11310"/>
                  </a:lnTo>
                  <a:lnTo>
                    <a:pt x="6775" y="11288"/>
                  </a:lnTo>
                  <a:close/>
                  <a:moveTo>
                    <a:pt x="7441" y="10921"/>
                  </a:moveTo>
                  <a:lnTo>
                    <a:pt x="7033" y="10763"/>
                  </a:lnTo>
                  <a:lnTo>
                    <a:pt x="6999" y="10832"/>
                  </a:lnTo>
                  <a:lnTo>
                    <a:pt x="7223" y="11033"/>
                  </a:lnTo>
                  <a:cubicBezTo>
                    <a:pt x="7236" y="11045"/>
                    <a:pt x="7249" y="11055"/>
                    <a:pt x="7260" y="11064"/>
                  </a:cubicBezTo>
                  <a:cubicBezTo>
                    <a:pt x="7271" y="11072"/>
                    <a:pt x="7278" y="11077"/>
                    <a:pt x="7279" y="11078"/>
                  </a:cubicBezTo>
                  <a:cubicBezTo>
                    <a:pt x="7277" y="11078"/>
                    <a:pt x="7269" y="11076"/>
                    <a:pt x="7255" y="11072"/>
                  </a:cubicBezTo>
                  <a:cubicBezTo>
                    <a:pt x="7242" y="11068"/>
                    <a:pt x="7224" y="11064"/>
                    <a:pt x="7204" y="11060"/>
                  </a:cubicBezTo>
                  <a:lnTo>
                    <a:pt x="6913" y="11006"/>
                  </a:lnTo>
                  <a:lnTo>
                    <a:pt x="6880" y="11074"/>
                  </a:lnTo>
                  <a:lnTo>
                    <a:pt x="7254" y="11301"/>
                  </a:lnTo>
                  <a:lnTo>
                    <a:pt x="7276" y="11256"/>
                  </a:lnTo>
                  <a:lnTo>
                    <a:pt x="7009" y="11097"/>
                  </a:lnTo>
                  <a:cubicBezTo>
                    <a:pt x="7003" y="11094"/>
                    <a:pt x="6997" y="11090"/>
                    <a:pt x="6989" y="11086"/>
                  </a:cubicBezTo>
                  <a:cubicBezTo>
                    <a:pt x="6982" y="11082"/>
                    <a:pt x="6974" y="11077"/>
                    <a:pt x="6967" y="11073"/>
                  </a:cubicBezTo>
                  <a:cubicBezTo>
                    <a:pt x="6959" y="11069"/>
                    <a:pt x="6953" y="11065"/>
                    <a:pt x="6947" y="11062"/>
                  </a:cubicBezTo>
                  <a:cubicBezTo>
                    <a:pt x="6943" y="11059"/>
                    <a:pt x="6939" y="11058"/>
                    <a:pt x="6938" y="11057"/>
                  </a:cubicBezTo>
                  <a:cubicBezTo>
                    <a:pt x="6942" y="11058"/>
                    <a:pt x="6952" y="11060"/>
                    <a:pt x="6966" y="11063"/>
                  </a:cubicBezTo>
                  <a:cubicBezTo>
                    <a:pt x="6980" y="11066"/>
                    <a:pt x="6999" y="11069"/>
                    <a:pt x="7021" y="11074"/>
                  </a:cubicBezTo>
                  <a:lnTo>
                    <a:pt x="7337" y="11133"/>
                  </a:lnTo>
                  <a:lnTo>
                    <a:pt x="7356" y="11093"/>
                  </a:lnTo>
                  <a:lnTo>
                    <a:pt x="7106" y="10866"/>
                  </a:lnTo>
                  <a:cubicBezTo>
                    <a:pt x="7100" y="10861"/>
                    <a:pt x="7095" y="10856"/>
                    <a:pt x="7089" y="10851"/>
                  </a:cubicBezTo>
                  <a:cubicBezTo>
                    <a:pt x="7083" y="10846"/>
                    <a:pt x="7078" y="10842"/>
                    <a:pt x="7072" y="10837"/>
                  </a:cubicBezTo>
                  <a:cubicBezTo>
                    <a:pt x="7067" y="10833"/>
                    <a:pt x="7062" y="10829"/>
                    <a:pt x="7059" y="10826"/>
                  </a:cubicBezTo>
                  <a:cubicBezTo>
                    <a:pt x="7055" y="10823"/>
                    <a:pt x="7053" y="10821"/>
                    <a:pt x="7052" y="10820"/>
                  </a:cubicBezTo>
                  <a:cubicBezTo>
                    <a:pt x="7053" y="10821"/>
                    <a:pt x="7056" y="10822"/>
                    <a:pt x="7060" y="10824"/>
                  </a:cubicBezTo>
                  <a:cubicBezTo>
                    <a:pt x="7065" y="10826"/>
                    <a:pt x="7071" y="10828"/>
                    <a:pt x="7078" y="10832"/>
                  </a:cubicBezTo>
                  <a:cubicBezTo>
                    <a:pt x="7084" y="10835"/>
                    <a:pt x="7091" y="10838"/>
                    <a:pt x="7099" y="10841"/>
                  </a:cubicBezTo>
                  <a:cubicBezTo>
                    <a:pt x="7107" y="10844"/>
                    <a:pt x="7114" y="10847"/>
                    <a:pt x="7120" y="10850"/>
                  </a:cubicBezTo>
                  <a:lnTo>
                    <a:pt x="7418" y="10968"/>
                  </a:lnTo>
                  <a:lnTo>
                    <a:pt x="7441" y="10921"/>
                  </a:lnTo>
                  <a:close/>
                  <a:moveTo>
                    <a:pt x="7225" y="10373"/>
                  </a:moveTo>
                  <a:lnTo>
                    <a:pt x="7202" y="10419"/>
                  </a:lnTo>
                  <a:lnTo>
                    <a:pt x="7475" y="10553"/>
                  </a:lnTo>
                  <a:cubicBezTo>
                    <a:pt x="7488" y="10560"/>
                    <a:pt x="7499" y="10566"/>
                    <a:pt x="7507" y="10572"/>
                  </a:cubicBezTo>
                  <a:cubicBezTo>
                    <a:pt x="7516" y="10579"/>
                    <a:pt x="7523" y="10587"/>
                    <a:pt x="7528" y="10598"/>
                  </a:cubicBezTo>
                  <a:cubicBezTo>
                    <a:pt x="7533" y="10608"/>
                    <a:pt x="7535" y="10620"/>
                    <a:pt x="7533" y="10634"/>
                  </a:cubicBezTo>
                  <a:cubicBezTo>
                    <a:pt x="7532" y="10647"/>
                    <a:pt x="7527" y="10662"/>
                    <a:pt x="7519" y="10679"/>
                  </a:cubicBezTo>
                  <a:cubicBezTo>
                    <a:pt x="7513" y="10691"/>
                    <a:pt x="7507" y="10701"/>
                    <a:pt x="7500" y="10708"/>
                  </a:cubicBezTo>
                  <a:cubicBezTo>
                    <a:pt x="7493" y="10716"/>
                    <a:pt x="7487" y="10722"/>
                    <a:pt x="7480" y="10726"/>
                  </a:cubicBezTo>
                  <a:cubicBezTo>
                    <a:pt x="7473" y="10730"/>
                    <a:pt x="7467" y="10733"/>
                    <a:pt x="7460" y="10735"/>
                  </a:cubicBezTo>
                  <a:cubicBezTo>
                    <a:pt x="7454" y="10736"/>
                    <a:pt x="7448" y="10737"/>
                    <a:pt x="7443" y="10736"/>
                  </a:cubicBezTo>
                  <a:cubicBezTo>
                    <a:pt x="7436" y="10736"/>
                    <a:pt x="7426" y="10734"/>
                    <a:pt x="7415" y="10729"/>
                  </a:cubicBezTo>
                  <a:cubicBezTo>
                    <a:pt x="7404" y="10725"/>
                    <a:pt x="7393" y="10720"/>
                    <a:pt x="7383" y="10715"/>
                  </a:cubicBezTo>
                  <a:lnTo>
                    <a:pt x="7120" y="10586"/>
                  </a:lnTo>
                  <a:lnTo>
                    <a:pt x="7097" y="10632"/>
                  </a:lnTo>
                  <a:lnTo>
                    <a:pt x="7378" y="10770"/>
                  </a:lnTo>
                  <a:cubicBezTo>
                    <a:pt x="7387" y="10774"/>
                    <a:pt x="7397" y="10779"/>
                    <a:pt x="7409" y="10783"/>
                  </a:cubicBezTo>
                  <a:cubicBezTo>
                    <a:pt x="7420" y="10787"/>
                    <a:pt x="7432" y="10789"/>
                    <a:pt x="7444" y="10789"/>
                  </a:cubicBezTo>
                  <a:cubicBezTo>
                    <a:pt x="7469" y="10788"/>
                    <a:pt x="7490" y="10780"/>
                    <a:pt x="7508" y="10767"/>
                  </a:cubicBezTo>
                  <a:cubicBezTo>
                    <a:pt x="7526" y="10753"/>
                    <a:pt x="7543" y="10731"/>
                    <a:pt x="7558" y="10701"/>
                  </a:cubicBezTo>
                  <a:cubicBezTo>
                    <a:pt x="7569" y="10677"/>
                    <a:pt x="7577" y="10656"/>
                    <a:pt x="7580" y="10637"/>
                  </a:cubicBezTo>
                  <a:cubicBezTo>
                    <a:pt x="7583" y="10618"/>
                    <a:pt x="7582" y="10600"/>
                    <a:pt x="7578" y="10583"/>
                  </a:cubicBezTo>
                  <a:cubicBezTo>
                    <a:pt x="7574" y="10567"/>
                    <a:pt x="7566" y="10553"/>
                    <a:pt x="7555" y="10543"/>
                  </a:cubicBezTo>
                  <a:cubicBezTo>
                    <a:pt x="7544" y="10532"/>
                    <a:pt x="7527" y="10521"/>
                    <a:pt x="7503" y="10510"/>
                  </a:cubicBezTo>
                  <a:lnTo>
                    <a:pt x="7225" y="10373"/>
                  </a:lnTo>
                  <a:close/>
                  <a:moveTo>
                    <a:pt x="7068" y="10504"/>
                  </a:moveTo>
                  <a:cubicBezTo>
                    <a:pt x="7059" y="10507"/>
                    <a:pt x="7053" y="10512"/>
                    <a:pt x="7049" y="10520"/>
                  </a:cubicBezTo>
                  <a:cubicBezTo>
                    <a:pt x="7045" y="10528"/>
                    <a:pt x="7045" y="10537"/>
                    <a:pt x="7047" y="10545"/>
                  </a:cubicBezTo>
                  <a:cubicBezTo>
                    <a:pt x="7050" y="10554"/>
                    <a:pt x="7056" y="10560"/>
                    <a:pt x="7064" y="10564"/>
                  </a:cubicBezTo>
                  <a:cubicBezTo>
                    <a:pt x="7072" y="10568"/>
                    <a:pt x="7081" y="10569"/>
                    <a:pt x="7089" y="10566"/>
                  </a:cubicBezTo>
                  <a:cubicBezTo>
                    <a:pt x="7098" y="10563"/>
                    <a:pt x="7104" y="10557"/>
                    <a:pt x="7109" y="10549"/>
                  </a:cubicBezTo>
                  <a:cubicBezTo>
                    <a:pt x="7113" y="10541"/>
                    <a:pt x="7113" y="10532"/>
                    <a:pt x="7110" y="10524"/>
                  </a:cubicBezTo>
                  <a:cubicBezTo>
                    <a:pt x="7107" y="10516"/>
                    <a:pt x="7101" y="10509"/>
                    <a:pt x="7093" y="10505"/>
                  </a:cubicBezTo>
                  <a:cubicBezTo>
                    <a:pt x="7085" y="10501"/>
                    <a:pt x="7076" y="10501"/>
                    <a:pt x="7068" y="10504"/>
                  </a:cubicBezTo>
                  <a:close/>
                  <a:moveTo>
                    <a:pt x="7125" y="10387"/>
                  </a:moveTo>
                  <a:cubicBezTo>
                    <a:pt x="7117" y="10390"/>
                    <a:pt x="7111" y="10395"/>
                    <a:pt x="7106" y="10404"/>
                  </a:cubicBezTo>
                  <a:cubicBezTo>
                    <a:pt x="7103" y="10412"/>
                    <a:pt x="7102" y="10420"/>
                    <a:pt x="7105" y="10428"/>
                  </a:cubicBezTo>
                  <a:cubicBezTo>
                    <a:pt x="7108" y="10437"/>
                    <a:pt x="7113" y="10443"/>
                    <a:pt x="7121" y="10447"/>
                  </a:cubicBezTo>
                  <a:cubicBezTo>
                    <a:pt x="7130" y="10451"/>
                    <a:pt x="7138" y="10452"/>
                    <a:pt x="7147" y="10449"/>
                  </a:cubicBezTo>
                  <a:cubicBezTo>
                    <a:pt x="7156" y="10446"/>
                    <a:pt x="7162" y="10441"/>
                    <a:pt x="7166" y="10432"/>
                  </a:cubicBezTo>
                  <a:cubicBezTo>
                    <a:pt x="7170" y="10424"/>
                    <a:pt x="7171" y="10416"/>
                    <a:pt x="7167" y="10407"/>
                  </a:cubicBezTo>
                  <a:cubicBezTo>
                    <a:pt x="7164" y="10399"/>
                    <a:pt x="7158" y="10392"/>
                    <a:pt x="7150" y="10388"/>
                  </a:cubicBezTo>
                  <a:cubicBezTo>
                    <a:pt x="7142" y="10384"/>
                    <a:pt x="7134" y="10384"/>
                    <a:pt x="7125" y="10387"/>
                  </a:cubicBezTo>
                  <a:close/>
                  <a:moveTo>
                    <a:pt x="7799" y="10193"/>
                  </a:moveTo>
                  <a:lnTo>
                    <a:pt x="7408" y="10000"/>
                  </a:lnTo>
                  <a:lnTo>
                    <a:pt x="7386" y="10046"/>
                  </a:lnTo>
                  <a:lnTo>
                    <a:pt x="7599" y="10149"/>
                  </a:lnTo>
                  <a:cubicBezTo>
                    <a:pt x="7613" y="10156"/>
                    <a:pt x="7627" y="10163"/>
                    <a:pt x="7642" y="10169"/>
                  </a:cubicBezTo>
                  <a:cubicBezTo>
                    <a:pt x="7656" y="10176"/>
                    <a:pt x="7669" y="10181"/>
                    <a:pt x="7680" y="10186"/>
                  </a:cubicBezTo>
                  <a:cubicBezTo>
                    <a:pt x="7692" y="10191"/>
                    <a:pt x="7701" y="10195"/>
                    <a:pt x="7709" y="10198"/>
                  </a:cubicBezTo>
                  <a:cubicBezTo>
                    <a:pt x="7716" y="10201"/>
                    <a:pt x="7720" y="10203"/>
                    <a:pt x="7721" y="10203"/>
                  </a:cubicBezTo>
                  <a:cubicBezTo>
                    <a:pt x="7719" y="10203"/>
                    <a:pt x="7716" y="10202"/>
                    <a:pt x="7709" y="10202"/>
                  </a:cubicBezTo>
                  <a:cubicBezTo>
                    <a:pt x="7703" y="10201"/>
                    <a:pt x="7696" y="10201"/>
                    <a:pt x="7686" y="10200"/>
                  </a:cubicBezTo>
                  <a:cubicBezTo>
                    <a:pt x="7677" y="10200"/>
                    <a:pt x="7667" y="10199"/>
                    <a:pt x="7655" y="10199"/>
                  </a:cubicBezTo>
                  <a:cubicBezTo>
                    <a:pt x="7644" y="10198"/>
                    <a:pt x="7632" y="10198"/>
                    <a:pt x="7621" y="10199"/>
                  </a:cubicBezTo>
                  <a:lnTo>
                    <a:pt x="7307" y="10206"/>
                  </a:lnTo>
                  <a:lnTo>
                    <a:pt x="7280" y="10260"/>
                  </a:lnTo>
                  <a:lnTo>
                    <a:pt x="7671" y="10452"/>
                  </a:lnTo>
                  <a:lnTo>
                    <a:pt x="7695" y="10404"/>
                  </a:lnTo>
                  <a:lnTo>
                    <a:pt x="7467" y="10295"/>
                  </a:lnTo>
                  <a:cubicBezTo>
                    <a:pt x="7456" y="10289"/>
                    <a:pt x="7444" y="10284"/>
                    <a:pt x="7433" y="10279"/>
                  </a:cubicBezTo>
                  <a:cubicBezTo>
                    <a:pt x="7421" y="10274"/>
                    <a:pt x="7410" y="10269"/>
                    <a:pt x="7400" y="10265"/>
                  </a:cubicBezTo>
                  <a:cubicBezTo>
                    <a:pt x="7390" y="10261"/>
                    <a:pt x="7382" y="10257"/>
                    <a:pt x="7374" y="10254"/>
                  </a:cubicBezTo>
                  <a:cubicBezTo>
                    <a:pt x="7367" y="10251"/>
                    <a:pt x="7362" y="10249"/>
                    <a:pt x="7359" y="10248"/>
                  </a:cubicBezTo>
                  <a:cubicBezTo>
                    <a:pt x="7363" y="10248"/>
                    <a:pt x="7368" y="10249"/>
                    <a:pt x="7376" y="10249"/>
                  </a:cubicBezTo>
                  <a:cubicBezTo>
                    <a:pt x="7383" y="10249"/>
                    <a:pt x="7392" y="10249"/>
                    <a:pt x="7402" y="10249"/>
                  </a:cubicBezTo>
                  <a:cubicBezTo>
                    <a:pt x="7412" y="10250"/>
                    <a:pt x="7423" y="10250"/>
                    <a:pt x="7436" y="10250"/>
                  </a:cubicBezTo>
                  <a:cubicBezTo>
                    <a:pt x="7448" y="10250"/>
                    <a:pt x="7461" y="10250"/>
                    <a:pt x="7474" y="10249"/>
                  </a:cubicBezTo>
                  <a:lnTo>
                    <a:pt x="7775" y="10242"/>
                  </a:lnTo>
                  <a:lnTo>
                    <a:pt x="7799" y="10193"/>
                  </a:lnTo>
                  <a:close/>
                  <a:moveTo>
                    <a:pt x="7823" y="9772"/>
                  </a:moveTo>
                  <a:cubicBezTo>
                    <a:pt x="7809" y="9770"/>
                    <a:pt x="7795" y="9771"/>
                    <a:pt x="7782" y="9775"/>
                  </a:cubicBezTo>
                  <a:cubicBezTo>
                    <a:pt x="7769" y="9778"/>
                    <a:pt x="7757" y="9784"/>
                    <a:pt x="7746" y="9791"/>
                  </a:cubicBezTo>
                  <a:cubicBezTo>
                    <a:pt x="7735" y="9798"/>
                    <a:pt x="7723" y="9809"/>
                    <a:pt x="7709" y="9824"/>
                  </a:cubicBezTo>
                  <a:lnTo>
                    <a:pt x="7672" y="9862"/>
                  </a:lnTo>
                  <a:cubicBezTo>
                    <a:pt x="7653" y="9882"/>
                    <a:pt x="7637" y="9894"/>
                    <a:pt x="7622" y="9900"/>
                  </a:cubicBezTo>
                  <a:cubicBezTo>
                    <a:pt x="7608" y="9905"/>
                    <a:pt x="7592" y="9904"/>
                    <a:pt x="7576" y="9896"/>
                  </a:cubicBezTo>
                  <a:cubicBezTo>
                    <a:pt x="7556" y="9886"/>
                    <a:pt x="7544" y="9871"/>
                    <a:pt x="7539" y="9852"/>
                  </a:cubicBezTo>
                  <a:cubicBezTo>
                    <a:pt x="7535" y="9833"/>
                    <a:pt x="7538" y="9811"/>
                    <a:pt x="7550" y="9786"/>
                  </a:cubicBezTo>
                  <a:cubicBezTo>
                    <a:pt x="7555" y="9778"/>
                    <a:pt x="7559" y="9770"/>
                    <a:pt x="7564" y="9763"/>
                  </a:cubicBezTo>
                  <a:cubicBezTo>
                    <a:pt x="7569" y="9756"/>
                    <a:pt x="7574" y="9750"/>
                    <a:pt x="7580" y="9744"/>
                  </a:cubicBezTo>
                  <a:cubicBezTo>
                    <a:pt x="7587" y="9738"/>
                    <a:pt x="7594" y="9732"/>
                    <a:pt x="7602" y="9726"/>
                  </a:cubicBezTo>
                  <a:cubicBezTo>
                    <a:pt x="7610" y="9720"/>
                    <a:pt x="7620" y="9714"/>
                    <a:pt x="7630" y="9707"/>
                  </a:cubicBezTo>
                  <a:lnTo>
                    <a:pt x="7607" y="9670"/>
                  </a:lnTo>
                  <a:cubicBezTo>
                    <a:pt x="7563" y="9695"/>
                    <a:pt x="7532" y="9728"/>
                    <a:pt x="7511" y="9770"/>
                  </a:cubicBezTo>
                  <a:cubicBezTo>
                    <a:pt x="7502" y="9789"/>
                    <a:pt x="7496" y="9807"/>
                    <a:pt x="7494" y="9826"/>
                  </a:cubicBezTo>
                  <a:cubicBezTo>
                    <a:pt x="7492" y="9844"/>
                    <a:pt x="7493" y="9861"/>
                    <a:pt x="7497" y="9877"/>
                  </a:cubicBezTo>
                  <a:cubicBezTo>
                    <a:pt x="7502" y="9893"/>
                    <a:pt x="7509" y="9907"/>
                    <a:pt x="7520" y="9920"/>
                  </a:cubicBezTo>
                  <a:cubicBezTo>
                    <a:pt x="7531" y="9933"/>
                    <a:pt x="7544" y="9943"/>
                    <a:pt x="7561" y="9951"/>
                  </a:cubicBezTo>
                  <a:cubicBezTo>
                    <a:pt x="7586" y="9964"/>
                    <a:pt x="7612" y="9966"/>
                    <a:pt x="7637" y="9958"/>
                  </a:cubicBezTo>
                  <a:cubicBezTo>
                    <a:pt x="7649" y="9955"/>
                    <a:pt x="7660" y="9949"/>
                    <a:pt x="7670" y="9941"/>
                  </a:cubicBezTo>
                  <a:cubicBezTo>
                    <a:pt x="7680" y="9933"/>
                    <a:pt x="7692" y="9921"/>
                    <a:pt x="7706" y="9906"/>
                  </a:cubicBezTo>
                  <a:lnTo>
                    <a:pt x="7737" y="9872"/>
                  </a:lnTo>
                  <a:cubicBezTo>
                    <a:pt x="7774" y="9833"/>
                    <a:pt x="7810" y="9821"/>
                    <a:pt x="7845" y="9838"/>
                  </a:cubicBezTo>
                  <a:cubicBezTo>
                    <a:pt x="7868" y="9850"/>
                    <a:pt x="7882" y="9868"/>
                    <a:pt x="7887" y="9894"/>
                  </a:cubicBezTo>
                  <a:cubicBezTo>
                    <a:pt x="7889" y="9905"/>
                    <a:pt x="7889" y="9916"/>
                    <a:pt x="7887" y="9926"/>
                  </a:cubicBezTo>
                  <a:cubicBezTo>
                    <a:pt x="7885" y="9937"/>
                    <a:pt x="7881" y="9949"/>
                    <a:pt x="7873" y="9964"/>
                  </a:cubicBezTo>
                  <a:cubicBezTo>
                    <a:pt x="7864" y="9984"/>
                    <a:pt x="7852" y="10001"/>
                    <a:pt x="7838" y="10015"/>
                  </a:cubicBezTo>
                  <a:cubicBezTo>
                    <a:pt x="7825" y="10029"/>
                    <a:pt x="7808" y="10042"/>
                    <a:pt x="7788" y="10052"/>
                  </a:cubicBezTo>
                  <a:lnTo>
                    <a:pt x="7815" y="10091"/>
                  </a:lnTo>
                  <a:cubicBezTo>
                    <a:pt x="7836" y="10077"/>
                    <a:pt x="7855" y="10062"/>
                    <a:pt x="7871" y="10045"/>
                  </a:cubicBezTo>
                  <a:cubicBezTo>
                    <a:pt x="7886" y="10027"/>
                    <a:pt x="7900" y="10006"/>
                    <a:pt x="7912" y="9983"/>
                  </a:cubicBezTo>
                  <a:cubicBezTo>
                    <a:pt x="7921" y="9965"/>
                    <a:pt x="7926" y="9948"/>
                    <a:pt x="7929" y="9932"/>
                  </a:cubicBezTo>
                  <a:cubicBezTo>
                    <a:pt x="7932" y="9917"/>
                    <a:pt x="7933" y="9900"/>
                    <a:pt x="7931" y="9883"/>
                  </a:cubicBezTo>
                  <a:cubicBezTo>
                    <a:pt x="7928" y="9861"/>
                    <a:pt x="7921" y="9840"/>
                    <a:pt x="7909" y="9823"/>
                  </a:cubicBezTo>
                  <a:cubicBezTo>
                    <a:pt x="7897" y="9805"/>
                    <a:pt x="7882" y="9792"/>
                    <a:pt x="7863" y="9783"/>
                  </a:cubicBezTo>
                  <a:cubicBezTo>
                    <a:pt x="7851" y="9777"/>
                    <a:pt x="7838" y="9773"/>
                    <a:pt x="7823" y="9772"/>
                  </a:cubicBezTo>
                  <a:close/>
                  <a:moveTo>
                    <a:pt x="7741" y="9325"/>
                  </a:moveTo>
                  <a:lnTo>
                    <a:pt x="7613" y="9584"/>
                  </a:lnTo>
                  <a:lnTo>
                    <a:pt x="7653" y="9603"/>
                  </a:lnTo>
                  <a:lnTo>
                    <a:pt x="7704" y="9498"/>
                  </a:lnTo>
                  <a:lnTo>
                    <a:pt x="8056" y="9671"/>
                  </a:lnTo>
                  <a:lnTo>
                    <a:pt x="8078" y="9626"/>
                  </a:lnTo>
                  <a:lnTo>
                    <a:pt x="7726" y="9453"/>
                  </a:lnTo>
                  <a:lnTo>
                    <a:pt x="7779" y="9347"/>
                  </a:lnTo>
                  <a:lnTo>
                    <a:pt x="7741" y="9325"/>
                  </a:lnTo>
                  <a:close/>
                  <a:moveTo>
                    <a:pt x="8272" y="9231"/>
                  </a:moveTo>
                  <a:lnTo>
                    <a:pt x="8232" y="9211"/>
                  </a:lnTo>
                  <a:lnTo>
                    <a:pt x="8147" y="9383"/>
                  </a:lnTo>
                  <a:lnTo>
                    <a:pt x="8004" y="9313"/>
                  </a:lnTo>
                  <a:lnTo>
                    <a:pt x="8070" y="9179"/>
                  </a:lnTo>
                  <a:lnTo>
                    <a:pt x="8030" y="9159"/>
                  </a:lnTo>
                  <a:lnTo>
                    <a:pt x="7964" y="9293"/>
                  </a:lnTo>
                  <a:lnTo>
                    <a:pt x="7836" y="9230"/>
                  </a:lnTo>
                  <a:lnTo>
                    <a:pt x="7914" y="9069"/>
                  </a:lnTo>
                  <a:lnTo>
                    <a:pt x="7879" y="9044"/>
                  </a:lnTo>
                  <a:lnTo>
                    <a:pt x="7774" y="9258"/>
                  </a:lnTo>
                  <a:lnTo>
                    <a:pt x="8164" y="9450"/>
                  </a:lnTo>
                  <a:lnTo>
                    <a:pt x="8272" y="9231"/>
                  </a:lnTo>
                  <a:close/>
                  <a:moveTo>
                    <a:pt x="8435" y="8900"/>
                  </a:moveTo>
                  <a:lnTo>
                    <a:pt x="8399" y="8904"/>
                  </a:lnTo>
                  <a:cubicBezTo>
                    <a:pt x="8382" y="8907"/>
                    <a:pt x="8365" y="8909"/>
                    <a:pt x="8346" y="8912"/>
                  </a:cubicBezTo>
                  <a:cubicBezTo>
                    <a:pt x="8327" y="8914"/>
                    <a:pt x="8310" y="8917"/>
                    <a:pt x="8293" y="8919"/>
                  </a:cubicBezTo>
                  <a:cubicBezTo>
                    <a:pt x="8277" y="8921"/>
                    <a:pt x="8265" y="8923"/>
                    <a:pt x="8258" y="8924"/>
                  </a:cubicBezTo>
                  <a:cubicBezTo>
                    <a:pt x="8248" y="8926"/>
                    <a:pt x="8238" y="8929"/>
                    <a:pt x="8226" y="8932"/>
                  </a:cubicBezTo>
                  <a:cubicBezTo>
                    <a:pt x="8214" y="8935"/>
                    <a:pt x="8204" y="8938"/>
                    <a:pt x="8195" y="8942"/>
                  </a:cubicBezTo>
                  <a:lnTo>
                    <a:pt x="8198" y="8936"/>
                  </a:lnTo>
                  <a:cubicBezTo>
                    <a:pt x="8206" y="8921"/>
                    <a:pt x="8210" y="8905"/>
                    <a:pt x="8211" y="8890"/>
                  </a:cubicBezTo>
                  <a:cubicBezTo>
                    <a:pt x="8212" y="8875"/>
                    <a:pt x="8210" y="8860"/>
                    <a:pt x="8206" y="8847"/>
                  </a:cubicBezTo>
                  <a:cubicBezTo>
                    <a:pt x="8201" y="8833"/>
                    <a:pt x="8193" y="8821"/>
                    <a:pt x="8182" y="8809"/>
                  </a:cubicBezTo>
                  <a:cubicBezTo>
                    <a:pt x="8171" y="8798"/>
                    <a:pt x="8158" y="8788"/>
                    <a:pt x="8142" y="8780"/>
                  </a:cubicBezTo>
                  <a:cubicBezTo>
                    <a:pt x="8132" y="8775"/>
                    <a:pt x="8122" y="8772"/>
                    <a:pt x="8112" y="8770"/>
                  </a:cubicBezTo>
                  <a:cubicBezTo>
                    <a:pt x="8102" y="8768"/>
                    <a:pt x="8093" y="8767"/>
                    <a:pt x="8084" y="8768"/>
                  </a:cubicBezTo>
                  <a:cubicBezTo>
                    <a:pt x="8076" y="8768"/>
                    <a:pt x="8068" y="8769"/>
                    <a:pt x="8060" y="8771"/>
                  </a:cubicBezTo>
                  <a:cubicBezTo>
                    <a:pt x="8053" y="8773"/>
                    <a:pt x="8046" y="8776"/>
                    <a:pt x="8041" y="8778"/>
                  </a:cubicBezTo>
                  <a:cubicBezTo>
                    <a:pt x="8035" y="8781"/>
                    <a:pt x="8029" y="8785"/>
                    <a:pt x="8023" y="8789"/>
                  </a:cubicBezTo>
                  <a:cubicBezTo>
                    <a:pt x="8017" y="8793"/>
                    <a:pt x="8011" y="8799"/>
                    <a:pt x="8005" y="8806"/>
                  </a:cubicBezTo>
                  <a:cubicBezTo>
                    <a:pt x="7999" y="8812"/>
                    <a:pt x="7992" y="8820"/>
                    <a:pt x="7986" y="8830"/>
                  </a:cubicBezTo>
                  <a:cubicBezTo>
                    <a:pt x="7980" y="8840"/>
                    <a:pt x="7974" y="8851"/>
                    <a:pt x="7967" y="8865"/>
                  </a:cubicBezTo>
                  <a:lnTo>
                    <a:pt x="7922" y="8956"/>
                  </a:lnTo>
                  <a:lnTo>
                    <a:pt x="8313" y="9148"/>
                  </a:lnTo>
                  <a:lnTo>
                    <a:pt x="8336" y="9103"/>
                  </a:lnTo>
                  <a:lnTo>
                    <a:pt x="8159" y="9016"/>
                  </a:lnTo>
                  <a:cubicBezTo>
                    <a:pt x="8164" y="9006"/>
                    <a:pt x="8170" y="8999"/>
                    <a:pt x="8176" y="8994"/>
                  </a:cubicBezTo>
                  <a:cubicBezTo>
                    <a:pt x="8182" y="8990"/>
                    <a:pt x="8192" y="8986"/>
                    <a:pt x="8206" y="8984"/>
                  </a:cubicBezTo>
                  <a:cubicBezTo>
                    <a:pt x="8229" y="8979"/>
                    <a:pt x="8251" y="8975"/>
                    <a:pt x="8272" y="8971"/>
                  </a:cubicBezTo>
                  <a:cubicBezTo>
                    <a:pt x="8292" y="8968"/>
                    <a:pt x="8312" y="8965"/>
                    <a:pt x="8329" y="8963"/>
                  </a:cubicBezTo>
                  <a:cubicBezTo>
                    <a:pt x="8346" y="8961"/>
                    <a:pt x="8361" y="8960"/>
                    <a:pt x="8375" y="8959"/>
                  </a:cubicBezTo>
                  <a:cubicBezTo>
                    <a:pt x="8388" y="8958"/>
                    <a:pt x="8399" y="8958"/>
                    <a:pt x="8406" y="8958"/>
                  </a:cubicBezTo>
                  <a:lnTo>
                    <a:pt x="8435" y="8900"/>
                  </a:lnTo>
                  <a:close/>
                  <a:moveTo>
                    <a:pt x="8149" y="8851"/>
                  </a:moveTo>
                  <a:cubicBezTo>
                    <a:pt x="8157" y="8859"/>
                    <a:pt x="8163" y="8868"/>
                    <a:pt x="8166" y="8878"/>
                  </a:cubicBezTo>
                  <a:cubicBezTo>
                    <a:pt x="8169" y="8889"/>
                    <a:pt x="8170" y="8900"/>
                    <a:pt x="8167" y="8913"/>
                  </a:cubicBezTo>
                  <a:cubicBezTo>
                    <a:pt x="8165" y="8926"/>
                    <a:pt x="8160" y="8941"/>
                    <a:pt x="8151" y="8958"/>
                  </a:cubicBezTo>
                  <a:lnTo>
                    <a:pt x="8130" y="9001"/>
                  </a:lnTo>
                  <a:lnTo>
                    <a:pt x="7984" y="8930"/>
                  </a:lnTo>
                  <a:lnTo>
                    <a:pt x="8007" y="8883"/>
                  </a:lnTo>
                  <a:cubicBezTo>
                    <a:pt x="8012" y="8872"/>
                    <a:pt x="8017" y="8863"/>
                    <a:pt x="8023" y="8856"/>
                  </a:cubicBezTo>
                  <a:cubicBezTo>
                    <a:pt x="8028" y="8849"/>
                    <a:pt x="8033" y="8843"/>
                    <a:pt x="8039" y="8838"/>
                  </a:cubicBezTo>
                  <a:cubicBezTo>
                    <a:pt x="8049" y="8829"/>
                    <a:pt x="8061" y="8824"/>
                    <a:pt x="8076" y="8822"/>
                  </a:cubicBezTo>
                  <a:cubicBezTo>
                    <a:pt x="8090" y="8820"/>
                    <a:pt x="8104" y="8822"/>
                    <a:pt x="8117" y="8829"/>
                  </a:cubicBezTo>
                  <a:cubicBezTo>
                    <a:pt x="8130" y="8835"/>
                    <a:pt x="8141" y="8842"/>
                    <a:pt x="8149" y="8851"/>
                  </a:cubicBezTo>
                  <a:close/>
                  <a:moveTo>
                    <a:pt x="8647" y="8688"/>
                  </a:moveTo>
                  <a:lnTo>
                    <a:pt x="8098" y="8418"/>
                  </a:lnTo>
                  <a:lnTo>
                    <a:pt x="8080" y="8456"/>
                  </a:lnTo>
                  <a:lnTo>
                    <a:pt x="8629" y="8726"/>
                  </a:lnTo>
                  <a:lnTo>
                    <a:pt x="8647" y="8688"/>
                  </a:lnTo>
                  <a:close/>
                  <a:moveTo>
                    <a:pt x="8422" y="7940"/>
                  </a:moveTo>
                  <a:lnTo>
                    <a:pt x="8399" y="7987"/>
                  </a:lnTo>
                  <a:lnTo>
                    <a:pt x="8671" y="8121"/>
                  </a:lnTo>
                  <a:cubicBezTo>
                    <a:pt x="8685" y="8127"/>
                    <a:pt x="8696" y="8134"/>
                    <a:pt x="8704" y="8140"/>
                  </a:cubicBezTo>
                  <a:cubicBezTo>
                    <a:pt x="8713" y="8146"/>
                    <a:pt x="8720" y="8155"/>
                    <a:pt x="8725" y="8165"/>
                  </a:cubicBezTo>
                  <a:cubicBezTo>
                    <a:pt x="8730" y="8175"/>
                    <a:pt x="8732" y="8187"/>
                    <a:pt x="8730" y="8201"/>
                  </a:cubicBezTo>
                  <a:cubicBezTo>
                    <a:pt x="8729" y="8215"/>
                    <a:pt x="8724" y="8230"/>
                    <a:pt x="8716" y="8246"/>
                  </a:cubicBezTo>
                  <a:cubicBezTo>
                    <a:pt x="8710" y="8259"/>
                    <a:pt x="8703" y="8268"/>
                    <a:pt x="8697" y="8276"/>
                  </a:cubicBezTo>
                  <a:cubicBezTo>
                    <a:pt x="8690" y="8284"/>
                    <a:pt x="8684" y="8290"/>
                    <a:pt x="8677" y="8294"/>
                  </a:cubicBezTo>
                  <a:cubicBezTo>
                    <a:pt x="8670" y="8298"/>
                    <a:pt x="8663" y="8301"/>
                    <a:pt x="8657" y="8302"/>
                  </a:cubicBezTo>
                  <a:cubicBezTo>
                    <a:pt x="8651" y="8304"/>
                    <a:pt x="8645" y="8304"/>
                    <a:pt x="8640" y="8304"/>
                  </a:cubicBezTo>
                  <a:cubicBezTo>
                    <a:pt x="8633" y="8304"/>
                    <a:pt x="8623" y="8301"/>
                    <a:pt x="8612" y="8297"/>
                  </a:cubicBezTo>
                  <a:cubicBezTo>
                    <a:pt x="8601" y="8293"/>
                    <a:pt x="8590" y="8288"/>
                    <a:pt x="8580" y="8283"/>
                  </a:cubicBezTo>
                  <a:lnTo>
                    <a:pt x="8317" y="8154"/>
                  </a:lnTo>
                  <a:lnTo>
                    <a:pt x="8294" y="8200"/>
                  </a:lnTo>
                  <a:lnTo>
                    <a:pt x="8575" y="8338"/>
                  </a:lnTo>
                  <a:cubicBezTo>
                    <a:pt x="8583" y="8342"/>
                    <a:pt x="8594" y="8346"/>
                    <a:pt x="8605" y="8351"/>
                  </a:cubicBezTo>
                  <a:cubicBezTo>
                    <a:pt x="8617" y="8355"/>
                    <a:pt x="8629" y="8357"/>
                    <a:pt x="8641" y="8356"/>
                  </a:cubicBezTo>
                  <a:cubicBezTo>
                    <a:pt x="8666" y="8355"/>
                    <a:pt x="8687" y="8348"/>
                    <a:pt x="8705" y="8334"/>
                  </a:cubicBezTo>
                  <a:cubicBezTo>
                    <a:pt x="8723" y="8321"/>
                    <a:pt x="8740" y="8299"/>
                    <a:pt x="8755" y="8268"/>
                  </a:cubicBezTo>
                  <a:cubicBezTo>
                    <a:pt x="8766" y="8244"/>
                    <a:pt x="8774" y="8223"/>
                    <a:pt x="8777" y="8205"/>
                  </a:cubicBezTo>
                  <a:cubicBezTo>
                    <a:pt x="8780" y="8186"/>
                    <a:pt x="8779" y="8168"/>
                    <a:pt x="8775" y="8151"/>
                  </a:cubicBezTo>
                  <a:cubicBezTo>
                    <a:pt x="8771" y="8134"/>
                    <a:pt x="8763" y="8121"/>
                    <a:pt x="8752" y="8110"/>
                  </a:cubicBezTo>
                  <a:cubicBezTo>
                    <a:pt x="8741" y="8100"/>
                    <a:pt x="8723" y="8089"/>
                    <a:pt x="8700" y="8077"/>
                  </a:cubicBezTo>
                  <a:lnTo>
                    <a:pt x="8422" y="7940"/>
                  </a:lnTo>
                  <a:close/>
                  <a:moveTo>
                    <a:pt x="8996" y="7760"/>
                  </a:moveTo>
                  <a:lnTo>
                    <a:pt x="8605" y="7568"/>
                  </a:lnTo>
                  <a:lnTo>
                    <a:pt x="8582" y="7614"/>
                  </a:lnTo>
                  <a:lnTo>
                    <a:pt x="8796" y="7717"/>
                  </a:lnTo>
                  <a:cubicBezTo>
                    <a:pt x="8810" y="7724"/>
                    <a:pt x="8824" y="7731"/>
                    <a:pt x="8838" y="7737"/>
                  </a:cubicBezTo>
                  <a:cubicBezTo>
                    <a:pt x="8853" y="7743"/>
                    <a:pt x="8866" y="7749"/>
                    <a:pt x="8877" y="7754"/>
                  </a:cubicBezTo>
                  <a:cubicBezTo>
                    <a:pt x="8889" y="7759"/>
                    <a:pt x="8898" y="7763"/>
                    <a:pt x="8906" y="7766"/>
                  </a:cubicBezTo>
                  <a:cubicBezTo>
                    <a:pt x="8913" y="7769"/>
                    <a:pt x="8917" y="7770"/>
                    <a:pt x="8917" y="7770"/>
                  </a:cubicBezTo>
                  <a:cubicBezTo>
                    <a:pt x="8916" y="7770"/>
                    <a:pt x="8912" y="7770"/>
                    <a:pt x="8906" y="7769"/>
                  </a:cubicBezTo>
                  <a:cubicBezTo>
                    <a:pt x="8900" y="7769"/>
                    <a:pt x="8892" y="7769"/>
                    <a:pt x="8883" y="7768"/>
                  </a:cubicBezTo>
                  <a:cubicBezTo>
                    <a:pt x="8874" y="7768"/>
                    <a:pt x="8864" y="7767"/>
                    <a:pt x="8852" y="7767"/>
                  </a:cubicBezTo>
                  <a:cubicBezTo>
                    <a:pt x="8841" y="7766"/>
                    <a:pt x="8829" y="7766"/>
                    <a:pt x="8817" y="7766"/>
                  </a:cubicBezTo>
                  <a:lnTo>
                    <a:pt x="8504" y="7774"/>
                  </a:lnTo>
                  <a:lnTo>
                    <a:pt x="8477" y="7828"/>
                  </a:lnTo>
                  <a:lnTo>
                    <a:pt x="8868" y="8020"/>
                  </a:lnTo>
                  <a:lnTo>
                    <a:pt x="8892" y="7972"/>
                  </a:lnTo>
                  <a:lnTo>
                    <a:pt x="8664" y="7862"/>
                  </a:lnTo>
                  <a:cubicBezTo>
                    <a:pt x="8653" y="7857"/>
                    <a:pt x="8641" y="7851"/>
                    <a:pt x="8630" y="7846"/>
                  </a:cubicBezTo>
                  <a:cubicBezTo>
                    <a:pt x="8618" y="7841"/>
                    <a:pt x="8607" y="7837"/>
                    <a:pt x="8597" y="7833"/>
                  </a:cubicBezTo>
                  <a:cubicBezTo>
                    <a:pt x="8587" y="7828"/>
                    <a:pt x="8578" y="7825"/>
                    <a:pt x="8571" y="7821"/>
                  </a:cubicBezTo>
                  <a:cubicBezTo>
                    <a:pt x="8564" y="7818"/>
                    <a:pt x="8559" y="7816"/>
                    <a:pt x="8556" y="7815"/>
                  </a:cubicBezTo>
                  <a:cubicBezTo>
                    <a:pt x="8560" y="7816"/>
                    <a:pt x="8565" y="7816"/>
                    <a:pt x="8573" y="7817"/>
                  </a:cubicBezTo>
                  <a:cubicBezTo>
                    <a:pt x="8580" y="7817"/>
                    <a:pt x="8589" y="7817"/>
                    <a:pt x="8599" y="7817"/>
                  </a:cubicBezTo>
                  <a:cubicBezTo>
                    <a:pt x="8609" y="7817"/>
                    <a:pt x="8620" y="7817"/>
                    <a:pt x="8632" y="7817"/>
                  </a:cubicBezTo>
                  <a:cubicBezTo>
                    <a:pt x="8645" y="7817"/>
                    <a:pt x="8657" y="7817"/>
                    <a:pt x="8671" y="7817"/>
                  </a:cubicBezTo>
                  <a:lnTo>
                    <a:pt x="8972" y="7809"/>
                  </a:lnTo>
                  <a:lnTo>
                    <a:pt x="8996" y="7760"/>
                  </a:lnTo>
                  <a:close/>
                  <a:moveTo>
                    <a:pt x="4776" y="18063"/>
                  </a:moveTo>
                  <a:lnTo>
                    <a:pt x="4739" y="18068"/>
                  </a:lnTo>
                  <a:cubicBezTo>
                    <a:pt x="4723" y="18070"/>
                    <a:pt x="4705" y="18073"/>
                    <a:pt x="4686" y="18075"/>
                  </a:cubicBezTo>
                  <a:cubicBezTo>
                    <a:pt x="4668" y="18078"/>
                    <a:pt x="4650" y="18080"/>
                    <a:pt x="4633" y="18082"/>
                  </a:cubicBezTo>
                  <a:cubicBezTo>
                    <a:pt x="4617" y="18085"/>
                    <a:pt x="4605" y="18087"/>
                    <a:pt x="4599" y="18088"/>
                  </a:cubicBezTo>
                  <a:cubicBezTo>
                    <a:pt x="4589" y="18090"/>
                    <a:pt x="4578" y="18092"/>
                    <a:pt x="4566" y="18095"/>
                  </a:cubicBezTo>
                  <a:cubicBezTo>
                    <a:pt x="4554" y="18098"/>
                    <a:pt x="4544" y="18102"/>
                    <a:pt x="4535" y="18106"/>
                  </a:cubicBezTo>
                  <a:lnTo>
                    <a:pt x="4538" y="18100"/>
                  </a:lnTo>
                  <a:cubicBezTo>
                    <a:pt x="4546" y="18084"/>
                    <a:pt x="4550" y="18069"/>
                    <a:pt x="4551" y="18054"/>
                  </a:cubicBezTo>
                  <a:cubicBezTo>
                    <a:pt x="4552" y="18038"/>
                    <a:pt x="4551" y="18024"/>
                    <a:pt x="4546" y="18010"/>
                  </a:cubicBezTo>
                  <a:cubicBezTo>
                    <a:pt x="4541" y="17997"/>
                    <a:pt x="4533" y="17984"/>
                    <a:pt x="4522" y="17972"/>
                  </a:cubicBezTo>
                  <a:cubicBezTo>
                    <a:pt x="4511" y="17961"/>
                    <a:pt x="4498" y="17951"/>
                    <a:pt x="4482" y="17943"/>
                  </a:cubicBezTo>
                  <a:cubicBezTo>
                    <a:pt x="4472" y="17938"/>
                    <a:pt x="4462" y="17935"/>
                    <a:pt x="4452" y="17933"/>
                  </a:cubicBezTo>
                  <a:cubicBezTo>
                    <a:pt x="4442" y="17932"/>
                    <a:pt x="4433" y="17931"/>
                    <a:pt x="4424" y="17931"/>
                  </a:cubicBezTo>
                  <a:cubicBezTo>
                    <a:pt x="4416" y="17931"/>
                    <a:pt x="4408" y="17932"/>
                    <a:pt x="4400" y="17935"/>
                  </a:cubicBezTo>
                  <a:cubicBezTo>
                    <a:pt x="4393" y="17937"/>
                    <a:pt x="4387" y="17939"/>
                    <a:pt x="4381" y="17942"/>
                  </a:cubicBezTo>
                  <a:cubicBezTo>
                    <a:pt x="4375" y="17945"/>
                    <a:pt x="4369" y="17948"/>
                    <a:pt x="4363" y="17952"/>
                  </a:cubicBezTo>
                  <a:cubicBezTo>
                    <a:pt x="4357" y="17957"/>
                    <a:pt x="4351" y="17962"/>
                    <a:pt x="4345" y="17969"/>
                  </a:cubicBezTo>
                  <a:cubicBezTo>
                    <a:pt x="4339" y="17976"/>
                    <a:pt x="4333" y="17984"/>
                    <a:pt x="4326" y="17994"/>
                  </a:cubicBezTo>
                  <a:cubicBezTo>
                    <a:pt x="4320" y="18003"/>
                    <a:pt x="4314" y="18015"/>
                    <a:pt x="4307" y="18028"/>
                  </a:cubicBezTo>
                  <a:lnTo>
                    <a:pt x="4263" y="18119"/>
                  </a:lnTo>
                  <a:lnTo>
                    <a:pt x="4536" y="18254"/>
                  </a:lnTo>
                  <a:lnTo>
                    <a:pt x="4651" y="18254"/>
                  </a:lnTo>
                  <a:lnTo>
                    <a:pt x="4499" y="18179"/>
                  </a:lnTo>
                  <a:cubicBezTo>
                    <a:pt x="4504" y="18169"/>
                    <a:pt x="4510" y="18162"/>
                    <a:pt x="4516" y="18158"/>
                  </a:cubicBezTo>
                  <a:cubicBezTo>
                    <a:pt x="4523" y="18153"/>
                    <a:pt x="4532" y="18150"/>
                    <a:pt x="4546" y="18147"/>
                  </a:cubicBezTo>
                  <a:cubicBezTo>
                    <a:pt x="4569" y="18142"/>
                    <a:pt x="4591" y="18138"/>
                    <a:pt x="4612" y="18135"/>
                  </a:cubicBezTo>
                  <a:cubicBezTo>
                    <a:pt x="4633" y="18131"/>
                    <a:pt x="4652" y="18129"/>
                    <a:pt x="4669" y="18126"/>
                  </a:cubicBezTo>
                  <a:cubicBezTo>
                    <a:pt x="4686" y="18124"/>
                    <a:pt x="4702" y="18123"/>
                    <a:pt x="4715" y="18122"/>
                  </a:cubicBezTo>
                  <a:cubicBezTo>
                    <a:pt x="4728" y="18122"/>
                    <a:pt x="4739" y="18122"/>
                    <a:pt x="4747" y="18122"/>
                  </a:cubicBezTo>
                  <a:lnTo>
                    <a:pt x="4776" y="18063"/>
                  </a:lnTo>
                  <a:close/>
                  <a:moveTo>
                    <a:pt x="9002" y="9474"/>
                  </a:moveTo>
                  <a:lnTo>
                    <a:pt x="9002" y="9372"/>
                  </a:lnTo>
                  <a:lnTo>
                    <a:pt x="8955" y="9467"/>
                  </a:lnTo>
                  <a:lnTo>
                    <a:pt x="8812" y="9397"/>
                  </a:lnTo>
                  <a:lnTo>
                    <a:pt x="8878" y="9263"/>
                  </a:lnTo>
                  <a:lnTo>
                    <a:pt x="8837" y="9243"/>
                  </a:lnTo>
                  <a:lnTo>
                    <a:pt x="8772" y="9377"/>
                  </a:lnTo>
                  <a:lnTo>
                    <a:pt x="8643" y="9314"/>
                  </a:lnTo>
                  <a:lnTo>
                    <a:pt x="8722" y="9154"/>
                  </a:lnTo>
                  <a:lnTo>
                    <a:pt x="8687" y="9129"/>
                  </a:lnTo>
                  <a:lnTo>
                    <a:pt x="8581" y="9342"/>
                  </a:lnTo>
                  <a:lnTo>
                    <a:pt x="8972" y="9535"/>
                  </a:lnTo>
                  <a:lnTo>
                    <a:pt x="9002" y="9474"/>
                  </a:lnTo>
                  <a:close/>
                  <a:moveTo>
                    <a:pt x="9002" y="8988"/>
                  </a:moveTo>
                  <a:lnTo>
                    <a:pt x="9002" y="8936"/>
                  </a:lnTo>
                  <a:lnTo>
                    <a:pt x="8805" y="8888"/>
                  </a:lnTo>
                  <a:lnTo>
                    <a:pt x="8780" y="8938"/>
                  </a:lnTo>
                  <a:lnTo>
                    <a:pt x="9002" y="8988"/>
                  </a:lnTo>
                  <a:close/>
                  <a:moveTo>
                    <a:pt x="9002" y="8843"/>
                  </a:moveTo>
                  <a:lnTo>
                    <a:pt x="9002" y="8784"/>
                  </a:lnTo>
                  <a:cubicBezTo>
                    <a:pt x="8996" y="8780"/>
                    <a:pt x="8990" y="8776"/>
                    <a:pt x="8985" y="8772"/>
                  </a:cubicBezTo>
                  <a:cubicBezTo>
                    <a:pt x="8976" y="8765"/>
                    <a:pt x="8969" y="8760"/>
                    <a:pt x="8963" y="8756"/>
                  </a:cubicBezTo>
                  <a:cubicBezTo>
                    <a:pt x="8957" y="8752"/>
                    <a:pt x="8954" y="8750"/>
                    <a:pt x="8953" y="8749"/>
                  </a:cubicBezTo>
                  <a:cubicBezTo>
                    <a:pt x="8954" y="8749"/>
                    <a:pt x="8958" y="8751"/>
                    <a:pt x="8965" y="8753"/>
                  </a:cubicBezTo>
                  <a:cubicBezTo>
                    <a:pt x="8972" y="8755"/>
                    <a:pt x="8981" y="8757"/>
                    <a:pt x="8991" y="8760"/>
                  </a:cubicBezTo>
                  <a:lnTo>
                    <a:pt x="9002" y="8763"/>
                  </a:lnTo>
                  <a:lnTo>
                    <a:pt x="9002" y="8714"/>
                  </a:lnTo>
                  <a:lnTo>
                    <a:pt x="8902" y="8690"/>
                  </a:lnTo>
                  <a:lnTo>
                    <a:pt x="8876" y="8743"/>
                  </a:lnTo>
                  <a:lnTo>
                    <a:pt x="9002" y="8843"/>
                  </a:lnTo>
                  <a:close/>
                  <a:moveTo>
                    <a:pt x="9002" y="8567"/>
                  </a:moveTo>
                  <a:lnTo>
                    <a:pt x="9002" y="8502"/>
                  </a:lnTo>
                  <a:lnTo>
                    <a:pt x="8997" y="8498"/>
                  </a:lnTo>
                  <a:lnTo>
                    <a:pt x="8974" y="8545"/>
                  </a:lnTo>
                  <a:lnTo>
                    <a:pt x="9002" y="8567"/>
                  </a:lnTo>
                  <a:close/>
                  <a:moveTo>
                    <a:pt x="4489" y="18014"/>
                  </a:moveTo>
                  <a:cubicBezTo>
                    <a:pt x="4498" y="18023"/>
                    <a:pt x="4503" y="18032"/>
                    <a:pt x="4506" y="18041"/>
                  </a:cubicBezTo>
                  <a:cubicBezTo>
                    <a:pt x="4509" y="18052"/>
                    <a:pt x="4510" y="18064"/>
                    <a:pt x="4508" y="18076"/>
                  </a:cubicBezTo>
                  <a:cubicBezTo>
                    <a:pt x="4505" y="18089"/>
                    <a:pt x="4500" y="18104"/>
                    <a:pt x="4491" y="18122"/>
                  </a:cubicBezTo>
                  <a:lnTo>
                    <a:pt x="4470" y="18165"/>
                  </a:lnTo>
                  <a:lnTo>
                    <a:pt x="4324" y="18093"/>
                  </a:lnTo>
                  <a:lnTo>
                    <a:pt x="4347" y="18046"/>
                  </a:lnTo>
                  <a:cubicBezTo>
                    <a:pt x="4352" y="18036"/>
                    <a:pt x="4358" y="18027"/>
                    <a:pt x="4363" y="18020"/>
                  </a:cubicBezTo>
                  <a:cubicBezTo>
                    <a:pt x="4368" y="18013"/>
                    <a:pt x="4374" y="18006"/>
                    <a:pt x="4379" y="18001"/>
                  </a:cubicBezTo>
                  <a:cubicBezTo>
                    <a:pt x="4389" y="17992"/>
                    <a:pt x="4402" y="17987"/>
                    <a:pt x="4416" y="17985"/>
                  </a:cubicBezTo>
                  <a:cubicBezTo>
                    <a:pt x="4431" y="17984"/>
                    <a:pt x="4444" y="17986"/>
                    <a:pt x="4457" y="17992"/>
                  </a:cubicBezTo>
                  <a:cubicBezTo>
                    <a:pt x="4470" y="17999"/>
                    <a:pt x="4481" y="18006"/>
                    <a:pt x="4489" y="18014"/>
                  </a:cubicBezTo>
                  <a:close/>
                  <a:moveTo>
                    <a:pt x="4787" y="17669"/>
                  </a:moveTo>
                  <a:cubicBezTo>
                    <a:pt x="4772" y="17668"/>
                    <a:pt x="4758" y="17669"/>
                    <a:pt x="4745" y="17672"/>
                  </a:cubicBezTo>
                  <a:cubicBezTo>
                    <a:pt x="4732" y="17676"/>
                    <a:pt x="4720" y="17681"/>
                    <a:pt x="4709" y="17688"/>
                  </a:cubicBezTo>
                  <a:cubicBezTo>
                    <a:pt x="4698" y="17696"/>
                    <a:pt x="4686" y="17707"/>
                    <a:pt x="4672" y="17722"/>
                  </a:cubicBezTo>
                  <a:lnTo>
                    <a:pt x="4635" y="17760"/>
                  </a:lnTo>
                  <a:cubicBezTo>
                    <a:pt x="4616" y="17779"/>
                    <a:pt x="4600" y="17792"/>
                    <a:pt x="4585" y="17797"/>
                  </a:cubicBezTo>
                  <a:cubicBezTo>
                    <a:pt x="4571" y="17802"/>
                    <a:pt x="4556" y="17801"/>
                    <a:pt x="4540" y="17793"/>
                  </a:cubicBezTo>
                  <a:cubicBezTo>
                    <a:pt x="4520" y="17783"/>
                    <a:pt x="4507" y="17769"/>
                    <a:pt x="4502" y="17750"/>
                  </a:cubicBezTo>
                  <a:cubicBezTo>
                    <a:pt x="4498" y="17730"/>
                    <a:pt x="4502" y="17708"/>
                    <a:pt x="4514" y="17684"/>
                  </a:cubicBezTo>
                  <a:cubicBezTo>
                    <a:pt x="4518" y="17675"/>
                    <a:pt x="4522" y="17668"/>
                    <a:pt x="4527" y="17661"/>
                  </a:cubicBezTo>
                  <a:cubicBezTo>
                    <a:pt x="4532" y="17654"/>
                    <a:pt x="4537" y="17647"/>
                    <a:pt x="4544" y="17641"/>
                  </a:cubicBezTo>
                  <a:cubicBezTo>
                    <a:pt x="4550" y="17635"/>
                    <a:pt x="4557" y="17629"/>
                    <a:pt x="4565" y="17623"/>
                  </a:cubicBezTo>
                  <a:cubicBezTo>
                    <a:pt x="4573" y="17617"/>
                    <a:pt x="4583" y="17611"/>
                    <a:pt x="4594" y="17605"/>
                  </a:cubicBezTo>
                  <a:lnTo>
                    <a:pt x="4570" y="17568"/>
                  </a:lnTo>
                  <a:cubicBezTo>
                    <a:pt x="4527" y="17593"/>
                    <a:pt x="4495" y="17626"/>
                    <a:pt x="4474" y="17667"/>
                  </a:cubicBezTo>
                  <a:cubicBezTo>
                    <a:pt x="4465" y="17686"/>
                    <a:pt x="4459" y="17705"/>
                    <a:pt x="4457" y="17723"/>
                  </a:cubicBezTo>
                  <a:cubicBezTo>
                    <a:pt x="4455" y="17741"/>
                    <a:pt x="4456" y="17758"/>
                    <a:pt x="4461" y="17774"/>
                  </a:cubicBezTo>
                  <a:cubicBezTo>
                    <a:pt x="4465" y="17790"/>
                    <a:pt x="4473" y="17804"/>
                    <a:pt x="4483" y="17817"/>
                  </a:cubicBezTo>
                  <a:cubicBezTo>
                    <a:pt x="4494" y="17830"/>
                    <a:pt x="4508" y="17841"/>
                    <a:pt x="4524" y="17849"/>
                  </a:cubicBezTo>
                  <a:cubicBezTo>
                    <a:pt x="4550" y="17861"/>
                    <a:pt x="4575" y="17863"/>
                    <a:pt x="4600" y="17856"/>
                  </a:cubicBezTo>
                  <a:cubicBezTo>
                    <a:pt x="4612" y="17852"/>
                    <a:pt x="4623" y="17846"/>
                    <a:pt x="4633" y="17838"/>
                  </a:cubicBezTo>
                  <a:cubicBezTo>
                    <a:pt x="4643" y="17830"/>
                    <a:pt x="4655" y="17819"/>
                    <a:pt x="4669" y="17803"/>
                  </a:cubicBezTo>
                  <a:lnTo>
                    <a:pt x="4701" y="17770"/>
                  </a:lnTo>
                  <a:cubicBezTo>
                    <a:pt x="4738" y="17730"/>
                    <a:pt x="4773" y="17719"/>
                    <a:pt x="4808" y="17736"/>
                  </a:cubicBezTo>
                  <a:cubicBezTo>
                    <a:pt x="4831" y="17747"/>
                    <a:pt x="4845" y="17766"/>
                    <a:pt x="4850" y="17791"/>
                  </a:cubicBezTo>
                  <a:cubicBezTo>
                    <a:pt x="4852" y="17803"/>
                    <a:pt x="4853" y="17814"/>
                    <a:pt x="4851" y="17824"/>
                  </a:cubicBezTo>
                  <a:cubicBezTo>
                    <a:pt x="4849" y="17834"/>
                    <a:pt x="4844" y="17847"/>
                    <a:pt x="4837" y="17862"/>
                  </a:cubicBezTo>
                  <a:cubicBezTo>
                    <a:pt x="4827" y="17881"/>
                    <a:pt x="4815" y="17898"/>
                    <a:pt x="4802" y="17913"/>
                  </a:cubicBezTo>
                  <a:cubicBezTo>
                    <a:pt x="4788" y="17927"/>
                    <a:pt x="4771" y="17939"/>
                    <a:pt x="4751" y="17950"/>
                  </a:cubicBezTo>
                  <a:lnTo>
                    <a:pt x="4778" y="17988"/>
                  </a:lnTo>
                  <a:cubicBezTo>
                    <a:pt x="4799" y="17975"/>
                    <a:pt x="4818" y="17959"/>
                    <a:pt x="4834" y="17942"/>
                  </a:cubicBezTo>
                  <a:cubicBezTo>
                    <a:pt x="4850" y="17924"/>
                    <a:pt x="4863" y="17904"/>
                    <a:pt x="4875" y="17880"/>
                  </a:cubicBezTo>
                  <a:cubicBezTo>
                    <a:pt x="4884" y="17862"/>
                    <a:pt x="4890" y="17845"/>
                    <a:pt x="4893" y="17830"/>
                  </a:cubicBezTo>
                  <a:cubicBezTo>
                    <a:pt x="4896" y="17814"/>
                    <a:pt x="4896" y="17798"/>
                    <a:pt x="4894" y="17781"/>
                  </a:cubicBezTo>
                  <a:cubicBezTo>
                    <a:pt x="4892" y="17758"/>
                    <a:pt x="4884" y="17738"/>
                    <a:pt x="4872" y="17720"/>
                  </a:cubicBezTo>
                  <a:cubicBezTo>
                    <a:pt x="4860" y="17703"/>
                    <a:pt x="4845" y="17689"/>
                    <a:pt x="4827" y="17680"/>
                  </a:cubicBezTo>
                  <a:cubicBezTo>
                    <a:pt x="4815" y="17674"/>
                    <a:pt x="4801" y="17671"/>
                    <a:pt x="4787" y="17669"/>
                  </a:cubicBezTo>
                  <a:close/>
                  <a:moveTo>
                    <a:pt x="5004" y="17599"/>
                  </a:moveTo>
                  <a:lnTo>
                    <a:pt x="4613" y="17406"/>
                  </a:lnTo>
                  <a:lnTo>
                    <a:pt x="4591" y="17452"/>
                  </a:lnTo>
                  <a:lnTo>
                    <a:pt x="4982" y="17644"/>
                  </a:lnTo>
                  <a:lnTo>
                    <a:pt x="5004" y="17599"/>
                  </a:lnTo>
                  <a:close/>
                  <a:moveTo>
                    <a:pt x="4779" y="17069"/>
                  </a:moveTo>
                  <a:lnTo>
                    <a:pt x="4652" y="17328"/>
                  </a:lnTo>
                  <a:lnTo>
                    <a:pt x="4691" y="17347"/>
                  </a:lnTo>
                  <a:lnTo>
                    <a:pt x="4743" y="17243"/>
                  </a:lnTo>
                  <a:lnTo>
                    <a:pt x="5094" y="17415"/>
                  </a:lnTo>
                  <a:lnTo>
                    <a:pt x="5116" y="17370"/>
                  </a:lnTo>
                  <a:lnTo>
                    <a:pt x="4765" y="17198"/>
                  </a:lnTo>
                  <a:lnTo>
                    <a:pt x="4817" y="17092"/>
                  </a:lnTo>
                  <a:lnTo>
                    <a:pt x="4779" y="17069"/>
                  </a:lnTo>
                  <a:close/>
                  <a:moveTo>
                    <a:pt x="4947" y="16729"/>
                  </a:moveTo>
                  <a:lnTo>
                    <a:pt x="4920" y="16783"/>
                  </a:lnTo>
                  <a:lnTo>
                    <a:pt x="5033" y="16931"/>
                  </a:lnTo>
                  <a:cubicBezTo>
                    <a:pt x="5040" y="16941"/>
                    <a:pt x="5047" y="16951"/>
                    <a:pt x="5053" y="16959"/>
                  </a:cubicBezTo>
                  <a:cubicBezTo>
                    <a:pt x="5060" y="16967"/>
                    <a:pt x="5064" y="16972"/>
                    <a:pt x="5066" y="16974"/>
                  </a:cubicBezTo>
                  <a:cubicBezTo>
                    <a:pt x="5057" y="16974"/>
                    <a:pt x="5048" y="16973"/>
                    <a:pt x="5039" y="16973"/>
                  </a:cubicBezTo>
                  <a:cubicBezTo>
                    <a:pt x="5031" y="16972"/>
                    <a:pt x="5022" y="16972"/>
                    <a:pt x="5012" y="16972"/>
                  </a:cubicBezTo>
                  <a:lnTo>
                    <a:pt x="4827" y="16973"/>
                  </a:lnTo>
                  <a:lnTo>
                    <a:pt x="4798" y="17030"/>
                  </a:lnTo>
                  <a:lnTo>
                    <a:pt x="5096" y="17021"/>
                  </a:lnTo>
                  <a:lnTo>
                    <a:pt x="5251" y="17097"/>
                  </a:lnTo>
                  <a:lnTo>
                    <a:pt x="5275" y="17048"/>
                  </a:lnTo>
                  <a:lnTo>
                    <a:pt x="5123" y="16973"/>
                  </a:lnTo>
                  <a:lnTo>
                    <a:pt x="4947" y="16729"/>
                  </a:lnTo>
                  <a:close/>
                  <a:moveTo>
                    <a:pt x="5306" y="16300"/>
                  </a:moveTo>
                  <a:cubicBezTo>
                    <a:pt x="5280" y="16294"/>
                    <a:pt x="5255" y="16293"/>
                    <a:pt x="5230" y="16296"/>
                  </a:cubicBezTo>
                  <a:cubicBezTo>
                    <a:pt x="5221" y="16297"/>
                    <a:pt x="5211" y="16300"/>
                    <a:pt x="5200" y="16303"/>
                  </a:cubicBezTo>
                  <a:cubicBezTo>
                    <a:pt x="5189" y="16307"/>
                    <a:pt x="5178" y="16312"/>
                    <a:pt x="5167" y="16318"/>
                  </a:cubicBezTo>
                  <a:cubicBezTo>
                    <a:pt x="5156" y="16325"/>
                    <a:pt x="5145" y="16334"/>
                    <a:pt x="5134" y="16345"/>
                  </a:cubicBezTo>
                  <a:cubicBezTo>
                    <a:pt x="5124" y="16357"/>
                    <a:pt x="5114" y="16371"/>
                    <a:pt x="5106" y="16388"/>
                  </a:cubicBezTo>
                  <a:cubicBezTo>
                    <a:pt x="5094" y="16412"/>
                    <a:pt x="5088" y="16436"/>
                    <a:pt x="5088" y="16460"/>
                  </a:cubicBezTo>
                  <a:cubicBezTo>
                    <a:pt x="5088" y="16484"/>
                    <a:pt x="5093" y="16506"/>
                    <a:pt x="5104" y="16528"/>
                  </a:cubicBezTo>
                  <a:cubicBezTo>
                    <a:pt x="5115" y="16550"/>
                    <a:pt x="5130" y="16571"/>
                    <a:pt x="5152" y="16590"/>
                  </a:cubicBezTo>
                  <a:cubicBezTo>
                    <a:pt x="5173" y="16609"/>
                    <a:pt x="5199" y="16627"/>
                    <a:pt x="5230" y="16642"/>
                  </a:cubicBezTo>
                  <a:cubicBezTo>
                    <a:pt x="5298" y="16675"/>
                    <a:pt x="5357" y="16685"/>
                    <a:pt x="5408" y="16672"/>
                  </a:cubicBezTo>
                  <a:cubicBezTo>
                    <a:pt x="5430" y="16666"/>
                    <a:pt x="5450" y="16656"/>
                    <a:pt x="5468" y="16642"/>
                  </a:cubicBezTo>
                  <a:cubicBezTo>
                    <a:pt x="5486" y="16628"/>
                    <a:pt x="5500" y="16609"/>
                    <a:pt x="5512" y="16585"/>
                  </a:cubicBezTo>
                  <a:cubicBezTo>
                    <a:pt x="5522" y="16564"/>
                    <a:pt x="5528" y="16545"/>
                    <a:pt x="5530" y="16526"/>
                  </a:cubicBezTo>
                  <a:cubicBezTo>
                    <a:pt x="5532" y="16508"/>
                    <a:pt x="5530" y="16488"/>
                    <a:pt x="5523" y="16467"/>
                  </a:cubicBezTo>
                  <a:cubicBezTo>
                    <a:pt x="5515" y="16438"/>
                    <a:pt x="5500" y="16413"/>
                    <a:pt x="5480" y="16392"/>
                  </a:cubicBezTo>
                  <a:cubicBezTo>
                    <a:pt x="5459" y="16370"/>
                    <a:pt x="5430" y="16350"/>
                    <a:pt x="5393" y="16332"/>
                  </a:cubicBezTo>
                  <a:cubicBezTo>
                    <a:pt x="5361" y="16316"/>
                    <a:pt x="5332" y="16306"/>
                    <a:pt x="5306" y="16300"/>
                  </a:cubicBezTo>
                  <a:close/>
                  <a:moveTo>
                    <a:pt x="5415" y="16410"/>
                  </a:moveTo>
                  <a:cubicBezTo>
                    <a:pt x="5427" y="16418"/>
                    <a:pt x="5437" y="16425"/>
                    <a:pt x="5445" y="16432"/>
                  </a:cubicBezTo>
                  <a:cubicBezTo>
                    <a:pt x="5454" y="16439"/>
                    <a:pt x="5461" y="16446"/>
                    <a:pt x="5466" y="16453"/>
                  </a:cubicBezTo>
                  <a:cubicBezTo>
                    <a:pt x="5472" y="16460"/>
                    <a:pt x="5476" y="16467"/>
                    <a:pt x="5480" y="16475"/>
                  </a:cubicBezTo>
                  <a:cubicBezTo>
                    <a:pt x="5486" y="16490"/>
                    <a:pt x="5490" y="16504"/>
                    <a:pt x="5490" y="16519"/>
                  </a:cubicBezTo>
                  <a:cubicBezTo>
                    <a:pt x="5489" y="16534"/>
                    <a:pt x="5485" y="16549"/>
                    <a:pt x="5477" y="16565"/>
                  </a:cubicBezTo>
                  <a:cubicBezTo>
                    <a:pt x="5474" y="16573"/>
                    <a:pt x="5469" y="16580"/>
                    <a:pt x="5462" y="16588"/>
                  </a:cubicBezTo>
                  <a:cubicBezTo>
                    <a:pt x="5456" y="16595"/>
                    <a:pt x="5449" y="16602"/>
                    <a:pt x="5442" y="16607"/>
                  </a:cubicBezTo>
                  <a:cubicBezTo>
                    <a:pt x="5435" y="16613"/>
                    <a:pt x="5427" y="16617"/>
                    <a:pt x="5419" y="16621"/>
                  </a:cubicBezTo>
                  <a:cubicBezTo>
                    <a:pt x="5411" y="16625"/>
                    <a:pt x="5403" y="16627"/>
                    <a:pt x="5394" y="16627"/>
                  </a:cubicBezTo>
                  <a:cubicBezTo>
                    <a:pt x="5377" y="16628"/>
                    <a:pt x="5356" y="16625"/>
                    <a:pt x="5330" y="16618"/>
                  </a:cubicBezTo>
                  <a:cubicBezTo>
                    <a:pt x="5303" y="16611"/>
                    <a:pt x="5276" y="16600"/>
                    <a:pt x="5246" y="16585"/>
                  </a:cubicBezTo>
                  <a:cubicBezTo>
                    <a:pt x="5222" y="16573"/>
                    <a:pt x="5202" y="16562"/>
                    <a:pt x="5186" y="16550"/>
                  </a:cubicBezTo>
                  <a:cubicBezTo>
                    <a:pt x="5170" y="16538"/>
                    <a:pt x="5158" y="16526"/>
                    <a:pt x="5148" y="16512"/>
                  </a:cubicBezTo>
                  <a:cubicBezTo>
                    <a:pt x="5138" y="16498"/>
                    <a:pt x="5132" y="16481"/>
                    <a:pt x="5131" y="16462"/>
                  </a:cubicBezTo>
                  <a:cubicBezTo>
                    <a:pt x="5131" y="16443"/>
                    <a:pt x="5135" y="16424"/>
                    <a:pt x="5144" y="16406"/>
                  </a:cubicBezTo>
                  <a:cubicBezTo>
                    <a:pt x="5155" y="16383"/>
                    <a:pt x="5169" y="16368"/>
                    <a:pt x="5187" y="16359"/>
                  </a:cubicBezTo>
                  <a:cubicBezTo>
                    <a:pt x="5205" y="16350"/>
                    <a:pt x="5222" y="16345"/>
                    <a:pt x="5240" y="16345"/>
                  </a:cubicBezTo>
                  <a:cubicBezTo>
                    <a:pt x="5257" y="16346"/>
                    <a:pt x="5276" y="16349"/>
                    <a:pt x="5298" y="16356"/>
                  </a:cubicBezTo>
                  <a:cubicBezTo>
                    <a:pt x="5319" y="16363"/>
                    <a:pt x="5345" y="16374"/>
                    <a:pt x="5374" y="16388"/>
                  </a:cubicBezTo>
                  <a:cubicBezTo>
                    <a:pt x="5390" y="16396"/>
                    <a:pt x="5403" y="16403"/>
                    <a:pt x="5415" y="16410"/>
                  </a:cubicBezTo>
                  <a:close/>
                  <a:moveTo>
                    <a:pt x="5340" y="15929"/>
                  </a:moveTo>
                  <a:lnTo>
                    <a:pt x="5239" y="16135"/>
                  </a:lnTo>
                  <a:lnTo>
                    <a:pt x="5630" y="16327"/>
                  </a:lnTo>
                  <a:lnTo>
                    <a:pt x="5653" y="16280"/>
                  </a:lnTo>
                  <a:lnTo>
                    <a:pt x="5467" y="16188"/>
                  </a:lnTo>
                  <a:lnTo>
                    <a:pt x="5529" y="16063"/>
                  </a:lnTo>
                  <a:lnTo>
                    <a:pt x="5491" y="16044"/>
                  </a:lnTo>
                  <a:lnTo>
                    <a:pt x="5429" y="16170"/>
                  </a:lnTo>
                  <a:lnTo>
                    <a:pt x="5301" y="16106"/>
                  </a:lnTo>
                  <a:lnTo>
                    <a:pt x="5375" y="15955"/>
                  </a:lnTo>
                  <a:lnTo>
                    <a:pt x="5340" y="15929"/>
                  </a:lnTo>
                  <a:close/>
                  <a:moveTo>
                    <a:pt x="6006" y="15562"/>
                  </a:moveTo>
                  <a:lnTo>
                    <a:pt x="5599" y="15404"/>
                  </a:lnTo>
                  <a:lnTo>
                    <a:pt x="5565" y="15473"/>
                  </a:lnTo>
                  <a:lnTo>
                    <a:pt x="5788" y="15674"/>
                  </a:lnTo>
                  <a:cubicBezTo>
                    <a:pt x="5802" y="15686"/>
                    <a:pt x="5814" y="15696"/>
                    <a:pt x="5826" y="15705"/>
                  </a:cubicBezTo>
                  <a:cubicBezTo>
                    <a:pt x="5837" y="15713"/>
                    <a:pt x="5843" y="15718"/>
                    <a:pt x="5845" y="15719"/>
                  </a:cubicBezTo>
                  <a:cubicBezTo>
                    <a:pt x="5843" y="15719"/>
                    <a:pt x="5835" y="15717"/>
                    <a:pt x="5821" y="15713"/>
                  </a:cubicBezTo>
                  <a:cubicBezTo>
                    <a:pt x="5807" y="15709"/>
                    <a:pt x="5790" y="15705"/>
                    <a:pt x="5769" y="15701"/>
                  </a:cubicBezTo>
                  <a:lnTo>
                    <a:pt x="5479" y="15647"/>
                  </a:lnTo>
                  <a:lnTo>
                    <a:pt x="5445" y="15715"/>
                  </a:lnTo>
                  <a:lnTo>
                    <a:pt x="5819" y="15942"/>
                  </a:lnTo>
                  <a:lnTo>
                    <a:pt x="5842" y="15897"/>
                  </a:lnTo>
                  <a:lnTo>
                    <a:pt x="5574" y="15738"/>
                  </a:lnTo>
                  <a:cubicBezTo>
                    <a:pt x="5569" y="15735"/>
                    <a:pt x="5562" y="15731"/>
                    <a:pt x="5555" y="15727"/>
                  </a:cubicBezTo>
                  <a:cubicBezTo>
                    <a:pt x="5547" y="15723"/>
                    <a:pt x="5540" y="15718"/>
                    <a:pt x="5532" y="15714"/>
                  </a:cubicBezTo>
                  <a:cubicBezTo>
                    <a:pt x="5525" y="15710"/>
                    <a:pt x="5518" y="15706"/>
                    <a:pt x="5513" y="15703"/>
                  </a:cubicBezTo>
                  <a:cubicBezTo>
                    <a:pt x="5508" y="15700"/>
                    <a:pt x="5505" y="15699"/>
                    <a:pt x="5503" y="15698"/>
                  </a:cubicBezTo>
                  <a:cubicBezTo>
                    <a:pt x="5508" y="15699"/>
                    <a:pt x="5517" y="15701"/>
                    <a:pt x="5531" y="15704"/>
                  </a:cubicBezTo>
                  <a:cubicBezTo>
                    <a:pt x="5546" y="15707"/>
                    <a:pt x="5565" y="15711"/>
                    <a:pt x="5587" y="15715"/>
                  </a:cubicBezTo>
                  <a:lnTo>
                    <a:pt x="5902" y="15774"/>
                  </a:lnTo>
                  <a:lnTo>
                    <a:pt x="5922" y="15734"/>
                  </a:lnTo>
                  <a:lnTo>
                    <a:pt x="5671" y="15507"/>
                  </a:lnTo>
                  <a:cubicBezTo>
                    <a:pt x="5666" y="15502"/>
                    <a:pt x="5660" y="15497"/>
                    <a:pt x="5655" y="15492"/>
                  </a:cubicBezTo>
                  <a:cubicBezTo>
                    <a:pt x="5649" y="15487"/>
                    <a:pt x="5643" y="15483"/>
                    <a:pt x="5638" y="15478"/>
                  </a:cubicBezTo>
                  <a:cubicBezTo>
                    <a:pt x="5632" y="15474"/>
                    <a:pt x="5628" y="15470"/>
                    <a:pt x="5624" y="15467"/>
                  </a:cubicBezTo>
                  <a:cubicBezTo>
                    <a:pt x="5621" y="15464"/>
                    <a:pt x="5618" y="15462"/>
                    <a:pt x="5618" y="15461"/>
                  </a:cubicBezTo>
                  <a:cubicBezTo>
                    <a:pt x="5619" y="15462"/>
                    <a:pt x="5621" y="15463"/>
                    <a:pt x="5626" y="15465"/>
                  </a:cubicBezTo>
                  <a:cubicBezTo>
                    <a:pt x="5631" y="15467"/>
                    <a:pt x="5636" y="15469"/>
                    <a:pt x="5643" y="15473"/>
                  </a:cubicBezTo>
                  <a:cubicBezTo>
                    <a:pt x="5650" y="15476"/>
                    <a:pt x="5657" y="15479"/>
                    <a:pt x="5665" y="15482"/>
                  </a:cubicBezTo>
                  <a:cubicBezTo>
                    <a:pt x="5672" y="15485"/>
                    <a:pt x="5679" y="15488"/>
                    <a:pt x="5685" y="15491"/>
                  </a:cubicBezTo>
                  <a:lnTo>
                    <a:pt x="5983" y="15609"/>
                  </a:lnTo>
                  <a:lnTo>
                    <a:pt x="6006" y="15562"/>
                  </a:lnTo>
                  <a:close/>
                  <a:moveTo>
                    <a:pt x="5791" y="15014"/>
                  </a:moveTo>
                  <a:lnTo>
                    <a:pt x="5768" y="15060"/>
                  </a:lnTo>
                  <a:lnTo>
                    <a:pt x="6040" y="15194"/>
                  </a:lnTo>
                  <a:cubicBezTo>
                    <a:pt x="6053" y="15201"/>
                    <a:pt x="6064" y="15207"/>
                    <a:pt x="6073" y="15213"/>
                  </a:cubicBezTo>
                  <a:cubicBezTo>
                    <a:pt x="6081" y="15220"/>
                    <a:pt x="6088" y="15228"/>
                    <a:pt x="6094" y="15239"/>
                  </a:cubicBezTo>
                  <a:cubicBezTo>
                    <a:pt x="6099" y="15249"/>
                    <a:pt x="6101" y="15261"/>
                    <a:pt x="6099" y="15275"/>
                  </a:cubicBezTo>
                  <a:cubicBezTo>
                    <a:pt x="6097" y="15288"/>
                    <a:pt x="6092" y="15304"/>
                    <a:pt x="6084" y="15320"/>
                  </a:cubicBezTo>
                  <a:cubicBezTo>
                    <a:pt x="6078" y="15332"/>
                    <a:pt x="6072" y="15342"/>
                    <a:pt x="6066" y="15350"/>
                  </a:cubicBezTo>
                  <a:cubicBezTo>
                    <a:pt x="6059" y="15357"/>
                    <a:pt x="6052" y="15363"/>
                    <a:pt x="6046" y="15367"/>
                  </a:cubicBezTo>
                  <a:cubicBezTo>
                    <a:pt x="6039" y="15371"/>
                    <a:pt x="6032" y="15374"/>
                    <a:pt x="6026" y="15376"/>
                  </a:cubicBezTo>
                  <a:cubicBezTo>
                    <a:pt x="6020" y="15377"/>
                    <a:pt x="6014" y="15378"/>
                    <a:pt x="6009" y="15377"/>
                  </a:cubicBezTo>
                  <a:cubicBezTo>
                    <a:pt x="6001" y="15377"/>
                    <a:pt x="5992" y="15375"/>
                    <a:pt x="5981" y="15370"/>
                  </a:cubicBezTo>
                  <a:cubicBezTo>
                    <a:pt x="5969" y="15366"/>
                    <a:pt x="5959" y="15361"/>
                    <a:pt x="5949" y="15357"/>
                  </a:cubicBezTo>
                  <a:lnTo>
                    <a:pt x="5686" y="15227"/>
                  </a:lnTo>
                  <a:lnTo>
                    <a:pt x="5663" y="15273"/>
                  </a:lnTo>
                  <a:lnTo>
                    <a:pt x="5943" y="15411"/>
                  </a:lnTo>
                  <a:cubicBezTo>
                    <a:pt x="5952" y="15415"/>
                    <a:pt x="5962" y="15420"/>
                    <a:pt x="5974" y="15424"/>
                  </a:cubicBezTo>
                  <a:cubicBezTo>
                    <a:pt x="5986" y="15428"/>
                    <a:pt x="5998" y="15430"/>
                    <a:pt x="6010" y="15430"/>
                  </a:cubicBezTo>
                  <a:cubicBezTo>
                    <a:pt x="6034" y="15429"/>
                    <a:pt x="6056" y="15421"/>
                    <a:pt x="6074" y="15408"/>
                  </a:cubicBezTo>
                  <a:cubicBezTo>
                    <a:pt x="6092" y="15394"/>
                    <a:pt x="6108" y="15372"/>
                    <a:pt x="6123" y="15342"/>
                  </a:cubicBezTo>
                  <a:cubicBezTo>
                    <a:pt x="6135" y="15318"/>
                    <a:pt x="6142" y="15297"/>
                    <a:pt x="6145" y="15278"/>
                  </a:cubicBezTo>
                  <a:cubicBezTo>
                    <a:pt x="6148" y="15259"/>
                    <a:pt x="6148" y="15242"/>
                    <a:pt x="6143" y="15224"/>
                  </a:cubicBezTo>
                  <a:cubicBezTo>
                    <a:pt x="6139" y="15208"/>
                    <a:pt x="6132" y="15194"/>
                    <a:pt x="6121" y="15184"/>
                  </a:cubicBezTo>
                  <a:cubicBezTo>
                    <a:pt x="6109" y="15173"/>
                    <a:pt x="6092" y="15162"/>
                    <a:pt x="6069" y="15151"/>
                  </a:cubicBezTo>
                  <a:lnTo>
                    <a:pt x="5791" y="15014"/>
                  </a:lnTo>
                  <a:close/>
                  <a:moveTo>
                    <a:pt x="5633" y="15145"/>
                  </a:moveTo>
                  <a:cubicBezTo>
                    <a:pt x="5625" y="15148"/>
                    <a:pt x="5619" y="15153"/>
                    <a:pt x="5615" y="15162"/>
                  </a:cubicBezTo>
                  <a:cubicBezTo>
                    <a:pt x="5611" y="15170"/>
                    <a:pt x="5610" y="15178"/>
                    <a:pt x="5613" y="15186"/>
                  </a:cubicBezTo>
                  <a:cubicBezTo>
                    <a:pt x="5616" y="15195"/>
                    <a:pt x="5621" y="15201"/>
                    <a:pt x="5629" y="15205"/>
                  </a:cubicBezTo>
                  <a:cubicBezTo>
                    <a:pt x="5638" y="15209"/>
                    <a:pt x="5646" y="15210"/>
                    <a:pt x="5655" y="15207"/>
                  </a:cubicBezTo>
                  <a:cubicBezTo>
                    <a:pt x="5664" y="15204"/>
                    <a:pt x="5670" y="15198"/>
                    <a:pt x="5674" y="15190"/>
                  </a:cubicBezTo>
                  <a:cubicBezTo>
                    <a:pt x="5678" y="15182"/>
                    <a:pt x="5679" y="15173"/>
                    <a:pt x="5675" y="15165"/>
                  </a:cubicBezTo>
                  <a:cubicBezTo>
                    <a:pt x="5672" y="15157"/>
                    <a:pt x="5667" y="15150"/>
                    <a:pt x="5658" y="15146"/>
                  </a:cubicBezTo>
                  <a:cubicBezTo>
                    <a:pt x="5650" y="15142"/>
                    <a:pt x="5642" y="15142"/>
                    <a:pt x="5633" y="15145"/>
                  </a:cubicBezTo>
                  <a:close/>
                  <a:moveTo>
                    <a:pt x="5691" y="15028"/>
                  </a:moveTo>
                  <a:cubicBezTo>
                    <a:pt x="5682" y="15031"/>
                    <a:pt x="5676" y="15036"/>
                    <a:pt x="5672" y="15045"/>
                  </a:cubicBezTo>
                  <a:cubicBezTo>
                    <a:pt x="5668" y="15053"/>
                    <a:pt x="5668" y="15061"/>
                    <a:pt x="5670" y="15069"/>
                  </a:cubicBezTo>
                  <a:cubicBezTo>
                    <a:pt x="5673" y="15078"/>
                    <a:pt x="5679" y="15084"/>
                    <a:pt x="5687" y="15088"/>
                  </a:cubicBezTo>
                  <a:cubicBezTo>
                    <a:pt x="5695" y="15092"/>
                    <a:pt x="5704" y="15093"/>
                    <a:pt x="5712" y="15090"/>
                  </a:cubicBezTo>
                  <a:cubicBezTo>
                    <a:pt x="5721" y="15087"/>
                    <a:pt x="5727" y="15082"/>
                    <a:pt x="5732" y="15073"/>
                  </a:cubicBezTo>
                  <a:cubicBezTo>
                    <a:pt x="5736" y="15065"/>
                    <a:pt x="5736" y="15057"/>
                    <a:pt x="5733" y="15048"/>
                  </a:cubicBezTo>
                  <a:cubicBezTo>
                    <a:pt x="5730" y="15040"/>
                    <a:pt x="5724" y="15034"/>
                    <a:pt x="5716" y="15029"/>
                  </a:cubicBezTo>
                  <a:cubicBezTo>
                    <a:pt x="5708" y="15025"/>
                    <a:pt x="5699" y="15025"/>
                    <a:pt x="5691" y="15028"/>
                  </a:cubicBezTo>
                  <a:close/>
                  <a:moveTo>
                    <a:pt x="6365" y="14834"/>
                  </a:moveTo>
                  <a:lnTo>
                    <a:pt x="5974" y="14641"/>
                  </a:lnTo>
                  <a:lnTo>
                    <a:pt x="5951" y="14687"/>
                  </a:lnTo>
                  <a:lnTo>
                    <a:pt x="6165" y="14790"/>
                  </a:lnTo>
                  <a:cubicBezTo>
                    <a:pt x="6179" y="14797"/>
                    <a:pt x="6193" y="14804"/>
                    <a:pt x="6207" y="14810"/>
                  </a:cubicBezTo>
                  <a:cubicBezTo>
                    <a:pt x="6221" y="14817"/>
                    <a:pt x="6234" y="14822"/>
                    <a:pt x="6246" y="14827"/>
                  </a:cubicBezTo>
                  <a:cubicBezTo>
                    <a:pt x="6257" y="14832"/>
                    <a:pt x="6267" y="14836"/>
                    <a:pt x="6274" y="14839"/>
                  </a:cubicBezTo>
                  <a:cubicBezTo>
                    <a:pt x="6282" y="14842"/>
                    <a:pt x="6286" y="14844"/>
                    <a:pt x="6286" y="14844"/>
                  </a:cubicBezTo>
                  <a:cubicBezTo>
                    <a:pt x="6285" y="14844"/>
                    <a:pt x="6281" y="14843"/>
                    <a:pt x="6275" y="14843"/>
                  </a:cubicBezTo>
                  <a:cubicBezTo>
                    <a:pt x="6269" y="14842"/>
                    <a:pt x="6261" y="14842"/>
                    <a:pt x="6252" y="14841"/>
                  </a:cubicBezTo>
                  <a:cubicBezTo>
                    <a:pt x="6243" y="14841"/>
                    <a:pt x="6232" y="14840"/>
                    <a:pt x="6221" y="14840"/>
                  </a:cubicBezTo>
                  <a:cubicBezTo>
                    <a:pt x="6209" y="14839"/>
                    <a:pt x="6198" y="14839"/>
                    <a:pt x="6186" y="14840"/>
                  </a:cubicBezTo>
                  <a:lnTo>
                    <a:pt x="5873" y="14847"/>
                  </a:lnTo>
                  <a:lnTo>
                    <a:pt x="5846" y="14901"/>
                  </a:lnTo>
                  <a:lnTo>
                    <a:pt x="6237" y="15093"/>
                  </a:lnTo>
                  <a:lnTo>
                    <a:pt x="6261" y="15045"/>
                  </a:lnTo>
                  <a:lnTo>
                    <a:pt x="6033" y="14936"/>
                  </a:lnTo>
                  <a:cubicBezTo>
                    <a:pt x="6021" y="14930"/>
                    <a:pt x="6010" y="14925"/>
                    <a:pt x="5998" y="14920"/>
                  </a:cubicBezTo>
                  <a:cubicBezTo>
                    <a:pt x="5987" y="14915"/>
                    <a:pt x="5976" y="14910"/>
                    <a:pt x="5966" y="14906"/>
                  </a:cubicBezTo>
                  <a:cubicBezTo>
                    <a:pt x="5956" y="14902"/>
                    <a:pt x="5947" y="14898"/>
                    <a:pt x="5940" y="14895"/>
                  </a:cubicBezTo>
                  <a:cubicBezTo>
                    <a:pt x="5933" y="14892"/>
                    <a:pt x="5928" y="14890"/>
                    <a:pt x="5924" y="14889"/>
                  </a:cubicBezTo>
                  <a:cubicBezTo>
                    <a:pt x="5928" y="14889"/>
                    <a:pt x="5934" y="14890"/>
                    <a:pt x="5941" y="14890"/>
                  </a:cubicBezTo>
                  <a:cubicBezTo>
                    <a:pt x="5949" y="14890"/>
                    <a:pt x="5958" y="14891"/>
                    <a:pt x="5968" y="14891"/>
                  </a:cubicBezTo>
                  <a:cubicBezTo>
                    <a:pt x="5978" y="14891"/>
                    <a:pt x="5989" y="14891"/>
                    <a:pt x="6001" y="14891"/>
                  </a:cubicBezTo>
                  <a:cubicBezTo>
                    <a:pt x="6013" y="14891"/>
                    <a:pt x="6026" y="14891"/>
                    <a:pt x="6040" y="14890"/>
                  </a:cubicBezTo>
                  <a:lnTo>
                    <a:pt x="6341" y="14883"/>
                  </a:lnTo>
                  <a:lnTo>
                    <a:pt x="6365" y="14834"/>
                  </a:lnTo>
                  <a:close/>
                  <a:moveTo>
                    <a:pt x="6389" y="14413"/>
                  </a:moveTo>
                  <a:cubicBezTo>
                    <a:pt x="6374" y="14411"/>
                    <a:pt x="6360" y="14412"/>
                    <a:pt x="6347" y="14416"/>
                  </a:cubicBezTo>
                  <a:cubicBezTo>
                    <a:pt x="6334" y="14419"/>
                    <a:pt x="6322" y="14425"/>
                    <a:pt x="6311" y="14432"/>
                  </a:cubicBezTo>
                  <a:cubicBezTo>
                    <a:pt x="6301" y="14439"/>
                    <a:pt x="6288" y="14451"/>
                    <a:pt x="6274" y="14465"/>
                  </a:cubicBezTo>
                  <a:lnTo>
                    <a:pt x="6238" y="14503"/>
                  </a:lnTo>
                  <a:cubicBezTo>
                    <a:pt x="6219" y="14523"/>
                    <a:pt x="6202" y="14535"/>
                    <a:pt x="6188" y="14541"/>
                  </a:cubicBezTo>
                  <a:cubicBezTo>
                    <a:pt x="6173" y="14546"/>
                    <a:pt x="6158" y="14545"/>
                    <a:pt x="6142" y="14537"/>
                  </a:cubicBezTo>
                  <a:cubicBezTo>
                    <a:pt x="6122" y="14527"/>
                    <a:pt x="6109" y="14512"/>
                    <a:pt x="6105" y="14493"/>
                  </a:cubicBezTo>
                  <a:cubicBezTo>
                    <a:pt x="6100" y="14474"/>
                    <a:pt x="6104" y="14452"/>
                    <a:pt x="6116" y="14427"/>
                  </a:cubicBezTo>
                  <a:cubicBezTo>
                    <a:pt x="6120" y="14419"/>
                    <a:pt x="6125" y="14411"/>
                    <a:pt x="6129" y="14404"/>
                  </a:cubicBezTo>
                  <a:cubicBezTo>
                    <a:pt x="6134" y="14398"/>
                    <a:pt x="6140" y="14391"/>
                    <a:pt x="6146" y="14385"/>
                  </a:cubicBezTo>
                  <a:cubicBezTo>
                    <a:pt x="6152" y="14379"/>
                    <a:pt x="6160" y="14373"/>
                    <a:pt x="6168" y="14367"/>
                  </a:cubicBezTo>
                  <a:cubicBezTo>
                    <a:pt x="6176" y="14361"/>
                    <a:pt x="6185" y="14355"/>
                    <a:pt x="6196" y="14348"/>
                  </a:cubicBezTo>
                  <a:lnTo>
                    <a:pt x="6172" y="14311"/>
                  </a:lnTo>
                  <a:cubicBezTo>
                    <a:pt x="6129" y="14336"/>
                    <a:pt x="6097" y="14369"/>
                    <a:pt x="6077" y="14411"/>
                  </a:cubicBezTo>
                  <a:cubicBezTo>
                    <a:pt x="6067" y="14430"/>
                    <a:pt x="6062" y="14448"/>
                    <a:pt x="6059" y="14467"/>
                  </a:cubicBezTo>
                  <a:cubicBezTo>
                    <a:pt x="6057" y="14485"/>
                    <a:pt x="6059" y="14502"/>
                    <a:pt x="6063" y="14518"/>
                  </a:cubicBezTo>
                  <a:cubicBezTo>
                    <a:pt x="6067" y="14534"/>
                    <a:pt x="6075" y="14548"/>
                    <a:pt x="6086" y="14561"/>
                  </a:cubicBezTo>
                  <a:cubicBezTo>
                    <a:pt x="6096" y="14574"/>
                    <a:pt x="6110" y="14584"/>
                    <a:pt x="6127" y="14592"/>
                  </a:cubicBezTo>
                  <a:cubicBezTo>
                    <a:pt x="6152" y="14605"/>
                    <a:pt x="6177" y="14607"/>
                    <a:pt x="6203" y="14599"/>
                  </a:cubicBezTo>
                  <a:cubicBezTo>
                    <a:pt x="6214" y="14596"/>
                    <a:pt x="6225" y="14590"/>
                    <a:pt x="6235" y="14582"/>
                  </a:cubicBezTo>
                  <a:cubicBezTo>
                    <a:pt x="6245" y="14574"/>
                    <a:pt x="6257" y="14562"/>
                    <a:pt x="6272" y="14547"/>
                  </a:cubicBezTo>
                  <a:lnTo>
                    <a:pt x="6303" y="14513"/>
                  </a:lnTo>
                  <a:cubicBezTo>
                    <a:pt x="6340" y="14474"/>
                    <a:pt x="6376" y="14462"/>
                    <a:pt x="6410" y="14479"/>
                  </a:cubicBezTo>
                  <a:cubicBezTo>
                    <a:pt x="6433" y="14491"/>
                    <a:pt x="6448" y="14509"/>
                    <a:pt x="6452" y="14535"/>
                  </a:cubicBezTo>
                  <a:cubicBezTo>
                    <a:pt x="6455" y="14546"/>
                    <a:pt x="6455" y="14557"/>
                    <a:pt x="6453" y="14567"/>
                  </a:cubicBezTo>
                  <a:cubicBezTo>
                    <a:pt x="6451" y="14578"/>
                    <a:pt x="6446" y="14590"/>
                    <a:pt x="6439" y="14605"/>
                  </a:cubicBezTo>
                  <a:cubicBezTo>
                    <a:pt x="6429" y="14625"/>
                    <a:pt x="6418" y="14642"/>
                    <a:pt x="6404" y="14656"/>
                  </a:cubicBezTo>
                  <a:cubicBezTo>
                    <a:pt x="6390" y="14671"/>
                    <a:pt x="6374" y="14683"/>
                    <a:pt x="6354" y="14693"/>
                  </a:cubicBezTo>
                  <a:lnTo>
                    <a:pt x="6380" y="14732"/>
                  </a:lnTo>
                  <a:cubicBezTo>
                    <a:pt x="6402" y="14719"/>
                    <a:pt x="6420" y="14703"/>
                    <a:pt x="6436" y="14686"/>
                  </a:cubicBezTo>
                  <a:cubicBezTo>
                    <a:pt x="6452" y="14668"/>
                    <a:pt x="6466" y="14648"/>
                    <a:pt x="6477" y="14624"/>
                  </a:cubicBezTo>
                  <a:cubicBezTo>
                    <a:pt x="6486" y="14606"/>
                    <a:pt x="6492" y="14589"/>
                    <a:pt x="6495" y="14573"/>
                  </a:cubicBezTo>
                  <a:cubicBezTo>
                    <a:pt x="6498" y="14558"/>
                    <a:pt x="6498" y="14541"/>
                    <a:pt x="6496" y="14524"/>
                  </a:cubicBezTo>
                  <a:cubicBezTo>
                    <a:pt x="6494" y="14502"/>
                    <a:pt x="6487" y="14481"/>
                    <a:pt x="6475" y="14464"/>
                  </a:cubicBezTo>
                  <a:cubicBezTo>
                    <a:pt x="6462" y="14446"/>
                    <a:pt x="6447" y="14433"/>
                    <a:pt x="6429" y="14424"/>
                  </a:cubicBezTo>
                  <a:cubicBezTo>
                    <a:pt x="6417" y="14418"/>
                    <a:pt x="6403" y="14414"/>
                    <a:pt x="6389" y="14413"/>
                  </a:cubicBezTo>
                  <a:close/>
                  <a:moveTo>
                    <a:pt x="6306" y="13966"/>
                  </a:moveTo>
                  <a:lnTo>
                    <a:pt x="6179" y="14225"/>
                  </a:lnTo>
                  <a:lnTo>
                    <a:pt x="6218" y="14244"/>
                  </a:lnTo>
                  <a:lnTo>
                    <a:pt x="6270" y="14139"/>
                  </a:lnTo>
                  <a:lnTo>
                    <a:pt x="6621" y="14312"/>
                  </a:lnTo>
                  <a:lnTo>
                    <a:pt x="6643" y="14267"/>
                  </a:lnTo>
                  <a:lnTo>
                    <a:pt x="6292" y="14094"/>
                  </a:lnTo>
                  <a:lnTo>
                    <a:pt x="6344" y="13988"/>
                  </a:lnTo>
                  <a:lnTo>
                    <a:pt x="6306" y="13966"/>
                  </a:lnTo>
                  <a:close/>
                  <a:moveTo>
                    <a:pt x="6838" y="13872"/>
                  </a:moveTo>
                  <a:lnTo>
                    <a:pt x="6798" y="13852"/>
                  </a:lnTo>
                  <a:lnTo>
                    <a:pt x="6713" y="14024"/>
                  </a:lnTo>
                  <a:lnTo>
                    <a:pt x="6570" y="13954"/>
                  </a:lnTo>
                  <a:lnTo>
                    <a:pt x="6636" y="13820"/>
                  </a:lnTo>
                  <a:lnTo>
                    <a:pt x="6595" y="13800"/>
                  </a:lnTo>
                  <a:lnTo>
                    <a:pt x="6529" y="13934"/>
                  </a:lnTo>
                  <a:lnTo>
                    <a:pt x="6401" y="13871"/>
                  </a:lnTo>
                  <a:lnTo>
                    <a:pt x="6480" y="13711"/>
                  </a:lnTo>
                  <a:lnTo>
                    <a:pt x="6444" y="13685"/>
                  </a:lnTo>
                  <a:lnTo>
                    <a:pt x="6339" y="13899"/>
                  </a:lnTo>
                  <a:lnTo>
                    <a:pt x="6730" y="14091"/>
                  </a:lnTo>
                  <a:lnTo>
                    <a:pt x="6838" y="13872"/>
                  </a:lnTo>
                  <a:close/>
                  <a:moveTo>
                    <a:pt x="7001" y="13541"/>
                  </a:moveTo>
                  <a:lnTo>
                    <a:pt x="6965" y="13546"/>
                  </a:lnTo>
                  <a:cubicBezTo>
                    <a:pt x="6948" y="13548"/>
                    <a:pt x="6930" y="13550"/>
                    <a:pt x="6912" y="13553"/>
                  </a:cubicBezTo>
                  <a:cubicBezTo>
                    <a:pt x="6893" y="13555"/>
                    <a:pt x="6875" y="13558"/>
                    <a:pt x="6859" y="13560"/>
                  </a:cubicBezTo>
                  <a:cubicBezTo>
                    <a:pt x="6842" y="13562"/>
                    <a:pt x="6831" y="13564"/>
                    <a:pt x="6824" y="13565"/>
                  </a:cubicBezTo>
                  <a:cubicBezTo>
                    <a:pt x="6814" y="13567"/>
                    <a:pt x="6803" y="13570"/>
                    <a:pt x="6791" y="13573"/>
                  </a:cubicBezTo>
                  <a:cubicBezTo>
                    <a:pt x="6779" y="13576"/>
                    <a:pt x="6769" y="13579"/>
                    <a:pt x="6761" y="13583"/>
                  </a:cubicBezTo>
                  <a:lnTo>
                    <a:pt x="6763" y="13578"/>
                  </a:lnTo>
                  <a:cubicBezTo>
                    <a:pt x="6771" y="13562"/>
                    <a:pt x="6775" y="13547"/>
                    <a:pt x="6777" y="13531"/>
                  </a:cubicBezTo>
                  <a:cubicBezTo>
                    <a:pt x="6778" y="13516"/>
                    <a:pt x="6776" y="13502"/>
                    <a:pt x="6771" y="13488"/>
                  </a:cubicBezTo>
                  <a:cubicBezTo>
                    <a:pt x="6766" y="13474"/>
                    <a:pt x="6758" y="13462"/>
                    <a:pt x="6748" y="13450"/>
                  </a:cubicBezTo>
                  <a:cubicBezTo>
                    <a:pt x="6737" y="13439"/>
                    <a:pt x="6723" y="13429"/>
                    <a:pt x="6707" y="13421"/>
                  </a:cubicBezTo>
                  <a:cubicBezTo>
                    <a:pt x="6697" y="13416"/>
                    <a:pt x="6687" y="13413"/>
                    <a:pt x="6677" y="13411"/>
                  </a:cubicBezTo>
                  <a:cubicBezTo>
                    <a:pt x="6668" y="13409"/>
                    <a:pt x="6658" y="13408"/>
                    <a:pt x="6650" y="13409"/>
                  </a:cubicBezTo>
                  <a:cubicBezTo>
                    <a:pt x="6641" y="13409"/>
                    <a:pt x="6633" y="13410"/>
                    <a:pt x="6626" y="13412"/>
                  </a:cubicBezTo>
                  <a:cubicBezTo>
                    <a:pt x="6618" y="13414"/>
                    <a:pt x="6612" y="13417"/>
                    <a:pt x="6606" y="13419"/>
                  </a:cubicBezTo>
                  <a:cubicBezTo>
                    <a:pt x="6600" y="13422"/>
                    <a:pt x="6594" y="13426"/>
                    <a:pt x="6588" y="13430"/>
                  </a:cubicBezTo>
                  <a:cubicBezTo>
                    <a:pt x="6582" y="13434"/>
                    <a:pt x="6576" y="13440"/>
                    <a:pt x="6570" y="13447"/>
                  </a:cubicBezTo>
                  <a:cubicBezTo>
                    <a:pt x="6564" y="13453"/>
                    <a:pt x="6558" y="13462"/>
                    <a:pt x="6552" y="13471"/>
                  </a:cubicBezTo>
                  <a:cubicBezTo>
                    <a:pt x="6546" y="13481"/>
                    <a:pt x="6539" y="13492"/>
                    <a:pt x="6533" y="13506"/>
                  </a:cubicBezTo>
                  <a:lnTo>
                    <a:pt x="6488" y="13597"/>
                  </a:lnTo>
                  <a:lnTo>
                    <a:pt x="6879" y="13789"/>
                  </a:lnTo>
                  <a:lnTo>
                    <a:pt x="6901" y="13744"/>
                  </a:lnTo>
                  <a:lnTo>
                    <a:pt x="6724" y="13657"/>
                  </a:lnTo>
                  <a:cubicBezTo>
                    <a:pt x="6730" y="13647"/>
                    <a:pt x="6735" y="13640"/>
                    <a:pt x="6742" y="13635"/>
                  </a:cubicBezTo>
                  <a:cubicBezTo>
                    <a:pt x="6748" y="13631"/>
                    <a:pt x="6758" y="13627"/>
                    <a:pt x="6771" y="13625"/>
                  </a:cubicBezTo>
                  <a:cubicBezTo>
                    <a:pt x="6794" y="13620"/>
                    <a:pt x="6816" y="13616"/>
                    <a:pt x="6837" y="13612"/>
                  </a:cubicBezTo>
                  <a:cubicBezTo>
                    <a:pt x="6858" y="13609"/>
                    <a:pt x="6877" y="13606"/>
                    <a:pt x="6894" y="13604"/>
                  </a:cubicBezTo>
                  <a:cubicBezTo>
                    <a:pt x="6912" y="13602"/>
                    <a:pt x="6927" y="13601"/>
                    <a:pt x="6940" y="13600"/>
                  </a:cubicBezTo>
                  <a:cubicBezTo>
                    <a:pt x="6954" y="13600"/>
                    <a:pt x="6964" y="13599"/>
                    <a:pt x="6972" y="13599"/>
                  </a:cubicBezTo>
                  <a:lnTo>
                    <a:pt x="7001" y="13541"/>
                  </a:lnTo>
                  <a:close/>
                  <a:moveTo>
                    <a:pt x="6715" y="13492"/>
                  </a:moveTo>
                  <a:cubicBezTo>
                    <a:pt x="6723" y="13500"/>
                    <a:pt x="6729" y="13509"/>
                    <a:pt x="6732" y="13519"/>
                  </a:cubicBezTo>
                  <a:cubicBezTo>
                    <a:pt x="6735" y="13530"/>
                    <a:pt x="6735" y="13541"/>
                    <a:pt x="6733" y="13554"/>
                  </a:cubicBezTo>
                  <a:cubicBezTo>
                    <a:pt x="6731" y="13567"/>
                    <a:pt x="6725" y="13582"/>
                    <a:pt x="6717" y="13599"/>
                  </a:cubicBezTo>
                  <a:lnTo>
                    <a:pt x="6695" y="13642"/>
                  </a:lnTo>
                  <a:lnTo>
                    <a:pt x="6550" y="13571"/>
                  </a:lnTo>
                  <a:lnTo>
                    <a:pt x="6573" y="13524"/>
                  </a:lnTo>
                  <a:cubicBezTo>
                    <a:pt x="6578" y="13513"/>
                    <a:pt x="6583" y="13504"/>
                    <a:pt x="6588" y="13497"/>
                  </a:cubicBezTo>
                  <a:cubicBezTo>
                    <a:pt x="6593" y="13490"/>
                    <a:pt x="6599" y="13484"/>
                    <a:pt x="6605" y="13479"/>
                  </a:cubicBezTo>
                  <a:cubicBezTo>
                    <a:pt x="6615" y="13470"/>
                    <a:pt x="6627" y="13465"/>
                    <a:pt x="6641" y="13463"/>
                  </a:cubicBezTo>
                  <a:cubicBezTo>
                    <a:pt x="6656" y="13461"/>
                    <a:pt x="6670" y="13463"/>
                    <a:pt x="6683" y="13470"/>
                  </a:cubicBezTo>
                  <a:cubicBezTo>
                    <a:pt x="6696" y="13476"/>
                    <a:pt x="6706" y="13484"/>
                    <a:pt x="6715" y="13492"/>
                  </a:cubicBezTo>
                  <a:close/>
                  <a:moveTo>
                    <a:pt x="7213" y="13329"/>
                  </a:moveTo>
                  <a:lnTo>
                    <a:pt x="6664" y="13059"/>
                  </a:lnTo>
                  <a:lnTo>
                    <a:pt x="6645" y="13097"/>
                  </a:lnTo>
                  <a:lnTo>
                    <a:pt x="7194" y="13367"/>
                  </a:lnTo>
                  <a:lnTo>
                    <a:pt x="7213" y="13329"/>
                  </a:lnTo>
                  <a:close/>
                  <a:moveTo>
                    <a:pt x="7058" y="12438"/>
                  </a:moveTo>
                  <a:lnTo>
                    <a:pt x="7035" y="12485"/>
                  </a:lnTo>
                  <a:lnTo>
                    <a:pt x="7238" y="12645"/>
                  </a:lnTo>
                  <a:cubicBezTo>
                    <a:pt x="7251" y="12655"/>
                    <a:pt x="7264" y="12665"/>
                    <a:pt x="7276" y="12675"/>
                  </a:cubicBezTo>
                  <a:cubicBezTo>
                    <a:pt x="7289" y="12684"/>
                    <a:pt x="7300" y="12693"/>
                    <a:pt x="7311" y="12700"/>
                  </a:cubicBezTo>
                  <a:cubicBezTo>
                    <a:pt x="7321" y="12708"/>
                    <a:pt x="7329" y="12714"/>
                    <a:pt x="7336" y="12719"/>
                  </a:cubicBezTo>
                  <a:cubicBezTo>
                    <a:pt x="7341" y="12723"/>
                    <a:pt x="7345" y="12725"/>
                    <a:pt x="7346" y="12726"/>
                  </a:cubicBezTo>
                  <a:cubicBezTo>
                    <a:pt x="7344" y="12726"/>
                    <a:pt x="7341" y="12725"/>
                    <a:pt x="7336" y="12724"/>
                  </a:cubicBezTo>
                  <a:cubicBezTo>
                    <a:pt x="7330" y="12722"/>
                    <a:pt x="7322" y="12719"/>
                    <a:pt x="7312" y="12716"/>
                  </a:cubicBezTo>
                  <a:cubicBezTo>
                    <a:pt x="7302" y="12713"/>
                    <a:pt x="7290" y="12710"/>
                    <a:pt x="7277" y="12707"/>
                  </a:cubicBezTo>
                  <a:cubicBezTo>
                    <a:pt x="7264" y="12703"/>
                    <a:pt x="7249" y="12699"/>
                    <a:pt x="7233" y="12695"/>
                  </a:cubicBezTo>
                  <a:lnTo>
                    <a:pt x="6964" y="12630"/>
                  </a:lnTo>
                  <a:lnTo>
                    <a:pt x="6938" y="12683"/>
                  </a:lnTo>
                  <a:lnTo>
                    <a:pt x="7146" y="12850"/>
                  </a:lnTo>
                  <a:cubicBezTo>
                    <a:pt x="7156" y="12858"/>
                    <a:pt x="7167" y="12866"/>
                    <a:pt x="7178" y="12875"/>
                  </a:cubicBezTo>
                  <a:cubicBezTo>
                    <a:pt x="7190" y="12884"/>
                    <a:pt x="7201" y="12892"/>
                    <a:pt x="7211" y="12900"/>
                  </a:cubicBezTo>
                  <a:cubicBezTo>
                    <a:pt x="7221" y="12907"/>
                    <a:pt x="7229" y="12914"/>
                    <a:pt x="7236" y="12919"/>
                  </a:cubicBezTo>
                  <a:cubicBezTo>
                    <a:pt x="7243" y="12925"/>
                    <a:pt x="7247" y="12927"/>
                    <a:pt x="7248" y="12928"/>
                  </a:cubicBezTo>
                  <a:cubicBezTo>
                    <a:pt x="7246" y="12927"/>
                    <a:pt x="7241" y="12926"/>
                    <a:pt x="7233" y="12923"/>
                  </a:cubicBezTo>
                  <a:cubicBezTo>
                    <a:pt x="7224" y="12920"/>
                    <a:pt x="7214" y="12917"/>
                    <a:pt x="7201" y="12913"/>
                  </a:cubicBezTo>
                  <a:cubicBezTo>
                    <a:pt x="7189" y="12910"/>
                    <a:pt x="7176" y="12906"/>
                    <a:pt x="7161" y="12902"/>
                  </a:cubicBezTo>
                  <a:cubicBezTo>
                    <a:pt x="7147" y="12898"/>
                    <a:pt x="7133" y="12894"/>
                    <a:pt x="7119" y="12891"/>
                  </a:cubicBezTo>
                  <a:lnTo>
                    <a:pt x="6866" y="12828"/>
                  </a:lnTo>
                  <a:lnTo>
                    <a:pt x="6842" y="12878"/>
                  </a:lnTo>
                  <a:lnTo>
                    <a:pt x="7278" y="12978"/>
                  </a:lnTo>
                  <a:lnTo>
                    <a:pt x="7308" y="12917"/>
                  </a:lnTo>
                  <a:lnTo>
                    <a:pt x="7111" y="12761"/>
                  </a:lnTo>
                  <a:cubicBezTo>
                    <a:pt x="7099" y="12752"/>
                    <a:pt x="7088" y="12743"/>
                    <a:pt x="7077" y="12735"/>
                  </a:cubicBezTo>
                  <a:cubicBezTo>
                    <a:pt x="7065" y="12726"/>
                    <a:pt x="7055" y="12719"/>
                    <a:pt x="7046" y="12712"/>
                  </a:cubicBezTo>
                  <a:cubicBezTo>
                    <a:pt x="7037" y="12706"/>
                    <a:pt x="7030" y="12700"/>
                    <a:pt x="7024" y="12696"/>
                  </a:cubicBezTo>
                  <a:cubicBezTo>
                    <a:pt x="7018" y="12692"/>
                    <a:pt x="7015" y="12690"/>
                    <a:pt x="7014" y="12689"/>
                  </a:cubicBezTo>
                  <a:cubicBezTo>
                    <a:pt x="7015" y="12689"/>
                    <a:pt x="7020" y="12691"/>
                    <a:pt x="7026" y="12693"/>
                  </a:cubicBezTo>
                  <a:cubicBezTo>
                    <a:pt x="7033" y="12695"/>
                    <a:pt x="7042" y="12697"/>
                    <a:pt x="7052" y="12700"/>
                  </a:cubicBezTo>
                  <a:cubicBezTo>
                    <a:pt x="7063" y="12703"/>
                    <a:pt x="7075" y="12707"/>
                    <a:pt x="7089" y="12711"/>
                  </a:cubicBezTo>
                  <a:cubicBezTo>
                    <a:pt x="7103" y="12714"/>
                    <a:pt x="7118" y="12718"/>
                    <a:pt x="7134" y="12722"/>
                  </a:cubicBezTo>
                  <a:lnTo>
                    <a:pt x="7375" y="12781"/>
                  </a:lnTo>
                  <a:lnTo>
                    <a:pt x="7405" y="12720"/>
                  </a:lnTo>
                  <a:lnTo>
                    <a:pt x="7058" y="12438"/>
                  </a:lnTo>
                  <a:close/>
                  <a:moveTo>
                    <a:pt x="7595" y="12332"/>
                  </a:moveTo>
                  <a:lnTo>
                    <a:pt x="7555" y="12313"/>
                  </a:lnTo>
                  <a:lnTo>
                    <a:pt x="7470" y="12485"/>
                  </a:lnTo>
                  <a:lnTo>
                    <a:pt x="7327" y="12414"/>
                  </a:lnTo>
                  <a:lnTo>
                    <a:pt x="7393" y="12280"/>
                  </a:lnTo>
                  <a:lnTo>
                    <a:pt x="7353" y="12260"/>
                  </a:lnTo>
                  <a:lnTo>
                    <a:pt x="7287" y="12394"/>
                  </a:lnTo>
                  <a:lnTo>
                    <a:pt x="7159" y="12331"/>
                  </a:lnTo>
                  <a:lnTo>
                    <a:pt x="7237" y="12171"/>
                  </a:lnTo>
                  <a:lnTo>
                    <a:pt x="7202" y="12146"/>
                  </a:lnTo>
                  <a:lnTo>
                    <a:pt x="7097" y="12360"/>
                  </a:lnTo>
                  <a:lnTo>
                    <a:pt x="7488" y="12552"/>
                  </a:lnTo>
                  <a:lnTo>
                    <a:pt x="7595" y="12332"/>
                  </a:lnTo>
                  <a:close/>
                  <a:moveTo>
                    <a:pt x="7611" y="11928"/>
                  </a:moveTo>
                  <a:cubicBezTo>
                    <a:pt x="7597" y="11927"/>
                    <a:pt x="7583" y="11928"/>
                    <a:pt x="7570" y="11931"/>
                  </a:cubicBezTo>
                  <a:cubicBezTo>
                    <a:pt x="7557" y="11935"/>
                    <a:pt x="7545" y="11940"/>
                    <a:pt x="7534" y="11948"/>
                  </a:cubicBezTo>
                  <a:cubicBezTo>
                    <a:pt x="7523" y="11955"/>
                    <a:pt x="7511" y="11966"/>
                    <a:pt x="7497" y="11981"/>
                  </a:cubicBezTo>
                  <a:lnTo>
                    <a:pt x="7460" y="12019"/>
                  </a:lnTo>
                  <a:cubicBezTo>
                    <a:pt x="7441" y="12038"/>
                    <a:pt x="7425" y="12051"/>
                    <a:pt x="7410" y="12056"/>
                  </a:cubicBezTo>
                  <a:cubicBezTo>
                    <a:pt x="7396" y="12061"/>
                    <a:pt x="7381" y="12060"/>
                    <a:pt x="7365" y="12052"/>
                  </a:cubicBezTo>
                  <a:cubicBezTo>
                    <a:pt x="7344" y="12042"/>
                    <a:pt x="7332" y="12028"/>
                    <a:pt x="7327" y="12009"/>
                  </a:cubicBezTo>
                  <a:cubicBezTo>
                    <a:pt x="7323" y="11989"/>
                    <a:pt x="7326" y="11967"/>
                    <a:pt x="7339" y="11943"/>
                  </a:cubicBezTo>
                  <a:cubicBezTo>
                    <a:pt x="7343" y="11934"/>
                    <a:pt x="7347" y="11927"/>
                    <a:pt x="7352" y="11920"/>
                  </a:cubicBezTo>
                  <a:cubicBezTo>
                    <a:pt x="7357" y="11913"/>
                    <a:pt x="7362" y="11907"/>
                    <a:pt x="7369" y="11900"/>
                  </a:cubicBezTo>
                  <a:cubicBezTo>
                    <a:pt x="7375" y="11894"/>
                    <a:pt x="7382" y="11888"/>
                    <a:pt x="7390" y="11882"/>
                  </a:cubicBezTo>
                  <a:cubicBezTo>
                    <a:pt x="7398" y="11876"/>
                    <a:pt x="7408" y="11870"/>
                    <a:pt x="7418" y="11864"/>
                  </a:cubicBezTo>
                  <a:lnTo>
                    <a:pt x="7395" y="11827"/>
                  </a:lnTo>
                  <a:cubicBezTo>
                    <a:pt x="7352" y="11852"/>
                    <a:pt x="7320" y="11885"/>
                    <a:pt x="7299" y="11926"/>
                  </a:cubicBezTo>
                  <a:cubicBezTo>
                    <a:pt x="7290" y="11945"/>
                    <a:pt x="7284" y="11964"/>
                    <a:pt x="7282" y="11982"/>
                  </a:cubicBezTo>
                  <a:cubicBezTo>
                    <a:pt x="7280" y="12000"/>
                    <a:pt x="7281" y="12017"/>
                    <a:pt x="7286" y="12033"/>
                  </a:cubicBezTo>
                  <a:cubicBezTo>
                    <a:pt x="7290" y="12049"/>
                    <a:pt x="7298" y="12063"/>
                    <a:pt x="7308" y="12076"/>
                  </a:cubicBezTo>
                  <a:cubicBezTo>
                    <a:pt x="7319" y="12089"/>
                    <a:pt x="7333" y="12100"/>
                    <a:pt x="7349" y="12108"/>
                  </a:cubicBezTo>
                  <a:cubicBezTo>
                    <a:pt x="7374" y="12120"/>
                    <a:pt x="7400" y="12122"/>
                    <a:pt x="7425" y="12115"/>
                  </a:cubicBezTo>
                  <a:cubicBezTo>
                    <a:pt x="7437" y="12111"/>
                    <a:pt x="7448" y="12105"/>
                    <a:pt x="7458" y="12097"/>
                  </a:cubicBezTo>
                  <a:cubicBezTo>
                    <a:pt x="7468" y="12089"/>
                    <a:pt x="7480" y="12078"/>
                    <a:pt x="7494" y="12062"/>
                  </a:cubicBezTo>
                  <a:lnTo>
                    <a:pt x="7525" y="12029"/>
                  </a:lnTo>
                  <a:cubicBezTo>
                    <a:pt x="7563" y="11989"/>
                    <a:pt x="7598" y="11978"/>
                    <a:pt x="7633" y="11995"/>
                  </a:cubicBezTo>
                  <a:cubicBezTo>
                    <a:pt x="7656" y="12006"/>
                    <a:pt x="7670" y="12025"/>
                    <a:pt x="7675" y="12050"/>
                  </a:cubicBezTo>
                  <a:cubicBezTo>
                    <a:pt x="7677" y="12062"/>
                    <a:pt x="7677" y="12073"/>
                    <a:pt x="7675" y="12083"/>
                  </a:cubicBezTo>
                  <a:cubicBezTo>
                    <a:pt x="7673" y="12093"/>
                    <a:pt x="7669" y="12106"/>
                    <a:pt x="7661" y="12121"/>
                  </a:cubicBezTo>
                  <a:cubicBezTo>
                    <a:pt x="7652" y="12140"/>
                    <a:pt x="7640" y="12157"/>
                    <a:pt x="7626" y="12172"/>
                  </a:cubicBezTo>
                  <a:cubicBezTo>
                    <a:pt x="7613" y="12186"/>
                    <a:pt x="7596" y="12198"/>
                    <a:pt x="7576" y="12209"/>
                  </a:cubicBezTo>
                  <a:lnTo>
                    <a:pt x="7603" y="12247"/>
                  </a:lnTo>
                  <a:cubicBezTo>
                    <a:pt x="7624" y="12234"/>
                    <a:pt x="7643" y="12219"/>
                    <a:pt x="7659" y="12201"/>
                  </a:cubicBezTo>
                  <a:cubicBezTo>
                    <a:pt x="7674" y="12184"/>
                    <a:pt x="7688" y="12163"/>
                    <a:pt x="7700" y="12139"/>
                  </a:cubicBezTo>
                  <a:cubicBezTo>
                    <a:pt x="7709" y="12121"/>
                    <a:pt x="7715" y="12104"/>
                    <a:pt x="7718" y="12089"/>
                  </a:cubicBezTo>
                  <a:cubicBezTo>
                    <a:pt x="7720" y="12073"/>
                    <a:pt x="7721" y="12057"/>
                    <a:pt x="7719" y="12040"/>
                  </a:cubicBezTo>
                  <a:cubicBezTo>
                    <a:pt x="7716" y="12017"/>
                    <a:pt x="7709" y="11997"/>
                    <a:pt x="7697" y="11979"/>
                  </a:cubicBezTo>
                  <a:cubicBezTo>
                    <a:pt x="7685" y="11962"/>
                    <a:pt x="7670" y="11948"/>
                    <a:pt x="7652" y="11939"/>
                  </a:cubicBezTo>
                  <a:cubicBezTo>
                    <a:pt x="7639" y="11934"/>
                    <a:pt x="7626" y="11930"/>
                    <a:pt x="7611" y="11928"/>
                  </a:cubicBezTo>
                  <a:close/>
                  <a:moveTo>
                    <a:pt x="7529" y="11481"/>
                  </a:moveTo>
                  <a:lnTo>
                    <a:pt x="7401" y="11740"/>
                  </a:lnTo>
                  <a:lnTo>
                    <a:pt x="7441" y="11760"/>
                  </a:lnTo>
                  <a:lnTo>
                    <a:pt x="7492" y="11655"/>
                  </a:lnTo>
                  <a:lnTo>
                    <a:pt x="7844" y="11828"/>
                  </a:lnTo>
                  <a:lnTo>
                    <a:pt x="7866" y="11783"/>
                  </a:lnTo>
                  <a:lnTo>
                    <a:pt x="7514" y="11610"/>
                  </a:lnTo>
                  <a:lnTo>
                    <a:pt x="7567" y="11504"/>
                  </a:lnTo>
                  <a:lnTo>
                    <a:pt x="7529" y="11481"/>
                  </a:lnTo>
                  <a:close/>
                  <a:moveTo>
                    <a:pt x="7663" y="11209"/>
                  </a:moveTo>
                  <a:lnTo>
                    <a:pt x="7562" y="11414"/>
                  </a:lnTo>
                  <a:lnTo>
                    <a:pt x="7953" y="11607"/>
                  </a:lnTo>
                  <a:lnTo>
                    <a:pt x="7976" y="11559"/>
                  </a:lnTo>
                  <a:lnTo>
                    <a:pt x="7790" y="11468"/>
                  </a:lnTo>
                  <a:lnTo>
                    <a:pt x="7852" y="11343"/>
                  </a:lnTo>
                  <a:lnTo>
                    <a:pt x="7814" y="11324"/>
                  </a:lnTo>
                  <a:lnTo>
                    <a:pt x="7752" y="11449"/>
                  </a:lnTo>
                  <a:lnTo>
                    <a:pt x="7624" y="11386"/>
                  </a:lnTo>
                  <a:lnTo>
                    <a:pt x="7698" y="11235"/>
                  </a:lnTo>
                  <a:lnTo>
                    <a:pt x="7663" y="11209"/>
                  </a:lnTo>
                  <a:close/>
                  <a:moveTo>
                    <a:pt x="8210" y="11083"/>
                  </a:moveTo>
                  <a:lnTo>
                    <a:pt x="7756" y="11020"/>
                  </a:lnTo>
                  <a:lnTo>
                    <a:pt x="7726" y="11081"/>
                  </a:lnTo>
                  <a:lnTo>
                    <a:pt x="8052" y="11404"/>
                  </a:lnTo>
                  <a:lnTo>
                    <a:pt x="8076" y="11357"/>
                  </a:lnTo>
                  <a:lnTo>
                    <a:pt x="7974" y="11260"/>
                  </a:lnTo>
                  <a:lnTo>
                    <a:pt x="8046" y="11114"/>
                  </a:lnTo>
                  <a:lnTo>
                    <a:pt x="8184" y="11136"/>
                  </a:lnTo>
                  <a:lnTo>
                    <a:pt x="8210" y="11083"/>
                  </a:lnTo>
                  <a:close/>
                  <a:moveTo>
                    <a:pt x="8002" y="11107"/>
                  </a:moveTo>
                  <a:lnTo>
                    <a:pt x="7942" y="11229"/>
                  </a:lnTo>
                  <a:lnTo>
                    <a:pt x="7781" y="11073"/>
                  </a:lnTo>
                  <a:lnTo>
                    <a:pt x="8002" y="11107"/>
                  </a:lnTo>
                  <a:close/>
                  <a:moveTo>
                    <a:pt x="7648" y="11051"/>
                  </a:moveTo>
                  <a:cubicBezTo>
                    <a:pt x="7639" y="11054"/>
                    <a:pt x="7633" y="11060"/>
                    <a:pt x="7629" y="11068"/>
                  </a:cubicBezTo>
                  <a:cubicBezTo>
                    <a:pt x="7625" y="11076"/>
                    <a:pt x="7624" y="11085"/>
                    <a:pt x="7627" y="11093"/>
                  </a:cubicBezTo>
                  <a:cubicBezTo>
                    <a:pt x="7630" y="11102"/>
                    <a:pt x="7635" y="11108"/>
                    <a:pt x="7643" y="11112"/>
                  </a:cubicBezTo>
                  <a:cubicBezTo>
                    <a:pt x="7652" y="11116"/>
                    <a:pt x="7660" y="11116"/>
                    <a:pt x="7669" y="11114"/>
                  </a:cubicBezTo>
                  <a:cubicBezTo>
                    <a:pt x="7678" y="11111"/>
                    <a:pt x="7684" y="11105"/>
                    <a:pt x="7688" y="11097"/>
                  </a:cubicBezTo>
                  <a:cubicBezTo>
                    <a:pt x="7692" y="11089"/>
                    <a:pt x="7693" y="11080"/>
                    <a:pt x="7690" y="11072"/>
                  </a:cubicBezTo>
                  <a:cubicBezTo>
                    <a:pt x="7686" y="11063"/>
                    <a:pt x="7681" y="11057"/>
                    <a:pt x="7672" y="11053"/>
                  </a:cubicBezTo>
                  <a:cubicBezTo>
                    <a:pt x="7664" y="11049"/>
                    <a:pt x="7656" y="11049"/>
                    <a:pt x="7648" y="11051"/>
                  </a:cubicBezTo>
                  <a:close/>
                  <a:moveTo>
                    <a:pt x="7705" y="10934"/>
                  </a:moveTo>
                  <a:cubicBezTo>
                    <a:pt x="7697" y="10937"/>
                    <a:pt x="7691" y="10943"/>
                    <a:pt x="7686" y="10951"/>
                  </a:cubicBezTo>
                  <a:cubicBezTo>
                    <a:pt x="7683" y="10959"/>
                    <a:pt x="7682" y="10967"/>
                    <a:pt x="7685" y="10976"/>
                  </a:cubicBezTo>
                  <a:cubicBezTo>
                    <a:pt x="7688" y="10984"/>
                    <a:pt x="7693" y="10990"/>
                    <a:pt x="7701" y="10994"/>
                  </a:cubicBezTo>
                  <a:cubicBezTo>
                    <a:pt x="7710" y="10998"/>
                    <a:pt x="7718" y="10999"/>
                    <a:pt x="7727" y="10996"/>
                  </a:cubicBezTo>
                  <a:cubicBezTo>
                    <a:pt x="7736" y="10993"/>
                    <a:pt x="7742" y="10988"/>
                    <a:pt x="7746" y="10979"/>
                  </a:cubicBezTo>
                  <a:cubicBezTo>
                    <a:pt x="7750" y="10971"/>
                    <a:pt x="7751" y="10963"/>
                    <a:pt x="7747" y="10954"/>
                  </a:cubicBezTo>
                  <a:cubicBezTo>
                    <a:pt x="7744" y="10946"/>
                    <a:pt x="7738" y="10940"/>
                    <a:pt x="7730" y="10936"/>
                  </a:cubicBezTo>
                  <a:cubicBezTo>
                    <a:pt x="7722" y="10932"/>
                    <a:pt x="7714" y="10931"/>
                    <a:pt x="7705" y="10934"/>
                  </a:cubicBezTo>
                  <a:close/>
                  <a:moveTo>
                    <a:pt x="8306" y="10789"/>
                  </a:moveTo>
                  <a:lnTo>
                    <a:pt x="8230" y="10943"/>
                  </a:lnTo>
                  <a:lnTo>
                    <a:pt x="7879" y="10770"/>
                  </a:lnTo>
                  <a:lnTo>
                    <a:pt x="7856" y="10817"/>
                  </a:lnTo>
                  <a:lnTo>
                    <a:pt x="8247" y="11009"/>
                  </a:lnTo>
                  <a:lnTo>
                    <a:pt x="8342" y="10815"/>
                  </a:lnTo>
                  <a:lnTo>
                    <a:pt x="8306" y="10789"/>
                  </a:lnTo>
                  <a:close/>
                  <a:moveTo>
                    <a:pt x="8405" y="10687"/>
                  </a:moveTo>
                  <a:lnTo>
                    <a:pt x="8014" y="10495"/>
                  </a:lnTo>
                  <a:lnTo>
                    <a:pt x="7992" y="10541"/>
                  </a:lnTo>
                  <a:lnTo>
                    <a:pt x="8383" y="10733"/>
                  </a:lnTo>
                  <a:lnTo>
                    <a:pt x="8405" y="10687"/>
                  </a:lnTo>
                  <a:close/>
                  <a:moveTo>
                    <a:pt x="8429" y="10267"/>
                  </a:moveTo>
                  <a:cubicBezTo>
                    <a:pt x="8414" y="10265"/>
                    <a:pt x="8401" y="10266"/>
                    <a:pt x="8388" y="10270"/>
                  </a:cubicBezTo>
                  <a:cubicBezTo>
                    <a:pt x="8375" y="10273"/>
                    <a:pt x="8363" y="10278"/>
                    <a:pt x="8352" y="10286"/>
                  </a:cubicBezTo>
                  <a:cubicBezTo>
                    <a:pt x="8341" y="10293"/>
                    <a:pt x="8328" y="10304"/>
                    <a:pt x="8314" y="10319"/>
                  </a:cubicBezTo>
                  <a:lnTo>
                    <a:pt x="8278" y="10357"/>
                  </a:lnTo>
                  <a:cubicBezTo>
                    <a:pt x="8259" y="10377"/>
                    <a:pt x="8242" y="10389"/>
                    <a:pt x="8228" y="10394"/>
                  </a:cubicBezTo>
                  <a:cubicBezTo>
                    <a:pt x="8213" y="10400"/>
                    <a:pt x="8198" y="10399"/>
                    <a:pt x="8182" y="10391"/>
                  </a:cubicBezTo>
                  <a:cubicBezTo>
                    <a:pt x="8162" y="10381"/>
                    <a:pt x="8150" y="10366"/>
                    <a:pt x="8145" y="10347"/>
                  </a:cubicBezTo>
                  <a:cubicBezTo>
                    <a:pt x="8140" y="10328"/>
                    <a:pt x="8144" y="10306"/>
                    <a:pt x="8156" y="10281"/>
                  </a:cubicBezTo>
                  <a:cubicBezTo>
                    <a:pt x="8160" y="10273"/>
                    <a:pt x="8165" y="10265"/>
                    <a:pt x="8170" y="10258"/>
                  </a:cubicBezTo>
                  <a:cubicBezTo>
                    <a:pt x="8174" y="10251"/>
                    <a:pt x="8180" y="10245"/>
                    <a:pt x="8186" y="10239"/>
                  </a:cubicBezTo>
                  <a:cubicBezTo>
                    <a:pt x="8193" y="10233"/>
                    <a:pt x="8200" y="10227"/>
                    <a:pt x="8208" y="10221"/>
                  </a:cubicBezTo>
                  <a:cubicBezTo>
                    <a:pt x="8216" y="10215"/>
                    <a:pt x="8225" y="10209"/>
                    <a:pt x="8236" y="10202"/>
                  </a:cubicBezTo>
                  <a:lnTo>
                    <a:pt x="8213" y="10165"/>
                  </a:lnTo>
                  <a:cubicBezTo>
                    <a:pt x="8169" y="10190"/>
                    <a:pt x="8137" y="10223"/>
                    <a:pt x="8117" y="10264"/>
                  </a:cubicBezTo>
                  <a:cubicBezTo>
                    <a:pt x="8108" y="10283"/>
                    <a:pt x="8102" y="10302"/>
                    <a:pt x="8100" y="10320"/>
                  </a:cubicBezTo>
                  <a:cubicBezTo>
                    <a:pt x="8098" y="10339"/>
                    <a:pt x="8099" y="10356"/>
                    <a:pt x="8103" y="10372"/>
                  </a:cubicBezTo>
                  <a:cubicBezTo>
                    <a:pt x="8108" y="10387"/>
                    <a:pt x="8115" y="10402"/>
                    <a:pt x="8126" y="10415"/>
                  </a:cubicBezTo>
                  <a:cubicBezTo>
                    <a:pt x="8137" y="10427"/>
                    <a:pt x="8150" y="10438"/>
                    <a:pt x="8167" y="10446"/>
                  </a:cubicBezTo>
                  <a:cubicBezTo>
                    <a:pt x="8192" y="10458"/>
                    <a:pt x="8217" y="10461"/>
                    <a:pt x="8243" y="10453"/>
                  </a:cubicBezTo>
                  <a:cubicBezTo>
                    <a:pt x="8255" y="10449"/>
                    <a:pt x="8265" y="10444"/>
                    <a:pt x="8276" y="10436"/>
                  </a:cubicBezTo>
                  <a:cubicBezTo>
                    <a:pt x="8286" y="10428"/>
                    <a:pt x="8298" y="10416"/>
                    <a:pt x="8312" y="10401"/>
                  </a:cubicBezTo>
                  <a:lnTo>
                    <a:pt x="8343" y="10367"/>
                  </a:lnTo>
                  <a:cubicBezTo>
                    <a:pt x="8380" y="10327"/>
                    <a:pt x="8416" y="10316"/>
                    <a:pt x="8451" y="10333"/>
                  </a:cubicBezTo>
                  <a:cubicBezTo>
                    <a:pt x="8474" y="10344"/>
                    <a:pt x="8488" y="10363"/>
                    <a:pt x="8493" y="10388"/>
                  </a:cubicBezTo>
                  <a:cubicBezTo>
                    <a:pt x="8495" y="10400"/>
                    <a:pt x="8495" y="10411"/>
                    <a:pt x="8493" y="10421"/>
                  </a:cubicBezTo>
                  <a:cubicBezTo>
                    <a:pt x="8491" y="10432"/>
                    <a:pt x="8486" y="10444"/>
                    <a:pt x="8479" y="10459"/>
                  </a:cubicBezTo>
                  <a:cubicBezTo>
                    <a:pt x="8469" y="10479"/>
                    <a:pt x="8458" y="10496"/>
                    <a:pt x="8444" y="10510"/>
                  </a:cubicBezTo>
                  <a:cubicBezTo>
                    <a:pt x="8430" y="10524"/>
                    <a:pt x="8414" y="10537"/>
                    <a:pt x="8394" y="10547"/>
                  </a:cubicBezTo>
                  <a:lnTo>
                    <a:pt x="8420" y="10586"/>
                  </a:lnTo>
                  <a:cubicBezTo>
                    <a:pt x="8442" y="10572"/>
                    <a:pt x="8461" y="10557"/>
                    <a:pt x="8476" y="10539"/>
                  </a:cubicBezTo>
                  <a:cubicBezTo>
                    <a:pt x="8492" y="10522"/>
                    <a:pt x="8506" y="10501"/>
                    <a:pt x="8517" y="10478"/>
                  </a:cubicBezTo>
                  <a:cubicBezTo>
                    <a:pt x="8526" y="10459"/>
                    <a:pt x="8532" y="10443"/>
                    <a:pt x="8535" y="10427"/>
                  </a:cubicBezTo>
                  <a:cubicBezTo>
                    <a:pt x="8538" y="10412"/>
                    <a:pt x="8539" y="10395"/>
                    <a:pt x="8537" y="10378"/>
                  </a:cubicBezTo>
                  <a:cubicBezTo>
                    <a:pt x="8534" y="10355"/>
                    <a:pt x="8527" y="10335"/>
                    <a:pt x="8515" y="10318"/>
                  </a:cubicBezTo>
                  <a:cubicBezTo>
                    <a:pt x="8503" y="10300"/>
                    <a:pt x="8487" y="10287"/>
                    <a:pt x="8469" y="10278"/>
                  </a:cubicBezTo>
                  <a:cubicBezTo>
                    <a:pt x="8457" y="10272"/>
                    <a:pt x="8444" y="10268"/>
                    <a:pt x="8429" y="10267"/>
                  </a:cubicBezTo>
                  <a:close/>
                  <a:moveTo>
                    <a:pt x="8680" y="9984"/>
                  </a:moveTo>
                  <a:cubicBezTo>
                    <a:pt x="8683" y="10001"/>
                    <a:pt x="8683" y="10016"/>
                    <a:pt x="8681" y="10030"/>
                  </a:cubicBezTo>
                  <a:cubicBezTo>
                    <a:pt x="8679" y="10044"/>
                    <a:pt x="8675" y="10058"/>
                    <a:pt x="8668" y="10073"/>
                  </a:cubicBezTo>
                  <a:cubicBezTo>
                    <a:pt x="8657" y="10095"/>
                    <a:pt x="8641" y="10113"/>
                    <a:pt x="8619" y="10126"/>
                  </a:cubicBezTo>
                  <a:cubicBezTo>
                    <a:pt x="8598" y="10139"/>
                    <a:pt x="8573" y="10144"/>
                    <a:pt x="8543" y="10142"/>
                  </a:cubicBezTo>
                  <a:cubicBezTo>
                    <a:pt x="8530" y="10141"/>
                    <a:pt x="8516" y="10138"/>
                    <a:pt x="8503" y="10134"/>
                  </a:cubicBezTo>
                  <a:cubicBezTo>
                    <a:pt x="8490" y="10130"/>
                    <a:pt x="8473" y="10123"/>
                    <a:pt x="8454" y="10114"/>
                  </a:cubicBezTo>
                  <a:cubicBezTo>
                    <a:pt x="8431" y="10102"/>
                    <a:pt x="8412" y="10091"/>
                    <a:pt x="8397" y="10081"/>
                  </a:cubicBezTo>
                  <a:cubicBezTo>
                    <a:pt x="8382" y="10070"/>
                    <a:pt x="8369" y="10058"/>
                    <a:pt x="8359" y="10046"/>
                  </a:cubicBezTo>
                  <a:cubicBezTo>
                    <a:pt x="8341" y="10026"/>
                    <a:pt x="8331" y="10005"/>
                    <a:pt x="8327" y="9983"/>
                  </a:cubicBezTo>
                  <a:cubicBezTo>
                    <a:pt x="8324" y="9962"/>
                    <a:pt x="8328" y="9940"/>
                    <a:pt x="8339" y="9917"/>
                  </a:cubicBezTo>
                  <a:cubicBezTo>
                    <a:pt x="8346" y="9902"/>
                    <a:pt x="8354" y="9890"/>
                    <a:pt x="8364" y="9881"/>
                  </a:cubicBezTo>
                  <a:cubicBezTo>
                    <a:pt x="8373" y="9871"/>
                    <a:pt x="8385" y="9862"/>
                    <a:pt x="8400" y="9855"/>
                  </a:cubicBezTo>
                  <a:lnTo>
                    <a:pt x="8382" y="9815"/>
                  </a:lnTo>
                  <a:cubicBezTo>
                    <a:pt x="8365" y="9823"/>
                    <a:pt x="8350" y="9834"/>
                    <a:pt x="8336" y="9848"/>
                  </a:cubicBezTo>
                  <a:cubicBezTo>
                    <a:pt x="8323" y="9862"/>
                    <a:pt x="8311" y="9879"/>
                    <a:pt x="8302" y="9898"/>
                  </a:cubicBezTo>
                  <a:cubicBezTo>
                    <a:pt x="8290" y="9921"/>
                    <a:pt x="8284" y="9946"/>
                    <a:pt x="8285" y="9971"/>
                  </a:cubicBezTo>
                  <a:cubicBezTo>
                    <a:pt x="8285" y="9996"/>
                    <a:pt x="8290" y="10020"/>
                    <a:pt x="8301" y="10044"/>
                  </a:cubicBezTo>
                  <a:cubicBezTo>
                    <a:pt x="8312" y="10067"/>
                    <a:pt x="8328" y="10089"/>
                    <a:pt x="8348" y="10109"/>
                  </a:cubicBezTo>
                  <a:cubicBezTo>
                    <a:pt x="8369" y="10130"/>
                    <a:pt x="8394" y="10147"/>
                    <a:pt x="8423" y="10161"/>
                  </a:cubicBezTo>
                  <a:cubicBezTo>
                    <a:pt x="8452" y="10175"/>
                    <a:pt x="8481" y="10185"/>
                    <a:pt x="8510" y="10191"/>
                  </a:cubicBezTo>
                  <a:cubicBezTo>
                    <a:pt x="8539" y="10196"/>
                    <a:pt x="8567" y="10195"/>
                    <a:pt x="8594" y="10188"/>
                  </a:cubicBezTo>
                  <a:cubicBezTo>
                    <a:pt x="8619" y="10181"/>
                    <a:pt x="8640" y="10170"/>
                    <a:pt x="8659" y="10154"/>
                  </a:cubicBezTo>
                  <a:cubicBezTo>
                    <a:pt x="8677" y="10139"/>
                    <a:pt x="8692" y="10120"/>
                    <a:pt x="8702" y="10099"/>
                  </a:cubicBezTo>
                  <a:cubicBezTo>
                    <a:pt x="8712" y="10080"/>
                    <a:pt x="8718" y="10059"/>
                    <a:pt x="8722" y="10038"/>
                  </a:cubicBezTo>
                  <a:cubicBezTo>
                    <a:pt x="8726" y="10017"/>
                    <a:pt x="8726" y="9996"/>
                    <a:pt x="8724" y="9975"/>
                  </a:cubicBezTo>
                  <a:lnTo>
                    <a:pt x="8680" y="9984"/>
                  </a:lnTo>
                  <a:close/>
                  <a:moveTo>
                    <a:pt x="8916" y="9649"/>
                  </a:moveTo>
                  <a:lnTo>
                    <a:pt x="8525" y="9457"/>
                  </a:lnTo>
                  <a:lnTo>
                    <a:pt x="8502" y="9503"/>
                  </a:lnTo>
                  <a:lnTo>
                    <a:pt x="8666" y="9584"/>
                  </a:lnTo>
                  <a:lnTo>
                    <a:pt x="8585" y="9748"/>
                  </a:lnTo>
                  <a:lnTo>
                    <a:pt x="8421" y="9668"/>
                  </a:lnTo>
                  <a:lnTo>
                    <a:pt x="8399" y="9714"/>
                  </a:lnTo>
                  <a:lnTo>
                    <a:pt x="8789" y="9906"/>
                  </a:lnTo>
                  <a:lnTo>
                    <a:pt x="8812" y="9860"/>
                  </a:lnTo>
                  <a:lnTo>
                    <a:pt x="8623" y="9767"/>
                  </a:lnTo>
                  <a:lnTo>
                    <a:pt x="8704" y="9603"/>
                  </a:lnTo>
                  <a:lnTo>
                    <a:pt x="8893" y="9696"/>
                  </a:lnTo>
                  <a:lnTo>
                    <a:pt x="8916" y="9649"/>
                  </a:lnTo>
                  <a:close/>
                  <a:moveTo>
                    <a:pt x="5421" y="18254"/>
                  </a:moveTo>
                  <a:lnTo>
                    <a:pt x="5119" y="18105"/>
                  </a:lnTo>
                  <a:lnTo>
                    <a:pt x="5096" y="18151"/>
                  </a:lnTo>
                  <a:lnTo>
                    <a:pt x="5306" y="18254"/>
                  </a:lnTo>
                  <a:lnTo>
                    <a:pt x="5421" y="18254"/>
                  </a:lnTo>
                  <a:close/>
                  <a:moveTo>
                    <a:pt x="9002" y="10906"/>
                  </a:moveTo>
                  <a:lnTo>
                    <a:pt x="9002" y="10850"/>
                  </a:lnTo>
                  <a:lnTo>
                    <a:pt x="8789" y="10745"/>
                  </a:lnTo>
                  <a:lnTo>
                    <a:pt x="8841" y="10639"/>
                  </a:lnTo>
                  <a:lnTo>
                    <a:pt x="8803" y="10617"/>
                  </a:lnTo>
                  <a:lnTo>
                    <a:pt x="8676" y="10876"/>
                  </a:lnTo>
                  <a:lnTo>
                    <a:pt x="8715" y="10895"/>
                  </a:lnTo>
                  <a:lnTo>
                    <a:pt x="8767" y="10790"/>
                  </a:lnTo>
                  <a:lnTo>
                    <a:pt x="9002" y="10906"/>
                  </a:lnTo>
                  <a:close/>
                  <a:moveTo>
                    <a:pt x="9002" y="10631"/>
                  </a:moveTo>
                  <a:lnTo>
                    <a:pt x="9002" y="10573"/>
                  </a:lnTo>
                  <a:lnTo>
                    <a:pt x="8898" y="10522"/>
                  </a:lnTo>
                  <a:lnTo>
                    <a:pt x="8977" y="10361"/>
                  </a:lnTo>
                  <a:lnTo>
                    <a:pt x="8942" y="10336"/>
                  </a:lnTo>
                  <a:lnTo>
                    <a:pt x="8836" y="10550"/>
                  </a:lnTo>
                  <a:lnTo>
                    <a:pt x="9002" y="10631"/>
                  </a:lnTo>
                  <a:close/>
                  <a:moveTo>
                    <a:pt x="5626" y="17962"/>
                  </a:moveTo>
                  <a:lnTo>
                    <a:pt x="5550" y="18117"/>
                  </a:lnTo>
                  <a:lnTo>
                    <a:pt x="5198" y="17944"/>
                  </a:lnTo>
                  <a:lnTo>
                    <a:pt x="5175" y="17991"/>
                  </a:lnTo>
                  <a:lnTo>
                    <a:pt x="5566" y="18183"/>
                  </a:lnTo>
                  <a:lnTo>
                    <a:pt x="5662" y="17988"/>
                  </a:lnTo>
                  <a:lnTo>
                    <a:pt x="5626" y="17962"/>
                  </a:lnTo>
                  <a:close/>
                  <a:moveTo>
                    <a:pt x="5828" y="17650"/>
                  </a:moveTo>
                  <a:lnTo>
                    <a:pt x="5438" y="17457"/>
                  </a:lnTo>
                  <a:lnTo>
                    <a:pt x="5415" y="17504"/>
                  </a:lnTo>
                  <a:lnTo>
                    <a:pt x="5578" y="17584"/>
                  </a:lnTo>
                  <a:lnTo>
                    <a:pt x="5497" y="17749"/>
                  </a:lnTo>
                  <a:lnTo>
                    <a:pt x="5334" y="17669"/>
                  </a:lnTo>
                  <a:lnTo>
                    <a:pt x="5311" y="17714"/>
                  </a:lnTo>
                  <a:lnTo>
                    <a:pt x="5702" y="17906"/>
                  </a:lnTo>
                  <a:lnTo>
                    <a:pt x="5724" y="17861"/>
                  </a:lnTo>
                  <a:lnTo>
                    <a:pt x="5535" y="17768"/>
                  </a:lnTo>
                  <a:lnTo>
                    <a:pt x="5616" y="17603"/>
                  </a:lnTo>
                  <a:lnTo>
                    <a:pt x="5805" y="17696"/>
                  </a:lnTo>
                  <a:lnTo>
                    <a:pt x="5828" y="17650"/>
                  </a:lnTo>
                  <a:close/>
                  <a:moveTo>
                    <a:pt x="5993" y="17316"/>
                  </a:moveTo>
                  <a:lnTo>
                    <a:pt x="5952" y="17296"/>
                  </a:lnTo>
                  <a:lnTo>
                    <a:pt x="5868" y="17468"/>
                  </a:lnTo>
                  <a:lnTo>
                    <a:pt x="5725" y="17398"/>
                  </a:lnTo>
                  <a:lnTo>
                    <a:pt x="5790" y="17264"/>
                  </a:lnTo>
                  <a:lnTo>
                    <a:pt x="5750" y="17244"/>
                  </a:lnTo>
                  <a:lnTo>
                    <a:pt x="5684" y="17378"/>
                  </a:lnTo>
                  <a:lnTo>
                    <a:pt x="5556" y="17315"/>
                  </a:lnTo>
                  <a:lnTo>
                    <a:pt x="5635" y="17154"/>
                  </a:lnTo>
                  <a:lnTo>
                    <a:pt x="5599" y="17129"/>
                  </a:lnTo>
                  <a:lnTo>
                    <a:pt x="5494" y="17343"/>
                  </a:lnTo>
                  <a:lnTo>
                    <a:pt x="5885" y="17535"/>
                  </a:lnTo>
                  <a:lnTo>
                    <a:pt x="5993" y="17316"/>
                  </a:lnTo>
                  <a:close/>
                  <a:moveTo>
                    <a:pt x="6093" y="17013"/>
                  </a:moveTo>
                  <a:lnTo>
                    <a:pt x="6017" y="17167"/>
                  </a:lnTo>
                  <a:lnTo>
                    <a:pt x="5665" y="16994"/>
                  </a:lnTo>
                  <a:lnTo>
                    <a:pt x="5642" y="17041"/>
                  </a:lnTo>
                  <a:lnTo>
                    <a:pt x="6033" y="17233"/>
                  </a:lnTo>
                  <a:lnTo>
                    <a:pt x="6129" y="17038"/>
                  </a:lnTo>
                  <a:lnTo>
                    <a:pt x="6093" y="17013"/>
                  </a:lnTo>
                  <a:close/>
                  <a:moveTo>
                    <a:pt x="6352" y="16585"/>
                  </a:moveTo>
                  <a:lnTo>
                    <a:pt x="5945" y="16427"/>
                  </a:lnTo>
                  <a:lnTo>
                    <a:pt x="5911" y="16496"/>
                  </a:lnTo>
                  <a:lnTo>
                    <a:pt x="6134" y="16697"/>
                  </a:lnTo>
                  <a:cubicBezTo>
                    <a:pt x="6148" y="16709"/>
                    <a:pt x="6160" y="16719"/>
                    <a:pt x="6172" y="16728"/>
                  </a:cubicBezTo>
                  <a:cubicBezTo>
                    <a:pt x="6183" y="16736"/>
                    <a:pt x="6189" y="16741"/>
                    <a:pt x="6191" y="16742"/>
                  </a:cubicBezTo>
                  <a:cubicBezTo>
                    <a:pt x="6189" y="16742"/>
                    <a:pt x="6181" y="16740"/>
                    <a:pt x="6167" y="16736"/>
                  </a:cubicBezTo>
                  <a:cubicBezTo>
                    <a:pt x="6153" y="16732"/>
                    <a:pt x="6136" y="16728"/>
                    <a:pt x="6115" y="16724"/>
                  </a:cubicBezTo>
                  <a:lnTo>
                    <a:pt x="5825" y="16670"/>
                  </a:lnTo>
                  <a:lnTo>
                    <a:pt x="5791" y="16738"/>
                  </a:lnTo>
                  <a:lnTo>
                    <a:pt x="6165" y="16965"/>
                  </a:lnTo>
                  <a:lnTo>
                    <a:pt x="6187" y="16920"/>
                  </a:lnTo>
                  <a:lnTo>
                    <a:pt x="5920" y="16761"/>
                  </a:lnTo>
                  <a:cubicBezTo>
                    <a:pt x="5915" y="16758"/>
                    <a:pt x="5908" y="16754"/>
                    <a:pt x="5901" y="16750"/>
                  </a:cubicBezTo>
                  <a:cubicBezTo>
                    <a:pt x="5893" y="16746"/>
                    <a:pt x="5886" y="16741"/>
                    <a:pt x="5878" y="16737"/>
                  </a:cubicBezTo>
                  <a:cubicBezTo>
                    <a:pt x="5871" y="16733"/>
                    <a:pt x="5864" y="16729"/>
                    <a:pt x="5859" y="16726"/>
                  </a:cubicBezTo>
                  <a:cubicBezTo>
                    <a:pt x="5854" y="16723"/>
                    <a:pt x="5851" y="16722"/>
                    <a:pt x="5849" y="16721"/>
                  </a:cubicBezTo>
                  <a:cubicBezTo>
                    <a:pt x="5854" y="16722"/>
                    <a:pt x="5863" y="16724"/>
                    <a:pt x="5877" y="16727"/>
                  </a:cubicBezTo>
                  <a:cubicBezTo>
                    <a:pt x="5892" y="16730"/>
                    <a:pt x="5910" y="16733"/>
                    <a:pt x="5932" y="16738"/>
                  </a:cubicBezTo>
                  <a:lnTo>
                    <a:pt x="6248" y="16797"/>
                  </a:lnTo>
                  <a:lnTo>
                    <a:pt x="6268" y="16757"/>
                  </a:lnTo>
                  <a:lnTo>
                    <a:pt x="6017" y="16530"/>
                  </a:lnTo>
                  <a:cubicBezTo>
                    <a:pt x="6012" y="16525"/>
                    <a:pt x="6006" y="16520"/>
                    <a:pt x="6000" y="16515"/>
                  </a:cubicBezTo>
                  <a:cubicBezTo>
                    <a:pt x="5995" y="16510"/>
                    <a:pt x="5989" y="16506"/>
                    <a:pt x="5984" y="16501"/>
                  </a:cubicBezTo>
                  <a:cubicBezTo>
                    <a:pt x="5978" y="16497"/>
                    <a:pt x="5974" y="16493"/>
                    <a:pt x="5970" y="16490"/>
                  </a:cubicBezTo>
                  <a:cubicBezTo>
                    <a:pt x="5966" y="16487"/>
                    <a:pt x="5964" y="16485"/>
                    <a:pt x="5964" y="16484"/>
                  </a:cubicBezTo>
                  <a:cubicBezTo>
                    <a:pt x="5965" y="16485"/>
                    <a:pt x="5967" y="16486"/>
                    <a:pt x="5972" y="16488"/>
                  </a:cubicBezTo>
                  <a:cubicBezTo>
                    <a:pt x="5977" y="16490"/>
                    <a:pt x="5982" y="16492"/>
                    <a:pt x="5989" y="16496"/>
                  </a:cubicBezTo>
                  <a:cubicBezTo>
                    <a:pt x="5996" y="16499"/>
                    <a:pt x="6003" y="16502"/>
                    <a:pt x="6010" y="16505"/>
                  </a:cubicBezTo>
                  <a:cubicBezTo>
                    <a:pt x="6018" y="16508"/>
                    <a:pt x="6025" y="16511"/>
                    <a:pt x="6031" y="16514"/>
                  </a:cubicBezTo>
                  <a:lnTo>
                    <a:pt x="6329" y="16632"/>
                  </a:lnTo>
                  <a:lnTo>
                    <a:pt x="6352" y="16585"/>
                  </a:lnTo>
                  <a:close/>
                  <a:moveTo>
                    <a:pt x="6372" y="16174"/>
                  </a:moveTo>
                  <a:cubicBezTo>
                    <a:pt x="6357" y="16172"/>
                    <a:pt x="6343" y="16173"/>
                    <a:pt x="6330" y="16176"/>
                  </a:cubicBezTo>
                  <a:cubicBezTo>
                    <a:pt x="6317" y="16180"/>
                    <a:pt x="6305" y="16185"/>
                    <a:pt x="6294" y="16193"/>
                  </a:cubicBezTo>
                  <a:cubicBezTo>
                    <a:pt x="6283" y="16200"/>
                    <a:pt x="6271" y="16211"/>
                    <a:pt x="6257" y="16226"/>
                  </a:cubicBezTo>
                  <a:lnTo>
                    <a:pt x="6221" y="16264"/>
                  </a:lnTo>
                  <a:cubicBezTo>
                    <a:pt x="6202" y="16284"/>
                    <a:pt x="6185" y="16296"/>
                    <a:pt x="6171" y="16301"/>
                  </a:cubicBezTo>
                  <a:cubicBezTo>
                    <a:pt x="6156" y="16307"/>
                    <a:pt x="6141" y="16306"/>
                    <a:pt x="6125" y="16298"/>
                  </a:cubicBezTo>
                  <a:cubicBezTo>
                    <a:pt x="6105" y="16288"/>
                    <a:pt x="6092" y="16273"/>
                    <a:pt x="6088" y="16254"/>
                  </a:cubicBezTo>
                  <a:cubicBezTo>
                    <a:pt x="6083" y="16235"/>
                    <a:pt x="6087" y="16213"/>
                    <a:pt x="6099" y="16188"/>
                  </a:cubicBezTo>
                  <a:cubicBezTo>
                    <a:pt x="6103" y="16180"/>
                    <a:pt x="6107" y="16172"/>
                    <a:pt x="6112" y="16165"/>
                  </a:cubicBezTo>
                  <a:cubicBezTo>
                    <a:pt x="6117" y="16158"/>
                    <a:pt x="6123" y="16152"/>
                    <a:pt x="6129" y="16146"/>
                  </a:cubicBezTo>
                  <a:cubicBezTo>
                    <a:pt x="6135" y="16140"/>
                    <a:pt x="6142" y="16134"/>
                    <a:pt x="6151" y="16128"/>
                  </a:cubicBezTo>
                  <a:cubicBezTo>
                    <a:pt x="6159" y="16122"/>
                    <a:pt x="6168" y="16116"/>
                    <a:pt x="6179" y="16109"/>
                  </a:cubicBezTo>
                  <a:lnTo>
                    <a:pt x="6155" y="16072"/>
                  </a:lnTo>
                  <a:cubicBezTo>
                    <a:pt x="6112" y="16097"/>
                    <a:pt x="6080" y="16130"/>
                    <a:pt x="6060" y="16171"/>
                  </a:cubicBezTo>
                  <a:cubicBezTo>
                    <a:pt x="6050" y="16190"/>
                    <a:pt x="6045" y="16209"/>
                    <a:pt x="6042" y="16227"/>
                  </a:cubicBezTo>
                  <a:cubicBezTo>
                    <a:pt x="6040" y="16246"/>
                    <a:pt x="6041" y="16263"/>
                    <a:pt x="6046" y="16279"/>
                  </a:cubicBezTo>
                  <a:cubicBezTo>
                    <a:pt x="6050" y="16294"/>
                    <a:pt x="6058" y="16309"/>
                    <a:pt x="6069" y="16322"/>
                  </a:cubicBezTo>
                  <a:cubicBezTo>
                    <a:pt x="6079" y="16334"/>
                    <a:pt x="6093" y="16345"/>
                    <a:pt x="6110" y="16353"/>
                  </a:cubicBezTo>
                  <a:cubicBezTo>
                    <a:pt x="6135" y="16365"/>
                    <a:pt x="6160" y="16368"/>
                    <a:pt x="6186" y="16360"/>
                  </a:cubicBezTo>
                  <a:cubicBezTo>
                    <a:pt x="6197" y="16356"/>
                    <a:pt x="6208" y="16351"/>
                    <a:pt x="6218" y="16342"/>
                  </a:cubicBezTo>
                  <a:cubicBezTo>
                    <a:pt x="6228" y="16334"/>
                    <a:pt x="6240" y="16323"/>
                    <a:pt x="6254" y="16308"/>
                  </a:cubicBezTo>
                  <a:lnTo>
                    <a:pt x="6286" y="16274"/>
                  </a:lnTo>
                  <a:cubicBezTo>
                    <a:pt x="6323" y="16234"/>
                    <a:pt x="6359" y="16223"/>
                    <a:pt x="6393" y="16240"/>
                  </a:cubicBezTo>
                  <a:cubicBezTo>
                    <a:pt x="6416" y="16251"/>
                    <a:pt x="6430" y="16270"/>
                    <a:pt x="6435" y="16295"/>
                  </a:cubicBezTo>
                  <a:cubicBezTo>
                    <a:pt x="6438" y="16307"/>
                    <a:pt x="6438" y="16318"/>
                    <a:pt x="6436" y="16328"/>
                  </a:cubicBezTo>
                  <a:cubicBezTo>
                    <a:pt x="6434" y="16339"/>
                    <a:pt x="6429" y="16351"/>
                    <a:pt x="6422" y="16366"/>
                  </a:cubicBezTo>
                  <a:cubicBezTo>
                    <a:pt x="6412" y="16386"/>
                    <a:pt x="6400" y="16403"/>
                    <a:pt x="6387" y="16417"/>
                  </a:cubicBezTo>
                  <a:cubicBezTo>
                    <a:pt x="6373" y="16431"/>
                    <a:pt x="6356" y="16444"/>
                    <a:pt x="6337" y="16454"/>
                  </a:cubicBezTo>
                  <a:lnTo>
                    <a:pt x="6363" y="16493"/>
                  </a:lnTo>
                  <a:cubicBezTo>
                    <a:pt x="6385" y="16479"/>
                    <a:pt x="6403" y="16464"/>
                    <a:pt x="6419" y="16446"/>
                  </a:cubicBezTo>
                  <a:cubicBezTo>
                    <a:pt x="6435" y="16429"/>
                    <a:pt x="6448" y="16408"/>
                    <a:pt x="6460" y="16385"/>
                  </a:cubicBezTo>
                  <a:cubicBezTo>
                    <a:pt x="6469" y="16366"/>
                    <a:pt x="6475" y="16350"/>
                    <a:pt x="6478" y="16334"/>
                  </a:cubicBezTo>
                  <a:cubicBezTo>
                    <a:pt x="6481" y="16318"/>
                    <a:pt x="6481" y="16302"/>
                    <a:pt x="6479" y="16285"/>
                  </a:cubicBezTo>
                  <a:cubicBezTo>
                    <a:pt x="6477" y="16262"/>
                    <a:pt x="6470" y="16242"/>
                    <a:pt x="6457" y="16225"/>
                  </a:cubicBezTo>
                  <a:cubicBezTo>
                    <a:pt x="6445" y="16207"/>
                    <a:pt x="6430" y="16194"/>
                    <a:pt x="6412" y="16185"/>
                  </a:cubicBezTo>
                  <a:cubicBezTo>
                    <a:pt x="6400" y="16179"/>
                    <a:pt x="6386" y="16175"/>
                    <a:pt x="6372" y="16174"/>
                  </a:cubicBezTo>
                  <a:close/>
                  <a:moveTo>
                    <a:pt x="6486" y="15984"/>
                  </a:moveTo>
                  <a:lnTo>
                    <a:pt x="6443" y="15962"/>
                  </a:lnTo>
                  <a:lnTo>
                    <a:pt x="6389" y="16071"/>
                  </a:lnTo>
                  <a:lnTo>
                    <a:pt x="6433" y="16092"/>
                  </a:lnTo>
                  <a:lnTo>
                    <a:pt x="6486" y="15984"/>
                  </a:lnTo>
                  <a:close/>
                  <a:moveTo>
                    <a:pt x="6403" y="15496"/>
                  </a:moveTo>
                  <a:lnTo>
                    <a:pt x="6380" y="15542"/>
                  </a:lnTo>
                  <a:lnTo>
                    <a:pt x="6652" y="15676"/>
                  </a:lnTo>
                  <a:cubicBezTo>
                    <a:pt x="6665" y="15683"/>
                    <a:pt x="6676" y="15689"/>
                    <a:pt x="6685" y="15696"/>
                  </a:cubicBezTo>
                  <a:cubicBezTo>
                    <a:pt x="6693" y="15702"/>
                    <a:pt x="6700" y="15710"/>
                    <a:pt x="6706" y="15721"/>
                  </a:cubicBezTo>
                  <a:cubicBezTo>
                    <a:pt x="6711" y="15731"/>
                    <a:pt x="6712" y="15743"/>
                    <a:pt x="6711" y="15757"/>
                  </a:cubicBezTo>
                  <a:cubicBezTo>
                    <a:pt x="6709" y="15771"/>
                    <a:pt x="6704" y="15786"/>
                    <a:pt x="6696" y="15802"/>
                  </a:cubicBezTo>
                  <a:cubicBezTo>
                    <a:pt x="6690" y="15814"/>
                    <a:pt x="6684" y="15824"/>
                    <a:pt x="6678" y="15832"/>
                  </a:cubicBezTo>
                  <a:cubicBezTo>
                    <a:pt x="6671" y="15839"/>
                    <a:pt x="6664" y="15845"/>
                    <a:pt x="6657" y="15850"/>
                  </a:cubicBezTo>
                  <a:cubicBezTo>
                    <a:pt x="6651" y="15854"/>
                    <a:pt x="6644" y="15857"/>
                    <a:pt x="6638" y="15858"/>
                  </a:cubicBezTo>
                  <a:cubicBezTo>
                    <a:pt x="6631" y="15859"/>
                    <a:pt x="6626" y="15860"/>
                    <a:pt x="6621" y="15860"/>
                  </a:cubicBezTo>
                  <a:cubicBezTo>
                    <a:pt x="6613" y="15859"/>
                    <a:pt x="6604" y="15857"/>
                    <a:pt x="6593" y="15853"/>
                  </a:cubicBezTo>
                  <a:cubicBezTo>
                    <a:pt x="6581" y="15848"/>
                    <a:pt x="6571" y="15844"/>
                    <a:pt x="6561" y="15839"/>
                  </a:cubicBezTo>
                  <a:lnTo>
                    <a:pt x="6298" y="15709"/>
                  </a:lnTo>
                  <a:lnTo>
                    <a:pt x="6275" y="15755"/>
                  </a:lnTo>
                  <a:lnTo>
                    <a:pt x="6555" y="15893"/>
                  </a:lnTo>
                  <a:cubicBezTo>
                    <a:pt x="6564" y="15898"/>
                    <a:pt x="6574" y="15902"/>
                    <a:pt x="6586" y="15906"/>
                  </a:cubicBezTo>
                  <a:cubicBezTo>
                    <a:pt x="6598" y="15911"/>
                    <a:pt x="6610" y="15913"/>
                    <a:pt x="6622" y="15912"/>
                  </a:cubicBezTo>
                  <a:cubicBezTo>
                    <a:pt x="6646" y="15911"/>
                    <a:pt x="6668" y="15904"/>
                    <a:pt x="6686" y="15890"/>
                  </a:cubicBezTo>
                  <a:cubicBezTo>
                    <a:pt x="6704" y="15876"/>
                    <a:pt x="6720" y="15854"/>
                    <a:pt x="6735" y="15824"/>
                  </a:cubicBezTo>
                  <a:cubicBezTo>
                    <a:pt x="6747" y="15800"/>
                    <a:pt x="6754" y="15779"/>
                    <a:pt x="6757" y="15760"/>
                  </a:cubicBezTo>
                  <a:cubicBezTo>
                    <a:pt x="6760" y="15742"/>
                    <a:pt x="6760" y="15724"/>
                    <a:pt x="6755" y="15707"/>
                  </a:cubicBezTo>
                  <a:cubicBezTo>
                    <a:pt x="6751" y="15690"/>
                    <a:pt x="6744" y="15676"/>
                    <a:pt x="6733" y="15666"/>
                  </a:cubicBezTo>
                  <a:cubicBezTo>
                    <a:pt x="6721" y="15656"/>
                    <a:pt x="6704" y="15645"/>
                    <a:pt x="6681" y="15633"/>
                  </a:cubicBezTo>
                  <a:lnTo>
                    <a:pt x="6403" y="15496"/>
                  </a:lnTo>
                  <a:close/>
                  <a:moveTo>
                    <a:pt x="6977" y="15316"/>
                  </a:moveTo>
                  <a:lnTo>
                    <a:pt x="6586" y="15124"/>
                  </a:lnTo>
                  <a:lnTo>
                    <a:pt x="6563" y="15170"/>
                  </a:lnTo>
                  <a:lnTo>
                    <a:pt x="6776" y="15273"/>
                  </a:lnTo>
                  <a:cubicBezTo>
                    <a:pt x="6791" y="15280"/>
                    <a:pt x="6805" y="15286"/>
                    <a:pt x="6819" y="15293"/>
                  </a:cubicBezTo>
                  <a:cubicBezTo>
                    <a:pt x="6833" y="15299"/>
                    <a:pt x="6846" y="15305"/>
                    <a:pt x="6858" y="15309"/>
                  </a:cubicBezTo>
                  <a:cubicBezTo>
                    <a:pt x="6869" y="15314"/>
                    <a:pt x="6879" y="15318"/>
                    <a:pt x="6886" y="15321"/>
                  </a:cubicBezTo>
                  <a:cubicBezTo>
                    <a:pt x="6894" y="15324"/>
                    <a:pt x="6898" y="15326"/>
                    <a:pt x="6898" y="15326"/>
                  </a:cubicBezTo>
                  <a:cubicBezTo>
                    <a:pt x="6897" y="15326"/>
                    <a:pt x="6893" y="15326"/>
                    <a:pt x="6887" y="15325"/>
                  </a:cubicBezTo>
                  <a:cubicBezTo>
                    <a:pt x="6881" y="15325"/>
                    <a:pt x="6873" y="15324"/>
                    <a:pt x="6864" y="15324"/>
                  </a:cubicBezTo>
                  <a:cubicBezTo>
                    <a:pt x="6855" y="15323"/>
                    <a:pt x="6844" y="15323"/>
                    <a:pt x="6833" y="15322"/>
                  </a:cubicBezTo>
                  <a:cubicBezTo>
                    <a:pt x="6821" y="15322"/>
                    <a:pt x="6810" y="15322"/>
                    <a:pt x="6798" y="15322"/>
                  </a:cubicBezTo>
                  <a:lnTo>
                    <a:pt x="6485" y="15329"/>
                  </a:lnTo>
                  <a:lnTo>
                    <a:pt x="6458" y="15383"/>
                  </a:lnTo>
                  <a:lnTo>
                    <a:pt x="6849" y="15576"/>
                  </a:lnTo>
                  <a:lnTo>
                    <a:pt x="6873" y="15527"/>
                  </a:lnTo>
                  <a:lnTo>
                    <a:pt x="6645" y="15418"/>
                  </a:lnTo>
                  <a:cubicBezTo>
                    <a:pt x="6633" y="15412"/>
                    <a:pt x="6622" y="15407"/>
                    <a:pt x="6610" y="15402"/>
                  </a:cubicBezTo>
                  <a:cubicBezTo>
                    <a:pt x="6599" y="15397"/>
                    <a:pt x="6588" y="15392"/>
                    <a:pt x="6578" y="15388"/>
                  </a:cubicBezTo>
                  <a:cubicBezTo>
                    <a:pt x="6568" y="15384"/>
                    <a:pt x="6559" y="15380"/>
                    <a:pt x="6552" y="15377"/>
                  </a:cubicBezTo>
                  <a:cubicBezTo>
                    <a:pt x="6545" y="15374"/>
                    <a:pt x="6540" y="15372"/>
                    <a:pt x="6536" y="15371"/>
                  </a:cubicBezTo>
                  <a:cubicBezTo>
                    <a:pt x="6540" y="15372"/>
                    <a:pt x="6546" y="15372"/>
                    <a:pt x="6553" y="15372"/>
                  </a:cubicBezTo>
                  <a:cubicBezTo>
                    <a:pt x="6561" y="15373"/>
                    <a:pt x="6569" y="15373"/>
                    <a:pt x="6580" y="15373"/>
                  </a:cubicBezTo>
                  <a:cubicBezTo>
                    <a:pt x="6590" y="15373"/>
                    <a:pt x="6601" y="15373"/>
                    <a:pt x="6613" y="15373"/>
                  </a:cubicBezTo>
                  <a:cubicBezTo>
                    <a:pt x="6625" y="15373"/>
                    <a:pt x="6638" y="15373"/>
                    <a:pt x="6652" y="15373"/>
                  </a:cubicBezTo>
                  <a:lnTo>
                    <a:pt x="6953" y="15365"/>
                  </a:lnTo>
                  <a:lnTo>
                    <a:pt x="6977" y="15316"/>
                  </a:lnTo>
                  <a:close/>
                  <a:moveTo>
                    <a:pt x="7055" y="15156"/>
                  </a:moveTo>
                  <a:lnTo>
                    <a:pt x="6665" y="14964"/>
                  </a:lnTo>
                  <a:lnTo>
                    <a:pt x="6642" y="15009"/>
                  </a:lnTo>
                  <a:lnTo>
                    <a:pt x="7033" y="15202"/>
                  </a:lnTo>
                  <a:lnTo>
                    <a:pt x="7055" y="15156"/>
                  </a:lnTo>
                  <a:close/>
                  <a:moveTo>
                    <a:pt x="6855" y="14576"/>
                  </a:moveTo>
                  <a:lnTo>
                    <a:pt x="6832" y="14624"/>
                  </a:lnTo>
                  <a:lnTo>
                    <a:pt x="7048" y="14835"/>
                  </a:lnTo>
                  <a:cubicBezTo>
                    <a:pt x="7066" y="14852"/>
                    <a:pt x="7081" y="14866"/>
                    <a:pt x="7093" y="14877"/>
                  </a:cubicBezTo>
                  <a:cubicBezTo>
                    <a:pt x="7105" y="14888"/>
                    <a:pt x="7113" y="14895"/>
                    <a:pt x="7118" y="14899"/>
                  </a:cubicBezTo>
                  <a:cubicBezTo>
                    <a:pt x="7115" y="14898"/>
                    <a:pt x="7110" y="14896"/>
                    <a:pt x="7103" y="14895"/>
                  </a:cubicBezTo>
                  <a:cubicBezTo>
                    <a:pt x="7096" y="14893"/>
                    <a:pt x="7088" y="14891"/>
                    <a:pt x="7079" y="14889"/>
                  </a:cubicBezTo>
                  <a:cubicBezTo>
                    <a:pt x="7070" y="14887"/>
                    <a:pt x="7060" y="14885"/>
                    <a:pt x="7050" y="14884"/>
                  </a:cubicBezTo>
                  <a:cubicBezTo>
                    <a:pt x="7039" y="14882"/>
                    <a:pt x="7029" y="14880"/>
                    <a:pt x="7019" y="14879"/>
                  </a:cubicBezTo>
                  <a:lnTo>
                    <a:pt x="6727" y="14837"/>
                  </a:lnTo>
                  <a:lnTo>
                    <a:pt x="6702" y="14888"/>
                  </a:lnTo>
                  <a:lnTo>
                    <a:pt x="7157" y="14949"/>
                  </a:lnTo>
                  <a:lnTo>
                    <a:pt x="7180" y="14903"/>
                  </a:lnTo>
                  <a:lnTo>
                    <a:pt x="6855" y="14576"/>
                  </a:lnTo>
                  <a:close/>
                  <a:moveTo>
                    <a:pt x="7391" y="14474"/>
                  </a:moveTo>
                  <a:lnTo>
                    <a:pt x="7351" y="14454"/>
                  </a:lnTo>
                  <a:lnTo>
                    <a:pt x="7266" y="14626"/>
                  </a:lnTo>
                  <a:lnTo>
                    <a:pt x="7123" y="14556"/>
                  </a:lnTo>
                  <a:lnTo>
                    <a:pt x="7189" y="14422"/>
                  </a:lnTo>
                  <a:lnTo>
                    <a:pt x="7148" y="14402"/>
                  </a:lnTo>
                  <a:lnTo>
                    <a:pt x="7083" y="14536"/>
                  </a:lnTo>
                  <a:lnTo>
                    <a:pt x="6954" y="14473"/>
                  </a:lnTo>
                  <a:lnTo>
                    <a:pt x="7033" y="14312"/>
                  </a:lnTo>
                  <a:lnTo>
                    <a:pt x="6997" y="14287"/>
                  </a:lnTo>
                  <a:lnTo>
                    <a:pt x="6892" y="14501"/>
                  </a:lnTo>
                  <a:lnTo>
                    <a:pt x="7283" y="14693"/>
                  </a:lnTo>
                  <a:lnTo>
                    <a:pt x="7391" y="14474"/>
                  </a:lnTo>
                  <a:close/>
                  <a:moveTo>
                    <a:pt x="7554" y="14143"/>
                  </a:moveTo>
                  <a:lnTo>
                    <a:pt x="7518" y="14147"/>
                  </a:lnTo>
                  <a:cubicBezTo>
                    <a:pt x="7501" y="14150"/>
                    <a:pt x="7483" y="14152"/>
                    <a:pt x="7465" y="14155"/>
                  </a:cubicBezTo>
                  <a:cubicBezTo>
                    <a:pt x="7446" y="14157"/>
                    <a:pt x="7428" y="14160"/>
                    <a:pt x="7412" y="14162"/>
                  </a:cubicBezTo>
                  <a:cubicBezTo>
                    <a:pt x="7395" y="14164"/>
                    <a:pt x="7384" y="14166"/>
                    <a:pt x="7377" y="14167"/>
                  </a:cubicBezTo>
                  <a:cubicBezTo>
                    <a:pt x="7367" y="14169"/>
                    <a:pt x="7356" y="14172"/>
                    <a:pt x="7344" y="14175"/>
                  </a:cubicBezTo>
                  <a:cubicBezTo>
                    <a:pt x="7332" y="14178"/>
                    <a:pt x="7322" y="14181"/>
                    <a:pt x="7314" y="14185"/>
                  </a:cubicBezTo>
                  <a:lnTo>
                    <a:pt x="7317" y="14179"/>
                  </a:lnTo>
                  <a:cubicBezTo>
                    <a:pt x="7324" y="14164"/>
                    <a:pt x="7329" y="14148"/>
                    <a:pt x="7330" y="14133"/>
                  </a:cubicBezTo>
                  <a:cubicBezTo>
                    <a:pt x="7331" y="14118"/>
                    <a:pt x="7329" y="14103"/>
                    <a:pt x="7324" y="14090"/>
                  </a:cubicBezTo>
                  <a:cubicBezTo>
                    <a:pt x="7319" y="14076"/>
                    <a:pt x="7312" y="14063"/>
                    <a:pt x="7301" y="14052"/>
                  </a:cubicBezTo>
                  <a:cubicBezTo>
                    <a:pt x="7290" y="14040"/>
                    <a:pt x="7276" y="14031"/>
                    <a:pt x="7260" y="14023"/>
                  </a:cubicBezTo>
                  <a:cubicBezTo>
                    <a:pt x="7250" y="14018"/>
                    <a:pt x="7240" y="14015"/>
                    <a:pt x="7230" y="14013"/>
                  </a:cubicBezTo>
                  <a:cubicBezTo>
                    <a:pt x="7221" y="14011"/>
                    <a:pt x="7211" y="14010"/>
                    <a:pt x="7203" y="14011"/>
                  </a:cubicBezTo>
                  <a:cubicBezTo>
                    <a:pt x="7194" y="14011"/>
                    <a:pt x="7186" y="14012"/>
                    <a:pt x="7179" y="14014"/>
                  </a:cubicBezTo>
                  <a:cubicBezTo>
                    <a:pt x="7172" y="14016"/>
                    <a:pt x="7165" y="14018"/>
                    <a:pt x="7159" y="14021"/>
                  </a:cubicBezTo>
                  <a:cubicBezTo>
                    <a:pt x="7153" y="14024"/>
                    <a:pt x="7147" y="14028"/>
                    <a:pt x="7141" y="14032"/>
                  </a:cubicBezTo>
                  <a:cubicBezTo>
                    <a:pt x="7135" y="14036"/>
                    <a:pt x="7129" y="14042"/>
                    <a:pt x="7123" y="14049"/>
                  </a:cubicBezTo>
                  <a:cubicBezTo>
                    <a:pt x="7117" y="14055"/>
                    <a:pt x="7111" y="14063"/>
                    <a:pt x="7105" y="14073"/>
                  </a:cubicBezTo>
                  <a:cubicBezTo>
                    <a:pt x="7099" y="14083"/>
                    <a:pt x="7092" y="14094"/>
                    <a:pt x="7086" y="14108"/>
                  </a:cubicBezTo>
                  <a:lnTo>
                    <a:pt x="7041" y="14199"/>
                  </a:lnTo>
                  <a:lnTo>
                    <a:pt x="7432" y="14391"/>
                  </a:lnTo>
                  <a:lnTo>
                    <a:pt x="7454" y="14345"/>
                  </a:lnTo>
                  <a:lnTo>
                    <a:pt x="7278" y="14259"/>
                  </a:lnTo>
                  <a:cubicBezTo>
                    <a:pt x="7283" y="14249"/>
                    <a:pt x="7289" y="14242"/>
                    <a:pt x="7295" y="14237"/>
                  </a:cubicBezTo>
                  <a:cubicBezTo>
                    <a:pt x="7301" y="14233"/>
                    <a:pt x="7311" y="14229"/>
                    <a:pt x="7325" y="14226"/>
                  </a:cubicBezTo>
                  <a:cubicBezTo>
                    <a:pt x="7348" y="14222"/>
                    <a:pt x="7370" y="14218"/>
                    <a:pt x="7390" y="14214"/>
                  </a:cubicBezTo>
                  <a:cubicBezTo>
                    <a:pt x="7411" y="14211"/>
                    <a:pt x="7430" y="14208"/>
                    <a:pt x="7448" y="14206"/>
                  </a:cubicBezTo>
                  <a:cubicBezTo>
                    <a:pt x="7465" y="14204"/>
                    <a:pt x="7480" y="14203"/>
                    <a:pt x="7493" y="14202"/>
                  </a:cubicBezTo>
                  <a:cubicBezTo>
                    <a:pt x="7507" y="14201"/>
                    <a:pt x="7517" y="14201"/>
                    <a:pt x="7525" y="14201"/>
                  </a:cubicBezTo>
                  <a:lnTo>
                    <a:pt x="7554" y="14143"/>
                  </a:lnTo>
                  <a:close/>
                  <a:moveTo>
                    <a:pt x="7268" y="14094"/>
                  </a:moveTo>
                  <a:cubicBezTo>
                    <a:pt x="7276" y="14102"/>
                    <a:pt x="7282" y="14111"/>
                    <a:pt x="7285" y="14121"/>
                  </a:cubicBezTo>
                  <a:cubicBezTo>
                    <a:pt x="7288" y="14131"/>
                    <a:pt x="7288" y="14143"/>
                    <a:pt x="7286" y="14156"/>
                  </a:cubicBezTo>
                  <a:cubicBezTo>
                    <a:pt x="7284" y="14168"/>
                    <a:pt x="7278" y="14184"/>
                    <a:pt x="7270" y="14201"/>
                  </a:cubicBezTo>
                  <a:lnTo>
                    <a:pt x="7248" y="14244"/>
                  </a:lnTo>
                  <a:lnTo>
                    <a:pt x="7103" y="14173"/>
                  </a:lnTo>
                  <a:lnTo>
                    <a:pt x="7126" y="14126"/>
                  </a:lnTo>
                  <a:cubicBezTo>
                    <a:pt x="7131" y="14115"/>
                    <a:pt x="7136" y="14106"/>
                    <a:pt x="7141" y="14099"/>
                  </a:cubicBezTo>
                  <a:cubicBezTo>
                    <a:pt x="7146" y="14092"/>
                    <a:pt x="7152" y="14086"/>
                    <a:pt x="7158" y="14081"/>
                  </a:cubicBezTo>
                  <a:cubicBezTo>
                    <a:pt x="7168" y="14072"/>
                    <a:pt x="7180" y="14067"/>
                    <a:pt x="7195" y="14065"/>
                  </a:cubicBezTo>
                  <a:cubicBezTo>
                    <a:pt x="7209" y="14063"/>
                    <a:pt x="7223" y="14065"/>
                    <a:pt x="7236" y="14072"/>
                  </a:cubicBezTo>
                  <a:cubicBezTo>
                    <a:pt x="7249" y="14078"/>
                    <a:pt x="7259" y="14085"/>
                    <a:pt x="7268" y="14094"/>
                  </a:cubicBezTo>
                  <a:close/>
                  <a:moveTo>
                    <a:pt x="7565" y="13749"/>
                  </a:moveTo>
                  <a:cubicBezTo>
                    <a:pt x="7550" y="13747"/>
                    <a:pt x="7537" y="13748"/>
                    <a:pt x="7523" y="13752"/>
                  </a:cubicBezTo>
                  <a:cubicBezTo>
                    <a:pt x="7510" y="13755"/>
                    <a:pt x="7498" y="13761"/>
                    <a:pt x="7488" y="13768"/>
                  </a:cubicBezTo>
                  <a:cubicBezTo>
                    <a:pt x="7477" y="13775"/>
                    <a:pt x="7464" y="13786"/>
                    <a:pt x="7450" y="13801"/>
                  </a:cubicBezTo>
                  <a:lnTo>
                    <a:pt x="7414" y="13839"/>
                  </a:lnTo>
                  <a:cubicBezTo>
                    <a:pt x="7395" y="13859"/>
                    <a:pt x="7378" y="13871"/>
                    <a:pt x="7364" y="13876"/>
                  </a:cubicBezTo>
                  <a:cubicBezTo>
                    <a:pt x="7349" y="13882"/>
                    <a:pt x="7334" y="13881"/>
                    <a:pt x="7318" y="13873"/>
                  </a:cubicBezTo>
                  <a:cubicBezTo>
                    <a:pt x="7298" y="13863"/>
                    <a:pt x="7286" y="13848"/>
                    <a:pt x="7281" y="13829"/>
                  </a:cubicBezTo>
                  <a:cubicBezTo>
                    <a:pt x="7276" y="13810"/>
                    <a:pt x="7280" y="13788"/>
                    <a:pt x="7292" y="13763"/>
                  </a:cubicBezTo>
                  <a:cubicBezTo>
                    <a:pt x="7296" y="13755"/>
                    <a:pt x="7301" y="13747"/>
                    <a:pt x="7305" y="13740"/>
                  </a:cubicBezTo>
                  <a:cubicBezTo>
                    <a:pt x="7310" y="13733"/>
                    <a:pt x="7316" y="13727"/>
                    <a:pt x="7322" y="13721"/>
                  </a:cubicBezTo>
                  <a:cubicBezTo>
                    <a:pt x="7328" y="13715"/>
                    <a:pt x="7336" y="13709"/>
                    <a:pt x="7344" y="13703"/>
                  </a:cubicBezTo>
                  <a:cubicBezTo>
                    <a:pt x="7352" y="13697"/>
                    <a:pt x="7361" y="13691"/>
                    <a:pt x="7372" y="13684"/>
                  </a:cubicBezTo>
                  <a:lnTo>
                    <a:pt x="7348" y="13647"/>
                  </a:lnTo>
                  <a:cubicBezTo>
                    <a:pt x="7305" y="13672"/>
                    <a:pt x="7273" y="13705"/>
                    <a:pt x="7253" y="13747"/>
                  </a:cubicBezTo>
                  <a:cubicBezTo>
                    <a:pt x="7243" y="13766"/>
                    <a:pt x="7238" y="13784"/>
                    <a:pt x="7236" y="13802"/>
                  </a:cubicBezTo>
                  <a:cubicBezTo>
                    <a:pt x="7233" y="13821"/>
                    <a:pt x="7235" y="13838"/>
                    <a:pt x="7239" y="13854"/>
                  </a:cubicBezTo>
                  <a:cubicBezTo>
                    <a:pt x="7243" y="13870"/>
                    <a:pt x="7251" y="13884"/>
                    <a:pt x="7262" y="13897"/>
                  </a:cubicBezTo>
                  <a:cubicBezTo>
                    <a:pt x="7272" y="13910"/>
                    <a:pt x="7286" y="13920"/>
                    <a:pt x="7303" y="13928"/>
                  </a:cubicBezTo>
                  <a:cubicBezTo>
                    <a:pt x="7328" y="13941"/>
                    <a:pt x="7353" y="13943"/>
                    <a:pt x="7379" y="13935"/>
                  </a:cubicBezTo>
                  <a:cubicBezTo>
                    <a:pt x="7390" y="13931"/>
                    <a:pt x="7401" y="13926"/>
                    <a:pt x="7411" y="13918"/>
                  </a:cubicBezTo>
                  <a:cubicBezTo>
                    <a:pt x="7421" y="13910"/>
                    <a:pt x="7434" y="13898"/>
                    <a:pt x="7448" y="13883"/>
                  </a:cubicBezTo>
                  <a:lnTo>
                    <a:pt x="7479" y="13849"/>
                  </a:lnTo>
                  <a:cubicBezTo>
                    <a:pt x="7516" y="13810"/>
                    <a:pt x="7552" y="13798"/>
                    <a:pt x="7586" y="13815"/>
                  </a:cubicBezTo>
                  <a:cubicBezTo>
                    <a:pt x="7610" y="13827"/>
                    <a:pt x="7624" y="13845"/>
                    <a:pt x="7628" y="13871"/>
                  </a:cubicBezTo>
                  <a:cubicBezTo>
                    <a:pt x="7631" y="13882"/>
                    <a:pt x="7631" y="13893"/>
                    <a:pt x="7629" y="13903"/>
                  </a:cubicBezTo>
                  <a:cubicBezTo>
                    <a:pt x="7627" y="13914"/>
                    <a:pt x="7622" y="13926"/>
                    <a:pt x="7615" y="13941"/>
                  </a:cubicBezTo>
                  <a:cubicBezTo>
                    <a:pt x="7605" y="13961"/>
                    <a:pt x="7594" y="13978"/>
                    <a:pt x="7580" y="13992"/>
                  </a:cubicBezTo>
                  <a:cubicBezTo>
                    <a:pt x="7566" y="14006"/>
                    <a:pt x="7550" y="14019"/>
                    <a:pt x="7530" y="14029"/>
                  </a:cubicBezTo>
                  <a:lnTo>
                    <a:pt x="7556" y="14068"/>
                  </a:lnTo>
                  <a:cubicBezTo>
                    <a:pt x="7578" y="14054"/>
                    <a:pt x="7597" y="14039"/>
                    <a:pt x="7612" y="14021"/>
                  </a:cubicBezTo>
                  <a:cubicBezTo>
                    <a:pt x="7628" y="14004"/>
                    <a:pt x="7642" y="13983"/>
                    <a:pt x="7653" y="13960"/>
                  </a:cubicBezTo>
                  <a:cubicBezTo>
                    <a:pt x="7662" y="13942"/>
                    <a:pt x="7668" y="13925"/>
                    <a:pt x="7671" y="13909"/>
                  </a:cubicBezTo>
                  <a:cubicBezTo>
                    <a:pt x="7674" y="13894"/>
                    <a:pt x="7674" y="13877"/>
                    <a:pt x="7672" y="13860"/>
                  </a:cubicBezTo>
                  <a:cubicBezTo>
                    <a:pt x="7670" y="13837"/>
                    <a:pt x="7663" y="13817"/>
                    <a:pt x="7651" y="13800"/>
                  </a:cubicBezTo>
                  <a:cubicBezTo>
                    <a:pt x="7638" y="13782"/>
                    <a:pt x="7623" y="13769"/>
                    <a:pt x="7605" y="13760"/>
                  </a:cubicBezTo>
                  <a:cubicBezTo>
                    <a:pt x="7593" y="13754"/>
                    <a:pt x="7580" y="13750"/>
                    <a:pt x="7565" y="13749"/>
                  </a:cubicBezTo>
                  <a:close/>
                  <a:moveTo>
                    <a:pt x="7783" y="13678"/>
                  </a:moveTo>
                  <a:lnTo>
                    <a:pt x="7392" y="13486"/>
                  </a:lnTo>
                  <a:lnTo>
                    <a:pt x="7369" y="13532"/>
                  </a:lnTo>
                  <a:lnTo>
                    <a:pt x="7760" y="13724"/>
                  </a:lnTo>
                  <a:lnTo>
                    <a:pt x="7783" y="13678"/>
                  </a:lnTo>
                  <a:close/>
                  <a:moveTo>
                    <a:pt x="7558" y="13149"/>
                  </a:moveTo>
                  <a:lnTo>
                    <a:pt x="7430" y="13407"/>
                  </a:lnTo>
                  <a:lnTo>
                    <a:pt x="7470" y="13427"/>
                  </a:lnTo>
                  <a:lnTo>
                    <a:pt x="7521" y="13322"/>
                  </a:lnTo>
                  <a:lnTo>
                    <a:pt x="7873" y="13495"/>
                  </a:lnTo>
                  <a:lnTo>
                    <a:pt x="7895" y="13450"/>
                  </a:lnTo>
                  <a:lnTo>
                    <a:pt x="7543" y="13277"/>
                  </a:lnTo>
                  <a:lnTo>
                    <a:pt x="7595" y="13171"/>
                  </a:lnTo>
                  <a:lnTo>
                    <a:pt x="7558" y="13149"/>
                  </a:lnTo>
                  <a:close/>
                  <a:moveTo>
                    <a:pt x="8100" y="13032"/>
                  </a:moveTo>
                  <a:lnTo>
                    <a:pt x="7646" y="12969"/>
                  </a:lnTo>
                  <a:lnTo>
                    <a:pt x="7616" y="13030"/>
                  </a:lnTo>
                  <a:lnTo>
                    <a:pt x="7943" y="13353"/>
                  </a:lnTo>
                  <a:lnTo>
                    <a:pt x="7966" y="13306"/>
                  </a:lnTo>
                  <a:lnTo>
                    <a:pt x="7864" y="13209"/>
                  </a:lnTo>
                  <a:lnTo>
                    <a:pt x="7936" y="13063"/>
                  </a:lnTo>
                  <a:lnTo>
                    <a:pt x="8074" y="13085"/>
                  </a:lnTo>
                  <a:lnTo>
                    <a:pt x="8100" y="13032"/>
                  </a:lnTo>
                  <a:close/>
                  <a:moveTo>
                    <a:pt x="7892" y="13056"/>
                  </a:moveTo>
                  <a:lnTo>
                    <a:pt x="7832" y="13178"/>
                  </a:lnTo>
                  <a:lnTo>
                    <a:pt x="7671" y="13022"/>
                  </a:lnTo>
                  <a:lnTo>
                    <a:pt x="7892" y="13056"/>
                  </a:lnTo>
                  <a:close/>
                  <a:moveTo>
                    <a:pt x="7538" y="13000"/>
                  </a:moveTo>
                  <a:cubicBezTo>
                    <a:pt x="7529" y="13003"/>
                    <a:pt x="7523" y="13009"/>
                    <a:pt x="7519" y="13017"/>
                  </a:cubicBezTo>
                  <a:cubicBezTo>
                    <a:pt x="7515" y="13025"/>
                    <a:pt x="7515" y="13033"/>
                    <a:pt x="7517" y="13042"/>
                  </a:cubicBezTo>
                  <a:cubicBezTo>
                    <a:pt x="7520" y="13050"/>
                    <a:pt x="7526" y="13057"/>
                    <a:pt x="7534" y="13060"/>
                  </a:cubicBezTo>
                  <a:cubicBezTo>
                    <a:pt x="7542" y="13065"/>
                    <a:pt x="7551" y="13065"/>
                    <a:pt x="7559" y="13062"/>
                  </a:cubicBezTo>
                  <a:cubicBezTo>
                    <a:pt x="7568" y="13060"/>
                    <a:pt x="7574" y="13054"/>
                    <a:pt x="7579" y="13046"/>
                  </a:cubicBezTo>
                  <a:cubicBezTo>
                    <a:pt x="7583" y="13037"/>
                    <a:pt x="7583" y="13029"/>
                    <a:pt x="7580" y="13021"/>
                  </a:cubicBezTo>
                  <a:cubicBezTo>
                    <a:pt x="7577" y="13012"/>
                    <a:pt x="7571" y="13006"/>
                    <a:pt x="7563" y="13002"/>
                  </a:cubicBezTo>
                  <a:cubicBezTo>
                    <a:pt x="7555" y="12998"/>
                    <a:pt x="7546" y="12997"/>
                    <a:pt x="7538" y="13000"/>
                  </a:cubicBezTo>
                  <a:close/>
                  <a:moveTo>
                    <a:pt x="7596" y="12883"/>
                  </a:moveTo>
                  <a:cubicBezTo>
                    <a:pt x="7587" y="12886"/>
                    <a:pt x="7581" y="12891"/>
                    <a:pt x="7577" y="12900"/>
                  </a:cubicBezTo>
                  <a:cubicBezTo>
                    <a:pt x="7573" y="12908"/>
                    <a:pt x="7572" y="12916"/>
                    <a:pt x="7575" y="12924"/>
                  </a:cubicBezTo>
                  <a:cubicBezTo>
                    <a:pt x="7578" y="12933"/>
                    <a:pt x="7584" y="12939"/>
                    <a:pt x="7592" y="12943"/>
                  </a:cubicBezTo>
                  <a:cubicBezTo>
                    <a:pt x="7600" y="12947"/>
                    <a:pt x="7608" y="12948"/>
                    <a:pt x="7617" y="12945"/>
                  </a:cubicBezTo>
                  <a:cubicBezTo>
                    <a:pt x="7626" y="12942"/>
                    <a:pt x="7632" y="12937"/>
                    <a:pt x="7636" y="12928"/>
                  </a:cubicBezTo>
                  <a:cubicBezTo>
                    <a:pt x="7640" y="12920"/>
                    <a:pt x="7641" y="12912"/>
                    <a:pt x="7638" y="12903"/>
                  </a:cubicBezTo>
                  <a:cubicBezTo>
                    <a:pt x="7635" y="12895"/>
                    <a:pt x="7629" y="12889"/>
                    <a:pt x="7620" y="12884"/>
                  </a:cubicBezTo>
                  <a:cubicBezTo>
                    <a:pt x="7612" y="12880"/>
                    <a:pt x="7604" y="12880"/>
                    <a:pt x="7596" y="12883"/>
                  </a:cubicBezTo>
                  <a:close/>
                  <a:moveTo>
                    <a:pt x="7837" y="12580"/>
                  </a:moveTo>
                  <a:lnTo>
                    <a:pt x="7710" y="12839"/>
                  </a:lnTo>
                  <a:lnTo>
                    <a:pt x="7750" y="12858"/>
                  </a:lnTo>
                  <a:lnTo>
                    <a:pt x="7801" y="12753"/>
                  </a:lnTo>
                  <a:lnTo>
                    <a:pt x="8153" y="12926"/>
                  </a:lnTo>
                  <a:lnTo>
                    <a:pt x="8175" y="12881"/>
                  </a:lnTo>
                  <a:lnTo>
                    <a:pt x="7823" y="12708"/>
                  </a:lnTo>
                  <a:lnTo>
                    <a:pt x="7875" y="12602"/>
                  </a:lnTo>
                  <a:lnTo>
                    <a:pt x="7837" y="12580"/>
                  </a:lnTo>
                  <a:close/>
                  <a:moveTo>
                    <a:pt x="8503" y="12213"/>
                  </a:moveTo>
                  <a:lnTo>
                    <a:pt x="8096" y="12055"/>
                  </a:lnTo>
                  <a:lnTo>
                    <a:pt x="8062" y="12124"/>
                  </a:lnTo>
                  <a:lnTo>
                    <a:pt x="8286" y="12325"/>
                  </a:lnTo>
                  <a:cubicBezTo>
                    <a:pt x="8299" y="12337"/>
                    <a:pt x="8312" y="12347"/>
                    <a:pt x="8323" y="12356"/>
                  </a:cubicBezTo>
                  <a:cubicBezTo>
                    <a:pt x="8334" y="12364"/>
                    <a:pt x="8341" y="12369"/>
                    <a:pt x="8342" y="12370"/>
                  </a:cubicBezTo>
                  <a:cubicBezTo>
                    <a:pt x="8340" y="12370"/>
                    <a:pt x="8332" y="12368"/>
                    <a:pt x="8318" y="12364"/>
                  </a:cubicBezTo>
                  <a:cubicBezTo>
                    <a:pt x="8304" y="12360"/>
                    <a:pt x="8287" y="12356"/>
                    <a:pt x="8267" y="12352"/>
                  </a:cubicBezTo>
                  <a:lnTo>
                    <a:pt x="7976" y="12298"/>
                  </a:lnTo>
                  <a:lnTo>
                    <a:pt x="7943" y="12366"/>
                  </a:lnTo>
                  <a:lnTo>
                    <a:pt x="8317" y="12593"/>
                  </a:lnTo>
                  <a:lnTo>
                    <a:pt x="8339" y="12548"/>
                  </a:lnTo>
                  <a:lnTo>
                    <a:pt x="8071" y="12389"/>
                  </a:lnTo>
                  <a:cubicBezTo>
                    <a:pt x="8066" y="12386"/>
                    <a:pt x="8059" y="12382"/>
                    <a:pt x="8052" y="12378"/>
                  </a:cubicBezTo>
                  <a:cubicBezTo>
                    <a:pt x="8044" y="12374"/>
                    <a:pt x="8037" y="12369"/>
                    <a:pt x="8030" y="12365"/>
                  </a:cubicBezTo>
                  <a:cubicBezTo>
                    <a:pt x="8022" y="12361"/>
                    <a:pt x="8016" y="12357"/>
                    <a:pt x="8010" y="12354"/>
                  </a:cubicBezTo>
                  <a:cubicBezTo>
                    <a:pt x="8005" y="12351"/>
                    <a:pt x="8002" y="12350"/>
                    <a:pt x="8001" y="12349"/>
                  </a:cubicBezTo>
                  <a:cubicBezTo>
                    <a:pt x="8005" y="12350"/>
                    <a:pt x="8014" y="12352"/>
                    <a:pt x="8028" y="12355"/>
                  </a:cubicBezTo>
                  <a:cubicBezTo>
                    <a:pt x="8043" y="12358"/>
                    <a:pt x="8062" y="12361"/>
                    <a:pt x="8084" y="12366"/>
                  </a:cubicBezTo>
                  <a:lnTo>
                    <a:pt x="8399" y="12425"/>
                  </a:lnTo>
                  <a:lnTo>
                    <a:pt x="8419" y="12385"/>
                  </a:lnTo>
                  <a:lnTo>
                    <a:pt x="8168" y="12158"/>
                  </a:lnTo>
                  <a:cubicBezTo>
                    <a:pt x="8163" y="12153"/>
                    <a:pt x="8158" y="12148"/>
                    <a:pt x="8152" y="12143"/>
                  </a:cubicBezTo>
                  <a:cubicBezTo>
                    <a:pt x="8146" y="12138"/>
                    <a:pt x="8140" y="12134"/>
                    <a:pt x="8135" y="12129"/>
                  </a:cubicBezTo>
                  <a:cubicBezTo>
                    <a:pt x="8130" y="12125"/>
                    <a:pt x="8125" y="12121"/>
                    <a:pt x="8122" y="12118"/>
                  </a:cubicBezTo>
                  <a:cubicBezTo>
                    <a:pt x="8118" y="12115"/>
                    <a:pt x="8116" y="12113"/>
                    <a:pt x="8115" y="12112"/>
                  </a:cubicBezTo>
                  <a:cubicBezTo>
                    <a:pt x="8116" y="12112"/>
                    <a:pt x="8119" y="12114"/>
                    <a:pt x="8123" y="12116"/>
                  </a:cubicBezTo>
                  <a:cubicBezTo>
                    <a:pt x="8128" y="12118"/>
                    <a:pt x="8134" y="12120"/>
                    <a:pt x="8140" y="12123"/>
                  </a:cubicBezTo>
                  <a:cubicBezTo>
                    <a:pt x="8147" y="12127"/>
                    <a:pt x="8154" y="12130"/>
                    <a:pt x="8162" y="12133"/>
                  </a:cubicBezTo>
                  <a:cubicBezTo>
                    <a:pt x="8169" y="12136"/>
                    <a:pt x="8176" y="12139"/>
                    <a:pt x="8183" y="12142"/>
                  </a:cubicBezTo>
                  <a:lnTo>
                    <a:pt x="8480" y="12260"/>
                  </a:lnTo>
                  <a:lnTo>
                    <a:pt x="8503" y="12213"/>
                  </a:lnTo>
                  <a:close/>
                  <a:moveTo>
                    <a:pt x="8288" y="11665"/>
                  </a:moveTo>
                  <a:lnTo>
                    <a:pt x="8265" y="11711"/>
                  </a:lnTo>
                  <a:lnTo>
                    <a:pt x="8537" y="11845"/>
                  </a:lnTo>
                  <a:cubicBezTo>
                    <a:pt x="8551" y="11851"/>
                    <a:pt x="8562" y="11858"/>
                    <a:pt x="8570" y="11864"/>
                  </a:cubicBezTo>
                  <a:cubicBezTo>
                    <a:pt x="8579" y="11870"/>
                    <a:pt x="8586" y="11879"/>
                    <a:pt x="8591" y="11890"/>
                  </a:cubicBezTo>
                  <a:cubicBezTo>
                    <a:pt x="8596" y="11900"/>
                    <a:pt x="8598" y="11912"/>
                    <a:pt x="8596" y="11925"/>
                  </a:cubicBezTo>
                  <a:cubicBezTo>
                    <a:pt x="8595" y="11939"/>
                    <a:pt x="8590" y="11954"/>
                    <a:pt x="8582" y="11971"/>
                  </a:cubicBezTo>
                  <a:cubicBezTo>
                    <a:pt x="8576" y="11983"/>
                    <a:pt x="8569" y="11993"/>
                    <a:pt x="8563" y="12000"/>
                  </a:cubicBezTo>
                  <a:cubicBezTo>
                    <a:pt x="8556" y="12008"/>
                    <a:pt x="8550" y="12014"/>
                    <a:pt x="8543" y="12018"/>
                  </a:cubicBezTo>
                  <a:cubicBezTo>
                    <a:pt x="8536" y="12022"/>
                    <a:pt x="8529" y="12025"/>
                    <a:pt x="8523" y="12026"/>
                  </a:cubicBezTo>
                  <a:cubicBezTo>
                    <a:pt x="8517" y="12028"/>
                    <a:pt x="8511" y="12028"/>
                    <a:pt x="8506" y="12028"/>
                  </a:cubicBezTo>
                  <a:cubicBezTo>
                    <a:pt x="8499" y="12028"/>
                    <a:pt x="8489" y="12026"/>
                    <a:pt x="8478" y="12021"/>
                  </a:cubicBezTo>
                  <a:cubicBezTo>
                    <a:pt x="8467" y="12017"/>
                    <a:pt x="8456" y="12012"/>
                    <a:pt x="8446" y="12007"/>
                  </a:cubicBezTo>
                  <a:lnTo>
                    <a:pt x="8183" y="11878"/>
                  </a:lnTo>
                  <a:lnTo>
                    <a:pt x="8160" y="11924"/>
                  </a:lnTo>
                  <a:lnTo>
                    <a:pt x="8441" y="12062"/>
                  </a:lnTo>
                  <a:cubicBezTo>
                    <a:pt x="8449" y="12066"/>
                    <a:pt x="8460" y="12071"/>
                    <a:pt x="8471" y="12075"/>
                  </a:cubicBezTo>
                  <a:cubicBezTo>
                    <a:pt x="8483" y="12079"/>
                    <a:pt x="8495" y="12081"/>
                    <a:pt x="8507" y="12081"/>
                  </a:cubicBezTo>
                  <a:cubicBezTo>
                    <a:pt x="8532" y="12079"/>
                    <a:pt x="8553" y="12072"/>
                    <a:pt x="8571" y="12059"/>
                  </a:cubicBezTo>
                  <a:cubicBezTo>
                    <a:pt x="8589" y="12045"/>
                    <a:pt x="8605" y="12023"/>
                    <a:pt x="8620" y="11993"/>
                  </a:cubicBezTo>
                  <a:cubicBezTo>
                    <a:pt x="8632" y="11969"/>
                    <a:pt x="8640" y="11947"/>
                    <a:pt x="8643" y="11929"/>
                  </a:cubicBezTo>
                  <a:cubicBezTo>
                    <a:pt x="8646" y="11910"/>
                    <a:pt x="8645" y="11892"/>
                    <a:pt x="8641" y="11875"/>
                  </a:cubicBezTo>
                  <a:cubicBezTo>
                    <a:pt x="8637" y="11859"/>
                    <a:pt x="8629" y="11845"/>
                    <a:pt x="8618" y="11835"/>
                  </a:cubicBezTo>
                  <a:cubicBezTo>
                    <a:pt x="8607" y="11824"/>
                    <a:pt x="8589" y="11813"/>
                    <a:pt x="8566" y="11802"/>
                  </a:cubicBezTo>
                  <a:lnTo>
                    <a:pt x="8288" y="11665"/>
                  </a:lnTo>
                  <a:close/>
                  <a:moveTo>
                    <a:pt x="8131" y="11796"/>
                  </a:moveTo>
                  <a:cubicBezTo>
                    <a:pt x="8122" y="11798"/>
                    <a:pt x="8116" y="11804"/>
                    <a:pt x="8112" y="11812"/>
                  </a:cubicBezTo>
                  <a:cubicBezTo>
                    <a:pt x="8108" y="11820"/>
                    <a:pt x="8107" y="11829"/>
                    <a:pt x="8110" y="11837"/>
                  </a:cubicBezTo>
                  <a:cubicBezTo>
                    <a:pt x="8113" y="11846"/>
                    <a:pt x="8119" y="11852"/>
                    <a:pt x="8127" y="11856"/>
                  </a:cubicBezTo>
                  <a:cubicBezTo>
                    <a:pt x="8135" y="11860"/>
                    <a:pt x="8143" y="11861"/>
                    <a:pt x="8152" y="11858"/>
                  </a:cubicBezTo>
                  <a:cubicBezTo>
                    <a:pt x="8161" y="11855"/>
                    <a:pt x="8167" y="11849"/>
                    <a:pt x="8171" y="11841"/>
                  </a:cubicBezTo>
                  <a:cubicBezTo>
                    <a:pt x="8175" y="11833"/>
                    <a:pt x="8176" y="11824"/>
                    <a:pt x="8173" y="11816"/>
                  </a:cubicBezTo>
                  <a:cubicBezTo>
                    <a:pt x="8170" y="11807"/>
                    <a:pt x="8164" y="11801"/>
                    <a:pt x="8155" y="11797"/>
                  </a:cubicBezTo>
                  <a:cubicBezTo>
                    <a:pt x="8147" y="11793"/>
                    <a:pt x="8139" y="11793"/>
                    <a:pt x="8131" y="11796"/>
                  </a:cubicBezTo>
                  <a:close/>
                  <a:moveTo>
                    <a:pt x="8188" y="11679"/>
                  </a:moveTo>
                  <a:cubicBezTo>
                    <a:pt x="8180" y="11682"/>
                    <a:pt x="8173" y="11687"/>
                    <a:pt x="8169" y="11696"/>
                  </a:cubicBezTo>
                  <a:cubicBezTo>
                    <a:pt x="8165" y="11704"/>
                    <a:pt x="8165" y="11712"/>
                    <a:pt x="8168" y="11720"/>
                  </a:cubicBezTo>
                  <a:cubicBezTo>
                    <a:pt x="8171" y="11729"/>
                    <a:pt x="8176" y="11735"/>
                    <a:pt x="8184" y="11739"/>
                  </a:cubicBezTo>
                  <a:cubicBezTo>
                    <a:pt x="8192" y="11743"/>
                    <a:pt x="8201" y="11744"/>
                    <a:pt x="8210" y="11741"/>
                  </a:cubicBezTo>
                  <a:cubicBezTo>
                    <a:pt x="8218" y="11738"/>
                    <a:pt x="8225" y="11733"/>
                    <a:pt x="8229" y="11724"/>
                  </a:cubicBezTo>
                  <a:cubicBezTo>
                    <a:pt x="8233" y="11716"/>
                    <a:pt x="8233" y="11707"/>
                    <a:pt x="8230" y="11699"/>
                  </a:cubicBezTo>
                  <a:cubicBezTo>
                    <a:pt x="8227" y="11691"/>
                    <a:pt x="8221" y="11684"/>
                    <a:pt x="8213" y="11680"/>
                  </a:cubicBezTo>
                  <a:cubicBezTo>
                    <a:pt x="8205" y="11676"/>
                    <a:pt x="8197" y="11676"/>
                    <a:pt x="8188" y="11679"/>
                  </a:cubicBezTo>
                  <a:close/>
                  <a:moveTo>
                    <a:pt x="8862" y="11485"/>
                  </a:moveTo>
                  <a:lnTo>
                    <a:pt x="8471" y="11292"/>
                  </a:lnTo>
                  <a:lnTo>
                    <a:pt x="8448" y="11338"/>
                  </a:lnTo>
                  <a:lnTo>
                    <a:pt x="8662" y="11441"/>
                  </a:lnTo>
                  <a:cubicBezTo>
                    <a:pt x="8676" y="11448"/>
                    <a:pt x="8690" y="11455"/>
                    <a:pt x="8704" y="11461"/>
                  </a:cubicBezTo>
                  <a:cubicBezTo>
                    <a:pt x="8719" y="11467"/>
                    <a:pt x="8732" y="11473"/>
                    <a:pt x="8743" y="11478"/>
                  </a:cubicBezTo>
                  <a:cubicBezTo>
                    <a:pt x="8755" y="11483"/>
                    <a:pt x="8764" y="11487"/>
                    <a:pt x="8772" y="11490"/>
                  </a:cubicBezTo>
                  <a:cubicBezTo>
                    <a:pt x="8779" y="11493"/>
                    <a:pt x="8783" y="11495"/>
                    <a:pt x="8783" y="11495"/>
                  </a:cubicBezTo>
                  <a:cubicBezTo>
                    <a:pt x="8782" y="11495"/>
                    <a:pt x="8778" y="11494"/>
                    <a:pt x="8772" y="11494"/>
                  </a:cubicBezTo>
                  <a:cubicBezTo>
                    <a:pt x="8766" y="11493"/>
                    <a:pt x="8758" y="11493"/>
                    <a:pt x="8749" y="11492"/>
                  </a:cubicBezTo>
                  <a:cubicBezTo>
                    <a:pt x="8740" y="11492"/>
                    <a:pt x="8730" y="11491"/>
                    <a:pt x="8718" y="11491"/>
                  </a:cubicBezTo>
                  <a:cubicBezTo>
                    <a:pt x="8706" y="11490"/>
                    <a:pt x="8695" y="11490"/>
                    <a:pt x="8683" y="11491"/>
                  </a:cubicBezTo>
                  <a:lnTo>
                    <a:pt x="8370" y="11498"/>
                  </a:lnTo>
                  <a:lnTo>
                    <a:pt x="8343" y="11552"/>
                  </a:lnTo>
                  <a:lnTo>
                    <a:pt x="8734" y="11744"/>
                  </a:lnTo>
                  <a:lnTo>
                    <a:pt x="8758" y="11696"/>
                  </a:lnTo>
                  <a:lnTo>
                    <a:pt x="8530" y="11587"/>
                  </a:lnTo>
                  <a:cubicBezTo>
                    <a:pt x="8519" y="11581"/>
                    <a:pt x="8507" y="11576"/>
                    <a:pt x="8495" y="11571"/>
                  </a:cubicBezTo>
                  <a:cubicBezTo>
                    <a:pt x="8484" y="11566"/>
                    <a:pt x="8473" y="11561"/>
                    <a:pt x="8463" y="11557"/>
                  </a:cubicBezTo>
                  <a:cubicBezTo>
                    <a:pt x="8453" y="11553"/>
                    <a:pt x="8444" y="11549"/>
                    <a:pt x="8437" y="11546"/>
                  </a:cubicBezTo>
                  <a:cubicBezTo>
                    <a:pt x="8430" y="11543"/>
                    <a:pt x="8425" y="11541"/>
                    <a:pt x="8422" y="11540"/>
                  </a:cubicBezTo>
                  <a:cubicBezTo>
                    <a:pt x="8426" y="11540"/>
                    <a:pt x="8431" y="11541"/>
                    <a:pt x="8439" y="11541"/>
                  </a:cubicBezTo>
                  <a:cubicBezTo>
                    <a:pt x="8446" y="11541"/>
                    <a:pt x="8455" y="11541"/>
                    <a:pt x="8465" y="11541"/>
                  </a:cubicBezTo>
                  <a:cubicBezTo>
                    <a:pt x="8475" y="11541"/>
                    <a:pt x="8486" y="11542"/>
                    <a:pt x="8498" y="11542"/>
                  </a:cubicBezTo>
                  <a:cubicBezTo>
                    <a:pt x="8511" y="11542"/>
                    <a:pt x="8523" y="11542"/>
                    <a:pt x="8537" y="11541"/>
                  </a:cubicBezTo>
                  <a:lnTo>
                    <a:pt x="8838" y="11534"/>
                  </a:lnTo>
                  <a:lnTo>
                    <a:pt x="8862" y="11485"/>
                  </a:lnTo>
                  <a:close/>
                  <a:moveTo>
                    <a:pt x="8886" y="11064"/>
                  </a:moveTo>
                  <a:cubicBezTo>
                    <a:pt x="8872" y="11062"/>
                    <a:pt x="8858" y="11063"/>
                    <a:pt x="8845" y="11067"/>
                  </a:cubicBezTo>
                  <a:cubicBezTo>
                    <a:pt x="8832" y="11070"/>
                    <a:pt x="8820" y="11076"/>
                    <a:pt x="8809" y="11083"/>
                  </a:cubicBezTo>
                  <a:cubicBezTo>
                    <a:pt x="8798" y="11090"/>
                    <a:pt x="8785" y="11101"/>
                    <a:pt x="8771" y="11116"/>
                  </a:cubicBezTo>
                  <a:lnTo>
                    <a:pt x="8735" y="11154"/>
                  </a:lnTo>
                  <a:cubicBezTo>
                    <a:pt x="8716" y="11174"/>
                    <a:pt x="8699" y="11186"/>
                    <a:pt x="8685" y="11192"/>
                  </a:cubicBezTo>
                  <a:cubicBezTo>
                    <a:pt x="8670" y="11197"/>
                    <a:pt x="8655" y="11196"/>
                    <a:pt x="8639" y="11188"/>
                  </a:cubicBezTo>
                  <a:cubicBezTo>
                    <a:pt x="8619" y="11178"/>
                    <a:pt x="8607" y="11163"/>
                    <a:pt x="8602" y="11144"/>
                  </a:cubicBezTo>
                  <a:cubicBezTo>
                    <a:pt x="8597" y="11125"/>
                    <a:pt x="8601" y="11103"/>
                    <a:pt x="8613" y="11078"/>
                  </a:cubicBezTo>
                  <a:cubicBezTo>
                    <a:pt x="8617" y="11070"/>
                    <a:pt x="8622" y="11062"/>
                    <a:pt x="8627" y="11055"/>
                  </a:cubicBezTo>
                  <a:cubicBezTo>
                    <a:pt x="8631" y="11048"/>
                    <a:pt x="8637" y="11042"/>
                    <a:pt x="8643" y="11036"/>
                  </a:cubicBezTo>
                  <a:cubicBezTo>
                    <a:pt x="8650" y="11030"/>
                    <a:pt x="8657" y="11024"/>
                    <a:pt x="8665" y="11018"/>
                  </a:cubicBezTo>
                  <a:cubicBezTo>
                    <a:pt x="8673" y="11012"/>
                    <a:pt x="8682" y="11006"/>
                    <a:pt x="8693" y="10999"/>
                  </a:cubicBezTo>
                  <a:lnTo>
                    <a:pt x="8670" y="10962"/>
                  </a:lnTo>
                  <a:cubicBezTo>
                    <a:pt x="8626" y="10987"/>
                    <a:pt x="8594" y="11020"/>
                    <a:pt x="8574" y="11062"/>
                  </a:cubicBezTo>
                  <a:cubicBezTo>
                    <a:pt x="8565" y="11081"/>
                    <a:pt x="8559" y="11099"/>
                    <a:pt x="8557" y="11117"/>
                  </a:cubicBezTo>
                  <a:cubicBezTo>
                    <a:pt x="8555" y="11136"/>
                    <a:pt x="8556" y="11153"/>
                    <a:pt x="8560" y="11169"/>
                  </a:cubicBezTo>
                  <a:cubicBezTo>
                    <a:pt x="8565" y="11185"/>
                    <a:pt x="8572" y="11199"/>
                    <a:pt x="8583" y="11212"/>
                  </a:cubicBezTo>
                  <a:cubicBezTo>
                    <a:pt x="8594" y="11225"/>
                    <a:pt x="8607" y="11235"/>
                    <a:pt x="8624" y="11243"/>
                  </a:cubicBezTo>
                  <a:cubicBezTo>
                    <a:pt x="8649" y="11256"/>
                    <a:pt x="8674" y="11258"/>
                    <a:pt x="8700" y="11250"/>
                  </a:cubicBezTo>
                  <a:cubicBezTo>
                    <a:pt x="8712" y="11247"/>
                    <a:pt x="8722" y="11241"/>
                    <a:pt x="8733" y="11233"/>
                  </a:cubicBezTo>
                  <a:cubicBezTo>
                    <a:pt x="8743" y="11225"/>
                    <a:pt x="8755" y="11213"/>
                    <a:pt x="8769" y="11198"/>
                  </a:cubicBezTo>
                  <a:lnTo>
                    <a:pt x="8800" y="11164"/>
                  </a:lnTo>
                  <a:cubicBezTo>
                    <a:pt x="8837" y="11125"/>
                    <a:pt x="8873" y="11113"/>
                    <a:pt x="8908" y="11130"/>
                  </a:cubicBezTo>
                  <a:cubicBezTo>
                    <a:pt x="8931" y="11142"/>
                    <a:pt x="8945" y="11160"/>
                    <a:pt x="8950" y="11186"/>
                  </a:cubicBezTo>
                  <a:cubicBezTo>
                    <a:pt x="8952" y="11197"/>
                    <a:pt x="8952" y="11208"/>
                    <a:pt x="8950" y="11218"/>
                  </a:cubicBezTo>
                  <a:cubicBezTo>
                    <a:pt x="8948" y="11229"/>
                    <a:pt x="8943" y="11241"/>
                    <a:pt x="8936" y="11256"/>
                  </a:cubicBezTo>
                  <a:cubicBezTo>
                    <a:pt x="8926" y="11276"/>
                    <a:pt x="8915" y="11293"/>
                    <a:pt x="8901" y="11307"/>
                  </a:cubicBezTo>
                  <a:cubicBezTo>
                    <a:pt x="8888" y="11321"/>
                    <a:pt x="8871" y="11334"/>
                    <a:pt x="8851" y="11344"/>
                  </a:cubicBezTo>
                  <a:lnTo>
                    <a:pt x="8877" y="11383"/>
                  </a:lnTo>
                  <a:cubicBezTo>
                    <a:pt x="8899" y="11369"/>
                    <a:pt x="8918" y="11354"/>
                    <a:pt x="8933" y="11336"/>
                  </a:cubicBezTo>
                  <a:cubicBezTo>
                    <a:pt x="8949" y="11319"/>
                    <a:pt x="8963" y="11298"/>
                    <a:pt x="8974" y="11275"/>
                  </a:cubicBezTo>
                  <a:cubicBezTo>
                    <a:pt x="8983" y="11257"/>
                    <a:pt x="8989" y="11240"/>
                    <a:pt x="8992" y="11224"/>
                  </a:cubicBezTo>
                  <a:cubicBezTo>
                    <a:pt x="8995" y="11209"/>
                    <a:pt x="8996" y="11192"/>
                    <a:pt x="8994" y="11175"/>
                  </a:cubicBezTo>
                  <a:cubicBezTo>
                    <a:pt x="8991" y="11152"/>
                    <a:pt x="8984" y="11132"/>
                    <a:pt x="8972" y="11115"/>
                  </a:cubicBezTo>
                  <a:cubicBezTo>
                    <a:pt x="8960" y="11097"/>
                    <a:pt x="8944" y="11084"/>
                    <a:pt x="8926" y="11075"/>
                  </a:cubicBezTo>
                  <a:cubicBezTo>
                    <a:pt x="8914" y="11069"/>
                    <a:pt x="8901" y="11065"/>
                    <a:pt x="8886" y="11064"/>
                  </a:cubicBezTo>
                  <a:close/>
                  <a:moveTo>
                    <a:pt x="6440" y="18132"/>
                  </a:moveTo>
                  <a:lnTo>
                    <a:pt x="6404" y="18137"/>
                  </a:lnTo>
                  <a:cubicBezTo>
                    <a:pt x="6387" y="18139"/>
                    <a:pt x="6370" y="18141"/>
                    <a:pt x="6351" y="18144"/>
                  </a:cubicBezTo>
                  <a:cubicBezTo>
                    <a:pt x="6332" y="18147"/>
                    <a:pt x="6315" y="18149"/>
                    <a:pt x="6298" y="18151"/>
                  </a:cubicBezTo>
                  <a:cubicBezTo>
                    <a:pt x="6282" y="18154"/>
                    <a:pt x="6270" y="18155"/>
                    <a:pt x="6263" y="18157"/>
                  </a:cubicBezTo>
                  <a:cubicBezTo>
                    <a:pt x="6253" y="18159"/>
                    <a:pt x="6242" y="18161"/>
                    <a:pt x="6231" y="18164"/>
                  </a:cubicBezTo>
                  <a:cubicBezTo>
                    <a:pt x="6219" y="18167"/>
                    <a:pt x="6208" y="18171"/>
                    <a:pt x="6200" y="18175"/>
                  </a:cubicBezTo>
                  <a:lnTo>
                    <a:pt x="6203" y="18169"/>
                  </a:lnTo>
                  <a:cubicBezTo>
                    <a:pt x="6210" y="18153"/>
                    <a:pt x="6215" y="18138"/>
                    <a:pt x="6216" y="18123"/>
                  </a:cubicBezTo>
                  <a:cubicBezTo>
                    <a:pt x="6217" y="18107"/>
                    <a:pt x="6215" y="18093"/>
                    <a:pt x="6210" y="18079"/>
                  </a:cubicBezTo>
                  <a:cubicBezTo>
                    <a:pt x="6206" y="18065"/>
                    <a:pt x="6198" y="18053"/>
                    <a:pt x="6187" y="18041"/>
                  </a:cubicBezTo>
                  <a:cubicBezTo>
                    <a:pt x="6176" y="18030"/>
                    <a:pt x="6163" y="18020"/>
                    <a:pt x="6147" y="18012"/>
                  </a:cubicBezTo>
                  <a:cubicBezTo>
                    <a:pt x="6136" y="18007"/>
                    <a:pt x="6126" y="18004"/>
                    <a:pt x="6117" y="18002"/>
                  </a:cubicBezTo>
                  <a:cubicBezTo>
                    <a:pt x="6107" y="18001"/>
                    <a:pt x="6098" y="18000"/>
                    <a:pt x="6089" y="18000"/>
                  </a:cubicBezTo>
                  <a:cubicBezTo>
                    <a:pt x="6080" y="18000"/>
                    <a:pt x="6072" y="18001"/>
                    <a:pt x="6065" y="18003"/>
                  </a:cubicBezTo>
                  <a:cubicBezTo>
                    <a:pt x="6058" y="18005"/>
                    <a:pt x="6051" y="18008"/>
                    <a:pt x="6046" y="18011"/>
                  </a:cubicBezTo>
                  <a:cubicBezTo>
                    <a:pt x="6039" y="18013"/>
                    <a:pt x="6034" y="18017"/>
                    <a:pt x="6028" y="18021"/>
                  </a:cubicBezTo>
                  <a:cubicBezTo>
                    <a:pt x="6022" y="18026"/>
                    <a:pt x="6016" y="18031"/>
                    <a:pt x="6010" y="18038"/>
                  </a:cubicBezTo>
                  <a:cubicBezTo>
                    <a:pt x="6003" y="18045"/>
                    <a:pt x="5997" y="18053"/>
                    <a:pt x="5991" y="18063"/>
                  </a:cubicBezTo>
                  <a:cubicBezTo>
                    <a:pt x="5985" y="18072"/>
                    <a:pt x="5978" y="18084"/>
                    <a:pt x="5972" y="18097"/>
                  </a:cubicBezTo>
                  <a:lnTo>
                    <a:pt x="5927" y="18188"/>
                  </a:lnTo>
                  <a:lnTo>
                    <a:pt x="6061" y="18254"/>
                  </a:lnTo>
                  <a:lnTo>
                    <a:pt x="6176" y="18254"/>
                  </a:lnTo>
                  <a:lnTo>
                    <a:pt x="6164" y="18248"/>
                  </a:lnTo>
                  <a:cubicBezTo>
                    <a:pt x="6169" y="18238"/>
                    <a:pt x="6175" y="18231"/>
                    <a:pt x="6181" y="18227"/>
                  </a:cubicBezTo>
                  <a:cubicBezTo>
                    <a:pt x="6187" y="18222"/>
                    <a:pt x="6197" y="18219"/>
                    <a:pt x="6211" y="18216"/>
                  </a:cubicBezTo>
                  <a:cubicBezTo>
                    <a:pt x="6234" y="18211"/>
                    <a:pt x="6256" y="18207"/>
                    <a:pt x="6277" y="18204"/>
                  </a:cubicBezTo>
                  <a:cubicBezTo>
                    <a:pt x="6297" y="18200"/>
                    <a:pt x="6316" y="18197"/>
                    <a:pt x="6334" y="18195"/>
                  </a:cubicBezTo>
                  <a:cubicBezTo>
                    <a:pt x="6351" y="18193"/>
                    <a:pt x="6366" y="18192"/>
                    <a:pt x="6380" y="18191"/>
                  </a:cubicBezTo>
                  <a:cubicBezTo>
                    <a:pt x="6393" y="18191"/>
                    <a:pt x="6403" y="18191"/>
                    <a:pt x="6411" y="18191"/>
                  </a:cubicBezTo>
                  <a:lnTo>
                    <a:pt x="6440" y="18132"/>
                  </a:lnTo>
                  <a:close/>
                  <a:moveTo>
                    <a:pt x="9002" y="12831"/>
                  </a:moveTo>
                  <a:lnTo>
                    <a:pt x="9002" y="12772"/>
                  </a:lnTo>
                  <a:lnTo>
                    <a:pt x="8835" y="12692"/>
                  </a:lnTo>
                  <a:cubicBezTo>
                    <a:pt x="8824" y="12686"/>
                    <a:pt x="8813" y="12681"/>
                    <a:pt x="8801" y="12676"/>
                  </a:cubicBezTo>
                  <a:cubicBezTo>
                    <a:pt x="8789" y="12671"/>
                    <a:pt x="8778" y="12666"/>
                    <a:pt x="8768" y="12662"/>
                  </a:cubicBezTo>
                  <a:cubicBezTo>
                    <a:pt x="8758" y="12658"/>
                    <a:pt x="8750" y="12654"/>
                    <a:pt x="8742" y="12651"/>
                  </a:cubicBezTo>
                  <a:cubicBezTo>
                    <a:pt x="8735" y="12648"/>
                    <a:pt x="8730" y="12646"/>
                    <a:pt x="8727" y="12645"/>
                  </a:cubicBezTo>
                  <a:cubicBezTo>
                    <a:pt x="8731" y="12645"/>
                    <a:pt x="8737" y="12646"/>
                    <a:pt x="8744" y="12646"/>
                  </a:cubicBezTo>
                  <a:cubicBezTo>
                    <a:pt x="8751" y="12647"/>
                    <a:pt x="8760" y="12647"/>
                    <a:pt x="8770" y="12647"/>
                  </a:cubicBezTo>
                  <a:cubicBezTo>
                    <a:pt x="8780" y="12647"/>
                    <a:pt x="8792" y="12647"/>
                    <a:pt x="8804" y="12647"/>
                  </a:cubicBezTo>
                  <a:cubicBezTo>
                    <a:pt x="8816" y="12647"/>
                    <a:pt x="8829" y="12647"/>
                    <a:pt x="8842" y="12646"/>
                  </a:cubicBezTo>
                  <a:lnTo>
                    <a:pt x="9002" y="12642"/>
                  </a:lnTo>
                  <a:lnTo>
                    <a:pt x="9002" y="12596"/>
                  </a:lnTo>
                  <a:cubicBezTo>
                    <a:pt x="8998" y="12596"/>
                    <a:pt x="8993" y="12596"/>
                    <a:pt x="8989" y="12596"/>
                  </a:cubicBezTo>
                  <a:lnTo>
                    <a:pt x="8675" y="12603"/>
                  </a:lnTo>
                  <a:lnTo>
                    <a:pt x="8649" y="12657"/>
                  </a:lnTo>
                  <a:lnTo>
                    <a:pt x="9002" y="12831"/>
                  </a:lnTo>
                  <a:close/>
                  <a:moveTo>
                    <a:pt x="9002" y="12563"/>
                  </a:moveTo>
                  <a:lnTo>
                    <a:pt x="9002" y="12508"/>
                  </a:lnTo>
                  <a:lnTo>
                    <a:pt x="8776" y="12398"/>
                  </a:lnTo>
                  <a:lnTo>
                    <a:pt x="8754" y="12444"/>
                  </a:lnTo>
                  <a:lnTo>
                    <a:pt x="8967" y="12547"/>
                  </a:lnTo>
                  <a:cubicBezTo>
                    <a:pt x="8979" y="12552"/>
                    <a:pt x="8990" y="12558"/>
                    <a:pt x="9002" y="12563"/>
                  </a:cubicBezTo>
                  <a:close/>
                  <a:moveTo>
                    <a:pt x="9002" y="12356"/>
                  </a:moveTo>
                  <a:lnTo>
                    <a:pt x="9002" y="12291"/>
                  </a:lnTo>
                  <a:cubicBezTo>
                    <a:pt x="8998" y="12294"/>
                    <a:pt x="8994" y="12295"/>
                    <a:pt x="8990" y="12297"/>
                  </a:cubicBezTo>
                  <a:cubicBezTo>
                    <a:pt x="8976" y="12302"/>
                    <a:pt x="8961" y="12301"/>
                    <a:pt x="8945" y="12293"/>
                  </a:cubicBezTo>
                  <a:cubicBezTo>
                    <a:pt x="8925" y="12283"/>
                    <a:pt x="8912" y="12269"/>
                    <a:pt x="8907" y="12249"/>
                  </a:cubicBezTo>
                  <a:cubicBezTo>
                    <a:pt x="8903" y="12230"/>
                    <a:pt x="8906" y="12208"/>
                    <a:pt x="8919" y="12183"/>
                  </a:cubicBezTo>
                  <a:cubicBezTo>
                    <a:pt x="8923" y="12175"/>
                    <a:pt x="8927" y="12167"/>
                    <a:pt x="8932" y="12161"/>
                  </a:cubicBezTo>
                  <a:cubicBezTo>
                    <a:pt x="8937" y="12154"/>
                    <a:pt x="8942" y="12147"/>
                    <a:pt x="8949" y="12141"/>
                  </a:cubicBezTo>
                  <a:cubicBezTo>
                    <a:pt x="8955" y="12135"/>
                    <a:pt x="8962" y="12129"/>
                    <a:pt x="8970" y="12123"/>
                  </a:cubicBezTo>
                  <a:cubicBezTo>
                    <a:pt x="8978" y="12117"/>
                    <a:pt x="8988" y="12111"/>
                    <a:pt x="8999" y="12104"/>
                  </a:cubicBezTo>
                  <a:lnTo>
                    <a:pt x="8975" y="12067"/>
                  </a:lnTo>
                  <a:cubicBezTo>
                    <a:pt x="8932" y="12092"/>
                    <a:pt x="8900" y="12125"/>
                    <a:pt x="8879" y="12167"/>
                  </a:cubicBezTo>
                  <a:cubicBezTo>
                    <a:pt x="8870" y="12186"/>
                    <a:pt x="8864" y="12205"/>
                    <a:pt x="8862" y="12223"/>
                  </a:cubicBezTo>
                  <a:cubicBezTo>
                    <a:pt x="8860" y="12241"/>
                    <a:pt x="8861" y="12258"/>
                    <a:pt x="8866" y="12274"/>
                  </a:cubicBezTo>
                  <a:cubicBezTo>
                    <a:pt x="8870" y="12290"/>
                    <a:pt x="8878" y="12304"/>
                    <a:pt x="8888" y="12317"/>
                  </a:cubicBezTo>
                  <a:cubicBezTo>
                    <a:pt x="8899" y="12330"/>
                    <a:pt x="8913" y="12340"/>
                    <a:pt x="8929" y="12349"/>
                  </a:cubicBezTo>
                  <a:cubicBezTo>
                    <a:pt x="8953" y="12360"/>
                    <a:pt x="8978" y="12363"/>
                    <a:pt x="9002" y="12356"/>
                  </a:cubicBezTo>
                  <a:close/>
                  <a:moveTo>
                    <a:pt x="6154" y="18083"/>
                  </a:moveTo>
                  <a:cubicBezTo>
                    <a:pt x="6162" y="18092"/>
                    <a:pt x="6168" y="18101"/>
                    <a:pt x="6171" y="18110"/>
                  </a:cubicBezTo>
                  <a:cubicBezTo>
                    <a:pt x="6174" y="18121"/>
                    <a:pt x="6174" y="18133"/>
                    <a:pt x="6172" y="18145"/>
                  </a:cubicBezTo>
                  <a:cubicBezTo>
                    <a:pt x="6170" y="18158"/>
                    <a:pt x="6165" y="18173"/>
                    <a:pt x="6156" y="18190"/>
                  </a:cubicBezTo>
                  <a:lnTo>
                    <a:pt x="6135" y="18234"/>
                  </a:lnTo>
                  <a:lnTo>
                    <a:pt x="5989" y="18162"/>
                  </a:lnTo>
                  <a:lnTo>
                    <a:pt x="6012" y="18115"/>
                  </a:lnTo>
                  <a:cubicBezTo>
                    <a:pt x="6017" y="18105"/>
                    <a:pt x="6022" y="18096"/>
                    <a:pt x="6027" y="18089"/>
                  </a:cubicBezTo>
                  <a:cubicBezTo>
                    <a:pt x="6033" y="18081"/>
                    <a:pt x="6038" y="18075"/>
                    <a:pt x="6044" y="18070"/>
                  </a:cubicBezTo>
                  <a:cubicBezTo>
                    <a:pt x="6054" y="18061"/>
                    <a:pt x="6066" y="18056"/>
                    <a:pt x="6081" y="18054"/>
                  </a:cubicBezTo>
                  <a:cubicBezTo>
                    <a:pt x="6095" y="18053"/>
                    <a:pt x="6109" y="18055"/>
                    <a:pt x="6122" y="18061"/>
                  </a:cubicBezTo>
                  <a:cubicBezTo>
                    <a:pt x="6135" y="18067"/>
                    <a:pt x="6146" y="18075"/>
                    <a:pt x="6154" y="18083"/>
                  </a:cubicBezTo>
                  <a:close/>
                  <a:moveTo>
                    <a:pt x="6652" y="17921"/>
                  </a:moveTo>
                  <a:lnTo>
                    <a:pt x="6103" y="17650"/>
                  </a:lnTo>
                  <a:lnTo>
                    <a:pt x="6084" y="17688"/>
                  </a:lnTo>
                  <a:lnTo>
                    <a:pt x="6634" y="17958"/>
                  </a:lnTo>
                  <a:lnTo>
                    <a:pt x="6652" y="17921"/>
                  </a:lnTo>
                  <a:close/>
                  <a:moveTo>
                    <a:pt x="6427" y="17173"/>
                  </a:moveTo>
                  <a:lnTo>
                    <a:pt x="6404" y="17219"/>
                  </a:lnTo>
                  <a:lnTo>
                    <a:pt x="6676" y="17353"/>
                  </a:lnTo>
                  <a:cubicBezTo>
                    <a:pt x="6690" y="17360"/>
                    <a:pt x="6701" y="17366"/>
                    <a:pt x="6709" y="17372"/>
                  </a:cubicBezTo>
                  <a:cubicBezTo>
                    <a:pt x="6717" y="17379"/>
                    <a:pt x="6724" y="17387"/>
                    <a:pt x="6730" y="17398"/>
                  </a:cubicBezTo>
                  <a:cubicBezTo>
                    <a:pt x="6735" y="17408"/>
                    <a:pt x="6737" y="17420"/>
                    <a:pt x="6735" y="17434"/>
                  </a:cubicBezTo>
                  <a:cubicBezTo>
                    <a:pt x="6733" y="17447"/>
                    <a:pt x="6729" y="17463"/>
                    <a:pt x="6721" y="17479"/>
                  </a:cubicBezTo>
                  <a:cubicBezTo>
                    <a:pt x="6715" y="17491"/>
                    <a:pt x="6708" y="17501"/>
                    <a:pt x="6702" y="17509"/>
                  </a:cubicBezTo>
                  <a:cubicBezTo>
                    <a:pt x="6695" y="17516"/>
                    <a:pt x="6688" y="17522"/>
                    <a:pt x="6682" y="17526"/>
                  </a:cubicBezTo>
                  <a:cubicBezTo>
                    <a:pt x="6675" y="17530"/>
                    <a:pt x="6668" y="17533"/>
                    <a:pt x="6662" y="17535"/>
                  </a:cubicBezTo>
                  <a:cubicBezTo>
                    <a:pt x="6656" y="17536"/>
                    <a:pt x="6650" y="17537"/>
                    <a:pt x="6645" y="17536"/>
                  </a:cubicBezTo>
                  <a:cubicBezTo>
                    <a:pt x="6637" y="17536"/>
                    <a:pt x="6628" y="17534"/>
                    <a:pt x="6617" y="17529"/>
                  </a:cubicBezTo>
                  <a:cubicBezTo>
                    <a:pt x="6606" y="17525"/>
                    <a:pt x="6595" y="17520"/>
                    <a:pt x="6585" y="17516"/>
                  </a:cubicBezTo>
                  <a:lnTo>
                    <a:pt x="6322" y="17386"/>
                  </a:lnTo>
                  <a:lnTo>
                    <a:pt x="6299" y="17432"/>
                  </a:lnTo>
                  <a:lnTo>
                    <a:pt x="6579" y="17570"/>
                  </a:lnTo>
                  <a:cubicBezTo>
                    <a:pt x="6588" y="17574"/>
                    <a:pt x="6598" y="17579"/>
                    <a:pt x="6610" y="17583"/>
                  </a:cubicBezTo>
                  <a:cubicBezTo>
                    <a:pt x="6622" y="17587"/>
                    <a:pt x="6634" y="17589"/>
                    <a:pt x="6646" y="17589"/>
                  </a:cubicBezTo>
                  <a:cubicBezTo>
                    <a:pt x="6671" y="17588"/>
                    <a:pt x="6692" y="17580"/>
                    <a:pt x="6710" y="17567"/>
                  </a:cubicBezTo>
                  <a:cubicBezTo>
                    <a:pt x="6728" y="17553"/>
                    <a:pt x="6744" y="17531"/>
                    <a:pt x="6759" y="17501"/>
                  </a:cubicBezTo>
                  <a:cubicBezTo>
                    <a:pt x="6771" y="17477"/>
                    <a:pt x="6779" y="17456"/>
                    <a:pt x="6782" y="17437"/>
                  </a:cubicBezTo>
                  <a:cubicBezTo>
                    <a:pt x="6785" y="17418"/>
                    <a:pt x="6784" y="17401"/>
                    <a:pt x="6780" y="17383"/>
                  </a:cubicBezTo>
                  <a:cubicBezTo>
                    <a:pt x="6776" y="17367"/>
                    <a:pt x="6768" y="17353"/>
                    <a:pt x="6757" y="17343"/>
                  </a:cubicBezTo>
                  <a:cubicBezTo>
                    <a:pt x="6746" y="17332"/>
                    <a:pt x="6728" y="17321"/>
                    <a:pt x="6705" y="17310"/>
                  </a:cubicBezTo>
                  <a:lnTo>
                    <a:pt x="6427" y="17173"/>
                  </a:lnTo>
                  <a:close/>
                  <a:moveTo>
                    <a:pt x="7001" y="16993"/>
                  </a:moveTo>
                  <a:lnTo>
                    <a:pt x="6610" y="16800"/>
                  </a:lnTo>
                  <a:lnTo>
                    <a:pt x="6587" y="16846"/>
                  </a:lnTo>
                  <a:lnTo>
                    <a:pt x="6801" y="16949"/>
                  </a:lnTo>
                  <a:cubicBezTo>
                    <a:pt x="6815" y="16956"/>
                    <a:pt x="6829" y="16963"/>
                    <a:pt x="6843" y="16969"/>
                  </a:cubicBezTo>
                  <a:cubicBezTo>
                    <a:pt x="6858" y="16976"/>
                    <a:pt x="6871" y="16981"/>
                    <a:pt x="6882" y="16986"/>
                  </a:cubicBezTo>
                  <a:cubicBezTo>
                    <a:pt x="6893" y="16991"/>
                    <a:pt x="6903" y="16995"/>
                    <a:pt x="6910" y="16998"/>
                  </a:cubicBezTo>
                  <a:cubicBezTo>
                    <a:pt x="6918" y="17001"/>
                    <a:pt x="6922" y="17003"/>
                    <a:pt x="6922" y="17003"/>
                  </a:cubicBezTo>
                  <a:cubicBezTo>
                    <a:pt x="6921" y="17003"/>
                    <a:pt x="6917" y="17002"/>
                    <a:pt x="6911" y="17002"/>
                  </a:cubicBezTo>
                  <a:cubicBezTo>
                    <a:pt x="6905" y="17001"/>
                    <a:pt x="6897" y="17001"/>
                    <a:pt x="6888" y="17000"/>
                  </a:cubicBezTo>
                  <a:cubicBezTo>
                    <a:pt x="6879" y="17000"/>
                    <a:pt x="6868" y="16999"/>
                    <a:pt x="6857" y="16999"/>
                  </a:cubicBezTo>
                  <a:cubicBezTo>
                    <a:pt x="6845" y="16998"/>
                    <a:pt x="6834" y="16998"/>
                    <a:pt x="6822" y="16999"/>
                  </a:cubicBezTo>
                  <a:lnTo>
                    <a:pt x="6509" y="17006"/>
                  </a:lnTo>
                  <a:lnTo>
                    <a:pt x="6482" y="17060"/>
                  </a:lnTo>
                  <a:lnTo>
                    <a:pt x="6873" y="17252"/>
                  </a:lnTo>
                  <a:lnTo>
                    <a:pt x="6897" y="17204"/>
                  </a:lnTo>
                  <a:lnTo>
                    <a:pt x="6669" y="17095"/>
                  </a:lnTo>
                  <a:cubicBezTo>
                    <a:pt x="6658" y="17089"/>
                    <a:pt x="6646" y="17084"/>
                    <a:pt x="6634" y="17079"/>
                  </a:cubicBezTo>
                  <a:cubicBezTo>
                    <a:pt x="6623" y="17074"/>
                    <a:pt x="6612" y="17069"/>
                    <a:pt x="6602" y="17065"/>
                  </a:cubicBezTo>
                  <a:cubicBezTo>
                    <a:pt x="6592" y="17061"/>
                    <a:pt x="6583" y="17057"/>
                    <a:pt x="6576" y="17054"/>
                  </a:cubicBezTo>
                  <a:cubicBezTo>
                    <a:pt x="6569" y="17051"/>
                    <a:pt x="6564" y="17049"/>
                    <a:pt x="6560" y="17048"/>
                  </a:cubicBezTo>
                  <a:cubicBezTo>
                    <a:pt x="6564" y="17048"/>
                    <a:pt x="6570" y="17049"/>
                    <a:pt x="6578" y="17049"/>
                  </a:cubicBezTo>
                  <a:cubicBezTo>
                    <a:pt x="6585" y="17049"/>
                    <a:pt x="6594" y="17050"/>
                    <a:pt x="6604" y="17050"/>
                  </a:cubicBezTo>
                  <a:cubicBezTo>
                    <a:pt x="6614" y="17050"/>
                    <a:pt x="6625" y="17050"/>
                    <a:pt x="6637" y="17050"/>
                  </a:cubicBezTo>
                  <a:cubicBezTo>
                    <a:pt x="6650" y="17050"/>
                    <a:pt x="6662" y="17050"/>
                    <a:pt x="6676" y="17049"/>
                  </a:cubicBezTo>
                  <a:lnTo>
                    <a:pt x="6977" y="17042"/>
                  </a:lnTo>
                  <a:lnTo>
                    <a:pt x="7001" y="16993"/>
                  </a:lnTo>
                  <a:close/>
                  <a:moveTo>
                    <a:pt x="7080" y="16833"/>
                  </a:moveTo>
                  <a:lnTo>
                    <a:pt x="6689" y="16640"/>
                  </a:lnTo>
                  <a:lnTo>
                    <a:pt x="6666" y="16686"/>
                  </a:lnTo>
                  <a:lnTo>
                    <a:pt x="7057" y="16878"/>
                  </a:lnTo>
                  <a:lnTo>
                    <a:pt x="7080" y="16833"/>
                  </a:lnTo>
                  <a:close/>
                  <a:moveTo>
                    <a:pt x="6879" y="16253"/>
                  </a:moveTo>
                  <a:lnTo>
                    <a:pt x="6856" y="16301"/>
                  </a:lnTo>
                  <a:lnTo>
                    <a:pt x="7072" y="16511"/>
                  </a:lnTo>
                  <a:cubicBezTo>
                    <a:pt x="7090" y="16529"/>
                    <a:pt x="7105" y="16543"/>
                    <a:pt x="7117" y="16554"/>
                  </a:cubicBezTo>
                  <a:cubicBezTo>
                    <a:pt x="7129" y="16565"/>
                    <a:pt x="7137" y="16572"/>
                    <a:pt x="7142" y="16575"/>
                  </a:cubicBezTo>
                  <a:cubicBezTo>
                    <a:pt x="7139" y="16575"/>
                    <a:pt x="7134" y="16573"/>
                    <a:pt x="7127" y="16571"/>
                  </a:cubicBezTo>
                  <a:cubicBezTo>
                    <a:pt x="7120" y="16570"/>
                    <a:pt x="7112" y="16568"/>
                    <a:pt x="7103" y="16566"/>
                  </a:cubicBezTo>
                  <a:cubicBezTo>
                    <a:pt x="7094" y="16564"/>
                    <a:pt x="7084" y="16562"/>
                    <a:pt x="7074" y="16560"/>
                  </a:cubicBezTo>
                  <a:cubicBezTo>
                    <a:pt x="7064" y="16559"/>
                    <a:pt x="7053" y="16557"/>
                    <a:pt x="7043" y="16555"/>
                  </a:cubicBezTo>
                  <a:lnTo>
                    <a:pt x="6751" y="16514"/>
                  </a:lnTo>
                  <a:lnTo>
                    <a:pt x="6726" y="16565"/>
                  </a:lnTo>
                  <a:lnTo>
                    <a:pt x="7182" y="16625"/>
                  </a:lnTo>
                  <a:lnTo>
                    <a:pt x="7204" y="16579"/>
                  </a:lnTo>
                  <a:lnTo>
                    <a:pt x="6879" y="16253"/>
                  </a:lnTo>
                  <a:close/>
                  <a:moveTo>
                    <a:pt x="7415" y="16150"/>
                  </a:moveTo>
                  <a:lnTo>
                    <a:pt x="7375" y="16131"/>
                  </a:lnTo>
                  <a:lnTo>
                    <a:pt x="7290" y="16303"/>
                  </a:lnTo>
                  <a:lnTo>
                    <a:pt x="7147" y="16232"/>
                  </a:lnTo>
                  <a:lnTo>
                    <a:pt x="7213" y="16098"/>
                  </a:lnTo>
                  <a:lnTo>
                    <a:pt x="7173" y="16078"/>
                  </a:lnTo>
                  <a:lnTo>
                    <a:pt x="7107" y="16212"/>
                  </a:lnTo>
                  <a:lnTo>
                    <a:pt x="6979" y="16149"/>
                  </a:lnTo>
                  <a:lnTo>
                    <a:pt x="7057" y="15989"/>
                  </a:lnTo>
                  <a:lnTo>
                    <a:pt x="7022" y="15964"/>
                  </a:lnTo>
                  <a:lnTo>
                    <a:pt x="6916" y="16177"/>
                  </a:lnTo>
                  <a:lnTo>
                    <a:pt x="7307" y="16370"/>
                  </a:lnTo>
                  <a:lnTo>
                    <a:pt x="7415" y="16150"/>
                  </a:lnTo>
                  <a:close/>
                  <a:moveTo>
                    <a:pt x="7578" y="15819"/>
                  </a:moveTo>
                  <a:lnTo>
                    <a:pt x="7542" y="15824"/>
                  </a:lnTo>
                  <a:cubicBezTo>
                    <a:pt x="7525" y="15826"/>
                    <a:pt x="7508" y="15829"/>
                    <a:pt x="7489" y="15831"/>
                  </a:cubicBezTo>
                  <a:cubicBezTo>
                    <a:pt x="7470" y="15834"/>
                    <a:pt x="7453" y="15836"/>
                    <a:pt x="7436" y="15839"/>
                  </a:cubicBezTo>
                  <a:cubicBezTo>
                    <a:pt x="7420" y="15841"/>
                    <a:pt x="7408" y="15843"/>
                    <a:pt x="7401" y="15844"/>
                  </a:cubicBezTo>
                  <a:cubicBezTo>
                    <a:pt x="7391" y="15846"/>
                    <a:pt x="7380" y="15848"/>
                    <a:pt x="7369" y="15851"/>
                  </a:cubicBezTo>
                  <a:cubicBezTo>
                    <a:pt x="7357" y="15854"/>
                    <a:pt x="7346" y="15858"/>
                    <a:pt x="7338" y="15862"/>
                  </a:cubicBezTo>
                  <a:lnTo>
                    <a:pt x="7341" y="15856"/>
                  </a:lnTo>
                  <a:cubicBezTo>
                    <a:pt x="7348" y="15841"/>
                    <a:pt x="7353" y="15825"/>
                    <a:pt x="7354" y="15810"/>
                  </a:cubicBezTo>
                  <a:cubicBezTo>
                    <a:pt x="7355" y="15795"/>
                    <a:pt x="7353" y="15780"/>
                    <a:pt x="7348" y="15766"/>
                  </a:cubicBezTo>
                  <a:cubicBezTo>
                    <a:pt x="7344" y="15753"/>
                    <a:pt x="7336" y="15740"/>
                    <a:pt x="7325" y="15729"/>
                  </a:cubicBezTo>
                  <a:cubicBezTo>
                    <a:pt x="7314" y="15717"/>
                    <a:pt x="7301" y="15708"/>
                    <a:pt x="7285" y="15700"/>
                  </a:cubicBezTo>
                  <a:cubicBezTo>
                    <a:pt x="7274" y="15695"/>
                    <a:pt x="7264" y="15691"/>
                    <a:pt x="7255" y="15690"/>
                  </a:cubicBezTo>
                  <a:cubicBezTo>
                    <a:pt x="7245" y="15688"/>
                    <a:pt x="7236" y="15687"/>
                    <a:pt x="7227" y="15687"/>
                  </a:cubicBezTo>
                  <a:cubicBezTo>
                    <a:pt x="7218" y="15688"/>
                    <a:pt x="7210" y="15689"/>
                    <a:pt x="7203" y="15691"/>
                  </a:cubicBezTo>
                  <a:cubicBezTo>
                    <a:pt x="7196" y="15693"/>
                    <a:pt x="7189" y="15695"/>
                    <a:pt x="7184" y="15698"/>
                  </a:cubicBezTo>
                  <a:cubicBezTo>
                    <a:pt x="7178" y="15701"/>
                    <a:pt x="7172" y="15704"/>
                    <a:pt x="7166" y="15709"/>
                  </a:cubicBezTo>
                  <a:cubicBezTo>
                    <a:pt x="7160" y="15713"/>
                    <a:pt x="7154" y="15719"/>
                    <a:pt x="7148" y="15725"/>
                  </a:cubicBezTo>
                  <a:cubicBezTo>
                    <a:pt x="7141" y="15732"/>
                    <a:pt x="7135" y="15740"/>
                    <a:pt x="7129" y="15750"/>
                  </a:cubicBezTo>
                  <a:cubicBezTo>
                    <a:pt x="7123" y="15760"/>
                    <a:pt x="7117" y="15771"/>
                    <a:pt x="7110" y="15784"/>
                  </a:cubicBezTo>
                  <a:lnTo>
                    <a:pt x="7065" y="15875"/>
                  </a:lnTo>
                  <a:lnTo>
                    <a:pt x="7456" y="16068"/>
                  </a:lnTo>
                  <a:lnTo>
                    <a:pt x="7478" y="16022"/>
                  </a:lnTo>
                  <a:lnTo>
                    <a:pt x="7302" y="15935"/>
                  </a:lnTo>
                  <a:cubicBezTo>
                    <a:pt x="7307" y="15926"/>
                    <a:pt x="7313" y="15919"/>
                    <a:pt x="7319" y="15914"/>
                  </a:cubicBezTo>
                  <a:cubicBezTo>
                    <a:pt x="7325" y="15910"/>
                    <a:pt x="7335" y="15906"/>
                    <a:pt x="7349" y="15903"/>
                  </a:cubicBezTo>
                  <a:cubicBezTo>
                    <a:pt x="7372" y="15899"/>
                    <a:pt x="7394" y="15894"/>
                    <a:pt x="7415" y="15891"/>
                  </a:cubicBezTo>
                  <a:cubicBezTo>
                    <a:pt x="7435" y="15888"/>
                    <a:pt x="7454" y="15885"/>
                    <a:pt x="7472" y="15883"/>
                  </a:cubicBezTo>
                  <a:cubicBezTo>
                    <a:pt x="7489" y="15881"/>
                    <a:pt x="7504" y="15879"/>
                    <a:pt x="7518" y="15879"/>
                  </a:cubicBezTo>
                  <a:cubicBezTo>
                    <a:pt x="7531" y="15878"/>
                    <a:pt x="7541" y="15878"/>
                    <a:pt x="7549" y="15878"/>
                  </a:cubicBezTo>
                  <a:lnTo>
                    <a:pt x="7578" y="15819"/>
                  </a:lnTo>
                  <a:close/>
                  <a:moveTo>
                    <a:pt x="7292" y="15770"/>
                  </a:moveTo>
                  <a:cubicBezTo>
                    <a:pt x="7300" y="15779"/>
                    <a:pt x="7306" y="15788"/>
                    <a:pt x="7309" y="15797"/>
                  </a:cubicBezTo>
                  <a:cubicBezTo>
                    <a:pt x="7312" y="15808"/>
                    <a:pt x="7312" y="15820"/>
                    <a:pt x="7310" y="15833"/>
                  </a:cubicBezTo>
                  <a:cubicBezTo>
                    <a:pt x="7308" y="15845"/>
                    <a:pt x="7303" y="15860"/>
                    <a:pt x="7294" y="15878"/>
                  </a:cubicBezTo>
                  <a:lnTo>
                    <a:pt x="7273" y="15921"/>
                  </a:lnTo>
                  <a:lnTo>
                    <a:pt x="7127" y="15849"/>
                  </a:lnTo>
                  <a:lnTo>
                    <a:pt x="7150" y="15802"/>
                  </a:lnTo>
                  <a:cubicBezTo>
                    <a:pt x="7155" y="15792"/>
                    <a:pt x="7160" y="15783"/>
                    <a:pt x="7165" y="15776"/>
                  </a:cubicBezTo>
                  <a:cubicBezTo>
                    <a:pt x="7171" y="15769"/>
                    <a:pt x="7176" y="15763"/>
                    <a:pt x="7182" y="15757"/>
                  </a:cubicBezTo>
                  <a:cubicBezTo>
                    <a:pt x="7192" y="15749"/>
                    <a:pt x="7204" y="15743"/>
                    <a:pt x="7219" y="15742"/>
                  </a:cubicBezTo>
                  <a:cubicBezTo>
                    <a:pt x="7233" y="15740"/>
                    <a:pt x="7247" y="15742"/>
                    <a:pt x="7260" y="15748"/>
                  </a:cubicBezTo>
                  <a:cubicBezTo>
                    <a:pt x="7273" y="15755"/>
                    <a:pt x="7284" y="15762"/>
                    <a:pt x="7292" y="15770"/>
                  </a:cubicBezTo>
                  <a:close/>
                  <a:moveTo>
                    <a:pt x="7589" y="15425"/>
                  </a:moveTo>
                  <a:cubicBezTo>
                    <a:pt x="7575" y="15424"/>
                    <a:pt x="7561" y="15425"/>
                    <a:pt x="7548" y="15428"/>
                  </a:cubicBezTo>
                  <a:cubicBezTo>
                    <a:pt x="7535" y="15432"/>
                    <a:pt x="7523" y="15437"/>
                    <a:pt x="7512" y="15445"/>
                  </a:cubicBezTo>
                  <a:cubicBezTo>
                    <a:pt x="7501" y="15452"/>
                    <a:pt x="7488" y="15463"/>
                    <a:pt x="7474" y="15478"/>
                  </a:cubicBezTo>
                  <a:lnTo>
                    <a:pt x="7438" y="15516"/>
                  </a:lnTo>
                  <a:cubicBezTo>
                    <a:pt x="7419" y="15535"/>
                    <a:pt x="7402" y="15548"/>
                    <a:pt x="7388" y="15553"/>
                  </a:cubicBezTo>
                  <a:cubicBezTo>
                    <a:pt x="7373" y="15559"/>
                    <a:pt x="7358" y="15557"/>
                    <a:pt x="7342" y="15550"/>
                  </a:cubicBezTo>
                  <a:cubicBezTo>
                    <a:pt x="7322" y="15540"/>
                    <a:pt x="7310" y="15525"/>
                    <a:pt x="7305" y="15506"/>
                  </a:cubicBezTo>
                  <a:cubicBezTo>
                    <a:pt x="7300" y="15486"/>
                    <a:pt x="7304" y="15464"/>
                    <a:pt x="7316" y="15440"/>
                  </a:cubicBezTo>
                  <a:cubicBezTo>
                    <a:pt x="7320" y="15431"/>
                    <a:pt x="7325" y="15424"/>
                    <a:pt x="7330" y="15417"/>
                  </a:cubicBezTo>
                  <a:cubicBezTo>
                    <a:pt x="7334" y="15410"/>
                    <a:pt x="7340" y="15404"/>
                    <a:pt x="7346" y="15398"/>
                  </a:cubicBezTo>
                  <a:cubicBezTo>
                    <a:pt x="7353" y="15391"/>
                    <a:pt x="7360" y="15385"/>
                    <a:pt x="7368" y="15380"/>
                  </a:cubicBezTo>
                  <a:cubicBezTo>
                    <a:pt x="7376" y="15374"/>
                    <a:pt x="7385" y="15367"/>
                    <a:pt x="7396" y="15361"/>
                  </a:cubicBezTo>
                  <a:lnTo>
                    <a:pt x="7373" y="15324"/>
                  </a:lnTo>
                  <a:cubicBezTo>
                    <a:pt x="7329" y="15349"/>
                    <a:pt x="7297" y="15382"/>
                    <a:pt x="7277" y="15423"/>
                  </a:cubicBezTo>
                  <a:cubicBezTo>
                    <a:pt x="7268" y="15442"/>
                    <a:pt x="7262" y="15461"/>
                    <a:pt x="7260" y="15479"/>
                  </a:cubicBezTo>
                  <a:cubicBezTo>
                    <a:pt x="7258" y="15497"/>
                    <a:pt x="7259" y="15515"/>
                    <a:pt x="7263" y="15530"/>
                  </a:cubicBezTo>
                  <a:cubicBezTo>
                    <a:pt x="7268" y="15546"/>
                    <a:pt x="7275" y="15561"/>
                    <a:pt x="7286" y="15573"/>
                  </a:cubicBezTo>
                  <a:cubicBezTo>
                    <a:pt x="7297" y="15586"/>
                    <a:pt x="7310" y="15597"/>
                    <a:pt x="7327" y="15605"/>
                  </a:cubicBezTo>
                  <a:cubicBezTo>
                    <a:pt x="7352" y="15617"/>
                    <a:pt x="7377" y="15620"/>
                    <a:pt x="7403" y="15612"/>
                  </a:cubicBezTo>
                  <a:cubicBezTo>
                    <a:pt x="7415" y="15608"/>
                    <a:pt x="7426" y="15602"/>
                    <a:pt x="7436" y="15594"/>
                  </a:cubicBezTo>
                  <a:cubicBezTo>
                    <a:pt x="7446" y="15586"/>
                    <a:pt x="7458" y="15575"/>
                    <a:pt x="7472" y="15559"/>
                  </a:cubicBezTo>
                  <a:lnTo>
                    <a:pt x="7503" y="15526"/>
                  </a:lnTo>
                  <a:cubicBezTo>
                    <a:pt x="7540" y="15486"/>
                    <a:pt x="7576" y="15475"/>
                    <a:pt x="7611" y="15492"/>
                  </a:cubicBezTo>
                  <a:cubicBezTo>
                    <a:pt x="7634" y="15503"/>
                    <a:pt x="7648" y="15522"/>
                    <a:pt x="7653" y="15547"/>
                  </a:cubicBezTo>
                  <a:cubicBezTo>
                    <a:pt x="7655" y="15559"/>
                    <a:pt x="7655" y="15570"/>
                    <a:pt x="7653" y="15580"/>
                  </a:cubicBezTo>
                  <a:cubicBezTo>
                    <a:pt x="7651" y="15590"/>
                    <a:pt x="7647" y="15603"/>
                    <a:pt x="7639" y="15618"/>
                  </a:cubicBezTo>
                  <a:cubicBezTo>
                    <a:pt x="7629" y="15637"/>
                    <a:pt x="7618" y="15655"/>
                    <a:pt x="7604" y="15669"/>
                  </a:cubicBezTo>
                  <a:cubicBezTo>
                    <a:pt x="7591" y="15683"/>
                    <a:pt x="7574" y="15696"/>
                    <a:pt x="7554" y="15706"/>
                  </a:cubicBezTo>
                  <a:lnTo>
                    <a:pt x="7580" y="15744"/>
                  </a:lnTo>
                  <a:cubicBezTo>
                    <a:pt x="7602" y="15731"/>
                    <a:pt x="7621" y="15716"/>
                    <a:pt x="7636" y="15698"/>
                  </a:cubicBezTo>
                  <a:cubicBezTo>
                    <a:pt x="7652" y="15681"/>
                    <a:pt x="7666" y="15660"/>
                    <a:pt x="7677" y="15637"/>
                  </a:cubicBezTo>
                  <a:cubicBezTo>
                    <a:pt x="7686" y="15618"/>
                    <a:pt x="7692" y="15601"/>
                    <a:pt x="7695" y="15586"/>
                  </a:cubicBezTo>
                  <a:cubicBezTo>
                    <a:pt x="7698" y="15570"/>
                    <a:pt x="7699" y="15554"/>
                    <a:pt x="7697" y="15537"/>
                  </a:cubicBezTo>
                  <a:cubicBezTo>
                    <a:pt x="7694" y="15514"/>
                    <a:pt x="7687" y="15494"/>
                    <a:pt x="7675" y="15476"/>
                  </a:cubicBezTo>
                  <a:cubicBezTo>
                    <a:pt x="7663" y="15459"/>
                    <a:pt x="7647" y="15446"/>
                    <a:pt x="7629" y="15437"/>
                  </a:cubicBezTo>
                  <a:cubicBezTo>
                    <a:pt x="7617" y="15431"/>
                    <a:pt x="7604" y="15427"/>
                    <a:pt x="7589" y="15425"/>
                  </a:cubicBezTo>
                  <a:close/>
                  <a:moveTo>
                    <a:pt x="7807" y="15355"/>
                  </a:moveTo>
                  <a:lnTo>
                    <a:pt x="7416" y="15163"/>
                  </a:lnTo>
                  <a:lnTo>
                    <a:pt x="7393" y="15208"/>
                  </a:lnTo>
                  <a:lnTo>
                    <a:pt x="7784" y="15401"/>
                  </a:lnTo>
                  <a:lnTo>
                    <a:pt x="7807" y="15355"/>
                  </a:lnTo>
                  <a:close/>
                  <a:moveTo>
                    <a:pt x="7582" y="14826"/>
                  </a:moveTo>
                  <a:lnTo>
                    <a:pt x="7454" y="15084"/>
                  </a:lnTo>
                  <a:lnTo>
                    <a:pt x="7494" y="15104"/>
                  </a:lnTo>
                  <a:lnTo>
                    <a:pt x="7545" y="14999"/>
                  </a:lnTo>
                  <a:lnTo>
                    <a:pt x="7897" y="15172"/>
                  </a:lnTo>
                  <a:lnTo>
                    <a:pt x="7919" y="15127"/>
                  </a:lnTo>
                  <a:lnTo>
                    <a:pt x="7568" y="14954"/>
                  </a:lnTo>
                  <a:lnTo>
                    <a:pt x="7620" y="14848"/>
                  </a:lnTo>
                  <a:lnTo>
                    <a:pt x="7582" y="14826"/>
                  </a:lnTo>
                  <a:close/>
                  <a:moveTo>
                    <a:pt x="7749" y="14485"/>
                  </a:moveTo>
                  <a:lnTo>
                    <a:pt x="7723" y="14539"/>
                  </a:lnTo>
                  <a:lnTo>
                    <a:pt x="7835" y="14687"/>
                  </a:lnTo>
                  <a:cubicBezTo>
                    <a:pt x="7842" y="14698"/>
                    <a:pt x="7849" y="14707"/>
                    <a:pt x="7856" y="14715"/>
                  </a:cubicBezTo>
                  <a:cubicBezTo>
                    <a:pt x="7863" y="14723"/>
                    <a:pt x="7867" y="14728"/>
                    <a:pt x="7869" y="14730"/>
                  </a:cubicBezTo>
                  <a:cubicBezTo>
                    <a:pt x="7859" y="14730"/>
                    <a:pt x="7850" y="14729"/>
                    <a:pt x="7842" y="14729"/>
                  </a:cubicBezTo>
                  <a:cubicBezTo>
                    <a:pt x="7833" y="14729"/>
                    <a:pt x="7824" y="14728"/>
                    <a:pt x="7815" y="14728"/>
                  </a:cubicBezTo>
                  <a:lnTo>
                    <a:pt x="7629" y="14729"/>
                  </a:lnTo>
                  <a:lnTo>
                    <a:pt x="7601" y="14787"/>
                  </a:lnTo>
                  <a:lnTo>
                    <a:pt x="7899" y="14777"/>
                  </a:lnTo>
                  <a:lnTo>
                    <a:pt x="8054" y="14853"/>
                  </a:lnTo>
                  <a:lnTo>
                    <a:pt x="8078" y="14805"/>
                  </a:lnTo>
                  <a:lnTo>
                    <a:pt x="7925" y="14730"/>
                  </a:lnTo>
                  <a:lnTo>
                    <a:pt x="7749" y="14485"/>
                  </a:lnTo>
                  <a:close/>
                  <a:moveTo>
                    <a:pt x="8109" y="14056"/>
                  </a:moveTo>
                  <a:cubicBezTo>
                    <a:pt x="8082" y="14050"/>
                    <a:pt x="8057" y="14049"/>
                    <a:pt x="8033" y="14052"/>
                  </a:cubicBezTo>
                  <a:cubicBezTo>
                    <a:pt x="8024" y="14053"/>
                    <a:pt x="8014" y="14056"/>
                    <a:pt x="8003" y="14059"/>
                  </a:cubicBezTo>
                  <a:cubicBezTo>
                    <a:pt x="7992" y="14063"/>
                    <a:pt x="7980" y="14068"/>
                    <a:pt x="7969" y="14075"/>
                  </a:cubicBezTo>
                  <a:cubicBezTo>
                    <a:pt x="7958" y="14081"/>
                    <a:pt x="7947" y="14090"/>
                    <a:pt x="7937" y="14102"/>
                  </a:cubicBezTo>
                  <a:cubicBezTo>
                    <a:pt x="7927" y="14113"/>
                    <a:pt x="7917" y="14127"/>
                    <a:pt x="7909" y="14144"/>
                  </a:cubicBezTo>
                  <a:cubicBezTo>
                    <a:pt x="7897" y="14168"/>
                    <a:pt x="7891" y="14192"/>
                    <a:pt x="7891" y="14216"/>
                  </a:cubicBezTo>
                  <a:cubicBezTo>
                    <a:pt x="7890" y="14240"/>
                    <a:pt x="7896" y="14263"/>
                    <a:pt x="7906" y="14284"/>
                  </a:cubicBezTo>
                  <a:cubicBezTo>
                    <a:pt x="7917" y="14306"/>
                    <a:pt x="7933" y="14327"/>
                    <a:pt x="7954" y="14346"/>
                  </a:cubicBezTo>
                  <a:cubicBezTo>
                    <a:pt x="7975" y="14365"/>
                    <a:pt x="8002" y="14383"/>
                    <a:pt x="8033" y="14398"/>
                  </a:cubicBezTo>
                  <a:cubicBezTo>
                    <a:pt x="8100" y="14431"/>
                    <a:pt x="8160" y="14441"/>
                    <a:pt x="8211" y="14428"/>
                  </a:cubicBezTo>
                  <a:cubicBezTo>
                    <a:pt x="8232" y="14422"/>
                    <a:pt x="8252" y="14412"/>
                    <a:pt x="8270" y="14398"/>
                  </a:cubicBezTo>
                  <a:cubicBezTo>
                    <a:pt x="8288" y="14384"/>
                    <a:pt x="8303" y="14365"/>
                    <a:pt x="8315" y="14341"/>
                  </a:cubicBezTo>
                  <a:cubicBezTo>
                    <a:pt x="8325" y="14320"/>
                    <a:pt x="8331" y="14301"/>
                    <a:pt x="8333" y="14283"/>
                  </a:cubicBezTo>
                  <a:cubicBezTo>
                    <a:pt x="8334" y="14264"/>
                    <a:pt x="8332" y="14244"/>
                    <a:pt x="8326" y="14223"/>
                  </a:cubicBezTo>
                  <a:cubicBezTo>
                    <a:pt x="8318" y="14195"/>
                    <a:pt x="8303" y="14170"/>
                    <a:pt x="8282" y="14148"/>
                  </a:cubicBezTo>
                  <a:cubicBezTo>
                    <a:pt x="8262" y="14127"/>
                    <a:pt x="8233" y="14107"/>
                    <a:pt x="8195" y="14088"/>
                  </a:cubicBezTo>
                  <a:cubicBezTo>
                    <a:pt x="8164" y="14073"/>
                    <a:pt x="8135" y="14062"/>
                    <a:pt x="8109" y="14056"/>
                  </a:cubicBezTo>
                  <a:close/>
                  <a:moveTo>
                    <a:pt x="8218" y="14167"/>
                  </a:moveTo>
                  <a:cubicBezTo>
                    <a:pt x="8230" y="14174"/>
                    <a:pt x="8240" y="14181"/>
                    <a:pt x="8248" y="14188"/>
                  </a:cubicBezTo>
                  <a:cubicBezTo>
                    <a:pt x="8256" y="14195"/>
                    <a:pt x="8263" y="14202"/>
                    <a:pt x="8269" y="14209"/>
                  </a:cubicBezTo>
                  <a:cubicBezTo>
                    <a:pt x="8274" y="14216"/>
                    <a:pt x="8279" y="14224"/>
                    <a:pt x="8282" y="14232"/>
                  </a:cubicBezTo>
                  <a:cubicBezTo>
                    <a:pt x="8289" y="14246"/>
                    <a:pt x="8292" y="14260"/>
                    <a:pt x="8292" y="14275"/>
                  </a:cubicBezTo>
                  <a:cubicBezTo>
                    <a:pt x="8292" y="14290"/>
                    <a:pt x="8288" y="14305"/>
                    <a:pt x="8280" y="14321"/>
                  </a:cubicBezTo>
                  <a:cubicBezTo>
                    <a:pt x="8276" y="14329"/>
                    <a:pt x="8271" y="14337"/>
                    <a:pt x="8265" y="14344"/>
                  </a:cubicBezTo>
                  <a:cubicBezTo>
                    <a:pt x="8259" y="14351"/>
                    <a:pt x="8252" y="14358"/>
                    <a:pt x="8245" y="14363"/>
                  </a:cubicBezTo>
                  <a:cubicBezTo>
                    <a:pt x="8237" y="14369"/>
                    <a:pt x="8230" y="14374"/>
                    <a:pt x="8222" y="14377"/>
                  </a:cubicBezTo>
                  <a:cubicBezTo>
                    <a:pt x="8214" y="14381"/>
                    <a:pt x="8205" y="14383"/>
                    <a:pt x="8197" y="14383"/>
                  </a:cubicBezTo>
                  <a:cubicBezTo>
                    <a:pt x="8180" y="14385"/>
                    <a:pt x="8158" y="14381"/>
                    <a:pt x="8132" y="14374"/>
                  </a:cubicBezTo>
                  <a:cubicBezTo>
                    <a:pt x="8106" y="14367"/>
                    <a:pt x="8078" y="14356"/>
                    <a:pt x="8048" y="14342"/>
                  </a:cubicBezTo>
                  <a:cubicBezTo>
                    <a:pt x="8024" y="14330"/>
                    <a:pt x="8004" y="14318"/>
                    <a:pt x="7988" y="14306"/>
                  </a:cubicBezTo>
                  <a:cubicBezTo>
                    <a:pt x="7973" y="14294"/>
                    <a:pt x="7960" y="14282"/>
                    <a:pt x="7951" y="14269"/>
                  </a:cubicBezTo>
                  <a:cubicBezTo>
                    <a:pt x="7940" y="14254"/>
                    <a:pt x="7935" y="14237"/>
                    <a:pt x="7934" y="14218"/>
                  </a:cubicBezTo>
                  <a:cubicBezTo>
                    <a:pt x="7933" y="14199"/>
                    <a:pt x="7937" y="14181"/>
                    <a:pt x="7946" y="14162"/>
                  </a:cubicBezTo>
                  <a:cubicBezTo>
                    <a:pt x="7957" y="14140"/>
                    <a:pt x="7972" y="14124"/>
                    <a:pt x="7990" y="14115"/>
                  </a:cubicBezTo>
                  <a:cubicBezTo>
                    <a:pt x="8007" y="14106"/>
                    <a:pt x="8025" y="14101"/>
                    <a:pt x="8043" y="14102"/>
                  </a:cubicBezTo>
                  <a:cubicBezTo>
                    <a:pt x="8060" y="14102"/>
                    <a:pt x="8079" y="14105"/>
                    <a:pt x="8100" y="14112"/>
                  </a:cubicBezTo>
                  <a:cubicBezTo>
                    <a:pt x="8122" y="14119"/>
                    <a:pt x="8147" y="14130"/>
                    <a:pt x="8176" y="14144"/>
                  </a:cubicBezTo>
                  <a:cubicBezTo>
                    <a:pt x="8192" y="14152"/>
                    <a:pt x="8206" y="14159"/>
                    <a:pt x="8218" y="14167"/>
                  </a:cubicBezTo>
                  <a:close/>
                  <a:moveTo>
                    <a:pt x="8143" y="13685"/>
                  </a:moveTo>
                  <a:lnTo>
                    <a:pt x="8042" y="13891"/>
                  </a:lnTo>
                  <a:lnTo>
                    <a:pt x="8432" y="14083"/>
                  </a:lnTo>
                  <a:lnTo>
                    <a:pt x="8456" y="14036"/>
                  </a:lnTo>
                  <a:lnTo>
                    <a:pt x="8270" y="13945"/>
                  </a:lnTo>
                  <a:lnTo>
                    <a:pt x="8332" y="13819"/>
                  </a:lnTo>
                  <a:lnTo>
                    <a:pt x="8294" y="13800"/>
                  </a:lnTo>
                  <a:lnTo>
                    <a:pt x="8232" y="13926"/>
                  </a:lnTo>
                  <a:lnTo>
                    <a:pt x="8104" y="13863"/>
                  </a:lnTo>
                  <a:lnTo>
                    <a:pt x="8178" y="13712"/>
                  </a:lnTo>
                  <a:lnTo>
                    <a:pt x="8143" y="13685"/>
                  </a:lnTo>
                  <a:close/>
                  <a:moveTo>
                    <a:pt x="8809" y="13319"/>
                  </a:moveTo>
                  <a:lnTo>
                    <a:pt x="8401" y="13160"/>
                  </a:lnTo>
                  <a:lnTo>
                    <a:pt x="8367" y="13229"/>
                  </a:lnTo>
                  <a:lnTo>
                    <a:pt x="8591" y="13430"/>
                  </a:lnTo>
                  <a:cubicBezTo>
                    <a:pt x="8605" y="13442"/>
                    <a:pt x="8617" y="13452"/>
                    <a:pt x="8628" y="13461"/>
                  </a:cubicBezTo>
                  <a:cubicBezTo>
                    <a:pt x="8640" y="13470"/>
                    <a:pt x="8646" y="13474"/>
                    <a:pt x="8647" y="13476"/>
                  </a:cubicBezTo>
                  <a:cubicBezTo>
                    <a:pt x="8645" y="13475"/>
                    <a:pt x="8637" y="13473"/>
                    <a:pt x="8624" y="13469"/>
                  </a:cubicBezTo>
                  <a:cubicBezTo>
                    <a:pt x="8610" y="13465"/>
                    <a:pt x="8593" y="13462"/>
                    <a:pt x="8572" y="13458"/>
                  </a:cubicBezTo>
                  <a:lnTo>
                    <a:pt x="8282" y="13403"/>
                  </a:lnTo>
                  <a:lnTo>
                    <a:pt x="8248" y="13472"/>
                  </a:lnTo>
                  <a:lnTo>
                    <a:pt x="8622" y="13698"/>
                  </a:lnTo>
                  <a:lnTo>
                    <a:pt x="8644" y="13653"/>
                  </a:lnTo>
                  <a:lnTo>
                    <a:pt x="8377" y="13495"/>
                  </a:lnTo>
                  <a:cubicBezTo>
                    <a:pt x="8371" y="13491"/>
                    <a:pt x="8365" y="13488"/>
                    <a:pt x="8357" y="13483"/>
                  </a:cubicBezTo>
                  <a:cubicBezTo>
                    <a:pt x="8350" y="13479"/>
                    <a:pt x="8342" y="13475"/>
                    <a:pt x="8335" y="13470"/>
                  </a:cubicBezTo>
                  <a:cubicBezTo>
                    <a:pt x="8327" y="13466"/>
                    <a:pt x="8321" y="13463"/>
                    <a:pt x="8316" y="13459"/>
                  </a:cubicBezTo>
                  <a:cubicBezTo>
                    <a:pt x="8311" y="13457"/>
                    <a:pt x="8308" y="13455"/>
                    <a:pt x="8306" y="13454"/>
                  </a:cubicBezTo>
                  <a:cubicBezTo>
                    <a:pt x="8311" y="13455"/>
                    <a:pt x="8320" y="13457"/>
                    <a:pt x="8334" y="13460"/>
                  </a:cubicBezTo>
                  <a:cubicBezTo>
                    <a:pt x="8349" y="13463"/>
                    <a:pt x="8367" y="13467"/>
                    <a:pt x="8389" y="13471"/>
                  </a:cubicBezTo>
                  <a:lnTo>
                    <a:pt x="8705" y="13530"/>
                  </a:lnTo>
                  <a:lnTo>
                    <a:pt x="8724" y="13490"/>
                  </a:lnTo>
                  <a:lnTo>
                    <a:pt x="8474" y="13263"/>
                  </a:lnTo>
                  <a:cubicBezTo>
                    <a:pt x="8469" y="13258"/>
                    <a:pt x="8463" y="13254"/>
                    <a:pt x="8457" y="13249"/>
                  </a:cubicBezTo>
                  <a:cubicBezTo>
                    <a:pt x="8451" y="13244"/>
                    <a:pt x="8446" y="13239"/>
                    <a:pt x="8440" y="13234"/>
                  </a:cubicBezTo>
                  <a:cubicBezTo>
                    <a:pt x="8435" y="13230"/>
                    <a:pt x="8431" y="13226"/>
                    <a:pt x="8427" y="13223"/>
                  </a:cubicBezTo>
                  <a:cubicBezTo>
                    <a:pt x="8423" y="13220"/>
                    <a:pt x="8421" y="13218"/>
                    <a:pt x="8420" y="13217"/>
                  </a:cubicBezTo>
                  <a:cubicBezTo>
                    <a:pt x="8421" y="13218"/>
                    <a:pt x="8424" y="13219"/>
                    <a:pt x="8429" y="13221"/>
                  </a:cubicBezTo>
                  <a:cubicBezTo>
                    <a:pt x="8433" y="13223"/>
                    <a:pt x="8439" y="13226"/>
                    <a:pt x="8446" y="13229"/>
                  </a:cubicBezTo>
                  <a:cubicBezTo>
                    <a:pt x="8452" y="13232"/>
                    <a:pt x="8460" y="13235"/>
                    <a:pt x="8467" y="13238"/>
                  </a:cubicBezTo>
                  <a:cubicBezTo>
                    <a:pt x="8475" y="13242"/>
                    <a:pt x="8482" y="13244"/>
                    <a:pt x="8488" y="13247"/>
                  </a:cubicBezTo>
                  <a:lnTo>
                    <a:pt x="8786" y="13365"/>
                  </a:lnTo>
                  <a:lnTo>
                    <a:pt x="8809" y="13319"/>
                  </a:lnTo>
                  <a:close/>
                  <a:moveTo>
                    <a:pt x="8593" y="12770"/>
                  </a:moveTo>
                  <a:lnTo>
                    <a:pt x="8570" y="12816"/>
                  </a:lnTo>
                  <a:lnTo>
                    <a:pt x="8843" y="12950"/>
                  </a:lnTo>
                  <a:cubicBezTo>
                    <a:pt x="8856" y="12957"/>
                    <a:pt x="8867" y="12963"/>
                    <a:pt x="8875" y="12969"/>
                  </a:cubicBezTo>
                  <a:cubicBezTo>
                    <a:pt x="8884" y="12976"/>
                    <a:pt x="8891" y="12984"/>
                    <a:pt x="8896" y="12995"/>
                  </a:cubicBezTo>
                  <a:cubicBezTo>
                    <a:pt x="8901" y="13005"/>
                    <a:pt x="8903" y="13017"/>
                    <a:pt x="8902" y="13031"/>
                  </a:cubicBezTo>
                  <a:cubicBezTo>
                    <a:pt x="8900" y="13045"/>
                    <a:pt x="8895" y="13060"/>
                    <a:pt x="8887" y="13076"/>
                  </a:cubicBezTo>
                  <a:cubicBezTo>
                    <a:pt x="8881" y="13088"/>
                    <a:pt x="8875" y="13098"/>
                    <a:pt x="8868" y="13106"/>
                  </a:cubicBezTo>
                  <a:cubicBezTo>
                    <a:pt x="8862" y="13113"/>
                    <a:pt x="8855" y="13119"/>
                    <a:pt x="8848" y="13123"/>
                  </a:cubicBezTo>
                  <a:cubicBezTo>
                    <a:pt x="8841" y="13128"/>
                    <a:pt x="8835" y="13130"/>
                    <a:pt x="8828" y="13132"/>
                  </a:cubicBezTo>
                  <a:cubicBezTo>
                    <a:pt x="8822" y="13133"/>
                    <a:pt x="8816" y="13134"/>
                    <a:pt x="8811" y="13134"/>
                  </a:cubicBezTo>
                  <a:cubicBezTo>
                    <a:pt x="8804" y="13133"/>
                    <a:pt x="8795" y="13131"/>
                    <a:pt x="8783" y="13127"/>
                  </a:cubicBezTo>
                  <a:cubicBezTo>
                    <a:pt x="8772" y="13122"/>
                    <a:pt x="8761" y="13118"/>
                    <a:pt x="8752" y="13113"/>
                  </a:cubicBezTo>
                  <a:lnTo>
                    <a:pt x="8488" y="12983"/>
                  </a:lnTo>
                  <a:lnTo>
                    <a:pt x="8466" y="13029"/>
                  </a:lnTo>
                  <a:lnTo>
                    <a:pt x="8746" y="13167"/>
                  </a:lnTo>
                  <a:cubicBezTo>
                    <a:pt x="8755" y="13172"/>
                    <a:pt x="8765" y="13176"/>
                    <a:pt x="8777" y="13180"/>
                  </a:cubicBezTo>
                  <a:cubicBezTo>
                    <a:pt x="8788" y="13185"/>
                    <a:pt x="8800" y="13186"/>
                    <a:pt x="8813" y="13186"/>
                  </a:cubicBezTo>
                  <a:cubicBezTo>
                    <a:pt x="8837" y="13185"/>
                    <a:pt x="8858" y="13177"/>
                    <a:pt x="8876" y="13164"/>
                  </a:cubicBezTo>
                  <a:cubicBezTo>
                    <a:pt x="8894" y="13150"/>
                    <a:pt x="8911" y="13128"/>
                    <a:pt x="8926" y="13098"/>
                  </a:cubicBezTo>
                  <a:cubicBezTo>
                    <a:pt x="8938" y="13074"/>
                    <a:pt x="8945" y="13053"/>
                    <a:pt x="8948" y="13034"/>
                  </a:cubicBezTo>
                  <a:cubicBezTo>
                    <a:pt x="8951" y="13016"/>
                    <a:pt x="8950" y="12998"/>
                    <a:pt x="8946" y="12981"/>
                  </a:cubicBezTo>
                  <a:cubicBezTo>
                    <a:pt x="8942" y="12964"/>
                    <a:pt x="8934" y="12950"/>
                    <a:pt x="8923" y="12940"/>
                  </a:cubicBezTo>
                  <a:cubicBezTo>
                    <a:pt x="8912" y="12929"/>
                    <a:pt x="8895" y="12918"/>
                    <a:pt x="8871" y="12907"/>
                  </a:cubicBezTo>
                  <a:lnTo>
                    <a:pt x="8593" y="12770"/>
                  </a:lnTo>
                  <a:close/>
                  <a:moveTo>
                    <a:pt x="8436" y="12901"/>
                  </a:moveTo>
                  <a:cubicBezTo>
                    <a:pt x="8428" y="12904"/>
                    <a:pt x="8421" y="12909"/>
                    <a:pt x="8417" y="12918"/>
                  </a:cubicBezTo>
                  <a:cubicBezTo>
                    <a:pt x="8413" y="12926"/>
                    <a:pt x="8413" y="12934"/>
                    <a:pt x="8416" y="12942"/>
                  </a:cubicBezTo>
                  <a:cubicBezTo>
                    <a:pt x="8419" y="12951"/>
                    <a:pt x="8424" y="12957"/>
                    <a:pt x="8432" y="12961"/>
                  </a:cubicBezTo>
                  <a:cubicBezTo>
                    <a:pt x="8440" y="12965"/>
                    <a:pt x="8449" y="12966"/>
                    <a:pt x="8458" y="12963"/>
                  </a:cubicBezTo>
                  <a:cubicBezTo>
                    <a:pt x="8466" y="12960"/>
                    <a:pt x="8473" y="12955"/>
                    <a:pt x="8477" y="12946"/>
                  </a:cubicBezTo>
                  <a:cubicBezTo>
                    <a:pt x="8481" y="12938"/>
                    <a:pt x="8481" y="12930"/>
                    <a:pt x="8478" y="12921"/>
                  </a:cubicBezTo>
                  <a:cubicBezTo>
                    <a:pt x="8475" y="12913"/>
                    <a:pt x="8469" y="12906"/>
                    <a:pt x="8461" y="12902"/>
                  </a:cubicBezTo>
                  <a:cubicBezTo>
                    <a:pt x="8453" y="12898"/>
                    <a:pt x="8445" y="12898"/>
                    <a:pt x="8436" y="12901"/>
                  </a:cubicBezTo>
                  <a:close/>
                  <a:moveTo>
                    <a:pt x="8494" y="12784"/>
                  </a:moveTo>
                  <a:cubicBezTo>
                    <a:pt x="8485" y="12787"/>
                    <a:pt x="8479" y="12793"/>
                    <a:pt x="8475" y="12801"/>
                  </a:cubicBezTo>
                  <a:cubicBezTo>
                    <a:pt x="8471" y="12809"/>
                    <a:pt x="8470" y="12817"/>
                    <a:pt x="8473" y="12826"/>
                  </a:cubicBezTo>
                  <a:cubicBezTo>
                    <a:pt x="8476" y="12834"/>
                    <a:pt x="8481" y="12840"/>
                    <a:pt x="8489" y="12844"/>
                  </a:cubicBezTo>
                  <a:cubicBezTo>
                    <a:pt x="8498" y="12848"/>
                    <a:pt x="8506" y="12849"/>
                    <a:pt x="8515" y="12846"/>
                  </a:cubicBezTo>
                  <a:cubicBezTo>
                    <a:pt x="8524" y="12843"/>
                    <a:pt x="8530" y="12838"/>
                    <a:pt x="8534" y="12830"/>
                  </a:cubicBezTo>
                  <a:cubicBezTo>
                    <a:pt x="8538" y="12821"/>
                    <a:pt x="8539" y="12813"/>
                    <a:pt x="8536" y="12804"/>
                  </a:cubicBezTo>
                  <a:cubicBezTo>
                    <a:pt x="8532" y="12796"/>
                    <a:pt x="8527" y="12790"/>
                    <a:pt x="8518" y="12786"/>
                  </a:cubicBezTo>
                  <a:cubicBezTo>
                    <a:pt x="8510" y="12782"/>
                    <a:pt x="8502" y="12781"/>
                    <a:pt x="8494" y="12784"/>
                  </a:cubicBezTo>
                  <a:close/>
                  <a:moveTo>
                    <a:pt x="6885" y="17967"/>
                  </a:moveTo>
                  <a:lnTo>
                    <a:pt x="6758" y="18226"/>
                  </a:lnTo>
                  <a:lnTo>
                    <a:pt x="6797" y="18245"/>
                  </a:lnTo>
                  <a:lnTo>
                    <a:pt x="6849" y="18140"/>
                  </a:lnTo>
                  <a:lnTo>
                    <a:pt x="7081" y="18254"/>
                  </a:lnTo>
                  <a:lnTo>
                    <a:pt x="7194" y="18254"/>
                  </a:lnTo>
                  <a:lnTo>
                    <a:pt x="6871" y="18095"/>
                  </a:lnTo>
                  <a:lnTo>
                    <a:pt x="6923" y="17989"/>
                  </a:lnTo>
                  <a:lnTo>
                    <a:pt x="6885" y="17967"/>
                  </a:lnTo>
                  <a:close/>
                  <a:moveTo>
                    <a:pt x="9002" y="14585"/>
                  </a:moveTo>
                  <a:lnTo>
                    <a:pt x="9002" y="14530"/>
                  </a:lnTo>
                  <a:cubicBezTo>
                    <a:pt x="8993" y="14536"/>
                    <a:pt x="8984" y="14542"/>
                    <a:pt x="8973" y="14548"/>
                  </a:cubicBezTo>
                  <a:lnTo>
                    <a:pt x="8999" y="14586"/>
                  </a:lnTo>
                  <a:lnTo>
                    <a:pt x="9002" y="14585"/>
                  </a:lnTo>
                  <a:close/>
                  <a:moveTo>
                    <a:pt x="9002" y="14326"/>
                  </a:moveTo>
                  <a:lnTo>
                    <a:pt x="9002" y="14267"/>
                  </a:lnTo>
                  <a:cubicBezTo>
                    <a:pt x="8990" y="14266"/>
                    <a:pt x="8978" y="14267"/>
                    <a:pt x="8967" y="14270"/>
                  </a:cubicBezTo>
                  <a:cubicBezTo>
                    <a:pt x="8954" y="14274"/>
                    <a:pt x="8942" y="14279"/>
                    <a:pt x="8931" y="14287"/>
                  </a:cubicBezTo>
                  <a:cubicBezTo>
                    <a:pt x="8920" y="14294"/>
                    <a:pt x="8907" y="14305"/>
                    <a:pt x="8894" y="14320"/>
                  </a:cubicBezTo>
                  <a:lnTo>
                    <a:pt x="8857" y="14358"/>
                  </a:lnTo>
                  <a:cubicBezTo>
                    <a:pt x="8838" y="14377"/>
                    <a:pt x="8821" y="14390"/>
                    <a:pt x="8807" y="14395"/>
                  </a:cubicBezTo>
                  <a:cubicBezTo>
                    <a:pt x="8793" y="14401"/>
                    <a:pt x="8777" y="14399"/>
                    <a:pt x="8761" y="14391"/>
                  </a:cubicBezTo>
                  <a:cubicBezTo>
                    <a:pt x="8741" y="14382"/>
                    <a:pt x="8729" y="14367"/>
                    <a:pt x="8724" y="14348"/>
                  </a:cubicBezTo>
                  <a:cubicBezTo>
                    <a:pt x="8720" y="14328"/>
                    <a:pt x="8723" y="14306"/>
                    <a:pt x="8735" y="14282"/>
                  </a:cubicBezTo>
                  <a:cubicBezTo>
                    <a:pt x="8739" y="14273"/>
                    <a:pt x="8744" y="14266"/>
                    <a:pt x="8749" y="14259"/>
                  </a:cubicBezTo>
                  <a:cubicBezTo>
                    <a:pt x="8754" y="14252"/>
                    <a:pt x="8759" y="14246"/>
                    <a:pt x="8765" y="14240"/>
                  </a:cubicBezTo>
                  <a:cubicBezTo>
                    <a:pt x="8772" y="14233"/>
                    <a:pt x="8779" y="14227"/>
                    <a:pt x="8787" y="14221"/>
                  </a:cubicBezTo>
                  <a:cubicBezTo>
                    <a:pt x="8795" y="14216"/>
                    <a:pt x="8804" y="14209"/>
                    <a:pt x="8815" y="14203"/>
                  </a:cubicBezTo>
                  <a:lnTo>
                    <a:pt x="8792" y="14166"/>
                  </a:lnTo>
                  <a:cubicBezTo>
                    <a:pt x="8748" y="14191"/>
                    <a:pt x="8716" y="14224"/>
                    <a:pt x="8696" y="14265"/>
                  </a:cubicBezTo>
                  <a:cubicBezTo>
                    <a:pt x="8687" y="14284"/>
                    <a:pt x="8681" y="14303"/>
                    <a:pt x="8679" y="14321"/>
                  </a:cubicBezTo>
                  <a:cubicBezTo>
                    <a:pt x="8677" y="14339"/>
                    <a:pt x="8678" y="14357"/>
                    <a:pt x="8682" y="14372"/>
                  </a:cubicBezTo>
                  <a:cubicBezTo>
                    <a:pt x="8687" y="14388"/>
                    <a:pt x="8694" y="14403"/>
                    <a:pt x="8705" y="14415"/>
                  </a:cubicBezTo>
                  <a:cubicBezTo>
                    <a:pt x="8716" y="14428"/>
                    <a:pt x="8729" y="14439"/>
                    <a:pt x="8746" y="14447"/>
                  </a:cubicBezTo>
                  <a:cubicBezTo>
                    <a:pt x="8771" y="14459"/>
                    <a:pt x="8796" y="14462"/>
                    <a:pt x="8822" y="14454"/>
                  </a:cubicBezTo>
                  <a:cubicBezTo>
                    <a:pt x="8834" y="14450"/>
                    <a:pt x="8845" y="14444"/>
                    <a:pt x="8855" y="14436"/>
                  </a:cubicBezTo>
                  <a:cubicBezTo>
                    <a:pt x="8865" y="14428"/>
                    <a:pt x="8877" y="14417"/>
                    <a:pt x="8891" y="14401"/>
                  </a:cubicBezTo>
                  <a:lnTo>
                    <a:pt x="8922" y="14368"/>
                  </a:lnTo>
                  <a:cubicBezTo>
                    <a:pt x="8949" y="14339"/>
                    <a:pt x="8976" y="14325"/>
                    <a:pt x="9002" y="14326"/>
                  </a:cubicBezTo>
                  <a:close/>
                  <a:moveTo>
                    <a:pt x="9002" y="14162"/>
                  </a:moveTo>
                  <a:lnTo>
                    <a:pt x="9002" y="14098"/>
                  </a:lnTo>
                  <a:cubicBezTo>
                    <a:pt x="8992" y="14092"/>
                    <a:pt x="8984" y="14087"/>
                    <a:pt x="8976" y="14081"/>
                  </a:cubicBezTo>
                  <a:cubicBezTo>
                    <a:pt x="8961" y="14071"/>
                    <a:pt x="8948" y="14059"/>
                    <a:pt x="8938" y="14047"/>
                  </a:cubicBezTo>
                  <a:cubicBezTo>
                    <a:pt x="8921" y="14027"/>
                    <a:pt x="8910" y="14006"/>
                    <a:pt x="8907" y="13984"/>
                  </a:cubicBezTo>
                  <a:cubicBezTo>
                    <a:pt x="8903" y="13963"/>
                    <a:pt x="8907" y="13940"/>
                    <a:pt x="8918" y="13918"/>
                  </a:cubicBezTo>
                  <a:cubicBezTo>
                    <a:pt x="8925" y="13903"/>
                    <a:pt x="8934" y="13891"/>
                    <a:pt x="8943" y="13881"/>
                  </a:cubicBezTo>
                  <a:cubicBezTo>
                    <a:pt x="8953" y="13872"/>
                    <a:pt x="8965" y="13863"/>
                    <a:pt x="8979" y="13856"/>
                  </a:cubicBezTo>
                  <a:lnTo>
                    <a:pt x="8961" y="13816"/>
                  </a:lnTo>
                  <a:cubicBezTo>
                    <a:pt x="8944" y="13824"/>
                    <a:pt x="8929" y="13835"/>
                    <a:pt x="8915" y="13849"/>
                  </a:cubicBezTo>
                  <a:cubicBezTo>
                    <a:pt x="8902" y="13863"/>
                    <a:pt x="8890" y="13880"/>
                    <a:pt x="8881" y="13899"/>
                  </a:cubicBezTo>
                  <a:cubicBezTo>
                    <a:pt x="8869" y="13922"/>
                    <a:pt x="8863" y="13946"/>
                    <a:pt x="8864" y="13971"/>
                  </a:cubicBezTo>
                  <a:cubicBezTo>
                    <a:pt x="8864" y="13997"/>
                    <a:pt x="8869" y="14021"/>
                    <a:pt x="8880" y="14044"/>
                  </a:cubicBezTo>
                  <a:cubicBezTo>
                    <a:pt x="8891" y="14068"/>
                    <a:pt x="8907" y="14090"/>
                    <a:pt x="8927" y="14110"/>
                  </a:cubicBezTo>
                  <a:cubicBezTo>
                    <a:pt x="8948" y="14130"/>
                    <a:pt x="8973" y="14148"/>
                    <a:pt x="9002" y="14162"/>
                  </a:cubicBezTo>
                  <a:close/>
                  <a:moveTo>
                    <a:pt x="7417" y="17873"/>
                  </a:moveTo>
                  <a:lnTo>
                    <a:pt x="7377" y="17853"/>
                  </a:lnTo>
                  <a:lnTo>
                    <a:pt x="7292" y="18025"/>
                  </a:lnTo>
                  <a:lnTo>
                    <a:pt x="7149" y="17954"/>
                  </a:lnTo>
                  <a:lnTo>
                    <a:pt x="7215" y="17821"/>
                  </a:lnTo>
                  <a:lnTo>
                    <a:pt x="7174" y="17801"/>
                  </a:lnTo>
                  <a:lnTo>
                    <a:pt x="7109" y="17935"/>
                  </a:lnTo>
                  <a:lnTo>
                    <a:pt x="6980" y="17871"/>
                  </a:lnTo>
                  <a:lnTo>
                    <a:pt x="7059" y="17711"/>
                  </a:lnTo>
                  <a:lnTo>
                    <a:pt x="7023" y="17686"/>
                  </a:lnTo>
                  <a:lnTo>
                    <a:pt x="6918" y="17900"/>
                  </a:lnTo>
                  <a:lnTo>
                    <a:pt x="7309" y="18092"/>
                  </a:lnTo>
                  <a:lnTo>
                    <a:pt x="7417" y="17873"/>
                  </a:lnTo>
                  <a:close/>
                  <a:moveTo>
                    <a:pt x="7580" y="17542"/>
                  </a:moveTo>
                  <a:lnTo>
                    <a:pt x="7544" y="17546"/>
                  </a:lnTo>
                  <a:cubicBezTo>
                    <a:pt x="7527" y="17549"/>
                    <a:pt x="7509" y="17551"/>
                    <a:pt x="7491" y="17553"/>
                  </a:cubicBezTo>
                  <a:cubicBezTo>
                    <a:pt x="7472" y="17556"/>
                    <a:pt x="7454" y="17559"/>
                    <a:pt x="7438" y="17561"/>
                  </a:cubicBezTo>
                  <a:cubicBezTo>
                    <a:pt x="7421" y="17563"/>
                    <a:pt x="7410" y="17565"/>
                    <a:pt x="7403" y="17566"/>
                  </a:cubicBezTo>
                  <a:cubicBezTo>
                    <a:pt x="7393" y="17568"/>
                    <a:pt x="7382" y="17570"/>
                    <a:pt x="7370" y="17574"/>
                  </a:cubicBezTo>
                  <a:cubicBezTo>
                    <a:pt x="7358" y="17577"/>
                    <a:pt x="7348" y="17580"/>
                    <a:pt x="7340" y="17584"/>
                  </a:cubicBezTo>
                  <a:lnTo>
                    <a:pt x="7343" y="17578"/>
                  </a:lnTo>
                  <a:cubicBezTo>
                    <a:pt x="7350" y="17563"/>
                    <a:pt x="7355" y="17547"/>
                    <a:pt x="7356" y="17532"/>
                  </a:cubicBezTo>
                  <a:cubicBezTo>
                    <a:pt x="7357" y="17517"/>
                    <a:pt x="7355" y="17502"/>
                    <a:pt x="7350" y="17489"/>
                  </a:cubicBezTo>
                  <a:cubicBezTo>
                    <a:pt x="7345" y="17475"/>
                    <a:pt x="7338" y="17462"/>
                    <a:pt x="7327" y="17451"/>
                  </a:cubicBezTo>
                  <a:cubicBezTo>
                    <a:pt x="7316" y="17439"/>
                    <a:pt x="7302" y="17430"/>
                    <a:pt x="7286" y="17422"/>
                  </a:cubicBezTo>
                  <a:cubicBezTo>
                    <a:pt x="7276" y="17417"/>
                    <a:pt x="7266" y="17413"/>
                    <a:pt x="7256" y="17412"/>
                  </a:cubicBezTo>
                  <a:cubicBezTo>
                    <a:pt x="7247" y="17410"/>
                    <a:pt x="7238" y="17409"/>
                    <a:pt x="7229" y="17409"/>
                  </a:cubicBezTo>
                  <a:cubicBezTo>
                    <a:pt x="7220" y="17410"/>
                    <a:pt x="7212" y="17411"/>
                    <a:pt x="7205" y="17413"/>
                  </a:cubicBezTo>
                  <a:cubicBezTo>
                    <a:pt x="7198" y="17415"/>
                    <a:pt x="7191" y="17417"/>
                    <a:pt x="7185" y="17420"/>
                  </a:cubicBezTo>
                  <a:cubicBezTo>
                    <a:pt x="7179" y="17423"/>
                    <a:pt x="7173" y="17426"/>
                    <a:pt x="7167" y="17431"/>
                  </a:cubicBezTo>
                  <a:cubicBezTo>
                    <a:pt x="7161" y="17435"/>
                    <a:pt x="7155" y="17441"/>
                    <a:pt x="7149" y="17447"/>
                  </a:cubicBezTo>
                  <a:cubicBezTo>
                    <a:pt x="7143" y="17454"/>
                    <a:pt x="7137" y="17462"/>
                    <a:pt x="7131" y="17472"/>
                  </a:cubicBezTo>
                  <a:cubicBezTo>
                    <a:pt x="7125" y="17482"/>
                    <a:pt x="7118" y="17493"/>
                    <a:pt x="7112" y="17506"/>
                  </a:cubicBezTo>
                  <a:lnTo>
                    <a:pt x="7067" y="17598"/>
                  </a:lnTo>
                  <a:lnTo>
                    <a:pt x="7458" y="17790"/>
                  </a:lnTo>
                  <a:lnTo>
                    <a:pt x="7480" y="17744"/>
                  </a:lnTo>
                  <a:lnTo>
                    <a:pt x="7304" y="17657"/>
                  </a:lnTo>
                  <a:cubicBezTo>
                    <a:pt x="7309" y="17648"/>
                    <a:pt x="7315" y="17641"/>
                    <a:pt x="7321" y="17636"/>
                  </a:cubicBezTo>
                  <a:cubicBezTo>
                    <a:pt x="7327" y="17632"/>
                    <a:pt x="7337" y="17628"/>
                    <a:pt x="7351" y="17625"/>
                  </a:cubicBezTo>
                  <a:cubicBezTo>
                    <a:pt x="7374" y="17621"/>
                    <a:pt x="7396" y="17617"/>
                    <a:pt x="7416" y="17613"/>
                  </a:cubicBezTo>
                  <a:cubicBezTo>
                    <a:pt x="7437" y="17610"/>
                    <a:pt x="7456" y="17607"/>
                    <a:pt x="7474" y="17605"/>
                  </a:cubicBezTo>
                  <a:cubicBezTo>
                    <a:pt x="7491" y="17603"/>
                    <a:pt x="7506" y="17601"/>
                    <a:pt x="7519" y="17601"/>
                  </a:cubicBezTo>
                  <a:cubicBezTo>
                    <a:pt x="7533" y="17600"/>
                    <a:pt x="7543" y="17600"/>
                    <a:pt x="7551" y="17600"/>
                  </a:cubicBezTo>
                  <a:lnTo>
                    <a:pt x="7580" y="17542"/>
                  </a:lnTo>
                  <a:close/>
                  <a:moveTo>
                    <a:pt x="7294" y="17493"/>
                  </a:moveTo>
                  <a:cubicBezTo>
                    <a:pt x="7302" y="17501"/>
                    <a:pt x="7308" y="17510"/>
                    <a:pt x="7311" y="17519"/>
                  </a:cubicBezTo>
                  <a:cubicBezTo>
                    <a:pt x="7314" y="17530"/>
                    <a:pt x="7314" y="17542"/>
                    <a:pt x="7312" y="17555"/>
                  </a:cubicBezTo>
                  <a:cubicBezTo>
                    <a:pt x="7310" y="17567"/>
                    <a:pt x="7304" y="17582"/>
                    <a:pt x="7296" y="17600"/>
                  </a:cubicBezTo>
                  <a:lnTo>
                    <a:pt x="7275" y="17643"/>
                  </a:lnTo>
                  <a:lnTo>
                    <a:pt x="7129" y="17571"/>
                  </a:lnTo>
                  <a:lnTo>
                    <a:pt x="7152" y="17525"/>
                  </a:lnTo>
                  <a:cubicBezTo>
                    <a:pt x="7157" y="17514"/>
                    <a:pt x="7162" y="17505"/>
                    <a:pt x="7167" y="17498"/>
                  </a:cubicBezTo>
                  <a:cubicBezTo>
                    <a:pt x="7172" y="17491"/>
                    <a:pt x="7178" y="17485"/>
                    <a:pt x="7184" y="17480"/>
                  </a:cubicBezTo>
                  <a:cubicBezTo>
                    <a:pt x="7194" y="17471"/>
                    <a:pt x="7206" y="17466"/>
                    <a:pt x="7221" y="17464"/>
                  </a:cubicBezTo>
                  <a:cubicBezTo>
                    <a:pt x="7235" y="17462"/>
                    <a:pt x="7249" y="17464"/>
                    <a:pt x="7262" y="17471"/>
                  </a:cubicBezTo>
                  <a:cubicBezTo>
                    <a:pt x="7275" y="17477"/>
                    <a:pt x="7285" y="17484"/>
                    <a:pt x="7294" y="17493"/>
                  </a:cubicBezTo>
                  <a:close/>
                  <a:moveTo>
                    <a:pt x="7792" y="17330"/>
                  </a:moveTo>
                  <a:lnTo>
                    <a:pt x="7243" y="17060"/>
                  </a:lnTo>
                  <a:lnTo>
                    <a:pt x="7224" y="17098"/>
                  </a:lnTo>
                  <a:lnTo>
                    <a:pt x="7773" y="17368"/>
                  </a:lnTo>
                  <a:lnTo>
                    <a:pt x="7792" y="17330"/>
                  </a:lnTo>
                  <a:close/>
                  <a:moveTo>
                    <a:pt x="7637" y="16439"/>
                  </a:moveTo>
                  <a:lnTo>
                    <a:pt x="7614" y="16485"/>
                  </a:lnTo>
                  <a:lnTo>
                    <a:pt x="7817" y="16645"/>
                  </a:lnTo>
                  <a:cubicBezTo>
                    <a:pt x="7830" y="16656"/>
                    <a:pt x="7843" y="16666"/>
                    <a:pt x="7856" y="16675"/>
                  </a:cubicBezTo>
                  <a:cubicBezTo>
                    <a:pt x="7868" y="16685"/>
                    <a:pt x="7880" y="16694"/>
                    <a:pt x="7890" y="16701"/>
                  </a:cubicBezTo>
                  <a:cubicBezTo>
                    <a:pt x="7900" y="16709"/>
                    <a:pt x="7909" y="16715"/>
                    <a:pt x="7915" y="16720"/>
                  </a:cubicBezTo>
                  <a:cubicBezTo>
                    <a:pt x="7920" y="16723"/>
                    <a:pt x="7924" y="16726"/>
                    <a:pt x="7925" y="16727"/>
                  </a:cubicBezTo>
                  <a:cubicBezTo>
                    <a:pt x="7923" y="16727"/>
                    <a:pt x="7920" y="16726"/>
                    <a:pt x="7916" y="16724"/>
                  </a:cubicBezTo>
                  <a:cubicBezTo>
                    <a:pt x="7910" y="16722"/>
                    <a:pt x="7901" y="16720"/>
                    <a:pt x="7891" y="16717"/>
                  </a:cubicBezTo>
                  <a:cubicBezTo>
                    <a:pt x="7881" y="16714"/>
                    <a:pt x="7869" y="16711"/>
                    <a:pt x="7856" y="16707"/>
                  </a:cubicBezTo>
                  <a:cubicBezTo>
                    <a:pt x="7843" y="16704"/>
                    <a:pt x="7828" y="16700"/>
                    <a:pt x="7812" y="16696"/>
                  </a:cubicBezTo>
                  <a:lnTo>
                    <a:pt x="7543" y="16631"/>
                  </a:lnTo>
                  <a:lnTo>
                    <a:pt x="7517" y="16684"/>
                  </a:lnTo>
                  <a:lnTo>
                    <a:pt x="7725" y="16851"/>
                  </a:lnTo>
                  <a:cubicBezTo>
                    <a:pt x="7735" y="16859"/>
                    <a:pt x="7746" y="16867"/>
                    <a:pt x="7758" y="16876"/>
                  </a:cubicBezTo>
                  <a:cubicBezTo>
                    <a:pt x="7769" y="16885"/>
                    <a:pt x="7780" y="16893"/>
                    <a:pt x="7790" y="16901"/>
                  </a:cubicBezTo>
                  <a:cubicBezTo>
                    <a:pt x="7800" y="16908"/>
                    <a:pt x="7808" y="16915"/>
                    <a:pt x="7815" y="16920"/>
                  </a:cubicBezTo>
                  <a:cubicBezTo>
                    <a:pt x="7823" y="16925"/>
                    <a:pt x="7826" y="16928"/>
                    <a:pt x="7827" y="16929"/>
                  </a:cubicBezTo>
                  <a:cubicBezTo>
                    <a:pt x="7825" y="16928"/>
                    <a:pt x="7820" y="16927"/>
                    <a:pt x="7812" y="16924"/>
                  </a:cubicBezTo>
                  <a:cubicBezTo>
                    <a:pt x="7803" y="16921"/>
                    <a:pt x="7793" y="16918"/>
                    <a:pt x="7781" y="16914"/>
                  </a:cubicBezTo>
                  <a:cubicBezTo>
                    <a:pt x="7768" y="16910"/>
                    <a:pt x="7755" y="16907"/>
                    <a:pt x="7740" y="16902"/>
                  </a:cubicBezTo>
                  <a:cubicBezTo>
                    <a:pt x="7726" y="16898"/>
                    <a:pt x="7712" y="16895"/>
                    <a:pt x="7698" y="16891"/>
                  </a:cubicBezTo>
                  <a:lnTo>
                    <a:pt x="7445" y="16828"/>
                  </a:lnTo>
                  <a:lnTo>
                    <a:pt x="7421" y="16879"/>
                  </a:lnTo>
                  <a:lnTo>
                    <a:pt x="7857" y="16979"/>
                  </a:lnTo>
                  <a:lnTo>
                    <a:pt x="7887" y="16918"/>
                  </a:lnTo>
                  <a:lnTo>
                    <a:pt x="7690" y="16762"/>
                  </a:lnTo>
                  <a:cubicBezTo>
                    <a:pt x="7678" y="16753"/>
                    <a:pt x="7667" y="16744"/>
                    <a:pt x="7656" y="16736"/>
                  </a:cubicBezTo>
                  <a:cubicBezTo>
                    <a:pt x="7645" y="16727"/>
                    <a:pt x="7635" y="16719"/>
                    <a:pt x="7625" y="16713"/>
                  </a:cubicBezTo>
                  <a:cubicBezTo>
                    <a:pt x="7616" y="16706"/>
                    <a:pt x="7609" y="16701"/>
                    <a:pt x="7603" y="16697"/>
                  </a:cubicBezTo>
                  <a:cubicBezTo>
                    <a:pt x="7597" y="16693"/>
                    <a:pt x="7594" y="16690"/>
                    <a:pt x="7593" y="16690"/>
                  </a:cubicBezTo>
                  <a:cubicBezTo>
                    <a:pt x="7595" y="16690"/>
                    <a:pt x="7599" y="16692"/>
                    <a:pt x="7606" y="16694"/>
                  </a:cubicBezTo>
                  <a:cubicBezTo>
                    <a:pt x="7612" y="16696"/>
                    <a:pt x="7621" y="16698"/>
                    <a:pt x="7632" y="16701"/>
                  </a:cubicBezTo>
                  <a:cubicBezTo>
                    <a:pt x="7642" y="16704"/>
                    <a:pt x="7654" y="16708"/>
                    <a:pt x="7668" y="16711"/>
                  </a:cubicBezTo>
                  <a:cubicBezTo>
                    <a:pt x="7682" y="16715"/>
                    <a:pt x="7697" y="16719"/>
                    <a:pt x="7713" y="16723"/>
                  </a:cubicBezTo>
                  <a:lnTo>
                    <a:pt x="7954" y="16782"/>
                  </a:lnTo>
                  <a:lnTo>
                    <a:pt x="7984" y="16721"/>
                  </a:lnTo>
                  <a:lnTo>
                    <a:pt x="7637" y="16439"/>
                  </a:lnTo>
                  <a:close/>
                  <a:moveTo>
                    <a:pt x="8175" y="16333"/>
                  </a:moveTo>
                  <a:lnTo>
                    <a:pt x="8134" y="16313"/>
                  </a:lnTo>
                  <a:lnTo>
                    <a:pt x="8049" y="16485"/>
                  </a:lnTo>
                  <a:lnTo>
                    <a:pt x="7906" y="16415"/>
                  </a:lnTo>
                  <a:lnTo>
                    <a:pt x="7972" y="16281"/>
                  </a:lnTo>
                  <a:lnTo>
                    <a:pt x="7932" y="16261"/>
                  </a:lnTo>
                  <a:lnTo>
                    <a:pt x="7866" y="16395"/>
                  </a:lnTo>
                  <a:lnTo>
                    <a:pt x="7738" y="16332"/>
                  </a:lnTo>
                  <a:lnTo>
                    <a:pt x="7817" y="16172"/>
                  </a:lnTo>
                  <a:lnTo>
                    <a:pt x="7781" y="16147"/>
                  </a:lnTo>
                  <a:lnTo>
                    <a:pt x="7676" y="16360"/>
                  </a:lnTo>
                  <a:lnTo>
                    <a:pt x="8067" y="16553"/>
                  </a:lnTo>
                  <a:lnTo>
                    <a:pt x="8175" y="16333"/>
                  </a:lnTo>
                  <a:close/>
                  <a:moveTo>
                    <a:pt x="8191" y="15929"/>
                  </a:moveTo>
                  <a:cubicBezTo>
                    <a:pt x="8176" y="15928"/>
                    <a:pt x="8162" y="15929"/>
                    <a:pt x="8149" y="15932"/>
                  </a:cubicBezTo>
                  <a:cubicBezTo>
                    <a:pt x="8136" y="15935"/>
                    <a:pt x="8124" y="15941"/>
                    <a:pt x="8113" y="15948"/>
                  </a:cubicBezTo>
                  <a:cubicBezTo>
                    <a:pt x="8102" y="15956"/>
                    <a:pt x="8090" y="15967"/>
                    <a:pt x="8076" y="15982"/>
                  </a:cubicBezTo>
                  <a:lnTo>
                    <a:pt x="8039" y="16020"/>
                  </a:lnTo>
                  <a:cubicBezTo>
                    <a:pt x="8020" y="16039"/>
                    <a:pt x="8004" y="16051"/>
                    <a:pt x="7989" y="16057"/>
                  </a:cubicBezTo>
                  <a:cubicBezTo>
                    <a:pt x="7975" y="16062"/>
                    <a:pt x="7960" y="16061"/>
                    <a:pt x="7944" y="16053"/>
                  </a:cubicBezTo>
                  <a:cubicBezTo>
                    <a:pt x="7924" y="16043"/>
                    <a:pt x="7911" y="16029"/>
                    <a:pt x="7906" y="16009"/>
                  </a:cubicBezTo>
                  <a:cubicBezTo>
                    <a:pt x="7902" y="15990"/>
                    <a:pt x="7906" y="15968"/>
                    <a:pt x="7918" y="15943"/>
                  </a:cubicBezTo>
                  <a:cubicBezTo>
                    <a:pt x="7922" y="15935"/>
                    <a:pt x="7926" y="15927"/>
                    <a:pt x="7931" y="15921"/>
                  </a:cubicBezTo>
                  <a:cubicBezTo>
                    <a:pt x="7936" y="15914"/>
                    <a:pt x="7941" y="15907"/>
                    <a:pt x="7948" y="15901"/>
                  </a:cubicBezTo>
                  <a:cubicBezTo>
                    <a:pt x="7954" y="15895"/>
                    <a:pt x="7961" y="15889"/>
                    <a:pt x="7969" y="15883"/>
                  </a:cubicBezTo>
                  <a:cubicBezTo>
                    <a:pt x="7977" y="15877"/>
                    <a:pt x="7987" y="15871"/>
                    <a:pt x="7998" y="15865"/>
                  </a:cubicBezTo>
                  <a:lnTo>
                    <a:pt x="7974" y="15827"/>
                  </a:lnTo>
                  <a:cubicBezTo>
                    <a:pt x="7931" y="15852"/>
                    <a:pt x="7899" y="15886"/>
                    <a:pt x="7878" y="15927"/>
                  </a:cubicBezTo>
                  <a:cubicBezTo>
                    <a:pt x="7869" y="15946"/>
                    <a:pt x="7863" y="15965"/>
                    <a:pt x="7861" y="15983"/>
                  </a:cubicBezTo>
                  <a:cubicBezTo>
                    <a:pt x="7859" y="16001"/>
                    <a:pt x="7860" y="16018"/>
                    <a:pt x="7865" y="16034"/>
                  </a:cubicBezTo>
                  <a:cubicBezTo>
                    <a:pt x="7869" y="16050"/>
                    <a:pt x="7877" y="16064"/>
                    <a:pt x="7887" y="16077"/>
                  </a:cubicBezTo>
                  <a:cubicBezTo>
                    <a:pt x="7898" y="16090"/>
                    <a:pt x="7912" y="16100"/>
                    <a:pt x="7928" y="16109"/>
                  </a:cubicBezTo>
                  <a:cubicBezTo>
                    <a:pt x="7954" y="16121"/>
                    <a:pt x="7979" y="16123"/>
                    <a:pt x="8004" y="16116"/>
                  </a:cubicBezTo>
                  <a:cubicBezTo>
                    <a:pt x="8016" y="16112"/>
                    <a:pt x="8027" y="16106"/>
                    <a:pt x="8037" y="16098"/>
                  </a:cubicBezTo>
                  <a:cubicBezTo>
                    <a:pt x="8047" y="16090"/>
                    <a:pt x="8059" y="16078"/>
                    <a:pt x="8073" y="16063"/>
                  </a:cubicBezTo>
                  <a:lnTo>
                    <a:pt x="8105" y="16030"/>
                  </a:lnTo>
                  <a:cubicBezTo>
                    <a:pt x="8142" y="15990"/>
                    <a:pt x="8177" y="15978"/>
                    <a:pt x="8212" y="15995"/>
                  </a:cubicBezTo>
                  <a:cubicBezTo>
                    <a:pt x="8235" y="16007"/>
                    <a:pt x="8249" y="16025"/>
                    <a:pt x="8254" y="16051"/>
                  </a:cubicBezTo>
                  <a:cubicBezTo>
                    <a:pt x="8256" y="16062"/>
                    <a:pt x="8257" y="16073"/>
                    <a:pt x="8255" y="16084"/>
                  </a:cubicBezTo>
                  <a:cubicBezTo>
                    <a:pt x="8253" y="16094"/>
                    <a:pt x="8248" y="16107"/>
                    <a:pt x="8241" y="16121"/>
                  </a:cubicBezTo>
                  <a:cubicBezTo>
                    <a:pt x="8231" y="16141"/>
                    <a:pt x="8219" y="16158"/>
                    <a:pt x="8206" y="16172"/>
                  </a:cubicBezTo>
                  <a:cubicBezTo>
                    <a:pt x="8192" y="16187"/>
                    <a:pt x="8175" y="16199"/>
                    <a:pt x="8155" y="16210"/>
                  </a:cubicBezTo>
                  <a:lnTo>
                    <a:pt x="8182" y="16248"/>
                  </a:lnTo>
                  <a:cubicBezTo>
                    <a:pt x="8204" y="16235"/>
                    <a:pt x="8222" y="16219"/>
                    <a:pt x="8238" y="16202"/>
                  </a:cubicBezTo>
                  <a:cubicBezTo>
                    <a:pt x="8254" y="16184"/>
                    <a:pt x="8267" y="16164"/>
                    <a:pt x="8279" y="16140"/>
                  </a:cubicBezTo>
                  <a:cubicBezTo>
                    <a:pt x="8288" y="16122"/>
                    <a:pt x="8294" y="16105"/>
                    <a:pt x="8297" y="16090"/>
                  </a:cubicBezTo>
                  <a:cubicBezTo>
                    <a:pt x="8300" y="16074"/>
                    <a:pt x="8300" y="16058"/>
                    <a:pt x="8298" y="16041"/>
                  </a:cubicBezTo>
                  <a:cubicBezTo>
                    <a:pt x="8296" y="16018"/>
                    <a:pt x="8288" y="15998"/>
                    <a:pt x="8276" y="15980"/>
                  </a:cubicBezTo>
                  <a:cubicBezTo>
                    <a:pt x="8264" y="15963"/>
                    <a:pt x="8249" y="15949"/>
                    <a:pt x="8231" y="15940"/>
                  </a:cubicBezTo>
                  <a:cubicBezTo>
                    <a:pt x="8219" y="15934"/>
                    <a:pt x="8205" y="15931"/>
                    <a:pt x="8191" y="15929"/>
                  </a:cubicBezTo>
                  <a:close/>
                  <a:moveTo>
                    <a:pt x="8108" y="15482"/>
                  </a:moveTo>
                  <a:lnTo>
                    <a:pt x="7981" y="15741"/>
                  </a:lnTo>
                  <a:lnTo>
                    <a:pt x="8020" y="15760"/>
                  </a:lnTo>
                  <a:lnTo>
                    <a:pt x="8071" y="15655"/>
                  </a:lnTo>
                  <a:lnTo>
                    <a:pt x="8423" y="15828"/>
                  </a:lnTo>
                  <a:lnTo>
                    <a:pt x="8445" y="15783"/>
                  </a:lnTo>
                  <a:lnTo>
                    <a:pt x="8094" y="15610"/>
                  </a:lnTo>
                  <a:lnTo>
                    <a:pt x="8146" y="15504"/>
                  </a:lnTo>
                  <a:lnTo>
                    <a:pt x="8108" y="15482"/>
                  </a:lnTo>
                  <a:close/>
                  <a:moveTo>
                    <a:pt x="8242" y="15209"/>
                  </a:moveTo>
                  <a:lnTo>
                    <a:pt x="8141" y="15415"/>
                  </a:lnTo>
                  <a:lnTo>
                    <a:pt x="8532" y="15607"/>
                  </a:lnTo>
                  <a:lnTo>
                    <a:pt x="8555" y="15560"/>
                  </a:lnTo>
                  <a:lnTo>
                    <a:pt x="8369" y="15469"/>
                  </a:lnTo>
                  <a:lnTo>
                    <a:pt x="8431" y="15343"/>
                  </a:lnTo>
                  <a:lnTo>
                    <a:pt x="8393" y="15325"/>
                  </a:lnTo>
                  <a:lnTo>
                    <a:pt x="8331" y="15450"/>
                  </a:lnTo>
                  <a:lnTo>
                    <a:pt x="8203" y="15387"/>
                  </a:lnTo>
                  <a:lnTo>
                    <a:pt x="8277" y="15236"/>
                  </a:lnTo>
                  <a:lnTo>
                    <a:pt x="8242" y="15209"/>
                  </a:lnTo>
                  <a:close/>
                  <a:moveTo>
                    <a:pt x="8789" y="15084"/>
                  </a:moveTo>
                  <a:lnTo>
                    <a:pt x="8335" y="15021"/>
                  </a:lnTo>
                  <a:lnTo>
                    <a:pt x="8305" y="15082"/>
                  </a:lnTo>
                  <a:lnTo>
                    <a:pt x="8631" y="15405"/>
                  </a:lnTo>
                  <a:lnTo>
                    <a:pt x="8655" y="15358"/>
                  </a:lnTo>
                  <a:lnTo>
                    <a:pt x="8553" y="15261"/>
                  </a:lnTo>
                  <a:lnTo>
                    <a:pt x="8625" y="15115"/>
                  </a:lnTo>
                  <a:lnTo>
                    <a:pt x="8763" y="15137"/>
                  </a:lnTo>
                  <a:lnTo>
                    <a:pt x="8789" y="15084"/>
                  </a:lnTo>
                  <a:close/>
                  <a:moveTo>
                    <a:pt x="8581" y="15108"/>
                  </a:moveTo>
                  <a:lnTo>
                    <a:pt x="8521" y="15230"/>
                  </a:lnTo>
                  <a:lnTo>
                    <a:pt x="8360" y="15074"/>
                  </a:lnTo>
                  <a:lnTo>
                    <a:pt x="8581" y="15108"/>
                  </a:lnTo>
                  <a:close/>
                  <a:moveTo>
                    <a:pt x="8227" y="15052"/>
                  </a:moveTo>
                  <a:cubicBezTo>
                    <a:pt x="8218" y="15055"/>
                    <a:pt x="8212" y="15061"/>
                    <a:pt x="8208" y="15069"/>
                  </a:cubicBezTo>
                  <a:cubicBezTo>
                    <a:pt x="8204" y="15077"/>
                    <a:pt x="8203" y="15085"/>
                    <a:pt x="8206" y="15094"/>
                  </a:cubicBezTo>
                  <a:cubicBezTo>
                    <a:pt x="8209" y="15102"/>
                    <a:pt x="8215" y="15108"/>
                    <a:pt x="8223" y="15112"/>
                  </a:cubicBezTo>
                  <a:cubicBezTo>
                    <a:pt x="8231" y="15117"/>
                    <a:pt x="8239" y="15117"/>
                    <a:pt x="8248" y="15114"/>
                  </a:cubicBezTo>
                  <a:cubicBezTo>
                    <a:pt x="8257" y="15112"/>
                    <a:pt x="8263" y="15106"/>
                    <a:pt x="8267" y="15098"/>
                  </a:cubicBezTo>
                  <a:cubicBezTo>
                    <a:pt x="8271" y="15089"/>
                    <a:pt x="8272" y="15081"/>
                    <a:pt x="8269" y="15073"/>
                  </a:cubicBezTo>
                  <a:cubicBezTo>
                    <a:pt x="8266" y="15064"/>
                    <a:pt x="8260" y="15058"/>
                    <a:pt x="8251" y="15054"/>
                  </a:cubicBezTo>
                  <a:cubicBezTo>
                    <a:pt x="8244" y="15050"/>
                    <a:pt x="8235" y="15049"/>
                    <a:pt x="8227" y="15052"/>
                  </a:cubicBezTo>
                  <a:close/>
                  <a:moveTo>
                    <a:pt x="8285" y="14935"/>
                  </a:moveTo>
                  <a:cubicBezTo>
                    <a:pt x="8276" y="14938"/>
                    <a:pt x="8270" y="14943"/>
                    <a:pt x="8266" y="14952"/>
                  </a:cubicBezTo>
                  <a:cubicBezTo>
                    <a:pt x="8262" y="14960"/>
                    <a:pt x="8261" y="14968"/>
                    <a:pt x="8264" y="14976"/>
                  </a:cubicBezTo>
                  <a:cubicBezTo>
                    <a:pt x="8267" y="14985"/>
                    <a:pt x="8272" y="14991"/>
                    <a:pt x="8280" y="14995"/>
                  </a:cubicBezTo>
                  <a:cubicBezTo>
                    <a:pt x="8289" y="14999"/>
                    <a:pt x="8297" y="15000"/>
                    <a:pt x="8306" y="14997"/>
                  </a:cubicBezTo>
                  <a:cubicBezTo>
                    <a:pt x="8315" y="14994"/>
                    <a:pt x="8321" y="14989"/>
                    <a:pt x="8325" y="14980"/>
                  </a:cubicBezTo>
                  <a:cubicBezTo>
                    <a:pt x="8329" y="14972"/>
                    <a:pt x="8330" y="14964"/>
                    <a:pt x="8327" y="14955"/>
                  </a:cubicBezTo>
                  <a:cubicBezTo>
                    <a:pt x="8323" y="14947"/>
                    <a:pt x="8318" y="14940"/>
                    <a:pt x="8309" y="14936"/>
                  </a:cubicBezTo>
                  <a:cubicBezTo>
                    <a:pt x="8301" y="14932"/>
                    <a:pt x="8293" y="14932"/>
                    <a:pt x="8285" y="14935"/>
                  </a:cubicBezTo>
                  <a:close/>
                  <a:moveTo>
                    <a:pt x="8885" y="14790"/>
                  </a:moveTo>
                  <a:lnTo>
                    <a:pt x="8809" y="14944"/>
                  </a:lnTo>
                  <a:lnTo>
                    <a:pt x="8458" y="14771"/>
                  </a:lnTo>
                  <a:lnTo>
                    <a:pt x="8435" y="14818"/>
                  </a:lnTo>
                  <a:lnTo>
                    <a:pt x="8826" y="15010"/>
                  </a:lnTo>
                  <a:lnTo>
                    <a:pt x="8922" y="14815"/>
                  </a:lnTo>
                  <a:lnTo>
                    <a:pt x="8885" y="14790"/>
                  </a:lnTo>
                  <a:close/>
                  <a:moveTo>
                    <a:pt x="8984" y="14688"/>
                  </a:moveTo>
                  <a:lnTo>
                    <a:pt x="8593" y="14496"/>
                  </a:lnTo>
                  <a:lnTo>
                    <a:pt x="8571" y="14541"/>
                  </a:lnTo>
                  <a:lnTo>
                    <a:pt x="8962" y="14734"/>
                  </a:lnTo>
                  <a:lnTo>
                    <a:pt x="8984" y="14688"/>
                  </a:lnTo>
                  <a:close/>
                  <a:moveTo>
                    <a:pt x="8151" y="18107"/>
                  </a:moveTo>
                  <a:lnTo>
                    <a:pt x="7760" y="17915"/>
                  </a:lnTo>
                  <a:lnTo>
                    <a:pt x="7737" y="17961"/>
                  </a:lnTo>
                  <a:lnTo>
                    <a:pt x="7901" y="18042"/>
                  </a:lnTo>
                  <a:lnTo>
                    <a:pt x="7820" y="18207"/>
                  </a:lnTo>
                  <a:lnTo>
                    <a:pt x="7656" y="18126"/>
                  </a:lnTo>
                  <a:lnTo>
                    <a:pt x="7634" y="18172"/>
                  </a:lnTo>
                  <a:lnTo>
                    <a:pt x="7801" y="18254"/>
                  </a:lnTo>
                  <a:lnTo>
                    <a:pt x="7916" y="18254"/>
                  </a:lnTo>
                  <a:lnTo>
                    <a:pt x="7858" y="18225"/>
                  </a:lnTo>
                  <a:lnTo>
                    <a:pt x="7939" y="18061"/>
                  </a:lnTo>
                  <a:lnTo>
                    <a:pt x="8128" y="18154"/>
                  </a:lnTo>
                  <a:lnTo>
                    <a:pt x="8151" y="18107"/>
                  </a:lnTo>
                  <a:close/>
                  <a:moveTo>
                    <a:pt x="9002" y="16378"/>
                  </a:moveTo>
                  <a:lnTo>
                    <a:pt x="9002" y="16376"/>
                  </a:lnTo>
                  <a:lnTo>
                    <a:pt x="8612" y="16184"/>
                  </a:lnTo>
                  <a:lnTo>
                    <a:pt x="8589" y="16230"/>
                  </a:lnTo>
                  <a:lnTo>
                    <a:pt x="8752" y="16311"/>
                  </a:lnTo>
                  <a:lnTo>
                    <a:pt x="8671" y="16476"/>
                  </a:lnTo>
                  <a:lnTo>
                    <a:pt x="8508" y="16395"/>
                  </a:lnTo>
                  <a:lnTo>
                    <a:pt x="8486" y="16441"/>
                  </a:lnTo>
                  <a:lnTo>
                    <a:pt x="8876" y="16633"/>
                  </a:lnTo>
                  <a:lnTo>
                    <a:pt x="8899" y="16587"/>
                  </a:lnTo>
                  <a:lnTo>
                    <a:pt x="8710" y="16494"/>
                  </a:lnTo>
                  <a:lnTo>
                    <a:pt x="8791" y="16330"/>
                  </a:lnTo>
                  <a:lnTo>
                    <a:pt x="8980" y="16423"/>
                  </a:lnTo>
                  <a:lnTo>
                    <a:pt x="9002" y="16378"/>
                  </a:lnTo>
                  <a:close/>
                  <a:moveTo>
                    <a:pt x="9002" y="16233"/>
                  </a:moveTo>
                  <a:lnTo>
                    <a:pt x="9002" y="16175"/>
                  </a:lnTo>
                  <a:lnTo>
                    <a:pt x="8899" y="16124"/>
                  </a:lnTo>
                  <a:lnTo>
                    <a:pt x="8965" y="15990"/>
                  </a:lnTo>
                  <a:lnTo>
                    <a:pt x="8924" y="15970"/>
                  </a:lnTo>
                  <a:lnTo>
                    <a:pt x="8858" y="16104"/>
                  </a:lnTo>
                  <a:lnTo>
                    <a:pt x="8730" y="16041"/>
                  </a:lnTo>
                  <a:lnTo>
                    <a:pt x="8809" y="15881"/>
                  </a:lnTo>
                  <a:lnTo>
                    <a:pt x="8773" y="15856"/>
                  </a:lnTo>
                  <a:lnTo>
                    <a:pt x="8668" y="16069"/>
                  </a:lnTo>
                  <a:lnTo>
                    <a:pt x="9002" y="16233"/>
                  </a:lnTo>
                  <a:close/>
                  <a:moveTo>
                    <a:pt x="9002" y="15858"/>
                  </a:moveTo>
                  <a:lnTo>
                    <a:pt x="9002" y="15800"/>
                  </a:lnTo>
                  <a:lnTo>
                    <a:pt x="8840" y="15721"/>
                  </a:lnTo>
                  <a:lnTo>
                    <a:pt x="8817" y="15767"/>
                  </a:lnTo>
                  <a:lnTo>
                    <a:pt x="9002" y="15858"/>
                  </a:lnTo>
                  <a:close/>
                  <a:moveTo>
                    <a:pt x="8315" y="17773"/>
                  </a:moveTo>
                  <a:lnTo>
                    <a:pt x="8275" y="17753"/>
                  </a:lnTo>
                  <a:lnTo>
                    <a:pt x="8190" y="17925"/>
                  </a:lnTo>
                  <a:lnTo>
                    <a:pt x="8047" y="17855"/>
                  </a:lnTo>
                  <a:lnTo>
                    <a:pt x="8113" y="17721"/>
                  </a:lnTo>
                  <a:lnTo>
                    <a:pt x="8073" y="17701"/>
                  </a:lnTo>
                  <a:lnTo>
                    <a:pt x="8007" y="17835"/>
                  </a:lnTo>
                  <a:lnTo>
                    <a:pt x="7879" y="17772"/>
                  </a:lnTo>
                  <a:lnTo>
                    <a:pt x="7957" y="17612"/>
                  </a:lnTo>
                  <a:lnTo>
                    <a:pt x="7922" y="17587"/>
                  </a:lnTo>
                  <a:lnTo>
                    <a:pt x="7817" y="17800"/>
                  </a:lnTo>
                  <a:lnTo>
                    <a:pt x="8207" y="17993"/>
                  </a:lnTo>
                  <a:lnTo>
                    <a:pt x="8315" y="17773"/>
                  </a:lnTo>
                  <a:close/>
                  <a:moveTo>
                    <a:pt x="8232" y="16956"/>
                  </a:moveTo>
                  <a:lnTo>
                    <a:pt x="8209" y="17003"/>
                  </a:lnTo>
                  <a:lnTo>
                    <a:pt x="8412" y="17163"/>
                  </a:lnTo>
                  <a:cubicBezTo>
                    <a:pt x="8425" y="17173"/>
                    <a:pt x="8438" y="17183"/>
                    <a:pt x="8450" y="17192"/>
                  </a:cubicBezTo>
                  <a:cubicBezTo>
                    <a:pt x="8463" y="17202"/>
                    <a:pt x="8474" y="17211"/>
                    <a:pt x="8485" y="17218"/>
                  </a:cubicBezTo>
                  <a:cubicBezTo>
                    <a:pt x="8495" y="17226"/>
                    <a:pt x="8503" y="17232"/>
                    <a:pt x="8510" y="17237"/>
                  </a:cubicBezTo>
                  <a:cubicBezTo>
                    <a:pt x="8515" y="17241"/>
                    <a:pt x="8518" y="17243"/>
                    <a:pt x="8520" y="17244"/>
                  </a:cubicBezTo>
                  <a:cubicBezTo>
                    <a:pt x="8518" y="17244"/>
                    <a:pt x="8515" y="17243"/>
                    <a:pt x="8510" y="17241"/>
                  </a:cubicBezTo>
                  <a:cubicBezTo>
                    <a:pt x="8504" y="17239"/>
                    <a:pt x="8496" y="17237"/>
                    <a:pt x="8486" y="17234"/>
                  </a:cubicBezTo>
                  <a:cubicBezTo>
                    <a:pt x="8476" y="17231"/>
                    <a:pt x="8464" y="17228"/>
                    <a:pt x="8451" y="17225"/>
                  </a:cubicBezTo>
                  <a:cubicBezTo>
                    <a:pt x="8437" y="17221"/>
                    <a:pt x="8423" y="17217"/>
                    <a:pt x="8407" y="17213"/>
                  </a:cubicBezTo>
                  <a:lnTo>
                    <a:pt x="8138" y="17148"/>
                  </a:lnTo>
                  <a:lnTo>
                    <a:pt x="8111" y="17201"/>
                  </a:lnTo>
                  <a:lnTo>
                    <a:pt x="8320" y="17368"/>
                  </a:lnTo>
                  <a:cubicBezTo>
                    <a:pt x="8330" y="17376"/>
                    <a:pt x="8341" y="17384"/>
                    <a:pt x="8352" y="17393"/>
                  </a:cubicBezTo>
                  <a:cubicBezTo>
                    <a:pt x="8364" y="17402"/>
                    <a:pt x="8375" y="17410"/>
                    <a:pt x="8385" y="17418"/>
                  </a:cubicBezTo>
                  <a:cubicBezTo>
                    <a:pt x="8395" y="17425"/>
                    <a:pt x="8403" y="17432"/>
                    <a:pt x="8410" y="17437"/>
                  </a:cubicBezTo>
                  <a:cubicBezTo>
                    <a:pt x="8417" y="17442"/>
                    <a:pt x="8421" y="17445"/>
                    <a:pt x="8422" y="17446"/>
                  </a:cubicBezTo>
                  <a:cubicBezTo>
                    <a:pt x="8420" y="17445"/>
                    <a:pt x="8415" y="17444"/>
                    <a:pt x="8407" y="17441"/>
                  </a:cubicBezTo>
                  <a:cubicBezTo>
                    <a:pt x="8398" y="17438"/>
                    <a:pt x="8388" y="17435"/>
                    <a:pt x="8375" y="17431"/>
                  </a:cubicBezTo>
                  <a:cubicBezTo>
                    <a:pt x="8363" y="17427"/>
                    <a:pt x="8350" y="17424"/>
                    <a:pt x="8335" y="17420"/>
                  </a:cubicBezTo>
                  <a:cubicBezTo>
                    <a:pt x="8321" y="17415"/>
                    <a:pt x="8307" y="17412"/>
                    <a:pt x="8293" y="17408"/>
                  </a:cubicBezTo>
                  <a:lnTo>
                    <a:pt x="8040" y="17346"/>
                  </a:lnTo>
                  <a:lnTo>
                    <a:pt x="8016" y="17396"/>
                  </a:lnTo>
                  <a:lnTo>
                    <a:pt x="8452" y="17496"/>
                  </a:lnTo>
                  <a:lnTo>
                    <a:pt x="8482" y="17435"/>
                  </a:lnTo>
                  <a:lnTo>
                    <a:pt x="8285" y="17279"/>
                  </a:lnTo>
                  <a:cubicBezTo>
                    <a:pt x="8273" y="17270"/>
                    <a:pt x="8262" y="17261"/>
                    <a:pt x="8250" y="17253"/>
                  </a:cubicBezTo>
                  <a:cubicBezTo>
                    <a:pt x="8239" y="17244"/>
                    <a:pt x="8229" y="17237"/>
                    <a:pt x="8220" y="17230"/>
                  </a:cubicBezTo>
                  <a:cubicBezTo>
                    <a:pt x="8211" y="17223"/>
                    <a:pt x="8204" y="17218"/>
                    <a:pt x="8198" y="17214"/>
                  </a:cubicBezTo>
                  <a:cubicBezTo>
                    <a:pt x="8192" y="17210"/>
                    <a:pt x="8189" y="17208"/>
                    <a:pt x="8188" y="17207"/>
                  </a:cubicBezTo>
                  <a:cubicBezTo>
                    <a:pt x="8189" y="17207"/>
                    <a:pt x="8194" y="17209"/>
                    <a:pt x="8200" y="17211"/>
                  </a:cubicBezTo>
                  <a:cubicBezTo>
                    <a:pt x="8207" y="17213"/>
                    <a:pt x="8216" y="17215"/>
                    <a:pt x="8226" y="17218"/>
                  </a:cubicBezTo>
                  <a:cubicBezTo>
                    <a:pt x="8237" y="17221"/>
                    <a:pt x="8249" y="17225"/>
                    <a:pt x="8263" y="17228"/>
                  </a:cubicBezTo>
                  <a:cubicBezTo>
                    <a:pt x="8277" y="17232"/>
                    <a:pt x="8292" y="17236"/>
                    <a:pt x="8308" y="17240"/>
                  </a:cubicBezTo>
                  <a:lnTo>
                    <a:pt x="8549" y="17299"/>
                  </a:lnTo>
                  <a:lnTo>
                    <a:pt x="8579" y="17238"/>
                  </a:lnTo>
                  <a:lnTo>
                    <a:pt x="8232" y="16956"/>
                  </a:lnTo>
                  <a:close/>
                  <a:moveTo>
                    <a:pt x="8684" y="17024"/>
                  </a:moveTo>
                  <a:lnTo>
                    <a:pt x="8293" y="16832"/>
                  </a:lnTo>
                  <a:lnTo>
                    <a:pt x="8271" y="16877"/>
                  </a:lnTo>
                  <a:lnTo>
                    <a:pt x="8661" y="17070"/>
                  </a:lnTo>
                  <a:lnTo>
                    <a:pt x="8684" y="17024"/>
                  </a:lnTo>
                  <a:close/>
                  <a:moveTo>
                    <a:pt x="8800" y="16689"/>
                  </a:moveTo>
                  <a:lnTo>
                    <a:pt x="8724" y="16843"/>
                  </a:lnTo>
                  <a:lnTo>
                    <a:pt x="8372" y="16670"/>
                  </a:lnTo>
                  <a:lnTo>
                    <a:pt x="8349" y="16717"/>
                  </a:lnTo>
                  <a:lnTo>
                    <a:pt x="8740" y="16909"/>
                  </a:lnTo>
                  <a:lnTo>
                    <a:pt x="8836" y="16715"/>
                  </a:lnTo>
                  <a:lnTo>
                    <a:pt x="8800" y="16689"/>
                  </a:lnTo>
                  <a:close/>
                  <a:moveTo>
                    <a:pt x="9002" y="17661"/>
                  </a:moveTo>
                  <a:lnTo>
                    <a:pt x="9002" y="17587"/>
                  </a:lnTo>
                  <a:cubicBezTo>
                    <a:pt x="8992" y="17594"/>
                    <a:pt x="8982" y="17604"/>
                    <a:pt x="8970" y="17617"/>
                  </a:cubicBezTo>
                  <a:lnTo>
                    <a:pt x="8933" y="17655"/>
                  </a:lnTo>
                  <a:cubicBezTo>
                    <a:pt x="8914" y="17674"/>
                    <a:pt x="8898" y="17687"/>
                    <a:pt x="8883" y="17692"/>
                  </a:cubicBezTo>
                  <a:cubicBezTo>
                    <a:pt x="8869" y="17698"/>
                    <a:pt x="8853" y="17696"/>
                    <a:pt x="8838" y="17689"/>
                  </a:cubicBezTo>
                  <a:cubicBezTo>
                    <a:pt x="8817" y="17679"/>
                    <a:pt x="8805" y="17664"/>
                    <a:pt x="8800" y="17645"/>
                  </a:cubicBezTo>
                  <a:cubicBezTo>
                    <a:pt x="8796" y="17625"/>
                    <a:pt x="8799" y="17603"/>
                    <a:pt x="8812" y="17579"/>
                  </a:cubicBezTo>
                  <a:cubicBezTo>
                    <a:pt x="8816" y="17570"/>
                    <a:pt x="8820" y="17563"/>
                    <a:pt x="8825" y="17556"/>
                  </a:cubicBezTo>
                  <a:cubicBezTo>
                    <a:pt x="8830" y="17549"/>
                    <a:pt x="8835" y="17543"/>
                    <a:pt x="8842" y="17537"/>
                  </a:cubicBezTo>
                  <a:cubicBezTo>
                    <a:pt x="8848" y="17530"/>
                    <a:pt x="8855" y="17524"/>
                    <a:pt x="8863" y="17519"/>
                  </a:cubicBezTo>
                  <a:cubicBezTo>
                    <a:pt x="8871" y="17513"/>
                    <a:pt x="8881" y="17506"/>
                    <a:pt x="8891" y="17500"/>
                  </a:cubicBezTo>
                  <a:lnTo>
                    <a:pt x="8868" y="17463"/>
                  </a:lnTo>
                  <a:cubicBezTo>
                    <a:pt x="8824" y="17488"/>
                    <a:pt x="8793" y="17521"/>
                    <a:pt x="8772" y="17562"/>
                  </a:cubicBezTo>
                  <a:cubicBezTo>
                    <a:pt x="8763" y="17581"/>
                    <a:pt x="8757" y="17600"/>
                    <a:pt x="8755" y="17618"/>
                  </a:cubicBezTo>
                  <a:cubicBezTo>
                    <a:pt x="8753" y="17637"/>
                    <a:pt x="8754" y="17654"/>
                    <a:pt x="8758" y="17669"/>
                  </a:cubicBezTo>
                  <a:cubicBezTo>
                    <a:pt x="8763" y="17685"/>
                    <a:pt x="8770" y="17700"/>
                    <a:pt x="8781" y="17712"/>
                  </a:cubicBezTo>
                  <a:cubicBezTo>
                    <a:pt x="8792" y="17725"/>
                    <a:pt x="8806" y="17736"/>
                    <a:pt x="8822" y="17744"/>
                  </a:cubicBezTo>
                  <a:cubicBezTo>
                    <a:pt x="8847" y="17756"/>
                    <a:pt x="8873" y="17759"/>
                    <a:pt x="8898" y="17751"/>
                  </a:cubicBezTo>
                  <a:cubicBezTo>
                    <a:pt x="8910" y="17747"/>
                    <a:pt x="8921" y="17741"/>
                    <a:pt x="8931" y="17733"/>
                  </a:cubicBezTo>
                  <a:cubicBezTo>
                    <a:pt x="8941" y="17725"/>
                    <a:pt x="8953" y="17714"/>
                    <a:pt x="8967" y="17699"/>
                  </a:cubicBezTo>
                  <a:lnTo>
                    <a:pt x="8998" y="17665"/>
                  </a:lnTo>
                  <a:lnTo>
                    <a:pt x="9002" y="1766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798"/>
            </a:p>
          </p:txBody>
        </p:sp>
      </p:grpSp>
      <p:sp>
        <p:nvSpPr>
          <p:cNvPr id="21" name="livng.knowledge">
            <a:extLst>
              <a:ext uri="{FF2B5EF4-FFF2-40B4-BE49-F238E27FC236}">
                <a16:creationId xmlns:a16="http://schemas.microsoft.com/office/drawing/2014/main" id="{53D18515-2728-DF4D-BD30-577CE284C0F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5" y="6320880"/>
            <a:ext cx="1691678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29809372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1236">
          <p15:clr>
            <a:srgbClr val="FBAE40"/>
          </p15:clr>
        </p15:guide>
        <p15:guide id="6" orient="horz" pos="2040">
          <p15:clr>
            <a:srgbClr val="FBAE40"/>
          </p15:clr>
        </p15:guide>
        <p15:guide id="7" pos="227">
          <p15:clr>
            <a:srgbClr val="FBAE40"/>
          </p15:clr>
        </p15:guide>
        <p15:guide id="8" pos="746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blau mit Typoec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625" y="1962150"/>
            <a:ext cx="85440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9625" y="3238501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5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2831638" y="6069200"/>
            <a:ext cx="456036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>
                <a:solidFill>
                  <a:schemeClr val="bg1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4" name="Regieanweisungen">
            <a:extLst>
              <a:ext uri="{FF2B5EF4-FFF2-40B4-BE49-F238E27FC236}">
                <a16:creationId xmlns:a16="http://schemas.microsoft.com/office/drawing/2014/main" id="{512A8336-2CA1-3948-948D-0926FA18E3D9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38" name="Linie">
              <a:extLst>
                <a:ext uri="{FF2B5EF4-FFF2-40B4-BE49-F238E27FC236}">
                  <a16:creationId xmlns:a16="http://schemas.microsoft.com/office/drawing/2014/main" id="{3A712D2C-532E-1B4C-8C51-6C3CFBE6792D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>
              <a:extLst>
                <a:ext uri="{FF2B5EF4-FFF2-40B4-BE49-F238E27FC236}">
                  <a16:creationId xmlns:a16="http://schemas.microsoft.com/office/drawing/2014/main" id="{1301602D-0718-2A48-A04A-0D49AA4F6E8B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>
              <a:extLst>
                <a:ext uri="{FF2B5EF4-FFF2-40B4-BE49-F238E27FC236}">
                  <a16:creationId xmlns:a16="http://schemas.microsoft.com/office/drawing/2014/main" id="{4F3F5AA7-BCBB-B546-A572-DC989FEA5A61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>
              <a:extLst>
                <a:ext uri="{FF2B5EF4-FFF2-40B4-BE49-F238E27FC236}">
                  <a16:creationId xmlns:a16="http://schemas.microsoft.com/office/drawing/2014/main" id="{EBE982D6-758A-9946-B322-41730F8218C7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>
              <a:extLst>
                <a:ext uri="{FF2B5EF4-FFF2-40B4-BE49-F238E27FC236}">
                  <a16:creationId xmlns:a16="http://schemas.microsoft.com/office/drawing/2014/main" id="{C35184BC-F0EA-764D-BBA8-05D5C133415D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A9435E8A-1FCE-8444-8A1E-6C4BBFC7B0AF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>
              <a:extLst>
                <a:ext uri="{FF2B5EF4-FFF2-40B4-BE49-F238E27FC236}">
                  <a16:creationId xmlns:a16="http://schemas.microsoft.com/office/drawing/2014/main" id="{5D8584CC-6766-3A46-90C2-1826275DF049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Linie">
              <a:extLst>
                <a:ext uri="{FF2B5EF4-FFF2-40B4-BE49-F238E27FC236}">
                  <a16:creationId xmlns:a16="http://schemas.microsoft.com/office/drawing/2014/main" id="{6C040198-35FF-884B-9182-4442C6D814DD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>
              <a:extLst>
                <a:ext uri="{FF2B5EF4-FFF2-40B4-BE49-F238E27FC236}">
                  <a16:creationId xmlns:a16="http://schemas.microsoft.com/office/drawing/2014/main" id="{D4326288-7ACE-EE4A-8A01-F81A28678F26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Linie">
              <a:extLst>
                <a:ext uri="{FF2B5EF4-FFF2-40B4-BE49-F238E27FC236}">
                  <a16:creationId xmlns:a16="http://schemas.microsoft.com/office/drawing/2014/main" id="{806E543B-443F-A54A-A513-B77782818008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Logo">
            <a:extLst>
              <a:ext uri="{FF2B5EF4-FFF2-40B4-BE49-F238E27FC236}">
                <a16:creationId xmlns:a16="http://schemas.microsoft.com/office/drawing/2014/main" id="{4672C089-FB2C-964E-9999-28061477004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6" y="304199"/>
            <a:ext cx="269719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grpSp>
        <p:nvGrpSpPr>
          <p:cNvPr id="51" name="Ecke">
            <a:extLst>
              <a:ext uri="{FF2B5EF4-FFF2-40B4-BE49-F238E27FC236}">
                <a16:creationId xmlns:a16="http://schemas.microsoft.com/office/drawing/2014/main" id="{19C02532-AA4A-C045-8A7C-C8E7BBDB076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812558" y="0"/>
            <a:ext cx="3379443" cy="6858000"/>
            <a:chOff x="1316" y="-660"/>
            <a:chExt cx="2131" cy="4320"/>
          </a:xfrm>
        </p:grpSpPr>
        <p:sp>
          <p:nvSpPr>
            <p:cNvPr id="52" name="Fläche">
              <a:extLst>
                <a:ext uri="{FF2B5EF4-FFF2-40B4-BE49-F238E27FC236}">
                  <a16:creationId xmlns:a16="http://schemas.microsoft.com/office/drawing/2014/main" id="{0FC6C01B-DA14-A04F-877A-FF808590D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6" y="-660"/>
              <a:ext cx="2131" cy="4320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798"/>
            </a:p>
          </p:txBody>
        </p:sp>
        <p:sp>
          <p:nvSpPr>
            <p:cNvPr id="56" name="FONT">
              <a:extLst>
                <a:ext uri="{FF2B5EF4-FFF2-40B4-BE49-F238E27FC236}">
                  <a16:creationId xmlns:a16="http://schemas.microsoft.com/office/drawing/2014/main" id="{9CCCD4BC-B124-AF4B-8AC8-DC208DA27F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6" y="-479"/>
              <a:ext cx="2041" cy="4139"/>
            </a:xfrm>
            <a:custGeom>
              <a:avLst/>
              <a:gdLst>
                <a:gd name="T0" fmla="*/ 9002 w 9002"/>
                <a:gd name="T1" fmla="*/ 357 h 18254"/>
                <a:gd name="T2" fmla="*/ 906 w 9002"/>
                <a:gd name="T3" fmla="*/ 16229 h 18254"/>
                <a:gd name="T4" fmla="*/ 2239 w 9002"/>
                <a:gd name="T5" fmla="*/ 14589 h 18254"/>
                <a:gd name="T6" fmla="*/ 3365 w 9002"/>
                <a:gd name="T7" fmla="*/ 12300 h 18254"/>
                <a:gd name="T8" fmla="*/ 4050 w 9002"/>
                <a:gd name="T9" fmla="*/ 10908 h 18254"/>
                <a:gd name="T10" fmla="*/ 4678 w 9002"/>
                <a:gd name="T11" fmla="*/ 9535 h 18254"/>
                <a:gd name="T12" fmla="*/ 5641 w 9002"/>
                <a:gd name="T13" fmla="*/ 7561 h 18254"/>
                <a:gd name="T14" fmla="*/ 6238 w 9002"/>
                <a:gd name="T15" fmla="*/ 6461 h 18254"/>
                <a:gd name="T16" fmla="*/ 7029 w 9002"/>
                <a:gd name="T17" fmla="*/ 4855 h 18254"/>
                <a:gd name="T18" fmla="*/ 7419 w 9002"/>
                <a:gd name="T19" fmla="*/ 3133 h 18254"/>
                <a:gd name="T20" fmla="*/ 8803 w 9002"/>
                <a:gd name="T21" fmla="*/ 1078 h 18254"/>
                <a:gd name="T22" fmla="*/ 8728 w 9002"/>
                <a:gd name="T23" fmla="*/ 2142 h 18254"/>
                <a:gd name="T24" fmla="*/ 2062 w 9002"/>
                <a:gd name="T25" fmla="*/ 16564 h 18254"/>
                <a:gd name="T26" fmla="*/ 2461 w 9002"/>
                <a:gd name="T27" fmla="*/ 14687 h 18254"/>
                <a:gd name="T28" fmla="*/ 3518 w 9002"/>
                <a:gd name="T29" fmla="*/ 13239 h 18254"/>
                <a:gd name="T30" fmla="*/ 4944 w 9002"/>
                <a:gd name="T31" fmla="*/ 10647 h 18254"/>
                <a:gd name="T32" fmla="*/ 5586 w 9002"/>
                <a:gd name="T33" fmla="*/ 9227 h 18254"/>
                <a:gd name="T34" fmla="*/ 6125 w 9002"/>
                <a:gd name="T35" fmla="*/ 7589 h 18254"/>
                <a:gd name="T36" fmla="*/ 6868 w 9002"/>
                <a:gd name="T37" fmla="*/ 6017 h 18254"/>
                <a:gd name="T38" fmla="*/ 7654 w 9002"/>
                <a:gd name="T39" fmla="*/ 5212 h 18254"/>
                <a:gd name="T40" fmla="*/ 8238 w 9002"/>
                <a:gd name="T41" fmla="*/ 3137 h 18254"/>
                <a:gd name="T42" fmla="*/ 2173 w 9002"/>
                <a:gd name="T43" fmla="*/ 17188 h 18254"/>
                <a:gd name="T44" fmla="*/ 3279 w 9002"/>
                <a:gd name="T45" fmla="*/ 15781 h 18254"/>
                <a:gd name="T46" fmla="*/ 3545 w 9002"/>
                <a:gd name="T47" fmla="*/ 14500 h 18254"/>
                <a:gd name="T48" fmla="*/ 4723 w 9002"/>
                <a:gd name="T49" fmla="*/ 12890 h 18254"/>
                <a:gd name="T50" fmla="*/ 5595 w 9002"/>
                <a:gd name="T51" fmla="*/ 11220 h 18254"/>
                <a:gd name="T52" fmla="*/ 6528 w 9002"/>
                <a:gd name="T53" fmla="*/ 9189 h 18254"/>
                <a:gd name="T54" fmla="*/ 7202 w 9002"/>
                <a:gd name="T55" fmla="*/ 7179 h 18254"/>
                <a:gd name="T56" fmla="*/ 8023 w 9002"/>
                <a:gd name="T57" fmla="*/ 5298 h 18254"/>
                <a:gd name="T58" fmla="*/ 8797 w 9002"/>
                <a:gd name="T59" fmla="*/ 4434 h 18254"/>
                <a:gd name="T60" fmla="*/ 8821 w 9002"/>
                <a:gd name="T61" fmla="*/ 5411 h 18254"/>
                <a:gd name="T62" fmla="*/ 3561 w 9002"/>
                <a:gd name="T63" fmla="*/ 17003 h 18254"/>
                <a:gd name="T64" fmla="*/ 4387 w 9002"/>
                <a:gd name="T65" fmla="*/ 15116 h 18254"/>
                <a:gd name="T66" fmla="*/ 5272 w 9002"/>
                <a:gd name="T67" fmla="*/ 13232 h 18254"/>
                <a:gd name="T68" fmla="*/ 5825 w 9002"/>
                <a:gd name="T69" fmla="*/ 11492 h 18254"/>
                <a:gd name="T70" fmla="*/ 6451 w 9002"/>
                <a:gd name="T71" fmla="*/ 10468 h 18254"/>
                <a:gd name="T72" fmla="*/ 7035 w 9002"/>
                <a:gd name="T73" fmla="*/ 9133 h 18254"/>
                <a:gd name="T74" fmla="*/ 8329 w 9002"/>
                <a:gd name="T75" fmla="*/ 7390 h 18254"/>
                <a:gd name="T76" fmla="*/ 3579 w 9002"/>
                <a:gd name="T77" fmla="*/ 17782 h 18254"/>
                <a:gd name="T78" fmla="*/ 4870 w 9002"/>
                <a:gd name="T79" fmla="*/ 15446 h 18254"/>
                <a:gd name="T80" fmla="*/ 5550 w 9002"/>
                <a:gd name="T81" fmla="*/ 14081 h 18254"/>
                <a:gd name="T82" fmla="*/ 6566 w 9002"/>
                <a:gd name="T83" fmla="*/ 12611 h 18254"/>
                <a:gd name="T84" fmla="*/ 7519 w 9002"/>
                <a:gd name="T85" fmla="*/ 10679 h 18254"/>
                <a:gd name="T86" fmla="*/ 7704 w 9002"/>
                <a:gd name="T87" fmla="*/ 9498 h 18254"/>
                <a:gd name="T88" fmla="*/ 8504 w 9002"/>
                <a:gd name="T89" fmla="*/ 7774 h 18254"/>
                <a:gd name="T90" fmla="*/ 4565 w 9002"/>
                <a:gd name="T91" fmla="*/ 17623 h 18254"/>
                <a:gd name="T92" fmla="*/ 6006 w 9002"/>
                <a:gd name="T93" fmla="*/ 15562 h 18254"/>
                <a:gd name="T94" fmla="*/ 6311 w 9002"/>
                <a:gd name="T95" fmla="*/ 14432 h 18254"/>
                <a:gd name="T96" fmla="*/ 7213 w 9002"/>
                <a:gd name="T97" fmla="*/ 13329 h 18254"/>
                <a:gd name="T98" fmla="*/ 7814 w 9002"/>
                <a:gd name="T99" fmla="*/ 11324 h 18254"/>
                <a:gd name="T100" fmla="*/ 8423 w 9002"/>
                <a:gd name="T101" fmla="*/ 10161 h 18254"/>
                <a:gd name="T102" fmla="*/ 6000 w 9002"/>
                <a:gd name="T103" fmla="*/ 16515 h 18254"/>
                <a:gd name="T104" fmla="*/ 7055 w 9002"/>
                <a:gd name="T105" fmla="*/ 15156 h 18254"/>
                <a:gd name="T106" fmla="*/ 7556 w 9002"/>
                <a:gd name="T107" fmla="*/ 14068 h 18254"/>
                <a:gd name="T108" fmla="*/ 8506 w 9002"/>
                <a:gd name="T109" fmla="*/ 12028 h 18254"/>
                <a:gd name="T110" fmla="*/ 6203 w 9002"/>
                <a:gd name="T111" fmla="*/ 18169 h 18254"/>
                <a:gd name="T112" fmla="*/ 6705 w 9002"/>
                <a:gd name="T113" fmla="*/ 17310 h 18254"/>
                <a:gd name="T114" fmla="*/ 7589 w 9002"/>
                <a:gd name="T115" fmla="*/ 15425 h 18254"/>
                <a:gd name="T116" fmla="*/ 8143 w 9002"/>
                <a:gd name="T117" fmla="*/ 13685 h 18254"/>
                <a:gd name="T118" fmla="*/ 8894 w 9002"/>
                <a:gd name="T119" fmla="*/ 14320 h 18254"/>
                <a:gd name="T120" fmla="*/ 7916 w 9002"/>
                <a:gd name="T121" fmla="*/ 16724 h 18254"/>
                <a:gd name="T122" fmla="*/ 8631 w 9002"/>
                <a:gd name="T123" fmla="*/ 15405 h 18254"/>
                <a:gd name="T124" fmla="*/ 8486 w 9002"/>
                <a:gd name="T125" fmla="*/ 17234 h 18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254">
                  <a:moveTo>
                    <a:pt x="9002" y="17952"/>
                  </a:moveTo>
                  <a:lnTo>
                    <a:pt x="8657" y="17818"/>
                  </a:lnTo>
                  <a:lnTo>
                    <a:pt x="8623" y="17886"/>
                  </a:lnTo>
                  <a:lnTo>
                    <a:pt x="8847" y="18088"/>
                  </a:lnTo>
                  <a:cubicBezTo>
                    <a:pt x="8861" y="18100"/>
                    <a:pt x="8873" y="18110"/>
                    <a:pt x="8884" y="18119"/>
                  </a:cubicBezTo>
                  <a:cubicBezTo>
                    <a:pt x="8896" y="18127"/>
                    <a:pt x="8902" y="18132"/>
                    <a:pt x="8903" y="18133"/>
                  </a:cubicBezTo>
                  <a:cubicBezTo>
                    <a:pt x="8901" y="18133"/>
                    <a:pt x="8893" y="18130"/>
                    <a:pt x="8879" y="18127"/>
                  </a:cubicBezTo>
                  <a:cubicBezTo>
                    <a:pt x="8866" y="18123"/>
                    <a:pt x="8848" y="18119"/>
                    <a:pt x="8828" y="18115"/>
                  </a:cubicBezTo>
                  <a:lnTo>
                    <a:pt x="8538" y="18061"/>
                  </a:lnTo>
                  <a:lnTo>
                    <a:pt x="8504" y="18129"/>
                  </a:lnTo>
                  <a:lnTo>
                    <a:pt x="8710" y="18254"/>
                  </a:lnTo>
                  <a:lnTo>
                    <a:pt x="8804" y="18254"/>
                  </a:lnTo>
                  <a:lnTo>
                    <a:pt x="8633" y="18152"/>
                  </a:lnTo>
                  <a:cubicBezTo>
                    <a:pt x="8627" y="18149"/>
                    <a:pt x="8621" y="18145"/>
                    <a:pt x="8613" y="18141"/>
                  </a:cubicBezTo>
                  <a:cubicBezTo>
                    <a:pt x="8606" y="18136"/>
                    <a:pt x="8598" y="18132"/>
                    <a:pt x="8591" y="18128"/>
                  </a:cubicBezTo>
                  <a:cubicBezTo>
                    <a:pt x="8583" y="18124"/>
                    <a:pt x="8577" y="18120"/>
                    <a:pt x="8571" y="18117"/>
                  </a:cubicBezTo>
                  <a:cubicBezTo>
                    <a:pt x="8567" y="18114"/>
                    <a:pt x="8564" y="18113"/>
                    <a:pt x="8562" y="18112"/>
                  </a:cubicBezTo>
                  <a:cubicBezTo>
                    <a:pt x="8567" y="18113"/>
                    <a:pt x="8576" y="18115"/>
                    <a:pt x="8590" y="18118"/>
                  </a:cubicBezTo>
                  <a:cubicBezTo>
                    <a:pt x="8605" y="18121"/>
                    <a:pt x="8623" y="18124"/>
                    <a:pt x="8645" y="18129"/>
                  </a:cubicBezTo>
                  <a:lnTo>
                    <a:pt x="8961" y="18188"/>
                  </a:lnTo>
                  <a:lnTo>
                    <a:pt x="8980" y="18148"/>
                  </a:lnTo>
                  <a:lnTo>
                    <a:pt x="8730" y="17920"/>
                  </a:lnTo>
                  <a:cubicBezTo>
                    <a:pt x="8724" y="17916"/>
                    <a:pt x="8719" y="17911"/>
                    <a:pt x="8713" y="17906"/>
                  </a:cubicBezTo>
                  <a:cubicBezTo>
                    <a:pt x="8707" y="17901"/>
                    <a:pt x="8702" y="17897"/>
                    <a:pt x="8696" y="17892"/>
                  </a:cubicBezTo>
                  <a:cubicBezTo>
                    <a:pt x="8691" y="17887"/>
                    <a:pt x="8687" y="17884"/>
                    <a:pt x="8683" y="17881"/>
                  </a:cubicBezTo>
                  <a:cubicBezTo>
                    <a:pt x="8679" y="17878"/>
                    <a:pt x="8677" y="17876"/>
                    <a:pt x="8676" y="17875"/>
                  </a:cubicBezTo>
                  <a:cubicBezTo>
                    <a:pt x="8677" y="17875"/>
                    <a:pt x="8680" y="17877"/>
                    <a:pt x="8684" y="17879"/>
                  </a:cubicBezTo>
                  <a:cubicBezTo>
                    <a:pt x="8689" y="17881"/>
                    <a:pt x="8695" y="17883"/>
                    <a:pt x="8702" y="17886"/>
                  </a:cubicBezTo>
                  <a:cubicBezTo>
                    <a:pt x="8708" y="17889"/>
                    <a:pt x="8715" y="17893"/>
                    <a:pt x="8723" y="17896"/>
                  </a:cubicBezTo>
                  <a:cubicBezTo>
                    <a:pt x="8731" y="17899"/>
                    <a:pt x="8738" y="17902"/>
                    <a:pt x="8744" y="17905"/>
                  </a:cubicBezTo>
                  <a:lnTo>
                    <a:pt x="9002" y="18007"/>
                  </a:lnTo>
                  <a:lnTo>
                    <a:pt x="9002" y="17952"/>
                  </a:lnTo>
                  <a:close/>
                  <a:moveTo>
                    <a:pt x="217" y="17712"/>
                  </a:moveTo>
                  <a:lnTo>
                    <a:pt x="194" y="17759"/>
                  </a:lnTo>
                  <a:lnTo>
                    <a:pt x="396" y="17919"/>
                  </a:lnTo>
                  <a:cubicBezTo>
                    <a:pt x="409" y="17929"/>
                    <a:pt x="422" y="17939"/>
                    <a:pt x="435" y="17949"/>
                  </a:cubicBezTo>
                  <a:cubicBezTo>
                    <a:pt x="448" y="17959"/>
                    <a:pt x="459" y="17967"/>
                    <a:pt x="469" y="17975"/>
                  </a:cubicBezTo>
                  <a:cubicBezTo>
                    <a:pt x="480" y="17982"/>
                    <a:pt x="488" y="17988"/>
                    <a:pt x="494" y="17993"/>
                  </a:cubicBezTo>
                  <a:cubicBezTo>
                    <a:pt x="500" y="17997"/>
                    <a:pt x="503" y="17999"/>
                    <a:pt x="504" y="18000"/>
                  </a:cubicBezTo>
                  <a:cubicBezTo>
                    <a:pt x="503" y="18000"/>
                    <a:pt x="500" y="17999"/>
                    <a:pt x="495" y="17998"/>
                  </a:cubicBezTo>
                  <a:cubicBezTo>
                    <a:pt x="489" y="17996"/>
                    <a:pt x="481" y="17993"/>
                    <a:pt x="471" y="17990"/>
                  </a:cubicBezTo>
                  <a:cubicBezTo>
                    <a:pt x="460" y="17988"/>
                    <a:pt x="449" y="17984"/>
                    <a:pt x="435" y="17981"/>
                  </a:cubicBezTo>
                  <a:cubicBezTo>
                    <a:pt x="422" y="17977"/>
                    <a:pt x="407" y="17974"/>
                    <a:pt x="391" y="17970"/>
                  </a:cubicBezTo>
                  <a:lnTo>
                    <a:pt x="122" y="17904"/>
                  </a:lnTo>
                  <a:lnTo>
                    <a:pt x="96" y="17957"/>
                  </a:lnTo>
                  <a:lnTo>
                    <a:pt x="305" y="18124"/>
                  </a:lnTo>
                  <a:cubicBezTo>
                    <a:pt x="315" y="18132"/>
                    <a:pt x="325" y="18140"/>
                    <a:pt x="337" y="18149"/>
                  </a:cubicBezTo>
                  <a:cubicBezTo>
                    <a:pt x="349" y="18158"/>
                    <a:pt x="359" y="18167"/>
                    <a:pt x="369" y="18174"/>
                  </a:cubicBezTo>
                  <a:cubicBezTo>
                    <a:pt x="379" y="18182"/>
                    <a:pt x="388" y="18188"/>
                    <a:pt x="395" y="18193"/>
                  </a:cubicBezTo>
                  <a:cubicBezTo>
                    <a:pt x="402" y="18199"/>
                    <a:pt x="406" y="18202"/>
                    <a:pt x="407" y="18202"/>
                  </a:cubicBezTo>
                  <a:cubicBezTo>
                    <a:pt x="405" y="18202"/>
                    <a:pt x="400" y="18200"/>
                    <a:pt x="391" y="18197"/>
                  </a:cubicBezTo>
                  <a:cubicBezTo>
                    <a:pt x="383" y="18195"/>
                    <a:pt x="372" y="18191"/>
                    <a:pt x="360" y="18188"/>
                  </a:cubicBezTo>
                  <a:cubicBezTo>
                    <a:pt x="348" y="18184"/>
                    <a:pt x="334" y="18180"/>
                    <a:pt x="320" y="18176"/>
                  </a:cubicBezTo>
                  <a:cubicBezTo>
                    <a:pt x="305" y="18172"/>
                    <a:pt x="291" y="18168"/>
                    <a:pt x="278" y="18165"/>
                  </a:cubicBezTo>
                  <a:lnTo>
                    <a:pt x="25" y="18102"/>
                  </a:lnTo>
                  <a:lnTo>
                    <a:pt x="0" y="18152"/>
                  </a:lnTo>
                  <a:lnTo>
                    <a:pt x="436" y="18252"/>
                  </a:lnTo>
                  <a:lnTo>
                    <a:pt x="466" y="18192"/>
                  </a:lnTo>
                  <a:lnTo>
                    <a:pt x="269" y="18035"/>
                  </a:lnTo>
                  <a:cubicBezTo>
                    <a:pt x="258" y="18026"/>
                    <a:pt x="246" y="18018"/>
                    <a:pt x="235" y="18009"/>
                  </a:cubicBezTo>
                  <a:cubicBezTo>
                    <a:pt x="224" y="18000"/>
                    <a:pt x="214" y="17993"/>
                    <a:pt x="205" y="17986"/>
                  </a:cubicBezTo>
                  <a:cubicBezTo>
                    <a:pt x="196" y="17980"/>
                    <a:pt x="188" y="17975"/>
                    <a:pt x="183" y="17970"/>
                  </a:cubicBezTo>
                  <a:cubicBezTo>
                    <a:pt x="177" y="17966"/>
                    <a:pt x="173" y="17964"/>
                    <a:pt x="172" y="17963"/>
                  </a:cubicBezTo>
                  <a:cubicBezTo>
                    <a:pt x="174" y="17964"/>
                    <a:pt x="178" y="17965"/>
                    <a:pt x="185" y="17967"/>
                  </a:cubicBezTo>
                  <a:cubicBezTo>
                    <a:pt x="192" y="17969"/>
                    <a:pt x="200" y="17971"/>
                    <a:pt x="211" y="17975"/>
                  </a:cubicBezTo>
                  <a:cubicBezTo>
                    <a:pt x="222" y="17978"/>
                    <a:pt x="234" y="17981"/>
                    <a:pt x="248" y="17985"/>
                  </a:cubicBezTo>
                  <a:cubicBezTo>
                    <a:pt x="262" y="17989"/>
                    <a:pt x="277" y="17993"/>
                    <a:pt x="292" y="17997"/>
                  </a:cubicBezTo>
                  <a:lnTo>
                    <a:pt x="533" y="18055"/>
                  </a:lnTo>
                  <a:lnTo>
                    <a:pt x="563" y="17994"/>
                  </a:lnTo>
                  <a:lnTo>
                    <a:pt x="217" y="17712"/>
                  </a:lnTo>
                  <a:close/>
                  <a:moveTo>
                    <a:pt x="9002" y="782"/>
                  </a:moveTo>
                  <a:lnTo>
                    <a:pt x="9002" y="727"/>
                  </a:lnTo>
                  <a:cubicBezTo>
                    <a:pt x="8996" y="730"/>
                    <a:pt x="8990" y="733"/>
                    <a:pt x="8984" y="734"/>
                  </a:cubicBezTo>
                  <a:cubicBezTo>
                    <a:pt x="8978" y="735"/>
                    <a:pt x="8972" y="736"/>
                    <a:pt x="8967" y="736"/>
                  </a:cubicBezTo>
                  <a:cubicBezTo>
                    <a:pt x="8960" y="736"/>
                    <a:pt x="8950" y="733"/>
                    <a:pt x="8939" y="729"/>
                  </a:cubicBezTo>
                  <a:cubicBezTo>
                    <a:pt x="8928" y="724"/>
                    <a:pt x="8917" y="720"/>
                    <a:pt x="8907" y="715"/>
                  </a:cubicBezTo>
                  <a:lnTo>
                    <a:pt x="8644" y="585"/>
                  </a:lnTo>
                  <a:lnTo>
                    <a:pt x="8621" y="632"/>
                  </a:lnTo>
                  <a:lnTo>
                    <a:pt x="8902" y="769"/>
                  </a:lnTo>
                  <a:cubicBezTo>
                    <a:pt x="8910" y="774"/>
                    <a:pt x="8921" y="778"/>
                    <a:pt x="8932" y="783"/>
                  </a:cubicBezTo>
                  <a:cubicBezTo>
                    <a:pt x="8944" y="787"/>
                    <a:pt x="8956" y="789"/>
                    <a:pt x="8968" y="788"/>
                  </a:cubicBezTo>
                  <a:cubicBezTo>
                    <a:pt x="8980" y="788"/>
                    <a:pt x="8992" y="786"/>
                    <a:pt x="9002" y="782"/>
                  </a:cubicBezTo>
                  <a:close/>
                  <a:moveTo>
                    <a:pt x="9002" y="554"/>
                  </a:moveTo>
                  <a:lnTo>
                    <a:pt x="9002" y="497"/>
                  </a:lnTo>
                  <a:lnTo>
                    <a:pt x="8749" y="372"/>
                  </a:lnTo>
                  <a:lnTo>
                    <a:pt x="8726" y="418"/>
                  </a:lnTo>
                  <a:lnTo>
                    <a:pt x="8998" y="552"/>
                  </a:lnTo>
                  <a:lnTo>
                    <a:pt x="9002" y="554"/>
                  </a:lnTo>
                  <a:close/>
                  <a:moveTo>
                    <a:pt x="9002" y="357"/>
                  </a:moveTo>
                  <a:lnTo>
                    <a:pt x="9002" y="299"/>
                  </a:lnTo>
                  <a:lnTo>
                    <a:pt x="8991" y="294"/>
                  </a:lnTo>
                  <a:cubicBezTo>
                    <a:pt x="8980" y="289"/>
                    <a:pt x="8968" y="283"/>
                    <a:pt x="8957" y="278"/>
                  </a:cubicBezTo>
                  <a:cubicBezTo>
                    <a:pt x="8945" y="273"/>
                    <a:pt x="8934" y="269"/>
                    <a:pt x="8924" y="264"/>
                  </a:cubicBezTo>
                  <a:cubicBezTo>
                    <a:pt x="8914" y="260"/>
                    <a:pt x="8905" y="256"/>
                    <a:pt x="8898" y="253"/>
                  </a:cubicBezTo>
                  <a:cubicBezTo>
                    <a:pt x="8891" y="250"/>
                    <a:pt x="8886" y="248"/>
                    <a:pt x="8883" y="247"/>
                  </a:cubicBezTo>
                  <a:cubicBezTo>
                    <a:pt x="8887" y="248"/>
                    <a:pt x="8892" y="248"/>
                    <a:pt x="8900" y="248"/>
                  </a:cubicBezTo>
                  <a:cubicBezTo>
                    <a:pt x="8907" y="249"/>
                    <a:pt x="8916" y="249"/>
                    <a:pt x="8926" y="249"/>
                  </a:cubicBezTo>
                  <a:cubicBezTo>
                    <a:pt x="8936" y="249"/>
                    <a:pt x="8947" y="249"/>
                    <a:pt x="8959" y="249"/>
                  </a:cubicBezTo>
                  <a:cubicBezTo>
                    <a:pt x="8972" y="249"/>
                    <a:pt x="8984" y="249"/>
                    <a:pt x="8998" y="249"/>
                  </a:cubicBezTo>
                  <a:lnTo>
                    <a:pt x="9002" y="249"/>
                  </a:lnTo>
                  <a:lnTo>
                    <a:pt x="9002" y="202"/>
                  </a:lnTo>
                  <a:lnTo>
                    <a:pt x="8831" y="205"/>
                  </a:lnTo>
                  <a:lnTo>
                    <a:pt x="8804" y="260"/>
                  </a:lnTo>
                  <a:lnTo>
                    <a:pt x="9002" y="357"/>
                  </a:lnTo>
                  <a:close/>
                  <a:moveTo>
                    <a:pt x="9002" y="91"/>
                  </a:moveTo>
                  <a:lnTo>
                    <a:pt x="9002" y="34"/>
                  </a:lnTo>
                  <a:lnTo>
                    <a:pt x="8932" y="0"/>
                  </a:lnTo>
                  <a:lnTo>
                    <a:pt x="8909" y="46"/>
                  </a:lnTo>
                  <a:lnTo>
                    <a:pt x="9002" y="91"/>
                  </a:lnTo>
                  <a:close/>
                  <a:moveTo>
                    <a:pt x="754" y="17607"/>
                  </a:moveTo>
                  <a:lnTo>
                    <a:pt x="714" y="17587"/>
                  </a:lnTo>
                  <a:lnTo>
                    <a:pt x="629" y="17759"/>
                  </a:lnTo>
                  <a:lnTo>
                    <a:pt x="486" y="17689"/>
                  </a:lnTo>
                  <a:lnTo>
                    <a:pt x="552" y="17555"/>
                  </a:lnTo>
                  <a:lnTo>
                    <a:pt x="511" y="17535"/>
                  </a:lnTo>
                  <a:lnTo>
                    <a:pt x="445" y="17669"/>
                  </a:lnTo>
                  <a:lnTo>
                    <a:pt x="317" y="17606"/>
                  </a:lnTo>
                  <a:lnTo>
                    <a:pt x="396" y="17445"/>
                  </a:lnTo>
                  <a:lnTo>
                    <a:pt x="360" y="17420"/>
                  </a:lnTo>
                  <a:lnTo>
                    <a:pt x="255" y="17634"/>
                  </a:lnTo>
                  <a:lnTo>
                    <a:pt x="646" y="17826"/>
                  </a:lnTo>
                  <a:lnTo>
                    <a:pt x="754" y="17607"/>
                  </a:lnTo>
                  <a:close/>
                  <a:moveTo>
                    <a:pt x="770" y="17203"/>
                  </a:moveTo>
                  <a:cubicBezTo>
                    <a:pt x="755" y="17201"/>
                    <a:pt x="742" y="17202"/>
                    <a:pt x="728" y="17205"/>
                  </a:cubicBezTo>
                  <a:cubicBezTo>
                    <a:pt x="715" y="17209"/>
                    <a:pt x="703" y="17214"/>
                    <a:pt x="693" y="17222"/>
                  </a:cubicBezTo>
                  <a:cubicBezTo>
                    <a:pt x="682" y="17229"/>
                    <a:pt x="669" y="17240"/>
                    <a:pt x="655" y="17255"/>
                  </a:cubicBezTo>
                  <a:lnTo>
                    <a:pt x="619" y="17293"/>
                  </a:lnTo>
                  <a:cubicBezTo>
                    <a:pt x="600" y="17313"/>
                    <a:pt x="583" y="17325"/>
                    <a:pt x="569" y="17330"/>
                  </a:cubicBezTo>
                  <a:cubicBezTo>
                    <a:pt x="554" y="17336"/>
                    <a:pt x="539" y="17334"/>
                    <a:pt x="523" y="17327"/>
                  </a:cubicBezTo>
                  <a:cubicBezTo>
                    <a:pt x="503" y="17317"/>
                    <a:pt x="491" y="17302"/>
                    <a:pt x="486" y="17283"/>
                  </a:cubicBezTo>
                  <a:cubicBezTo>
                    <a:pt x="481" y="17264"/>
                    <a:pt x="485" y="17242"/>
                    <a:pt x="497" y="17217"/>
                  </a:cubicBezTo>
                  <a:cubicBezTo>
                    <a:pt x="501" y="17209"/>
                    <a:pt x="506" y="17201"/>
                    <a:pt x="510" y="17194"/>
                  </a:cubicBezTo>
                  <a:cubicBezTo>
                    <a:pt x="515" y="17187"/>
                    <a:pt x="521" y="17181"/>
                    <a:pt x="527" y="17175"/>
                  </a:cubicBezTo>
                  <a:cubicBezTo>
                    <a:pt x="533" y="17169"/>
                    <a:pt x="541" y="17163"/>
                    <a:pt x="549" y="17157"/>
                  </a:cubicBezTo>
                  <a:cubicBezTo>
                    <a:pt x="557" y="17151"/>
                    <a:pt x="566" y="17145"/>
                    <a:pt x="577" y="17138"/>
                  </a:cubicBezTo>
                  <a:lnTo>
                    <a:pt x="553" y="17101"/>
                  </a:lnTo>
                  <a:cubicBezTo>
                    <a:pt x="510" y="17126"/>
                    <a:pt x="478" y="17159"/>
                    <a:pt x="458" y="17200"/>
                  </a:cubicBezTo>
                  <a:cubicBezTo>
                    <a:pt x="448" y="17219"/>
                    <a:pt x="443" y="17238"/>
                    <a:pt x="441" y="17256"/>
                  </a:cubicBezTo>
                  <a:cubicBezTo>
                    <a:pt x="438" y="17275"/>
                    <a:pt x="440" y="17292"/>
                    <a:pt x="444" y="17308"/>
                  </a:cubicBezTo>
                  <a:cubicBezTo>
                    <a:pt x="448" y="17323"/>
                    <a:pt x="456" y="17338"/>
                    <a:pt x="467" y="17351"/>
                  </a:cubicBezTo>
                  <a:cubicBezTo>
                    <a:pt x="477" y="17363"/>
                    <a:pt x="491" y="17374"/>
                    <a:pt x="508" y="17382"/>
                  </a:cubicBezTo>
                  <a:cubicBezTo>
                    <a:pt x="533" y="17394"/>
                    <a:pt x="558" y="17397"/>
                    <a:pt x="584" y="17389"/>
                  </a:cubicBezTo>
                  <a:cubicBezTo>
                    <a:pt x="595" y="17385"/>
                    <a:pt x="606" y="17380"/>
                    <a:pt x="616" y="17371"/>
                  </a:cubicBezTo>
                  <a:cubicBezTo>
                    <a:pt x="626" y="17363"/>
                    <a:pt x="639" y="17352"/>
                    <a:pt x="653" y="17337"/>
                  </a:cubicBezTo>
                  <a:lnTo>
                    <a:pt x="684" y="17303"/>
                  </a:lnTo>
                  <a:cubicBezTo>
                    <a:pt x="721" y="17263"/>
                    <a:pt x="757" y="17252"/>
                    <a:pt x="791" y="17269"/>
                  </a:cubicBezTo>
                  <a:cubicBezTo>
                    <a:pt x="815" y="17280"/>
                    <a:pt x="829" y="17299"/>
                    <a:pt x="833" y="17324"/>
                  </a:cubicBezTo>
                  <a:cubicBezTo>
                    <a:pt x="836" y="17336"/>
                    <a:pt x="836" y="17347"/>
                    <a:pt x="834" y="17357"/>
                  </a:cubicBezTo>
                  <a:cubicBezTo>
                    <a:pt x="832" y="17367"/>
                    <a:pt x="827" y="17380"/>
                    <a:pt x="820" y="17395"/>
                  </a:cubicBezTo>
                  <a:cubicBezTo>
                    <a:pt x="810" y="17415"/>
                    <a:pt x="799" y="17432"/>
                    <a:pt x="785" y="17446"/>
                  </a:cubicBezTo>
                  <a:cubicBezTo>
                    <a:pt x="771" y="17460"/>
                    <a:pt x="755" y="17473"/>
                    <a:pt x="735" y="17483"/>
                  </a:cubicBezTo>
                  <a:lnTo>
                    <a:pt x="761" y="17522"/>
                  </a:lnTo>
                  <a:cubicBezTo>
                    <a:pt x="783" y="17508"/>
                    <a:pt x="802" y="17493"/>
                    <a:pt x="817" y="17475"/>
                  </a:cubicBezTo>
                  <a:cubicBezTo>
                    <a:pt x="833" y="17458"/>
                    <a:pt x="847" y="17437"/>
                    <a:pt x="858" y="17414"/>
                  </a:cubicBezTo>
                  <a:cubicBezTo>
                    <a:pt x="867" y="17395"/>
                    <a:pt x="873" y="17379"/>
                    <a:pt x="876" y="17363"/>
                  </a:cubicBezTo>
                  <a:cubicBezTo>
                    <a:pt x="879" y="17347"/>
                    <a:pt x="879" y="17331"/>
                    <a:pt x="877" y="17314"/>
                  </a:cubicBezTo>
                  <a:cubicBezTo>
                    <a:pt x="875" y="17291"/>
                    <a:pt x="868" y="17271"/>
                    <a:pt x="856" y="17253"/>
                  </a:cubicBezTo>
                  <a:cubicBezTo>
                    <a:pt x="843" y="17236"/>
                    <a:pt x="828" y="17223"/>
                    <a:pt x="810" y="17214"/>
                  </a:cubicBezTo>
                  <a:cubicBezTo>
                    <a:pt x="798" y="17208"/>
                    <a:pt x="784" y="17204"/>
                    <a:pt x="770" y="17203"/>
                  </a:cubicBezTo>
                  <a:close/>
                  <a:moveTo>
                    <a:pt x="687" y="16756"/>
                  </a:moveTo>
                  <a:lnTo>
                    <a:pt x="560" y="17014"/>
                  </a:lnTo>
                  <a:lnTo>
                    <a:pt x="599" y="17034"/>
                  </a:lnTo>
                  <a:lnTo>
                    <a:pt x="651" y="16929"/>
                  </a:lnTo>
                  <a:lnTo>
                    <a:pt x="1002" y="17102"/>
                  </a:lnTo>
                  <a:lnTo>
                    <a:pt x="1025" y="17057"/>
                  </a:lnTo>
                  <a:lnTo>
                    <a:pt x="673" y="16884"/>
                  </a:lnTo>
                  <a:lnTo>
                    <a:pt x="725" y="16778"/>
                  </a:lnTo>
                  <a:lnTo>
                    <a:pt x="687" y="16756"/>
                  </a:lnTo>
                  <a:close/>
                  <a:moveTo>
                    <a:pt x="821" y="16483"/>
                  </a:moveTo>
                  <a:lnTo>
                    <a:pt x="720" y="16689"/>
                  </a:lnTo>
                  <a:lnTo>
                    <a:pt x="1111" y="16881"/>
                  </a:lnTo>
                  <a:lnTo>
                    <a:pt x="1134" y="16834"/>
                  </a:lnTo>
                  <a:lnTo>
                    <a:pt x="949" y="16742"/>
                  </a:lnTo>
                  <a:lnTo>
                    <a:pt x="1010" y="16617"/>
                  </a:lnTo>
                  <a:lnTo>
                    <a:pt x="972" y="16598"/>
                  </a:lnTo>
                  <a:lnTo>
                    <a:pt x="910" y="16723"/>
                  </a:lnTo>
                  <a:lnTo>
                    <a:pt x="782" y="16660"/>
                  </a:lnTo>
                  <a:lnTo>
                    <a:pt x="857" y="16509"/>
                  </a:lnTo>
                  <a:lnTo>
                    <a:pt x="821" y="16483"/>
                  </a:lnTo>
                  <a:close/>
                  <a:moveTo>
                    <a:pt x="1369" y="16358"/>
                  </a:moveTo>
                  <a:lnTo>
                    <a:pt x="914" y="16295"/>
                  </a:lnTo>
                  <a:lnTo>
                    <a:pt x="884" y="16356"/>
                  </a:lnTo>
                  <a:lnTo>
                    <a:pt x="1211" y="16678"/>
                  </a:lnTo>
                  <a:lnTo>
                    <a:pt x="1234" y="16631"/>
                  </a:lnTo>
                  <a:lnTo>
                    <a:pt x="1132" y="16534"/>
                  </a:lnTo>
                  <a:lnTo>
                    <a:pt x="1204" y="16388"/>
                  </a:lnTo>
                  <a:lnTo>
                    <a:pt x="1343" y="16411"/>
                  </a:lnTo>
                  <a:lnTo>
                    <a:pt x="1369" y="16358"/>
                  </a:lnTo>
                  <a:close/>
                  <a:moveTo>
                    <a:pt x="1160" y="16382"/>
                  </a:moveTo>
                  <a:lnTo>
                    <a:pt x="1100" y="16503"/>
                  </a:lnTo>
                  <a:lnTo>
                    <a:pt x="939" y="16347"/>
                  </a:lnTo>
                  <a:lnTo>
                    <a:pt x="1160" y="16382"/>
                  </a:lnTo>
                  <a:close/>
                  <a:moveTo>
                    <a:pt x="806" y="16326"/>
                  </a:moveTo>
                  <a:cubicBezTo>
                    <a:pt x="798" y="16329"/>
                    <a:pt x="791" y="16334"/>
                    <a:pt x="787" y="16343"/>
                  </a:cubicBezTo>
                  <a:cubicBezTo>
                    <a:pt x="783" y="16350"/>
                    <a:pt x="783" y="16359"/>
                    <a:pt x="786" y="16367"/>
                  </a:cubicBezTo>
                  <a:cubicBezTo>
                    <a:pt x="789" y="16376"/>
                    <a:pt x="794" y="16382"/>
                    <a:pt x="802" y="16386"/>
                  </a:cubicBezTo>
                  <a:cubicBezTo>
                    <a:pt x="810" y="16390"/>
                    <a:pt x="819" y="16391"/>
                    <a:pt x="828" y="16388"/>
                  </a:cubicBezTo>
                  <a:cubicBezTo>
                    <a:pt x="836" y="16385"/>
                    <a:pt x="843" y="16379"/>
                    <a:pt x="847" y="16371"/>
                  </a:cubicBezTo>
                  <a:cubicBezTo>
                    <a:pt x="851" y="16363"/>
                    <a:pt x="851" y="16354"/>
                    <a:pt x="848" y="16346"/>
                  </a:cubicBezTo>
                  <a:cubicBezTo>
                    <a:pt x="845" y="16338"/>
                    <a:pt x="839" y="16331"/>
                    <a:pt x="831" y="16327"/>
                  </a:cubicBezTo>
                  <a:cubicBezTo>
                    <a:pt x="823" y="16323"/>
                    <a:pt x="815" y="16323"/>
                    <a:pt x="806" y="16326"/>
                  </a:cubicBezTo>
                  <a:close/>
                  <a:moveTo>
                    <a:pt x="864" y="16208"/>
                  </a:moveTo>
                  <a:cubicBezTo>
                    <a:pt x="855" y="16211"/>
                    <a:pt x="849" y="16217"/>
                    <a:pt x="845" y="16225"/>
                  </a:cubicBezTo>
                  <a:cubicBezTo>
                    <a:pt x="841" y="16233"/>
                    <a:pt x="841" y="16241"/>
                    <a:pt x="843" y="16250"/>
                  </a:cubicBezTo>
                  <a:cubicBezTo>
                    <a:pt x="846" y="16258"/>
                    <a:pt x="852" y="16265"/>
                    <a:pt x="860" y="16269"/>
                  </a:cubicBezTo>
                  <a:cubicBezTo>
                    <a:pt x="868" y="16273"/>
                    <a:pt x="877" y="16273"/>
                    <a:pt x="885" y="16270"/>
                  </a:cubicBezTo>
                  <a:cubicBezTo>
                    <a:pt x="894" y="16268"/>
                    <a:pt x="900" y="16262"/>
                    <a:pt x="904" y="16254"/>
                  </a:cubicBezTo>
                  <a:cubicBezTo>
                    <a:pt x="909" y="16245"/>
                    <a:pt x="909" y="16237"/>
                    <a:pt x="906" y="16229"/>
                  </a:cubicBezTo>
                  <a:cubicBezTo>
                    <a:pt x="903" y="16220"/>
                    <a:pt x="897" y="16214"/>
                    <a:pt x="889" y="16210"/>
                  </a:cubicBezTo>
                  <a:cubicBezTo>
                    <a:pt x="881" y="16206"/>
                    <a:pt x="872" y="16205"/>
                    <a:pt x="864" y="16208"/>
                  </a:cubicBezTo>
                  <a:close/>
                  <a:moveTo>
                    <a:pt x="1465" y="16063"/>
                  </a:moveTo>
                  <a:lnTo>
                    <a:pt x="1389" y="16218"/>
                  </a:lnTo>
                  <a:lnTo>
                    <a:pt x="1037" y="16045"/>
                  </a:lnTo>
                  <a:lnTo>
                    <a:pt x="1014" y="16091"/>
                  </a:lnTo>
                  <a:lnTo>
                    <a:pt x="1405" y="16284"/>
                  </a:lnTo>
                  <a:lnTo>
                    <a:pt x="1501" y="16089"/>
                  </a:lnTo>
                  <a:lnTo>
                    <a:pt x="1465" y="16063"/>
                  </a:lnTo>
                  <a:close/>
                  <a:moveTo>
                    <a:pt x="1563" y="15962"/>
                  </a:moveTo>
                  <a:lnTo>
                    <a:pt x="1173" y="15769"/>
                  </a:lnTo>
                  <a:lnTo>
                    <a:pt x="1150" y="15815"/>
                  </a:lnTo>
                  <a:lnTo>
                    <a:pt x="1541" y="16007"/>
                  </a:lnTo>
                  <a:lnTo>
                    <a:pt x="1563" y="15962"/>
                  </a:lnTo>
                  <a:close/>
                  <a:moveTo>
                    <a:pt x="1588" y="15541"/>
                  </a:moveTo>
                  <a:cubicBezTo>
                    <a:pt x="1573" y="15539"/>
                    <a:pt x="1559" y="15540"/>
                    <a:pt x="1546" y="15544"/>
                  </a:cubicBezTo>
                  <a:cubicBezTo>
                    <a:pt x="1533" y="15547"/>
                    <a:pt x="1521" y="15553"/>
                    <a:pt x="1510" y="15560"/>
                  </a:cubicBezTo>
                  <a:cubicBezTo>
                    <a:pt x="1499" y="15567"/>
                    <a:pt x="1487" y="15579"/>
                    <a:pt x="1473" y="15593"/>
                  </a:cubicBezTo>
                  <a:lnTo>
                    <a:pt x="1436" y="15631"/>
                  </a:lnTo>
                  <a:cubicBezTo>
                    <a:pt x="1417" y="15651"/>
                    <a:pt x="1401" y="15663"/>
                    <a:pt x="1386" y="15669"/>
                  </a:cubicBezTo>
                  <a:cubicBezTo>
                    <a:pt x="1372" y="15674"/>
                    <a:pt x="1357" y="15673"/>
                    <a:pt x="1341" y="15665"/>
                  </a:cubicBezTo>
                  <a:cubicBezTo>
                    <a:pt x="1321" y="15655"/>
                    <a:pt x="1308" y="15640"/>
                    <a:pt x="1304" y="15621"/>
                  </a:cubicBezTo>
                  <a:cubicBezTo>
                    <a:pt x="1299" y="15602"/>
                    <a:pt x="1303" y="15580"/>
                    <a:pt x="1315" y="15555"/>
                  </a:cubicBezTo>
                  <a:cubicBezTo>
                    <a:pt x="1319" y="15547"/>
                    <a:pt x="1323" y="15539"/>
                    <a:pt x="1328" y="15532"/>
                  </a:cubicBezTo>
                  <a:cubicBezTo>
                    <a:pt x="1333" y="15526"/>
                    <a:pt x="1338" y="15519"/>
                    <a:pt x="1345" y="15513"/>
                  </a:cubicBezTo>
                  <a:cubicBezTo>
                    <a:pt x="1351" y="15507"/>
                    <a:pt x="1358" y="15501"/>
                    <a:pt x="1366" y="15495"/>
                  </a:cubicBezTo>
                  <a:cubicBezTo>
                    <a:pt x="1374" y="15489"/>
                    <a:pt x="1384" y="15483"/>
                    <a:pt x="1395" y="15476"/>
                  </a:cubicBezTo>
                  <a:lnTo>
                    <a:pt x="1371" y="15439"/>
                  </a:lnTo>
                  <a:cubicBezTo>
                    <a:pt x="1328" y="15464"/>
                    <a:pt x="1296" y="15497"/>
                    <a:pt x="1275" y="15539"/>
                  </a:cubicBezTo>
                  <a:cubicBezTo>
                    <a:pt x="1266" y="15558"/>
                    <a:pt x="1260" y="15576"/>
                    <a:pt x="1258" y="15595"/>
                  </a:cubicBezTo>
                  <a:cubicBezTo>
                    <a:pt x="1256" y="15613"/>
                    <a:pt x="1257" y="15630"/>
                    <a:pt x="1262" y="15646"/>
                  </a:cubicBezTo>
                  <a:cubicBezTo>
                    <a:pt x="1266" y="15662"/>
                    <a:pt x="1274" y="15676"/>
                    <a:pt x="1284" y="15689"/>
                  </a:cubicBezTo>
                  <a:cubicBezTo>
                    <a:pt x="1295" y="15702"/>
                    <a:pt x="1309" y="15712"/>
                    <a:pt x="1325" y="15720"/>
                  </a:cubicBezTo>
                  <a:cubicBezTo>
                    <a:pt x="1351" y="15733"/>
                    <a:pt x="1376" y="15735"/>
                    <a:pt x="1401" y="15727"/>
                  </a:cubicBezTo>
                  <a:cubicBezTo>
                    <a:pt x="1413" y="15724"/>
                    <a:pt x="1424" y="15718"/>
                    <a:pt x="1434" y="15710"/>
                  </a:cubicBezTo>
                  <a:cubicBezTo>
                    <a:pt x="1444" y="15702"/>
                    <a:pt x="1456" y="15690"/>
                    <a:pt x="1470" y="15675"/>
                  </a:cubicBezTo>
                  <a:lnTo>
                    <a:pt x="1502" y="15641"/>
                  </a:lnTo>
                  <a:cubicBezTo>
                    <a:pt x="1539" y="15602"/>
                    <a:pt x="1574" y="15590"/>
                    <a:pt x="1609" y="15607"/>
                  </a:cubicBezTo>
                  <a:cubicBezTo>
                    <a:pt x="1632" y="15619"/>
                    <a:pt x="1646" y="15637"/>
                    <a:pt x="1651" y="15663"/>
                  </a:cubicBezTo>
                  <a:cubicBezTo>
                    <a:pt x="1653" y="15674"/>
                    <a:pt x="1654" y="15685"/>
                    <a:pt x="1652" y="15695"/>
                  </a:cubicBezTo>
                  <a:cubicBezTo>
                    <a:pt x="1650" y="15706"/>
                    <a:pt x="1645" y="15718"/>
                    <a:pt x="1638" y="15733"/>
                  </a:cubicBezTo>
                  <a:cubicBezTo>
                    <a:pt x="1628" y="15753"/>
                    <a:pt x="1616" y="15770"/>
                    <a:pt x="1603" y="15784"/>
                  </a:cubicBezTo>
                  <a:cubicBezTo>
                    <a:pt x="1589" y="15799"/>
                    <a:pt x="1572" y="15811"/>
                    <a:pt x="1552" y="15821"/>
                  </a:cubicBezTo>
                  <a:lnTo>
                    <a:pt x="1579" y="15860"/>
                  </a:lnTo>
                  <a:cubicBezTo>
                    <a:pt x="1600" y="15847"/>
                    <a:pt x="1619" y="15831"/>
                    <a:pt x="1635" y="15814"/>
                  </a:cubicBezTo>
                  <a:cubicBezTo>
                    <a:pt x="1651" y="15796"/>
                    <a:pt x="1664" y="15776"/>
                    <a:pt x="1676" y="15752"/>
                  </a:cubicBezTo>
                  <a:cubicBezTo>
                    <a:pt x="1685" y="15734"/>
                    <a:pt x="1691" y="15717"/>
                    <a:pt x="1694" y="15701"/>
                  </a:cubicBezTo>
                  <a:cubicBezTo>
                    <a:pt x="1697" y="15686"/>
                    <a:pt x="1697" y="15669"/>
                    <a:pt x="1695" y="15652"/>
                  </a:cubicBezTo>
                  <a:cubicBezTo>
                    <a:pt x="1693" y="15630"/>
                    <a:pt x="1685" y="15609"/>
                    <a:pt x="1673" y="15592"/>
                  </a:cubicBezTo>
                  <a:cubicBezTo>
                    <a:pt x="1661" y="15574"/>
                    <a:pt x="1646" y="15561"/>
                    <a:pt x="1628" y="15552"/>
                  </a:cubicBezTo>
                  <a:cubicBezTo>
                    <a:pt x="1616" y="15546"/>
                    <a:pt x="1602" y="15542"/>
                    <a:pt x="1588" y="15541"/>
                  </a:cubicBezTo>
                  <a:close/>
                  <a:moveTo>
                    <a:pt x="1839" y="15258"/>
                  </a:moveTo>
                  <a:cubicBezTo>
                    <a:pt x="1841" y="15275"/>
                    <a:pt x="1842" y="15291"/>
                    <a:pt x="1840" y="15305"/>
                  </a:cubicBezTo>
                  <a:cubicBezTo>
                    <a:pt x="1838" y="15319"/>
                    <a:pt x="1833" y="15333"/>
                    <a:pt x="1826" y="15347"/>
                  </a:cubicBezTo>
                  <a:cubicBezTo>
                    <a:pt x="1815" y="15370"/>
                    <a:pt x="1799" y="15387"/>
                    <a:pt x="1778" y="15400"/>
                  </a:cubicBezTo>
                  <a:cubicBezTo>
                    <a:pt x="1757" y="15413"/>
                    <a:pt x="1731" y="15418"/>
                    <a:pt x="1702" y="15416"/>
                  </a:cubicBezTo>
                  <a:cubicBezTo>
                    <a:pt x="1688" y="15415"/>
                    <a:pt x="1675" y="15412"/>
                    <a:pt x="1661" y="15408"/>
                  </a:cubicBezTo>
                  <a:cubicBezTo>
                    <a:pt x="1648" y="15404"/>
                    <a:pt x="1632" y="15397"/>
                    <a:pt x="1613" y="15388"/>
                  </a:cubicBezTo>
                  <a:cubicBezTo>
                    <a:pt x="1590" y="15377"/>
                    <a:pt x="1571" y="15366"/>
                    <a:pt x="1556" y="15355"/>
                  </a:cubicBezTo>
                  <a:cubicBezTo>
                    <a:pt x="1541" y="15344"/>
                    <a:pt x="1528" y="15333"/>
                    <a:pt x="1517" y="15320"/>
                  </a:cubicBezTo>
                  <a:cubicBezTo>
                    <a:pt x="1500" y="15300"/>
                    <a:pt x="1490" y="15279"/>
                    <a:pt x="1486" y="15258"/>
                  </a:cubicBezTo>
                  <a:cubicBezTo>
                    <a:pt x="1482" y="15236"/>
                    <a:pt x="1486" y="15214"/>
                    <a:pt x="1497" y="15191"/>
                  </a:cubicBezTo>
                  <a:cubicBezTo>
                    <a:pt x="1505" y="15177"/>
                    <a:pt x="1513" y="15165"/>
                    <a:pt x="1522" y="15155"/>
                  </a:cubicBezTo>
                  <a:cubicBezTo>
                    <a:pt x="1532" y="15145"/>
                    <a:pt x="1544" y="15137"/>
                    <a:pt x="1558" y="15129"/>
                  </a:cubicBezTo>
                  <a:lnTo>
                    <a:pt x="1541" y="15089"/>
                  </a:lnTo>
                  <a:cubicBezTo>
                    <a:pt x="1524" y="15097"/>
                    <a:pt x="1508" y="15108"/>
                    <a:pt x="1495" y="15123"/>
                  </a:cubicBezTo>
                  <a:cubicBezTo>
                    <a:pt x="1481" y="15137"/>
                    <a:pt x="1469" y="15153"/>
                    <a:pt x="1460" y="15172"/>
                  </a:cubicBezTo>
                  <a:cubicBezTo>
                    <a:pt x="1449" y="15196"/>
                    <a:pt x="1443" y="15220"/>
                    <a:pt x="1443" y="15245"/>
                  </a:cubicBezTo>
                  <a:cubicBezTo>
                    <a:pt x="1443" y="15270"/>
                    <a:pt x="1449" y="15294"/>
                    <a:pt x="1459" y="15318"/>
                  </a:cubicBezTo>
                  <a:cubicBezTo>
                    <a:pt x="1470" y="15341"/>
                    <a:pt x="1486" y="15363"/>
                    <a:pt x="1507" y="15384"/>
                  </a:cubicBezTo>
                  <a:cubicBezTo>
                    <a:pt x="1527" y="15404"/>
                    <a:pt x="1552" y="15421"/>
                    <a:pt x="1581" y="15435"/>
                  </a:cubicBezTo>
                  <a:cubicBezTo>
                    <a:pt x="1610" y="15450"/>
                    <a:pt x="1639" y="15460"/>
                    <a:pt x="1668" y="15465"/>
                  </a:cubicBezTo>
                  <a:cubicBezTo>
                    <a:pt x="1697" y="15470"/>
                    <a:pt x="1726" y="15469"/>
                    <a:pt x="1753" y="15462"/>
                  </a:cubicBezTo>
                  <a:cubicBezTo>
                    <a:pt x="1777" y="15455"/>
                    <a:pt x="1799" y="15444"/>
                    <a:pt x="1817" y="15428"/>
                  </a:cubicBezTo>
                  <a:cubicBezTo>
                    <a:pt x="1836" y="15413"/>
                    <a:pt x="1850" y="15395"/>
                    <a:pt x="1861" y="15373"/>
                  </a:cubicBezTo>
                  <a:cubicBezTo>
                    <a:pt x="1870" y="15354"/>
                    <a:pt x="1877" y="15334"/>
                    <a:pt x="1880" y="15312"/>
                  </a:cubicBezTo>
                  <a:cubicBezTo>
                    <a:pt x="1884" y="15291"/>
                    <a:pt x="1885" y="15270"/>
                    <a:pt x="1882" y="15249"/>
                  </a:cubicBezTo>
                  <a:lnTo>
                    <a:pt x="1839" y="15258"/>
                  </a:lnTo>
                  <a:close/>
                  <a:moveTo>
                    <a:pt x="2074" y="14923"/>
                  </a:moveTo>
                  <a:lnTo>
                    <a:pt x="1684" y="14731"/>
                  </a:lnTo>
                  <a:lnTo>
                    <a:pt x="1661" y="14778"/>
                  </a:lnTo>
                  <a:lnTo>
                    <a:pt x="1824" y="14858"/>
                  </a:lnTo>
                  <a:lnTo>
                    <a:pt x="1743" y="15023"/>
                  </a:lnTo>
                  <a:lnTo>
                    <a:pt x="1580" y="14942"/>
                  </a:lnTo>
                  <a:lnTo>
                    <a:pt x="1557" y="14988"/>
                  </a:lnTo>
                  <a:lnTo>
                    <a:pt x="1948" y="15180"/>
                  </a:lnTo>
                  <a:lnTo>
                    <a:pt x="1970" y="15135"/>
                  </a:lnTo>
                  <a:lnTo>
                    <a:pt x="1781" y="15042"/>
                  </a:lnTo>
                  <a:lnTo>
                    <a:pt x="1862" y="14877"/>
                  </a:lnTo>
                  <a:lnTo>
                    <a:pt x="2051" y="14970"/>
                  </a:lnTo>
                  <a:lnTo>
                    <a:pt x="2074" y="14923"/>
                  </a:lnTo>
                  <a:close/>
                  <a:moveTo>
                    <a:pt x="2239" y="14589"/>
                  </a:moveTo>
                  <a:lnTo>
                    <a:pt x="2198" y="14569"/>
                  </a:lnTo>
                  <a:lnTo>
                    <a:pt x="2114" y="14742"/>
                  </a:lnTo>
                  <a:lnTo>
                    <a:pt x="1971" y="14671"/>
                  </a:lnTo>
                  <a:lnTo>
                    <a:pt x="2036" y="14537"/>
                  </a:lnTo>
                  <a:lnTo>
                    <a:pt x="1996" y="14517"/>
                  </a:lnTo>
                  <a:lnTo>
                    <a:pt x="1930" y="14651"/>
                  </a:lnTo>
                  <a:lnTo>
                    <a:pt x="1802" y="14588"/>
                  </a:lnTo>
                  <a:lnTo>
                    <a:pt x="1881" y="14428"/>
                  </a:lnTo>
                  <a:lnTo>
                    <a:pt x="1845" y="14403"/>
                  </a:lnTo>
                  <a:lnTo>
                    <a:pt x="1740" y="14616"/>
                  </a:lnTo>
                  <a:lnTo>
                    <a:pt x="2131" y="14809"/>
                  </a:lnTo>
                  <a:lnTo>
                    <a:pt x="2239" y="14589"/>
                  </a:lnTo>
                  <a:close/>
                  <a:moveTo>
                    <a:pt x="2155" y="13772"/>
                  </a:moveTo>
                  <a:lnTo>
                    <a:pt x="2132" y="13819"/>
                  </a:lnTo>
                  <a:lnTo>
                    <a:pt x="2335" y="13979"/>
                  </a:lnTo>
                  <a:cubicBezTo>
                    <a:pt x="2348" y="13989"/>
                    <a:pt x="2361" y="13999"/>
                    <a:pt x="2374" y="14009"/>
                  </a:cubicBezTo>
                  <a:cubicBezTo>
                    <a:pt x="2386" y="14018"/>
                    <a:pt x="2398" y="14027"/>
                    <a:pt x="2408" y="14034"/>
                  </a:cubicBezTo>
                  <a:cubicBezTo>
                    <a:pt x="2418" y="14042"/>
                    <a:pt x="2427" y="14048"/>
                    <a:pt x="2433" y="14053"/>
                  </a:cubicBezTo>
                  <a:cubicBezTo>
                    <a:pt x="2438" y="14057"/>
                    <a:pt x="2442" y="14059"/>
                    <a:pt x="2443" y="14060"/>
                  </a:cubicBezTo>
                  <a:cubicBezTo>
                    <a:pt x="2441" y="14060"/>
                    <a:pt x="2438" y="14059"/>
                    <a:pt x="2434" y="14058"/>
                  </a:cubicBezTo>
                  <a:cubicBezTo>
                    <a:pt x="2428" y="14056"/>
                    <a:pt x="2420" y="14053"/>
                    <a:pt x="2409" y="14050"/>
                  </a:cubicBezTo>
                  <a:cubicBezTo>
                    <a:pt x="2399" y="14047"/>
                    <a:pt x="2388" y="14044"/>
                    <a:pt x="2374" y="14041"/>
                  </a:cubicBezTo>
                  <a:cubicBezTo>
                    <a:pt x="2361" y="14037"/>
                    <a:pt x="2346" y="14033"/>
                    <a:pt x="2330" y="14029"/>
                  </a:cubicBezTo>
                  <a:lnTo>
                    <a:pt x="2061" y="13964"/>
                  </a:lnTo>
                  <a:lnTo>
                    <a:pt x="2035" y="14017"/>
                  </a:lnTo>
                  <a:lnTo>
                    <a:pt x="2243" y="14184"/>
                  </a:lnTo>
                  <a:cubicBezTo>
                    <a:pt x="2253" y="14192"/>
                    <a:pt x="2264" y="14200"/>
                    <a:pt x="2276" y="14209"/>
                  </a:cubicBezTo>
                  <a:cubicBezTo>
                    <a:pt x="2287" y="14218"/>
                    <a:pt x="2298" y="14226"/>
                    <a:pt x="2308" y="14234"/>
                  </a:cubicBezTo>
                  <a:cubicBezTo>
                    <a:pt x="2318" y="14242"/>
                    <a:pt x="2327" y="14248"/>
                    <a:pt x="2334" y="14253"/>
                  </a:cubicBezTo>
                  <a:cubicBezTo>
                    <a:pt x="2341" y="14259"/>
                    <a:pt x="2345" y="14261"/>
                    <a:pt x="2345" y="14262"/>
                  </a:cubicBezTo>
                  <a:cubicBezTo>
                    <a:pt x="2344" y="14262"/>
                    <a:pt x="2339" y="14260"/>
                    <a:pt x="2330" y="14257"/>
                  </a:cubicBezTo>
                  <a:cubicBezTo>
                    <a:pt x="2321" y="14254"/>
                    <a:pt x="2311" y="14251"/>
                    <a:pt x="2299" y="14247"/>
                  </a:cubicBezTo>
                  <a:cubicBezTo>
                    <a:pt x="2286" y="14244"/>
                    <a:pt x="2273" y="14240"/>
                    <a:pt x="2258" y="14236"/>
                  </a:cubicBezTo>
                  <a:cubicBezTo>
                    <a:pt x="2244" y="14232"/>
                    <a:pt x="2230" y="14228"/>
                    <a:pt x="2216" y="14225"/>
                  </a:cubicBezTo>
                  <a:lnTo>
                    <a:pt x="1964" y="14162"/>
                  </a:lnTo>
                  <a:lnTo>
                    <a:pt x="1939" y="14212"/>
                  </a:lnTo>
                  <a:lnTo>
                    <a:pt x="2375" y="14312"/>
                  </a:lnTo>
                  <a:lnTo>
                    <a:pt x="2405" y="14252"/>
                  </a:lnTo>
                  <a:lnTo>
                    <a:pt x="2208" y="14095"/>
                  </a:lnTo>
                  <a:cubicBezTo>
                    <a:pt x="2196" y="14086"/>
                    <a:pt x="2185" y="14077"/>
                    <a:pt x="2174" y="14069"/>
                  </a:cubicBezTo>
                  <a:cubicBezTo>
                    <a:pt x="2163" y="14060"/>
                    <a:pt x="2153" y="14053"/>
                    <a:pt x="2144" y="14046"/>
                  </a:cubicBezTo>
                  <a:cubicBezTo>
                    <a:pt x="2135" y="14040"/>
                    <a:pt x="2127" y="14034"/>
                    <a:pt x="2121" y="14030"/>
                  </a:cubicBezTo>
                  <a:cubicBezTo>
                    <a:pt x="2116" y="14026"/>
                    <a:pt x="2112" y="14024"/>
                    <a:pt x="2111" y="14023"/>
                  </a:cubicBezTo>
                  <a:cubicBezTo>
                    <a:pt x="2113" y="14024"/>
                    <a:pt x="2117" y="14025"/>
                    <a:pt x="2124" y="14027"/>
                  </a:cubicBezTo>
                  <a:cubicBezTo>
                    <a:pt x="2131" y="14029"/>
                    <a:pt x="2139" y="14031"/>
                    <a:pt x="2150" y="14034"/>
                  </a:cubicBezTo>
                  <a:cubicBezTo>
                    <a:pt x="2160" y="14037"/>
                    <a:pt x="2173" y="14041"/>
                    <a:pt x="2186" y="14045"/>
                  </a:cubicBezTo>
                  <a:cubicBezTo>
                    <a:pt x="2200" y="14048"/>
                    <a:pt x="2215" y="14052"/>
                    <a:pt x="2231" y="14056"/>
                  </a:cubicBezTo>
                  <a:lnTo>
                    <a:pt x="2472" y="14115"/>
                  </a:lnTo>
                  <a:lnTo>
                    <a:pt x="2502" y="14054"/>
                  </a:lnTo>
                  <a:lnTo>
                    <a:pt x="2155" y="13772"/>
                  </a:lnTo>
                  <a:close/>
                  <a:moveTo>
                    <a:pt x="2607" y="13840"/>
                  </a:moveTo>
                  <a:lnTo>
                    <a:pt x="2216" y="13648"/>
                  </a:lnTo>
                  <a:lnTo>
                    <a:pt x="2194" y="13694"/>
                  </a:lnTo>
                  <a:lnTo>
                    <a:pt x="2585" y="13886"/>
                  </a:lnTo>
                  <a:lnTo>
                    <a:pt x="2607" y="13840"/>
                  </a:lnTo>
                  <a:close/>
                  <a:moveTo>
                    <a:pt x="2723" y="13505"/>
                  </a:moveTo>
                  <a:lnTo>
                    <a:pt x="2647" y="13660"/>
                  </a:lnTo>
                  <a:lnTo>
                    <a:pt x="2296" y="13487"/>
                  </a:lnTo>
                  <a:lnTo>
                    <a:pt x="2273" y="13533"/>
                  </a:lnTo>
                  <a:lnTo>
                    <a:pt x="2664" y="13726"/>
                  </a:lnTo>
                  <a:lnTo>
                    <a:pt x="2760" y="13531"/>
                  </a:lnTo>
                  <a:lnTo>
                    <a:pt x="2723" y="13505"/>
                  </a:lnTo>
                  <a:close/>
                  <a:moveTo>
                    <a:pt x="2926" y="13192"/>
                  </a:moveTo>
                  <a:lnTo>
                    <a:pt x="2535" y="13000"/>
                  </a:lnTo>
                  <a:lnTo>
                    <a:pt x="2512" y="13047"/>
                  </a:lnTo>
                  <a:lnTo>
                    <a:pt x="2676" y="13127"/>
                  </a:lnTo>
                  <a:lnTo>
                    <a:pt x="2595" y="13292"/>
                  </a:lnTo>
                  <a:lnTo>
                    <a:pt x="2431" y="13211"/>
                  </a:lnTo>
                  <a:lnTo>
                    <a:pt x="2409" y="13257"/>
                  </a:lnTo>
                  <a:lnTo>
                    <a:pt x="2800" y="13449"/>
                  </a:lnTo>
                  <a:lnTo>
                    <a:pt x="2822" y="13404"/>
                  </a:lnTo>
                  <a:lnTo>
                    <a:pt x="2633" y="13311"/>
                  </a:lnTo>
                  <a:lnTo>
                    <a:pt x="2714" y="13146"/>
                  </a:lnTo>
                  <a:lnTo>
                    <a:pt x="2903" y="13239"/>
                  </a:lnTo>
                  <a:lnTo>
                    <a:pt x="2926" y="13192"/>
                  </a:lnTo>
                  <a:close/>
                  <a:moveTo>
                    <a:pt x="3090" y="12858"/>
                  </a:moveTo>
                  <a:lnTo>
                    <a:pt x="3050" y="12839"/>
                  </a:lnTo>
                  <a:lnTo>
                    <a:pt x="2965" y="13011"/>
                  </a:lnTo>
                  <a:lnTo>
                    <a:pt x="2822" y="12940"/>
                  </a:lnTo>
                  <a:lnTo>
                    <a:pt x="2888" y="12806"/>
                  </a:lnTo>
                  <a:lnTo>
                    <a:pt x="2848" y="12786"/>
                  </a:lnTo>
                  <a:lnTo>
                    <a:pt x="2782" y="12920"/>
                  </a:lnTo>
                  <a:lnTo>
                    <a:pt x="2654" y="12857"/>
                  </a:lnTo>
                  <a:lnTo>
                    <a:pt x="2732" y="12697"/>
                  </a:lnTo>
                  <a:lnTo>
                    <a:pt x="2697" y="12672"/>
                  </a:lnTo>
                  <a:lnTo>
                    <a:pt x="2592" y="12885"/>
                  </a:lnTo>
                  <a:lnTo>
                    <a:pt x="2982" y="13078"/>
                  </a:lnTo>
                  <a:lnTo>
                    <a:pt x="3090" y="12858"/>
                  </a:lnTo>
                  <a:close/>
                  <a:moveTo>
                    <a:pt x="3191" y="12555"/>
                  </a:moveTo>
                  <a:lnTo>
                    <a:pt x="3115" y="12710"/>
                  </a:lnTo>
                  <a:lnTo>
                    <a:pt x="2763" y="12537"/>
                  </a:lnTo>
                  <a:lnTo>
                    <a:pt x="2740" y="12583"/>
                  </a:lnTo>
                  <a:lnTo>
                    <a:pt x="3131" y="12776"/>
                  </a:lnTo>
                  <a:lnTo>
                    <a:pt x="3227" y="12581"/>
                  </a:lnTo>
                  <a:lnTo>
                    <a:pt x="3191" y="12555"/>
                  </a:lnTo>
                  <a:close/>
                  <a:moveTo>
                    <a:pt x="3450" y="12128"/>
                  </a:moveTo>
                  <a:lnTo>
                    <a:pt x="3042" y="11969"/>
                  </a:lnTo>
                  <a:lnTo>
                    <a:pt x="3008" y="12038"/>
                  </a:lnTo>
                  <a:lnTo>
                    <a:pt x="3232" y="12240"/>
                  </a:lnTo>
                  <a:cubicBezTo>
                    <a:pt x="3246" y="12251"/>
                    <a:pt x="3258" y="12262"/>
                    <a:pt x="3269" y="12270"/>
                  </a:cubicBezTo>
                  <a:cubicBezTo>
                    <a:pt x="3281" y="12279"/>
                    <a:pt x="3287" y="12284"/>
                    <a:pt x="3288" y="12285"/>
                  </a:cubicBezTo>
                  <a:cubicBezTo>
                    <a:pt x="3286" y="12284"/>
                    <a:pt x="3278" y="12282"/>
                    <a:pt x="3265" y="12279"/>
                  </a:cubicBezTo>
                  <a:cubicBezTo>
                    <a:pt x="3251" y="12275"/>
                    <a:pt x="3234" y="12271"/>
                    <a:pt x="3213" y="12267"/>
                  </a:cubicBezTo>
                  <a:lnTo>
                    <a:pt x="2923" y="12213"/>
                  </a:lnTo>
                  <a:lnTo>
                    <a:pt x="2889" y="12281"/>
                  </a:lnTo>
                  <a:lnTo>
                    <a:pt x="3263" y="12508"/>
                  </a:lnTo>
                  <a:lnTo>
                    <a:pt x="3285" y="12463"/>
                  </a:lnTo>
                  <a:lnTo>
                    <a:pt x="3018" y="12304"/>
                  </a:lnTo>
                  <a:cubicBezTo>
                    <a:pt x="3012" y="12301"/>
                    <a:pt x="3006" y="12297"/>
                    <a:pt x="2998" y="12293"/>
                  </a:cubicBezTo>
                  <a:cubicBezTo>
                    <a:pt x="2991" y="12288"/>
                    <a:pt x="2983" y="12284"/>
                    <a:pt x="2976" y="12280"/>
                  </a:cubicBezTo>
                  <a:cubicBezTo>
                    <a:pt x="2969" y="12276"/>
                    <a:pt x="2962" y="12272"/>
                    <a:pt x="2957" y="12269"/>
                  </a:cubicBezTo>
                  <a:cubicBezTo>
                    <a:pt x="2952" y="12266"/>
                    <a:pt x="2949" y="12264"/>
                    <a:pt x="2947" y="12264"/>
                  </a:cubicBezTo>
                  <a:cubicBezTo>
                    <a:pt x="2952" y="12265"/>
                    <a:pt x="2961" y="12267"/>
                    <a:pt x="2975" y="12269"/>
                  </a:cubicBezTo>
                  <a:cubicBezTo>
                    <a:pt x="2990" y="12273"/>
                    <a:pt x="3008" y="12276"/>
                    <a:pt x="3030" y="12280"/>
                  </a:cubicBezTo>
                  <a:lnTo>
                    <a:pt x="3346" y="12339"/>
                  </a:lnTo>
                  <a:lnTo>
                    <a:pt x="3365" y="12300"/>
                  </a:lnTo>
                  <a:lnTo>
                    <a:pt x="3115" y="12072"/>
                  </a:lnTo>
                  <a:cubicBezTo>
                    <a:pt x="3110" y="12068"/>
                    <a:pt x="3104" y="12063"/>
                    <a:pt x="3098" y="12058"/>
                  </a:cubicBezTo>
                  <a:cubicBezTo>
                    <a:pt x="3092" y="12053"/>
                    <a:pt x="3087" y="12048"/>
                    <a:pt x="3081" y="12044"/>
                  </a:cubicBezTo>
                  <a:cubicBezTo>
                    <a:pt x="3076" y="12039"/>
                    <a:pt x="3072" y="12036"/>
                    <a:pt x="3068" y="12033"/>
                  </a:cubicBezTo>
                  <a:cubicBezTo>
                    <a:pt x="3064" y="12030"/>
                    <a:pt x="3062" y="12028"/>
                    <a:pt x="3061" y="12027"/>
                  </a:cubicBezTo>
                  <a:cubicBezTo>
                    <a:pt x="3062" y="12027"/>
                    <a:pt x="3065" y="12029"/>
                    <a:pt x="3070" y="12031"/>
                  </a:cubicBezTo>
                  <a:cubicBezTo>
                    <a:pt x="3074" y="12033"/>
                    <a:pt x="3080" y="12035"/>
                    <a:pt x="3087" y="12038"/>
                  </a:cubicBezTo>
                  <a:cubicBezTo>
                    <a:pt x="3093" y="12041"/>
                    <a:pt x="3101" y="12044"/>
                    <a:pt x="3108" y="12048"/>
                  </a:cubicBezTo>
                  <a:cubicBezTo>
                    <a:pt x="3116" y="12051"/>
                    <a:pt x="3123" y="12054"/>
                    <a:pt x="3129" y="12057"/>
                  </a:cubicBezTo>
                  <a:lnTo>
                    <a:pt x="3427" y="12175"/>
                  </a:lnTo>
                  <a:lnTo>
                    <a:pt x="3450" y="12128"/>
                  </a:lnTo>
                  <a:close/>
                  <a:moveTo>
                    <a:pt x="3469" y="11716"/>
                  </a:moveTo>
                  <a:cubicBezTo>
                    <a:pt x="3455" y="11715"/>
                    <a:pt x="3441" y="11716"/>
                    <a:pt x="3428" y="11719"/>
                  </a:cubicBezTo>
                  <a:cubicBezTo>
                    <a:pt x="3415" y="11723"/>
                    <a:pt x="3403" y="11728"/>
                    <a:pt x="3392" y="11735"/>
                  </a:cubicBezTo>
                  <a:cubicBezTo>
                    <a:pt x="3381" y="11743"/>
                    <a:pt x="3369" y="11754"/>
                    <a:pt x="3355" y="11769"/>
                  </a:cubicBezTo>
                  <a:lnTo>
                    <a:pt x="3318" y="11807"/>
                  </a:lnTo>
                  <a:cubicBezTo>
                    <a:pt x="3299" y="11826"/>
                    <a:pt x="3283" y="11839"/>
                    <a:pt x="3268" y="11844"/>
                  </a:cubicBezTo>
                  <a:cubicBezTo>
                    <a:pt x="3254" y="11849"/>
                    <a:pt x="3239" y="11848"/>
                    <a:pt x="3223" y="11840"/>
                  </a:cubicBezTo>
                  <a:cubicBezTo>
                    <a:pt x="3202" y="11830"/>
                    <a:pt x="3190" y="11816"/>
                    <a:pt x="3185" y="11797"/>
                  </a:cubicBezTo>
                  <a:cubicBezTo>
                    <a:pt x="3181" y="11777"/>
                    <a:pt x="3184" y="11755"/>
                    <a:pt x="3197" y="11731"/>
                  </a:cubicBezTo>
                  <a:cubicBezTo>
                    <a:pt x="3201" y="11722"/>
                    <a:pt x="3205" y="11715"/>
                    <a:pt x="3210" y="11708"/>
                  </a:cubicBezTo>
                  <a:cubicBezTo>
                    <a:pt x="3215" y="11701"/>
                    <a:pt x="3220" y="11695"/>
                    <a:pt x="3227" y="11688"/>
                  </a:cubicBezTo>
                  <a:cubicBezTo>
                    <a:pt x="3233" y="11682"/>
                    <a:pt x="3240" y="11676"/>
                    <a:pt x="3248" y="11670"/>
                  </a:cubicBezTo>
                  <a:cubicBezTo>
                    <a:pt x="3256" y="11664"/>
                    <a:pt x="3266" y="11658"/>
                    <a:pt x="3277" y="11652"/>
                  </a:cubicBezTo>
                  <a:lnTo>
                    <a:pt x="3253" y="11615"/>
                  </a:lnTo>
                  <a:cubicBezTo>
                    <a:pt x="3210" y="11640"/>
                    <a:pt x="3178" y="11673"/>
                    <a:pt x="3157" y="11714"/>
                  </a:cubicBezTo>
                  <a:cubicBezTo>
                    <a:pt x="3148" y="11733"/>
                    <a:pt x="3142" y="11752"/>
                    <a:pt x="3140" y="11770"/>
                  </a:cubicBezTo>
                  <a:cubicBezTo>
                    <a:pt x="3138" y="11788"/>
                    <a:pt x="3139" y="11805"/>
                    <a:pt x="3144" y="11821"/>
                  </a:cubicBezTo>
                  <a:cubicBezTo>
                    <a:pt x="3148" y="11837"/>
                    <a:pt x="3156" y="11852"/>
                    <a:pt x="3166" y="11864"/>
                  </a:cubicBezTo>
                  <a:cubicBezTo>
                    <a:pt x="3177" y="11877"/>
                    <a:pt x="3191" y="11888"/>
                    <a:pt x="3207" y="11896"/>
                  </a:cubicBezTo>
                  <a:cubicBezTo>
                    <a:pt x="3232" y="11908"/>
                    <a:pt x="3258" y="11910"/>
                    <a:pt x="3283" y="11903"/>
                  </a:cubicBezTo>
                  <a:cubicBezTo>
                    <a:pt x="3295" y="11899"/>
                    <a:pt x="3306" y="11893"/>
                    <a:pt x="3316" y="11885"/>
                  </a:cubicBezTo>
                  <a:cubicBezTo>
                    <a:pt x="3326" y="11877"/>
                    <a:pt x="3338" y="11866"/>
                    <a:pt x="3352" y="11850"/>
                  </a:cubicBezTo>
                  <a:lnTo>
                    <a:pt x="3384" y="11817"/>
                  </a:lnTo>
                  <a:cubicBezTo>
                    <a:pt x="3421" y="11777"/>
                    <a:pt x="3456" y="11766"/>
                    <a:pt x="3491" y="11783"/>
                  </a:cubicBezTo>
                  <a:cubicBezTo>
                    <a:pt x="3514" y="11794"/>
                    <a:pt x="3528" y="11813"/>
                    <a:pt x="3533" y="11838"/>
                  </a:cubicBezTo>
                  <a:cubicBezTo>
                    <a:pt x="3535" y="11850"/>
                    <a:pt x="3536" y="11861"/>
                    <a:pt x="3534" y="11871"/>
                  </a:cubicBezTo>
                  <a:cubicBezTo>
                    <a:pt x="3531" y="11881"/>
                    <a:pt x="3527" y="11894"/>
                    <a:pt x="3520" y="11909"/>
                  </a:cubicBezTo>
                  <a:cubicBezTo>
                    <a:pt x="3510" y="11928"/>
                    <a:pt x="3498" y="11945"/>
                    <a:pt x="3485" y="11960"/>
                  </a:cubicBezTo>
                  <a:cubicBezTo>
                    <a:pt x="3471" y="11974"/>
                    <a:pt x="3454" y="11986"/>
                    <a:pt x="3434" y="11997"/>
                  </a:cubicBezTo>
                  <a:lnTo>
                    <a:pt x="3461" y="12035"/>
                  </a:lnTo>
                  <a:cubicBezTo>
                    <a:pt x="3482" y="12022"/>
                    <a:pt x="3501" y="12007"/>
                    <a:pt x="3517" y="11989"/>
                  </a:cubicBezTo>
                  <a:cubicBezTo>
                    <a:pt x="3532" y="11971"/>
                    <a:pt x="3546" y="11951"/>
                    <a:pt x="3558" y="11927"/>
                  </a:cubicBezTo>
                  <a:cubicBezTo>
                    <a:pt x="3567" y="11909"/>
                    <a:pt x="3573" y="11892"/>
                    <a:pt x="3576" y="11877"/>
                  </a:cubicBezTo>
                  <a:cubicBezTo>
                    <a:pt x="3579" y="11861"/>
                    <a:pt x="3579" y="11845"/>
                    <a:pt x="3577" y="11828"/>
                  </a:cubicBezTo>
                  <a:cubicBezTo>
                    <a:pt x="3575" y="11805"/>
                    <a:pt x="3567" y="11785"/>
                    <a:pt x="3555" y="11767"/>
                  </a:cubicBezTo>
                  <a:cubicBezTo>
                    <a:pt x="3543" y="11750"/>
                    <a:pt x="3528" y="11736"/>
                    <a:pt x="3510" y="11728"/>
                  </a:cubicBezTo>
                  <a:cubicBezTo>
                    <a:pt x="3497" y="11722"/>
                    <a:pt x="3484" y="11718"/>
                    <a:pt x="3469" y="11716"/>
                  </a:cubicBezTo>
                  <a:close/>
                  <a:moveTo>
                    <a:pt x="3584" y="11526"/>
                  </a:moveTo>
                  <a:lnTo>
                    <a:pt x="3541" y="11505"/>
                  </a:lnTo>
                  <a:lnTo>
                    <a:pt x="3487" y="11614"/>
                  </a:lnTo>
                  <a:lnTo>
                    <a:pt x="3530" y="11635"/>
                  </a:lnTo>
                  <a:lnTo>
                    <a:pt x="3584" y="11526"/>
                  </a:lnTo>
                  <a:close/>
                  <a:moveTo>
                    <a:pt x="3500" y="11039"/>
                  </a:moveTo>
                  <a:lnTo>
                    <a:pt x="3478" y="11085"/>
                  </a:lnTo>
                  <a:lnTo>
                    <a:pt x="3750" y="11219"/>
                  </a:lnTo>
                  <a:cubicBezTo>
                    <a:pt x="3763" y="11226"/>
                    <a:pt x="3774" y="11232"/>
                    <a:pt x="3782" y="11238"/>
                  </a:cubicBezTo>
                  <a:cubicBezTo>
                    <a:pt x="3791" y="11245"/>
                    <a:pt x="3798" y="11253"/>
                    <a:pt x="3804" y="11264"/>
                  </a:cubicBezTo>
                  <a:cubicBezTo>
                    <a:pt x="3809" y="11274"/>
                    <a:pt x="3810" y="11286"/>
                    <a:pt x="3809" y="11300"/>
                  </a:cubicBezTo>
                  <a:cubicBezTo>
                    <a:pt x="3807" y="11313"/>
                    <a:pt x="3802" y="11329"/>
                    <a:pt x="3794" y="11345"/>
                  </a:cubicBezTo>
                  <a:cubicBezTo>
                    <a:pt x="3788" y="11357"/>
                    <a:pt x="3782" y="11367"/>
                    <a:pt x="3775" y="11375"/>
                  </a:cubicBezTo>
                  <a:cubicBezTo>
                    <a:pt x="3769" y="11382"/>
                    <a:pt x="3762" y="11388"/>
                    <a:pt x="3755" y="11392"/>
                  </a:cubicBezTo>
                  <a:cubicBezTo>
                    <a:pt x="3748" y="11396"/>
                    <a:pt x="3742" y="11399"/>
                    <a:pt x="3736" y="11401"/>
                  </a:cubicBezTo>
                  <a:cubicBezTo>
                    <a:pt x="3729" y="11402"/>
                    <a:pt x="3724" y="11403"/>
                    <a:pt x="3718" y="11402"/>
                  </a:cubicBezTo>
                  <a:cubicBezTo>
                    <a:pt x="3711" y="11402"/>
                    <a:pt x="3702" y="11400"/>
                    <a:pt x="3690" y="11395"/>
                  </a:cubicBezTo>
                  <a:cubicBezTo>
                    <a:pt x="3679" y="11391"/>
                    <a:pt x="3668" y="11386"/>
                    <a:pt x="3659" y="11382"/>
                  </a:cubicBezTo>
                  <a:lnTo>
                    <a:pt x="3395" y="11252"/>
                  </a:lnTo>
                  <a:lnTo>
                    <a:pt x="3373" y="11298"/>
                  </a:lnTo>
                  <a:lnTo>
                    <a:pt x="3653" y="11436"/>
                  </a:lnTo>
                  <a:cubicBezTo>
                    <a:pt x="3662" y="11440"/>
                    <a:pt x="3672" y="11445"/>
                    <a:pt x="3684" y="11449"/>
                  </a:cubicBezTo>
                  <a:cubicBezTo>
                    <a:pt x="3695" y="11453"/>
                    <a:pt x="3707" y="11455"/>
                    <a:pt x="3720" y="11455"/>
                  </a:cubicBezTo>
                  <a:cubicBezTo>
                    <a:pt x="3744" y="11454"/>
                    <a:pt x="3765" y="11446"/>
                    <a:pt x="3783" y="11433"/>
                  </a:cubicBezTo>
                  <a:cubicBezTo>
                    <a:pt x="3801" y="11419"/>
                    <a:pt x="3818" y="11397"/>
                    <a:pt x="3833" y="11367"/>
                  </a:cubicBezTo>
                  <a:cubicBezTo>
                    <a:pt x="3845" y="11343"/>
                    <a:pt x="3852" y="11322"/>
                    <a:pt x="3855" y="11303"/>
                  </a:cubicBezTo>
                  <a:cubicBezTo>
                    <a:pt x="3858" y="11284"/>
                    <a:pt x="3857" y="11267"/>
                    <a:pt x="3853" y="11249"/>
                  </a:cubicBezTo>
                  <a:cubicBezTo>
                    <a:pt x="3849" y="11233"/>
                    <a:pt x="3841" y="11219"/>
                    <a:pt x="3830" y="11209"/>
                  </a:cubicBezTo>
                  <a:cubicBezTo>
                    <a:pt x="3819" y="11198"/>
                    <a:pt x="3802" y="11187"/>
                    <a:pt x="3778" y="11176"/>
                  </a:cubicBezTo>
                  <a:lnTo>
                    <a:pt x="3500" y="11039"/>
                  </a:lnTo>
                  <a:close/>
                  <a:moveTo>
                    <a:pt x="4074" y="10859"/>
                  </a:moveTo>
                  <a:lnTo>
                    <a:pt x="3684" y="10666"/>
                  </a:lnTo>
                  <a:lnTo>
                    <a:pt x="3661" y="10712"/>
                  </a:lnTo>
                  <a:lnTo>
                    <a:pt x="3874" y="10815"/>
                  </a:lnTo>
                  <a:cubicBezTo>
                    <a:pt x="3888" y="10822"/>
                    <a:pt x="3902" y="10829"/>
                    <a:pt x="3917" y="10835"/>
                  </a:cubicBezTo>
                  <a:cubicBezTo>
                    <a:pt x="3931" y="10842"/>
                    <a:pt x="3944" y="10847"/>
                    <a:pt x="3956" y="10852"/>
                  </a:cubicBezTo>
                  <a:cubicBezTo>
                    <a:pt x="3967" y="10857"/>
                    <a:pt x="3976" y="10861"/>
                    <a:pt x="3984" y="10864"/>
                  </a:cubicBezTo>
                  <a:cubicBezTo>
                    <a:pt x="3991" y="10867"/>
                    <a:pt x="3995" y="10869"/>
                    <a:pt x="3996" y="10869"/>
                  </a:cubicBezTo>
                  <a:cubicBezTo>
                    <a:pt x="3994" y="10869"/>
                    <a:pt x="3991" y="10868"/>
                    <a:pt x="3985" y="10868"/>
                  </a:cubicBezTo>
                  <a:cubicBezTo>
                    <a:pt x="3978" y="10867"/>
                    <a:pt x="3971" y="10867"/>
                    <a:pt x="3962" y="10866"/>
                  </a:cubicBezTo>
                  <a:cubicBezTo>
                    <a:pt x="3952" y="10866"/>
                    <a:pt x="3942" y="10865"/>
                    <a:pt x="3930" y="10865"/>
                  </a:cubicBezTo>
                  <a:cubicBezTo>
                    <a:pt x="3919" y="10864"/>
                    <a:pt x="3907" y="10864"/>
                    <a:pt x="3896" y="10865"/>
                  </a:cubicBezTo>
                  <a:lnTo>
                    <a:pt x="3582" y="10872"/>
                  </a:lnTo>
                  <a:lnTo>
                    <a:pt x="3556" y="10926"/>
                  </a:lnTo>
                  <a:lnTo>
                    <a:pt x="3947" y="11118"/>
                  </a:lnTo>
                  <a:lnTo>
                    <a:pt x="3970" y="11070"/>
                  </a:lnTo>
                  <a:lnTo>
                    <a:pt x="3743" y="10961"/>
                  </a:lnTo>
                  <a:cubicBezTo>
                    <a:pt x="3731" y="10955"/>
                    <a:pt x="3720" y="10950"/>
                    <a:pt x="3708" y="10945"/>
                  </a:cubicBezTo>
                  <a:cubicBezTo>
                    <a:pt x="3696" y="10940"/>
                    <a:pt x="3685" y="10935"/>
                    <a:pt x="3675" y="10931"/>
                  </a:cubicBezTo>
                  <a:cubicBezTo>
                    <a:pt x="3665" y="10927"/>
                    <a:pt x="3657" y="10923"/>
                    <a:pt x="3649" y="10920"/>
                  </a:cubicBezTo>
                  <a:cubicBezTo>
                    <a:pt x="3642" y="10917"/>
                    <a:pt x="3637" y="10915"/>
                    <a:pt x="3634" y="10914"/>
                  </a:cubicBezTo>
                  <a:cubicBezTo>
                    <a:pt x="3638" y="10914"/>
                    <a:pt x="3644" y="10915"/>
                    <a:pt x="3651" y="10915"/>
                  </a:cubicBezTo>
                  <a:cubicBezTo>
                    <a:pt x="3658" y="10915"/>
                    <a:pt x="3667" y="10916"/>
                    <a:pt x="3677" y="10916"/>
                  </a:cubicBezTo>
                  <a:cubicBezTo>
                    <a:pt x="3687" y="10916"/>
                    <a:pt x="3699" y="10916"/>
                    <a:pt x="3711" y="10916"/>
                  </a:cubicBezTo>
                  <a:cubicBezTo>
                    <a:pt x="3723" y="10916"/>
                    <a:pt x="3736" y="10916"/>
                    <a:pt x="3749" y="10915"/>
                  </a:cubicBezTo>
                  <a:lnTo>
                    <a:pt x="4050" y="10908"/>
                  </a:lnTo>
                  <a:lnTo>
                    <a:pt x="4074" y="10859"/>
                  </a:lnTo>
                  <a:close/>
                  <a:moveTo>
                    <a:pt x="4153" y="10699"/>
                  </a:moveTo>
                  <a:lnTo>
                    <a:pt x="3762" y="10506"/>
                  </a:lnTo>
                  <a:lnTo>
                    <a:pt x="3740" y="10552"/>
                  </a:lnTo>
                  <a:lnTo>
                    <a:pt x="4131" y="10744"/>
                  </a:lnTo>
                  <a:lnTo>
                    <a:pt x="4153" y="10699"/>
                  </a:lnTo>
                  <a:close/>
                  <a:moveTo>
                    <a:pt x="3953" y="10119"/>
                  </a:moveTo>
                  <a:lnTo>
                    <a:pt x="3929" y="10167"/>
                  </a:lnTo>
                  <a:lnTo>
                    <a:pt x="4146" y="10377"/>
                  </a:lnTo>
                  <a:cubicBezTo>
                    <a:pt x="4164" y="10395"/>
                    <a:pt x="4179" y="10409"/>
                    <a:pt x="4191" y="10420"/>
                  </a:cubicBezTo>
                  <a:cubicBezTo>
                    <a:pt x="4203" y="10431"/>
                    <a:pt x="4211" y="10438"/>
                    <a:pt x="4215" y="10441"/>
                  </a:cubicBezTo>
                  <a:cubicBezTo>
                    <a:pt x="4212" y="10441"/>
                    <a:pt x="4208" y="10439"/>
                    <a:pt x="4201" y="10437"/>
                  </a:cubicBezTo>
                  <a:cubicBezTo>
                    <a:pt x="4194" y="10436"/>
                    <a:pt x="4186" y="10434"/>
                    <a:pt x="4176" y="10432"/>
                  </a:cubicBezTo>
                  <a:cubicBezTo>
                    <a:pt x="4167" y="10430"/>
                    <a:pt x="4158" y="10428"/>
                    <a:pt x="4147" y="10426"/>
                  </a:cubicBezTo>
                  <a:cubicBezTo>
                    <a:pt x="4137" y="10425"/>
                    <a:pt x="4127" y="10423"/>
                    <a:pt x="4117" y="10421"/>
                  </a:cubicBezTo>
                  <a:lnTo>
                    <a:pt x="3824" y="10380"/>
                  </a:lnTo>
                  <a:lnTo>
                    <a:pt x="3799" y="10431"/>
                  </a:lnTo>
                  <a:lnTo>
                    <a:pt x="4255" y="10491"/>
                  </a:lnTo>
                  <a:lnTo>
                    <a:pt x="4278" y="10445"/>
                  </a:lnTo>
                  <a:lnTo>
                    <a:pt x="3953" y="10119"/>
                  </a:lnTo>
                  <a:close/>
                  <a:moveTo>
                    <a:pt x="4489" y="10016"/>
                  </a:moveTo>
                  <a:lnTo>
                    <a:pt x="4448" y="9997"/>
                  </a:lnTo>
                  <a:lnTo>
                    <a:pt x="4364" y="10169"/>
                  </a:lnTo>
                  <a:lnTo>
                    <a:pt x="4221" y="10098"/>
                  </a:lnTo>
                  <a:lnTo>
                    <a:pt x="4287" y="9964"/>
                  </a:lnTo>
                  <a:lnTo>
                    <a:pt x="4246" y="9944"/>
                  </a:lnTo>
                  <a:lnTo>
                    <a:pt x="4180" y="10078"/>
                  </a:lnTo>
                  <a:lnTo>
                    <a:pt x="4052" y="10015"/>
                  </a:lnTo>
                  <a:lnTo>
                    <a:pt x="4131" y="9855"/>
                  </a:lnTo>
                  <a:lnTo>
                    <a:pt x="4095" y="9830"/>
                  </a:lnTo>
                  <a:lnTo>
                    <a:pt x="3990" y="10043"/>
                  </a:lnTo>
                  <a:lnTo>
                    <a:pt x="4381" y="10236"/>
                  </a:lnTo>
                  <a:lnTo>
                    <a:pt x="4489" y="10016"/>
                  </a:lnTo>
                  <a:close/>
                  <a:moveTo>
                    <a:pt x="4652" y="9685"/>
                  </a:moveTo>
                  <a:lnTo>
                    <a:pt x="4615" y="9690"/>
                  </a:lnTo>
                  <a:cubicBezTo>
                    <a:pt x="4599" y="9692"/>
                    <a:pt x="4581" y="9695"/>
                    <a:pt x="4562" y="9697"/>
                  </a:cubicBezTo>
                  <a:cubicBezTo>
                    <a:pt x="4544" y="9700"/>
                    <a:pt x="4526" y="9702"/>
                    <a:pt x="4510" y="9705"/>
                  </a:cubicBezTo>
                  <a:cubicBezTo>
                    <a:pt x="4493" y="9707"/>
                    <a:pt x="4481" y="9709"/>
                    <a:pt x="4475" y="9710"/>
                  </a:cubicBezTo>
                  <a:cubicBezTo>
                    <a:pt x="4465" y="9712"/>
                    <a:pt x="4454" y="9714"/>
                    <a:pt x="4442" y="9717"/>
                  </a:cubicBezTo>
                  <a:cubicBezTo>
                    <a:pt x="4430" y="9720"/>
                    <a:pt x="4420" y="9724"/>
                    <a:pt x="4411" y="9728"/>
                  </a:cubicBezTo>
                  <a:lnTo>
                    <a:pt x="4414" y="9722"/>
                  </a:lnTo>
                  <a:cubicBezTo>
                    <a:pt x="4422" y="9707"/>
                    <a:pt x="4426" y="9691"/>
                    <a:pt x="4427" y="9676"/>
                  </a:cubicBezTo>
                  <a:cubicBezTo>
                    <a:pt x="4429" y="9661"/>
                    <a:pt x="4427" y="9646"/>
                    <a:pt x="4422" y="9632"/>
                  </a:cubicBezTo>
                  <a:cubicBezTo>
                    <a:pt x="4417" y="9619"/>
                    <a:pt x="4409" y="9606"/>
                    <a:pt x="4398" y="9595"/>
                  </a:cubicBezTo>
                  <a:cubicBezTo>
                    <a:pt x="4388" y="9583"/>
                    <a:pt x="4374" y="9574"/>
                    <a:pt x="4358" y="9566"/>
                  </a:cubicBezTo>
                  <a:cubicBezTo>
                    <a:pt x="4348" y="9561"/>
                    <a:pt x="4338" y="9557"/>
                    <a:pt x="4328" y="9556"/>
                  </a:cubicBezTo>
                  <a:cubicBezTo>
                    <a:pt x="4318" y="9554"/>
                    <a:pt x="4309" y="9553"/>
                    <a:pt x="4301" y="9553"/>
                  </a:cubicBezTo>
                  <a:cubicBezTo>
                    <a:pt x="4292" y="9554"/>
                    <a:pt x="4284" y="9555"/>
                    <a:pt x="4277" y="9557"/>
                  </a:cubicBezTo>
                  <a:cubicBezTo>
                    <a:pt x="4269" y="9559"/>
                    <a:pt x="4263" y="9561"/>
                    <a:pt x="4257" y="9564"/>
                  </a:cubicBezTo>
                  <a:cubicBezTo>
                    <a:pt x="4251" y="9567"/>
                    <a:pt x="4245" y="9570"/>
                    <a:pt x="4239" y="9575"/>
                  </a:cubicBezTo>
                  <a:cubicBezTo>
                    <a:pt x="4233" y="9579"/>
                    <a:pt x="4227" y="9585"/>
                    <a:pt x="4221" y="9591"/>
                  </a:cubicBezTo>
                  <a:cubicBezTo>
                    <a:pt x="4215" y="9598"/>
                    <a:pt x="4209" y="9606"/>
                    <a:pt x="4203" y="9616"/>
                  </a:cubicBezTo>
                  <a:cubicBezTo>
                    <a:pt x="4196" y="9626"/>
                    <a:pt x="4190" y="9637"/>
                    <a:pt x="4183" y="9650"/>
                  </a:cubicBezTo>
                  <a:lnTo>
                    <a:pt x="4139" y="9741"/>
                  </a:lnTo>
                  <a:lnTo>
                    <a:pt x="4529" y="9934"/>
                  </a:lnTo>
                  <a:lnTo>
                    <a:pt x="4552" y="9888"/>
                  </a:lnTo>
                  <a:lnTo>
                    <a:pt x="4375" y="9801"/>
                  </a:lnTo>
                  <a:cubicBezTo>
                    <a:pt x="4381" y="9792"/>
                    <a:pt x="4386" y="9785"/>
                    <a:pt x="4392" y="9780"/>
                  </a:cubicBezTo>
                  <a:cubicBezTo>
                    <a:pt x="4399" y="9776"/>
                    <a:pt x="4409" y="9772"/>
                    <a:pt x="4422" y="9769"/>
                  </a:cubicBezTo>
                  <a:cubicBezTo>
                    <a:pt x="4445" y="9765"/>
                    <a:pt x="4467" y="9760"/>
                    <a:pt x="4488" y="9757"/>
                  </a:cubicBezTo>
                  <a:cubicBezTo>
                    <a:pt x="4509" y="9754"/>
                    <a:pt x="4528" y="9751"/>
                    <a:pt x="4545" y="9749"/>
                  </a:cubicBezTo>
                  <a:cubicBezTo>
                    <a:pt x="4563" y="9747"/>
                    <a:pt x="4578" y="9745"/>
                    <a:pt x="4591" y="9745"/>
                  </a:cubicBezTo>
                  <a:cubicBezTo>
                    <a:pt x="4604" y="9744"/>
                    <a:pt x="4615" y="9744"/>
                    <a:pt x="4623" y="9744"/>
                  </a:cubicBezTo>
                  <a:lnTo>
                    <a:pt x="4652" y="9685"/>
                  </a:lnTo>
                  <a:close/>
                  <a:moveTo>
                    <a:pt x="4365" y="9636"/>
                  </a:moveTo>
                  <a:cubicBezTo>
                    <a:pt x="4374" y="9645"/>
                    <a:pt x="4379" y="9654"/>
                    <a:pt x="4382" y="9663"/>
                  </a:cubicBezTo>
                  <a:cubicBezTo>
                    <a:pt x="4385" y="9674"/>
                    <a:pt x="4386" y="9686"/>
                    <a:pt x="4384" y="9699"/>
                  </a:cubicBezTo>
                  <a:cubicBezTo>
                    <a:pt x="4382" y="9711"/>
                    <a:pt x="4376" y="9726"/>
                    <a:pt x="4368" y="9744"/>
                  </a:cubicBezTo>
                  <a:lnTo>
                    <a:pt x="4346" y="9787"/>
                  </a:lnTo>
                  <a:lnTo>
                    <a:pt x="4200" y="9715"/>
                  </a:lnTo>
                  <a:lnTo>
                    <a:pt x="4223" y="9668"/>
                  </a:lnTo>
                  <a:cubicBezTo>
                    <a:pt x="4229" y="9658"/>
                    <a:pt x="4234" y="9649"/>
                    <a:pt x="4239" y="9642"/>
                  </a:cubicBezTo>
                  <a:cubicBezTo>
                    <a:pt x="4244" y="9635"/>
                    <a:pt x="4250" y="9629"/>
                    <a:pt x="4255" y="9623"/>
                  </a:cubicBezTo>
                  <a:cubicBezTo>
                    <a:pt x="4265" y="9615"/>
                    <a:pt x="4278" y="9609"/>
                    <a:pt x="4292" y="9608"/>
                  </a:cubicBezTo>
                  <a:cubicBezTo>
                    <a:pt x="4307" y="9606"/>
                    <a:pt x="4321" y="9608"/>
                    <a:pt x="4333" y="9614"/>
                  </a:cubicBezTo>
                  <a:cubicBezTo>
                    <a:pt x="4346" y="9621"/>
                    <a:pt x="4357" y="9628"/>
                    <a:pt x="4365" y="9636"/>
                  </a:cubicBezTo>
                  <a:close/>
                  <a:moveTo>
                    <a:pt x="4663" y="9291"/>
                  </a:moveTo>
                  <a:cubicBezTo>
                    <a:pt x="4648" y="9290"/>
                    <a:pt x="4634" y="9291"/>
                    <a:pt x="4621" y="9294"/>
                  </a:cubicBezTo>
                  <a:cubicBezTo>
                    <a:pt x="4608" y="9298"/>
                    <a:pt x="4596" y="9303"/>
                    <a:pt x="4585" y="9311"/>
                  </a:cubicBezTo>
                  <a:cubicBezTo>
                    <a:pt x="4574" y="9318"/>
                    <a:pt x="4562" y="9329"/>
                    <a:pt x="4548" y="9344"/>
                  </a:cubicBezTo>
                  <a:lnTo>
                    <a:pt x="4512" y="9382"/>
                  </a:lnTo>
                  <a:cubicBezTo>
                    <a:pt x="4493" y="9401"/>
                    <a:pt x="4476" y="9414"/>
                    <a:pt x="4461" y="9419"/>
                  </a:cubicBezTo>
                  <a:cubicBezTo>
                    <a:pt x="4447" y="9425"/>
                    <a:pt x="4432" y="9423"/>
                    <a:pt x="4416" y="9416"/>
                  </a:cubicBezTo>
                  <a:cubicBezTo>
                    <a:pt x="4396" y="9406"/>
                    <a:pt x="4383" y="9391"/>
                    <a:pt x="4379" y="9372"/>
                  </a:cubicBezTo>
                  <a:cubicBezTo>
                    <a:pt x="4374" y="9352"/>
                    <a:pt x="4378" y="9330"/>
                    <a:pt x="4390" y="9306"/>
                  </a:cubicBezTo>
                  <a:cubicBezTo>
                    <a:pt x="4394" y="9297"/>
                    <a:pt x="4398" y="9290"/>
                    <a:pt x="4403" y="9283"/>
                  </a:cubicBezTo>
                  <a:cubicBezTo>
                    <a:pt x="4408" y="9276"/>
                    <a:pt x="4414" y="9270"/>
                    <a:pt x="4420" y="9264"/>
                  </a:cubicBezTo>
                  <a:cubicBezTo>
                    <a:pt x="4426" y="9257"/>
                    <a:pt x="4433" y="9251"/>
                    <a:pt x="4441" y="9246"/>
                  </a:cubicBezTo>
                  <a:cubicBezTo>
                    <a:pt x="4450" y="9240"/>
                    <a:pt x="4459" y="9233"/>
                    <a:pt x="4470" y="9227"/>
                  </a:cubicBezTo>
                  <a:lnTo>
                    <a:pt x="4446" y="9190"/>
                  </a:lnTo>
                  <a:cubicBezTo>
                    <a:pt x="4403" y="9215"/>
                    <a:pt x="4371" y="9248"/>
                    <a:pt x="4351" y="9289"/>
                  </a:cubicBezTo>
                  <a:cubicBezTo>
                    <a:pt x="4341" y="9308"/>
                    <a:pt x="4335" y="9327"/>
                    <a:pt x="4333" y="9345"/>
                  </a:cubicBezTo>
                  <a:cubicBezTo>
                    <a:pt x="4331" y="9363"/>
                    <a:pt x="4332" y="9381"/>
                    <a:pt x="4337" y="9396"/>
                  </a:cubicBezTo>
                  <a:cubicBezTo>
                    <a:pt x="4341" y="9412"/>
                    <a:pt x="4349" y="9427"/>
                    <a:pt x="4359" y="9439"/>
                  </a:cubicBezTo>
                  <a:cubicBezTo>
                    <a:pt x="4370" y="9452"/>
                    <a:pt x="4384" y="9463"/>
                    <a:pt x="4401" y="9471"/>
                  </a:cubicBezTo>
                  <a:cubicBezTo>
                    <a:pt x="4426" y="9483"/>
                    <a:pt x="4451" y="9486"/>
                    <a:pt x="4476" y="9478"/>
                  </a:cubicBezTo>
                  <a:cubicBezTo>
                    <a:pt x="4488" y="9474"/>
                    <a:pt x="4499" y="9468"/>
                    <a:pt x="4509" y="9460"/>
                  </a:cubicBezTo>
                  <a:cubicBezTo>
                    <a:pt x="4519" y="9452"/>
                    <a:pt x="4531" y="9441"/>
                    <a:pt x="4545" y="9425"/>
                  </a:cubicBezTo>
                  <a:lnTo>
                    <a:pt x="4577" y="9392"/>
                  </a:lnTo>
                  <a:cubicBezTo>
                    <a:pt x="4614" y="9352"/>
                    <a:pt x="4650" y="9341"/>
                    <a:pt x="4684" y="9358"/>
                  </a:cubicBezTo>
                  <a:cubicBezTo>
                    <a:pt x="4707" y="9369"/>
                    <a:pt x="4721" y="9388"/>
                    <a:pt x="4726" y="9413"/>
                  </a:cubicBezTo>
                  <a:cubicBezTo>
                    <a:pt x="4729" y="9425"/>
                    <a:pt x="4729" y="9436"/>
                    <a:pt x="4727" y="9446"/>
                  </a:cubicBezTo>
                  <a:cubicBezTo>
                    <a:pt x="4725" y="9456"/>
                    <a:pt x="4720" y="9469"/>
                    <a:pt x="4713" y="9484"/>
                  </a:cubicBezTo>
                  <a:cubicBezTo>
                    <a:pt x="4703" y="9503"/>
                    <a:pt x="4691" y="9521"/>
                    <a:pt x="4678" y="9535"/>
                  </a:cubicBezTo>
                  <a:cubicBezTo>
                    <a:pt x="4664" y="9549"/>
                    <a:pt x="4647" y="9562"/>
                    <a:pt x="4628" y="9572"/>
                  </a:cubicBezTo>
                  <a:lnTo>
                    <a:pt x="4654" y="9610"/>
                  </a:lnTo>
                  <a:cubicBezTo>
                    <a:pt x="4676" y="9597"/>
                    <a:pt x="4694" y="9582"/>
                    <a:pt x="4710" y="9564"/>
                  </a:cubicBezTo>
                  <a:cubicBezTo>
                    <a:pt x="4726" y="9547"/>
                    <a:pt x="4739" y="9526"/>
                    <a:pt x="4751" y="9503"/>
                  </a:cubicBezTo>
                  <a:cubicBezTo>
                    <a:pt x="4760" y="9484"/>
                    <a:pt x="4766" y="9467"/>
                    <a:pt x="4769" y="9452"/>
                  </a:cubicBezTo>
                  <a:cubicBezTo>
                    <a:pt x="4772" y="9436"/>
                    <a:pt x="4772" y="9420"/>
                    <a:pt x="4770" y="9403"/>
                  </a:cubicBezTo>
                  <a:cubicBezTo>
                    <a:pt x="4768" y="9380"/>
                    <a:pt x="4760" y="9360"/>
                    <a:pt x="4748" y="9342"/>
                  </a:cubicBezTo>
                  <a:cubicBezTo>
                    <a:pt x="4736" y="9325"/>
                    <a:pt x="4721" y="9312"/>
                    <a:pt x="4703" y="9303"/>
                  </a:cubicBezTo>
                  <a:cubicBezTo>
                    <a:pt x="4691" y="9297"/>
                    <a:pt x="4677" y="9293"/>
                    <a:pt x="4663" y="9291"/>
                  </a:cubicBezTo>
                  <a:close/>
                  <a:moveTo>
                    <a:pt x="4880" y="9221"/>
                  </a:moveTo>
                  <a:lnTo>
                    <a:pt x="4489" y="9029"/>
                  </a:lnTo>
                  <a:lnTo>
                    <a:pt x="4467" y="9074"/>
                  </a:lnTo>
                  <a:lnTo>
                    <a:pt x="4858" y="9267"/>
                  </a:lnTo>
                  <a:lnTo>
                    <a:pt x="4880" y="9221"/>
                  </a:lnTo>
                  <a:close/>
                  <a:moveTo>
                    <a:pt x="4655" y="8692"/>
                  </a:moveTo>
                  <a:lnTo>
                    <a:pt x="4528" y="8950"/>
                  </a:lnTo>
                  <a:lnTo>
                    <a:pt x="4567" y="8970"/>
                  </a:lnTo>
                  <a:lnTo>
                    <a:pt x="4619" y="8865"/>
                  </a:lnTo>
                  <a:lnTo>
                    <a:pt x="4970" y="9038"/>
                  </a:lnTo>
                  <a:lnTo>
                    <a:pt x="4993" y="8993"/>
                  </a:lnTo>
                  <a:lnTo>
                    <a:pt x="4641" y="8820"/>
                  </a:lnTo>
                  <a:lnTo>
                    <a:pt x="4693" y="8714"/>
                  </a:lnTo>
                  <a:lnTo>
                    <a:pt x="4655" y="8692"/>
                  </a:lnTo>
                  <a:close/>
                  <a:moveTo>
                    <a:pt x="5198" y="8575"/>
                  </a:moveTo>
                  <a:lnTo>
                    <a:pt x="4744" y="8512"/>
                  </a:lnTo>
                  <a:lnTo>
                    <a:pt x="4714" y="8573"/>
                  </a:lnTo>
                  <a:lnTo>
                    <a:pt x="5040" y="8896"/>
                  </a:lnTo>
                  <a:lnTo>
                    <a:pt x="5064" y="8848"/>
                  </a:lnTo>
                  <a:lnTo>
                    <a:pt x="4962" y="8752"/>
                  </a:lnTo>
                  <a:lnTo>
                    <a:pt x="5034" y="8606"/>
                  </a:lnTo>
                  <a:lnTo>
                    <a:pt x="5172" y="8628"/>
                  </a:lnTo>
                  <a:lnTo>
                    <a:pt x="5198" y="8575"/>
                  </a:lnTo>
                  <a:close/>
                  <a:moveTo>
                    <a:pt x="4990" y="8599"/>
                  </a:moveTo>
                  <a:lnTo>
                    <a:pt x="4930" y="8720"/>
                  </a:lnTo>
                  <a:lnTo>
                    <a:pt x="4769" y="8565"/>
                  </a:lnTo>
                  <a:lnTo>
                    <a:pt x="4990" y="8599"/>
                  </a:lnTo>
                  <a:close/>
                  <a:moveTo>
                    <a:pt x="4636" y="8543"/>
                  </a:moveTo>
                  <a:cubicBezTo>
                    <a:pt x="4627" y="8546"/>
                    <a:pt x="4621" y="8551"/>
                    <a:pt x="4617" y="8560"/>
                  </a:cubicBezTo>
                  <a:cubicBezTo>
                    <a:pt x="4613" y="8568"/>
                    <a:pt x="4612" y="8576"/>
                    <a:pt x="4615" y="8585"/>
                  </a:cubicBezTo>
                  <a:cubicBezTo>
                    <a:pt x="4618" y="8593"/>
                    <a:pt x="4624" y="8599"/>
                    <a:pt x="4632" y="8603"/>
                  </a:cubicBezTo>
                  <a:cubicBezTo>
                    <a:pt x="4640" y="8607"/>
                    <a:pt x="4648" y="8608"/>
                    <a:pt x="4657" y="8605"/>
                  </a:cubicBezTo>
                  <a:cubicBezTo>
                    <a:pt x="4666" y="8602"/>
                    <a:pt x="4672" y="8597"/>
                    <a:pt x="4676" y="8588"/>
                  </a:cubicBezTo>
                  <a:cubicBezTo>
                    <a:pt x="4680" y="8580"/>
                    <a:pt x="4681" y="8572"/>
                    <a:pt x="4678" y="8563"/>
                  </a:cubicBezTo>
                  <a:cubicBezTo>
                    <a:pt x="4675" y="8555"/>
                    <a:pt x="4669" y="8549"/>
                    <a:pt x="4660" y="8545"/>
                  </a:cubicBezTo>
                  <a:cubicBezTo>
                    <a:pt x="4652" y="8541"/>
                    <a:pt x="4644" y="8540"/>
                    <a:pt x="4636" y="8543"/>
                  </a:cubicBezTo>
                  <a:close/>
                  <a:moveTo>
                    <a:pt x="4693" y="8426"/>
                  </a:moveTo>
                  <a:cubicBezTo>
                    <a:pt x="4685" y="8428"/>
                    <a:pt x="4679" y="8434"/>
                    <a:pt x="4674" y="8442"/>
                  </a:cubicBezTo>
                  <a:cubicBezTo>
                    <a:pt x="4671" y="8450"/>
                    <a:pt x="4670" y="8459"/>
                    <a:pt x="4673" y="8467"/>
                  </a:cubicBezTo>
                  <a:cubicBezTo>
                    <a:pt x="4676" y="8476"/>
                    <a:pt x="4681" y="8482"/>
                    <a:pt x="4689" y="8486"/>
                  </a:cubicBezTo>
                  <a:cubicBezTo>
                    <a:pt x="4698" y="8490"/>
                    <a:pt x="4706" y="8491"/>
                    <a:pt x="4715" y="8488"/>
                  </a:cubicBezTo>
                  <a:cubicBezTo>
                    <a:pt x="4724" y="8485"/>
                    <a:pt x="4730" y="8479"/>
                    <a:pt x="4734" y="8471"/>
                  </a:cubicBezTo>
                  <a:cubicBezTo>
                    <a:pt x="4738" y="8463"/>
                    <a:pt x="4739" y="8454"/>
                    <a:pt x="4735" y="8446"/>
                  </a:cubicBezTo>
                  <a:cubicBezTo>
                    <a:pt x="4732" y="8438"/>
                    <a:pt x="4726" y="8431"/>
                    <a:pt x="4718" y="8427"/>
                  </a:cubicBezTo>
                  <a:cubicBezTo>
                    <a:pt x="4710" y="8423"/>
                    <a:pt x="4702" y="8423"/>
                    <a:pt x="4693" y="8426"/>
                  </a:cubicBezTo>
                  <a:close/>
                  <a:moveTo>
                    <a:pt x="4935" y="8123"/>
                  </a:moveTo>
                  <a:lnTo>
                    <a:pt x="4808" y="8381"/>
                  </a:lnTo>
                  <a:lnTo>
                    <a:pt x="4847" y="8401"/>
                  </a:lnTo>
                  <a:lnTo>
                    <a:pt x="4899" y="8296"/>
                  </a:lnTo>
                  <a:lnTo>
                    <a:pt x="5250" y="8469"/>
                  </a:lnTo>
                  <a:lnTo>
                    <a:pt x="5273" y="8424"/>
                  </a:lnTo>
                  <a:lnTo>
                    <a:pt x="4921" y="8251"/>
                  </a:lnTo>
                  <a:lnTo>
                    <a:pt x="4973" y="8145"/>
                  </a:lnTo>
                  <a:lnTo>
                    <a:pt x="4935" y="8123"/>
                  </a:lnTo>
                  <a:close/>
                  <a:moveTo>
                    <a:pt x="5601" y="7756"/>
                  </a:moveTo>
                  <a:lnTo>
                    <a:pt x="5194" y="7597"/>
                  </a:lnTo>
                  <a:lnTo>
                    <a:pt x="5160" y="7666"/>
                  </a:lnTo>
                  <a:lnTo>
                    <a:pt x="5383" y="7868"/>
                  </a:lnTo>
                  <a:cubicBezTo>
                    <a:pt x="5397" y="7879"/>
                    <a:pt x="5409" y="7890"/>
                    <a:pt x="5421" y="7898"/>
                  </a:cubicBezTo>
                  <a:cubicBezTo>
                    <a:pt x="5432" y="7907"/>
                    <a:pt x="5438" y="7912"/>
                    <a:pt x="5440" y="7913"/>
                  </a:cubicBezTo>
                  <a:cubicBezTo>
                    <a:pt x="5438" y="7912"/>
                    <a:pt x="5430" y="7910"/>
                    <a:pt x="5416" y="7907"/>
                  </a:cubicBezTo>
                  <a:cubicBezTo>
                    <a:pt x="5402" y="7903"/>
                    <a:pt x="5385" y="7899"/>
                    <a:pt x="5364" y="7895"/>
                  </a:cubicBezTo>
                  <a:lnTo>
                    <a:pt x="5074" y="7841"/>
                  </a:lnTo>
                  <a:lnTo>
                    <a:pt x="5040" y="7909"/>
                  </a:lnTo>
                  <a:lnTo>
                    <a:pt x="5414" y="8135"/>
                  </a:lnTo>
                  <a:lnTo>
                    <a:pt x="5437" y="8090"/>
                  </a:lnTo>
                  <a:lnTo>
                    <a:pt x="5169" y="7932"/>
                  </a:lnTo>
                  <a:cubicBezTo>
                    <a:pt x="5164" y="7929"/>
                    <a:pt x="5157" y="7925"/>
                    <a:pt x="5150" y="7921"/>
                  </a:cubicBezTo>
                  <a:cubicBezTo>
                    <a:pt x="5142" y="7916"/>
                    <a:pt x="5135" y="7912"/>
                    <a:pt x="5127" y="7908"/>
                  </a:cubicBezTo>
                  <a:cubicBezTo>
                    <a:pt x="5120" y="7904"/>
                    <a:pt x="5113" y="7900"/>
                    <a:pt x="5108" y="7897"/>
                  </a:cubicBezTo>
                  <a:cubicBezTo>
                    <a:pt x="5103" y="7894"/>
                    <a:pt x="5100" y="7892"/>
                    <a:pt x="5098" y="7892"/>
                  </a:cubicBezTo>
                  <a:cubicBezTo>
                    <a:pt x="5103" y="7893"/>
                    <a:pt x="5112" y="7895"/>
                    <a:pt x="5126" y="7897"/>
                  </a:cubicBezTo>
                  <a:cubicBezTo>
                    <a:pt x="5141" y="7900"/>
                    <a:pt x="5159" y="7904"/>
                    <a:pt x="5181" y="7908"/>
                  </a:cubicBezTo>
                  <a:lnTo>
                    <a:pt x="5497" y="7967"/>
                  </a:lnTo>
                  <a:lnTo>
                    <a:pt x="5517" y="7928"/>
                  </a:lnTo>
                  <a:lnTo>
                    <a:pt x="5266" y="7700"/>
                  </a:lnTo>
                  <a:cubicBezTo>
                    <a:pt x="5261" y="7696"/>
                    <a:pt x="5255" y="7691"/>
                    <a:pt x="5249" y="7686"/>
                  </a:cubicBezTo>
                  <a:cubicBezTo>
                    <a:pt x="5244" y="7681"/>
                    <a:pt x="5238" y="7676"/>
                    <a:pt x="5233" y="7672"/>
                  </a:cubicBezTo>
                  <a:cubicBezTo>
                    <a:pt x="5227" y="7667"/>
                    <a:pt x="5223" y="7664"/>
                    <a:pt x="5219" y="7660"/>
                  </a:cubicBezTo>
                  <a:cubicBezTo>
                    <a:pt x="5216" y="7657"/>
                    <a:pt x="5213" y="7656"/>
                    <a:pt x="5213" y="7655"/>
                  </a:cubicBezTo>
                  <a:cubicBezTo>
                    <a:pt x="5214" y="7655"/>
                    <a:pt x="5216" y="7656"/>
                    <a:pt x="5221" y="7658"/>
                  </a:cubicBezTo>
                  <a:cubicBezTo>
                    <a:pt x="5226" y="7661"/>
                    <a:pt x="5231" y="7663"/>
                    <a:pt x="5238" y="7666"/>
                  </a:cubicBezTo>
                  <a:cubicBezTo>
                    <a:pt x="5245" y="7669"/>
                    <a:pt x="5252" y="7672"/>
                    <a:pt x="5260" y="7676"/>
                  </a:cubicBezTo>
                  <a:cubicBezTo>
                    <a:pt x="5267" y="7679"/>
                    <a:pt x="5274" y="7682"/>
                    <a:pt x="5280" y="7685"/>
                  </a:cubicBezTo>
                  <a:lnTo>
                    <a:pt x="5578" y="7803"/>
                  </a:lnTo>
                  <a:lnTo>
                    <a:pt x="5601" y="7756"/>
                  </a:lnTo>
                  <a:close/>
                  <a:moveTo>
                    <a:pt x="5386" y="7207"/>
                  </a:moveTo>
                  <a:lnTo>
                    <a:pt x="5363" y="7254"/>
                  </a:lnTo>
                  <a:lnTo>
                    <a:pt x="5635" y="7388"/>
                  </a:lnTo>
                  <a:cubicBezTo>
                    <a:pt x="5648" y="7394"/>
                    <a:pt x="5659" y="7401"/>
                    <a:pt x="5668" y="7407"/>
                  </a:cubicBezTo>
                  <a:cubicBezTo>
                    <a:pt x="5676" y="7413"/>
                    <a:pt x="5683" y="7422"/>
                    <a:pt x="5689" y="7432"/>
                  </a:cubicBezTo>
                  <a:cubicBezTo>
                    <a:pt x="5694" y="7442"/>
                    <a:pt x="5696" y="7454"/>
                    <a:pt x="5694" y="7468"/>
                  </a:cubicBezTo>
                  <a:cubicBezTo>
                    <a:pt x="5692" y="7482"/>
                    <a:pt x="5687" y="7497"/>
                    <a:pt x="5679" y="7513"/>
                  </a:cubicBezTo>
                  <a:cubicBezTo>
                    <a:pt x="5673" y="7526"/>
                    <a:pt x="5667" y="7535"/>
                    <a:pt x="5661" y="7543"/>
                  </a:cubicBezTo>
                  <a:cubicBezTo>
                    <a:pt x="5654" y="7551"/>
                    <a:pt x="5647" y="7557"/>
                    <a:pt x="5641" y="7561"/>
                  </a:cubicBezTo>
                  <a:cubicBezTo>
                    <a:pt x="5634" y="7565"/>
                    <a:pt x="5627" y="7568"/>
                    <a:pt x="5621" y="7569"/>
                  </a:cubicBezTo>
                  <a:cubicBezTo>
                    <a:pt x="5615" y="7571"/>
                    <a:pt x="5609" y="7571"/>
                    <a:pt x="5604" y="7571"/>
                  </a:cubicBezTo>
                  <a:cubicBezTo>
                    <a:pt x="5596" y="7571"/>
                    <a:pt x="5587" y="7568"/>
                    <a:pt x="5576" y="7564"/>
                  </a:cubicBezTo>
                  <a:cubicBezTo>
                    <a:pt x="5564" y="7560"/>
                    <a:pt x="5554" y="7555"/>
                    <a:pt x="5544" y="7550"/>
                  </a:cubicBezTo>
                  <a:lnTo>
                    <a:pt x="5281" y="7421"/>
                  </a:lnTo>
                  <a:lnTo>
                    <a:pt x="5258" y="7467"/>
                  </a:lnTo>
                  <a:lnTo>
                    <a:pt x="5538" y="7605"/>
                  </a:lnTo>
                  <a:cubicBezTo>
                    <a:pt x="5547" y="7609"/>
                    <a:pt x="5557" y="7613"/>
                    <a:pt x="5569" y="7618"/>
                  </a:cubicBezTo>
                  <a:cubicBezTo>
                    <a:pt x="5581" y="7622"/>
                    <a:pt x="5593" y="7624"/>
                    <a:pt x="5605" y="7623"/>
                  </a:cubicBezTo>
                  <a:cubicBezTo>
                    <a:pt x="5629" y="7622"/>
                    <a:pt x="5651" y="7615"/>
                    <a:pt x="5669" y="7601"/>
                  </a:cubicBezTo>
                  <a:cubicBezTo>
                    <a:pt x="5687" y="7588"/>
                    <a:pt x="5703" y="7566"/>
                    <a:pt x="5718" y="7535"/>
                  </a:cubicBezTo>
                  <a:cubicBezTo>
                    <a:pt x="5730" y="7511"/>
                    <a:pt x="5737" y="7490"/>
                    <a:pt x="5740" y="7472"/>
                  </a:cubicBezTo>
                  <a:cubicBezTo>
                    <a:pt x="5743" y="7453"/>
                    <a:pt x="5743" y="7435"/>
                    <a:pt x="5738" y="7418"/>
                  </a:cubicBezTo>
                  <a:cubicBezTo>
                    <a:pt x="5734" y="7401"/>
                    <a:pt x="5727" y="7388"/>
                    <a:pt x="5716" y="7377"/>
                  </a:cubicBezTo>
                  <a:cubicBezTo>
                    <a:pt x="5704" y="7367"/>
                    <a:pt x="5687" y="7356"/>
                    <a:pt x="5664" y="7344"/>
                  </a:cubicBezTo>
                  <a:lnTo>
                    <a:pt x="5386" y="7207"/>
                  </a:lnTo>
                  <a:close/>
                  <a:moveTo>
                    <a:pt x="5228" y="7338"/>
                  </a:moveTo>
                  <a:cubicBezTo>
                    <a:pt x="5220" y="7341"/>
                    <a:pt x="5214" y="7347"/>
                    <a:pt x="5210" y="7355"/>
                  </a:cubicBezTo>
                  <a:cubicBezTo>
                    <a:pt x="5206" y="7363"/>
                    <a:pt x="5205" y="7371"/>
                    <a:pt x="5208" y="7380"/>
                  </a:cubicBezTo>
                  <a:cubicBezTo>
                    <a:pt x="5211" y="7388"/>
                    <a:pt x="5216" y="7395"/>
                    <a:pt x="5224" y="7399"/>
                  </a:cubicBezTo>
                  <a:cubicBezTo>
                    <a:pt x="5233" y="7403"/>
                    <a:pt x="5241" y="7403"/>
                    <a:pt x="5250" y="7400"/>
                  </a:cubicBezTo>
                  <a:cubicBezTo>
                    <a:pt x="5259" y="7398"/>
                    <a:pt x="5265" y="7392"/>
                    <a:pt x="5269" y="7384"/>
                  </a:cubicBezTo>
                  <a:cubicBezTo>
                    <a:pt x="5273" y="7375"/>
                    <a:pt x="5274" y="7367"/>
                    <a:pt x="5270" y="7359"/>
                  </a:cubicBezTo>
                  <a:cubicBezTo>
                    <a:pt x="5267" y="7350"/>
                    <a:pt x="5262" y="7344"/>
                    <a:pt x="5253" y="7340"/>
                  </a:cubicBezTo>
                  <a:cubicBezTo>
                    <a:pt x="5245" y="7336"/>
                    <a:pt x="5237" y="7335"/>
                    <a:pt x="5228" y="7338"/>
                  </a:cubicBezTo>
                  <a:close/>
                  <a:moveTo>
                    <a:pt x="5286" y="7221"/>
                  </a:moveTo>
                  <a:cubicBezTo>
                    <a:pt x="5277" y="7224"/>
                    <a:pt x="5271" y="7230"/>
                    <a:pt x="5267" y="7238"/>
                  </a:cubicBezTo>
                  <a:cubicBezTo>
                    <a:pt x="5263" y="7246"/>
                    <a:pt x="5263" y="7255"/>
                    <a:pt x="5265" y="7263"/>
                  </a:cubicBezTo>
                  <a:cubicBezTo>
                    <a:pt x="5268" y="7272"/>
                    <a:pt x="5274" y="7278"/>
                    <a:pt x="5282" y="7282"/>
                  </a:cubicBezTo>
                  <a:cubicBezTo>
                    <a:pt x="5290" y="7286"/>
                    <a:pt x="5299" y="7286"/>
                    <a:pt x="5307" y="7284"/>
                  </a:cubicBezTo>
                  <a:cubicBezTo>
                    <a:pt x="5316" y="7281"/>
                    <a:pt x="5322" y="7275"/>
                    <a:pt x="5327" y="7267"/>
                  </a:cubicBezTo>
                  <a:cubicBezTo>
                    <a:pt x="5331" y="7259"/>
                    <a:pt x="5331" y="7250"/>
                    <a:pt x="5328" y="7242"/>
                  </a:cubicBezTo>
                  <a:cubicBezTo>
                    <a:pt x="5325" y="7233"/>
                    <a:pt x="5319" y="7227"/>
                    <a:pt x="5311" y="7223"/>
                  </a:cubicBezTo>
                  <a:cubicBezTo>
                    <a:pt x="5303" y="7219"/>
                    <a:pt x="5294" y="7219"/>
                    <a:pt x="5286" y="7221"/>
                  </a:cubicBezTo>
                  <a:close/>
                  <a:moveTo>
                    <a:pt x="5960" y="7027"/>
                  </a:moveTo>
                  <a:lnTo>
                    <a:pt x="5569" y="6835"/>
                  </a:lnTo>
                  <a:lnTo>
                    <a:pt x="5546" y="6881"/>
                  </a:lnTo>
                  <a:lnTo>
                    <a:pt x="5759" y="6984"/>
                  </a:lnTo>
                  <a:cubicBezTo>
                    <a:pt x="5774" y="6991"/>
                    <a:pt x="5788" y="6998"/>
                    <a:pt x="5802" y="7004"/>
                  </a:cubicBezTo>
                  <a:cubicBezTo>
                    <a:pt x="5816" y="7010"/>
                    <a:pt x="5829" y="7016"/>
                    <a:pt x="5841" y="7021"/>
                  </a:cubicBezTo>
                  <a:cubicBezTo>
                    <a:pt x="5852" y="7026"/>
                    <a:pt x="5862" y="7030"/>
                    <a:pt x="5869" y="7033"/>
                  </a:cubicBezTo>
                  <a:cubicBezTo>
                    <a:pt x="5877" y="7036"/>
                    <a:pt x="5881" y="7037"/>
                    <a:pt x="5881" y="7037"/>
                  </a:cubicBezTo>
                  <a:cubicBezTo>
                    <a:pt x="5880" y="7037"/>
                    <a:pt x="5876" y="7037"/>
                    <a:pt x="5870" y="7036"/>
                  </a:cubicBezTo>
                  <a:cubicBezTo>
                    <a:pt x="5864" y="7036"/>
                    <a:pt x="5856" y="7036"/>
                    <a:pt x="5847" y="7035"/>
                  </a:cubicBezTo>
                  <a:cubicBezTo>
                    <a:pt x="5838" y="7035"/>
                    <a:pt x="5827" y="7034"/>
                    <a:pt x="5816" y="7034"/>
                  </a:cubicBezTo>
                  <a:cubicBezTo>
                    <a:pt x="5804" y="7033"/>
                    <a:pt x="5793" y="7033"/>
                    <a:pt x="5781" y="7033"/>
                  </a:cubicBezTo>
                  <a:lnTo>
                    <a:pt x="5468" y="7041"/>
                  </a:lnTo>
                  <a:lnTo>
                    <a:pt x="5441" y="7095"/>
                  </a:lnTo>
                  <a:lnTo>
                    <a:pt x="5832" y="7287"/>
                  </a:lnTo>
                  <a:lnTo>
                    <a:pt x="5856" y="7239"/>
                  </a:lnTo>
                  <a:lnTo>
                    <a:pt x="5628" y="7129"/>
                  </a:lnTo>
                  <a:cubicBezTo>
                    <a:pt x="5616" y="7124"/>
                    <a:pt x="5605" y="7118"/>
                    <a:pt x="5593" y="7113"/>
                  </a:cubicBezTo>
                  <a:cubicBezTo>
                    <a:pt x="5582" y="7108"/>
                    <a:pt x="5571" y="7104"/>
                    <a:pt x="5561" y="7100"/>
                  </a:cubicBezTo>
                  <a:cubicBezTo>
                    <a:pt x="5551" y="7095"/>
                    <a:pt x="5542" y="7092"/>
                    <a:pt x="5535" y="7088"/>
                  </a:cubicBezTo>
                  <a:cubicBezTo>
                    <a:pt x="5528" y="7085"/>
                    <a:pt x="5523" y="7083"/>
                    <a:pt x="5519" y="7082"/>
                  </a:cubicBezTo>
                  <a:cubicBezTo>
                    <a:pt x="5523" y="7083"/>
                    <a:pt x="5529" y="7083"/>
                    <a:pt x="5536" y="7084"/>
                  </a:cubicBezTo>
                  <a:cubicBezTo>
                    <a:pt x="5544" y="7084"/>
                    <a:pt x="5552" y="7084"/>
                    <a:pt x="5563" y="7084"/>
                  </a:cubicBezTo>
                  <a:cubicBezTo>
                    <a:pt x="5573" y="7084"/>
                    <a:pt x="5584" y="7084"/>
                    <a:pt x="5596" y="7084"/>
                  </a:cubicBezTo>
                  <a:cubicBezTo>
                    <a:pt x="5608" y="7084"/>
                    <a:pt x="5621" y="7084"/>
                    <a:pt x="5635" y="7084"/>
                  </a:cubicBezTo>
                  <a:lnTo>
                    <a:pt x="5936" y="7076"/>
                  </a:lnTo>
                  <a:lnTo>
                    <a:pt x="5960" y="7027"/>
                  </a:lnTo>
                  <a:close/>
                  <a:moveTo>
                    <a:pt x="5984" y="6606"/>
                  </a:moveTo>
                  <a:cubicBezTo>
                    <a:pt x="5969" y="6605"/>
                    <a:pt x="5955" y="6606"/>
                    <a:pt x="5942" y="6609"/>
                  </a:cubicBezTo>
                  <a:cubicBezTo>
                    <a:pt x="5929" y="6613"/>
                    <a:pt x="5917" y="6618"/>
                    <a:pt x="5906" y="6626"/>
                  </a:cubicBezTo>
                  <a:cubicBezTo>
                    <a:pt x="5895" y="6633"/>
                    <a:pt x="5883" y="6644"/>
                    <a:pt x="5869" y="6659"/>
                  </a:cubicBezTo>
                  <a:lnTo>
                    <a:pt x="5833" y="6697"/>
                  </a:lnTo>
                  <a:cubicBezTo>
                    <a:pt x="5814" y="6716"/>
                    <a:pt x="5797" y="6729"/>
                    <a:pt x="5783" y="6734"/>
                  </a:cubicBezTo>
                  <a:cubicBezTo>
                    <a:pt x="5768" y="6740"/>
                    <a:pt x="5753" y="6738"/>
                    <a:pt x="5737" y="6731"/>
                  </a:cubicBezTo>
                  <a:cubicBezTo>
                    <a:pt x="5717" y="6721"/>
                    <a:pt x="5704" y="6706"/>
                    <a:pt x="5700" y="6687"/>
                  </a:cubicBezTo>
                  <a:cubicBezTo>
                    <a:pt x="5695" y="6667"/>
                    <a:pt x="5699" y="6646"/>
                    <a:pt x="5711" y="6621"/>
                  </a:cubicBezTo>
                  <a:cubicBezTo>
                    <a:pt x="5715" y="6612"/>
                    <a:pt x="5720" y="6605"/>
                    <a:pt x="5724" y="6598"/>
                  </a:cubicBezTo>
                  <a:cubicBezTo>
                    <a:pt x="5729" y="6591"/>
                    <a:pt x="5735" y="6585"/>
                    <a:pt x="5741" y="6579"/>
                  </a:cubicBezTo>
                  <a:cubicBezTo>
                    <a:pt x="5747" y="6572"/>
                    <a:pt x="5754" y="6566"/>
                    <a:pt x="5763" y="6561"/>
                  </a:cubicBezTo>
                  <a:cubicBezTo>
                    <a:pt x="5771" y="6555"/>
                    <a:pt x="5780" y="6548"/>
                    <a:pt x="5791" y="6542"/>
                  </a:cubicBezTo>
                  <a:lnTo>
                    <a:pt x="5767" y="6505"/>
                  </a:lnTo>
                  <a:cubicBezTo>
                    <a:pt x="5724" y="6530"/>
                    <a:pt x="5692" y="6563"/>
                    <a:pt x="5672" y="6604"/>
                  </a:cubicBezTo>
                  <a:cubicBezTo>
                    <a:pt x="5662" y="6623"/>
                    <a:pt x="5657" y="6642"/>
                    <a:pt x="5654" y="6660"/>
                  </a:cubicBezTo>
                  <a:cubicBezTo>
                    <a:pt x="5652" y="6679"/>
                    <a:pt x="5653" y="6696"/>
                    <a:pt x="5658" y="6711"/>
                  </a:cubicBezTo>
                  <a:cubicBezTo>
                    <a:pt x="5662" y="6727"/>
                    <a:pt x="5670" y="6742"/>
                    <a:pt x="5681" y="6754"/>
                  </a:cubicBezTo>
                  <a:cubicBezTo>
                    <a:pt x="5691" y="6767"/>
                    <a:pt x="5705" y="6778"/>
                    <a:pt x="5722" y="6786"/>
                  </a:cubicBezTo>
                  <a:cubicBezTo>
                    <a:pt x="5747" y="6798"/>
                    <a:pt x="5772" y="6801"/>
                    <a:pt x="5798" y="6793"/>
                  </a:cubicBezTo>
                  <a:cubicBezTo>
                    <a:pt x="5809" y="6789"/>
                    <a:pt x="5820" y="6783"/>
                    <a:pt x="5830" y="6775"/>
                  </a:cubicBezTo>
                  <a:cubicBezTo>
                    <a:pt x="5840" y="6767"/>
                    <a:pt x="5852" y="6756"/>
                    <a:pt x="5867" y="6741"/>
                  </a:cubicBezTo>
                  <a:lnTo>
                    <a:pt x="5898" y="6707"/>
                  </a:lnTo>
                  <a:cubicBezTo>
                    <a:pt x="5935" y="6667"/>
                    <a:pt x="5971" y="6656"/>
                    <a:pt x="6005" y="6673"/>
                  </a:cubicBezTo>
                  <a:cubicBezTo>
                    <a:pt x="6028" y="6684"/>
                    <a:pt x="6042" y="6703"/>
                    <a:pt x="6047" y="6728"/>
                  </a:cubicBezTo>
                  <a:cubicBezTo>
                    <a:pt x="6050" y="6740"/>
                    <a:pt x="6050" y="6751"/>
                    <a:pt x="6048" y="6761"/>
                  </a:cubicBezTo>
                  <a:cubicBezTo>
                    <a:pt x="6046" y="6771"/>
                    <a:pt x="6041" y="6784"/>
                    <a:pt x="6034" y="6799"/>
                  </a:cubicBezTo>
                  <a:cubicBezTo>
                    <a:pt x="6024" y="6819"/>
                    <a:pt x="6013" y="6836"/>
                    <a:pt x="5999" y="6850"/>
                  </a:cubicBezTo>
                  <a:cubicBezTo>
                    <a:pt x="5985" y="6864"/>
                    <a:pt x="5969" y="6877"/>
                    <a:pt x="5949" y="6887"/>
                  </a:cubicBezTo>
                  <a:lnTo>
                    <a:pt x="5975" y="6926"/>
                  </a:lnTo>
                  <a:cubicBezTo>
                    <a:pt x="5997" y="6912"/>
                    <a:pt x="6015" y="6897"/>
                    <a:pt x="6031" y="6879"/>
                  </a:cubicBezTo>
                  <a:cubicBezTo>
                    <a:pt x="6047" y="6862"/>
                    <a:pt x="6060" y="6841"/>
                    <a:pt x="6072" y="6818"/>
                  </a:cubicBezTo>
                  <a:cubicBezTo>
                    <a:pt x="6081" y="6799"/>
                    <a:pt x="6087" y="6782"/>
                    <a:pt x="6090" y="6767"/>
                  </a:cubicBezTo>
                  <a:cubicBezTo>
                    <a:pt x="6093" y="6751"/>
                    <a:pt x="6093" y="6735"/>
                    <a:pt x="6091" y="6718"/>
                  </a:cubicBezTo>
                  <a:cubicBezTo>
                    <a:pt x="6089" y="6695"/>
                    <a:pt x="6082" y="6675"/>
                    <a:pt x="6069" y="6657"/>
                  </a:cubicBezTo>
                  <a:cubicBezTo>
                    <a:pt x="6057" y="6640"/>
                    <a:pt x="6042" y="6627"/>
                    <a:pt x="6024" y="6618"/>
                  </a:cubicBezTo>
                  <a:cubicBezTo>
                    <a:pt x="6012" y="6612"/>
                    <a:pt x="5998" y="6608"/>
                    <a:pt x="5984" y="6606"/>
                  </a:cubicBezTo>
                  <a:close/>
                  <a:moveTo>
                    <a:pt x="5901" y="6160"/>
                  </a:moveTo>
                  <a:lnTo>
                    <a:pt x="5774" y="6418"/>
                  </a:lnTo>
                  <a:lnTo>
                    <a:pt x="5813" y="6438"/>
                  </a:lnTo>
                  <a:lnTo>
                    <a:pt x="5865" y="6333"/>
                  </a:lnTo>
                  <a:lnTo>
                    <a:pt x="6216" y="6506"/>
                  </a:lnTo>
                  <a:lnTo>
                    <a:pt x="6238" y="6461"/>
                  </a:lnTo>
                  <a:lnTo>
                    <a:pt x="5887" y="6288"/>
                  </a:lnTo>
                  <a:lnTo>
                    <a:pt x="5939" y="6182"/>
                  </a:lnTo>
                  <a:lnTo>
                    <a:pt x="5901" y="6160"/>
                  </a:lnTo>
                  <a:close/>
                  <a:moveTo>
                    <a:pt x="6433" y="6065"/>
                  </a:moveTo>
                  <a:lnTo>
                    <a:pt x="6393" y="6046"/>
                  </a:lnTo>
                  <a:lnTo>
                    <a:pt x="6308" y="6218"/>
                  </a:lnTo>
                  <a:lnTo>
                    <a:pt x="6165" y="6147"/>
                  </a:lnTo>
                  <a:lnTo>
                    <a:pt x="6231" y="6013"/>
                  </a:lnTo>
                  <a:lnTo>
                    <a:pt x="6190" y="5993"/>
                  </a:lnTo>
                  <a:lnTo>
                    <a:pt x="6124" y="6127"/>
                  </a:lnTo>
                  <a:lnTo>
                    <a:pt x="5996" y="6064"/>
                  </a:lnTo>
                  <a:lnTo>
                    <a:pt x="6075" y="5904"/>
                  </a:lnTo>
                  <a:lnTo>
                    <a:pt x="6039" y="5879"/>
                  </a:lnTo>
                  <a:lnTo>
                    <a:pt x="5934" y="6092"/>
                  </a:lnTo>
                  <a:lnTo>
                    <a:pt x="6325" y="6285"/>
                  </a:lnTo>
                  <a:lnTo>
                    <a:pt x="6433" y="6065"/>
                  </a:lnTo>
                  <a:close/>
                  <a:moveTo>
                    <a:pt x="6596" y="5734"/>
                  </a:moveTo>
                  <a:lnTo>
                    <a:pt x="6560" y="5739"/>
                  </a:lnTo>
                  <a:cubicBezTo>
                    <a:pt x="6543" y="5741"/>
                    <a:pt x="6525" y="5744"/>
                    <a:pt x="6507" y="5746"/>
                  </a:cubicBezTo>
                  <a:cubicBezTo>
                    <a:pt x="6488" y="5749"/>
                    <a:pt x="6470" y="5751"/>
                    <a:pt x="6454" y="5754"/>
                  </a:cubicBezTo>
                  <a:cubicBezTo>
                    <a:pt x="6437" y="5756"/>
                    <a:pt x="6426" y="5758"/>
                    <a:pt x="6419" y="5759"/>
                  </a:cubicBezTo>
                  <a:cubicBezTo>
                    <a:pt x="6409" y="5761"/>
                    <a:pt x="6398" y="5763"/>
                    <a:pt x="6386" y="5766"/>
                  </a:cubicBezTo>
                  <a:cubicBezTo>
                    <a:pt x="6374" y="5769"/>
                    <a:pt x="6364" y="5773"/>
                    <a:pt x="6356" y="5777"/>
                  </a:cubicBezTo>
                  <a:lnTo>
                    <a:pt x="6358" y="5771"/>
                  </a:lnTo>
                  <a:cubicBezTo>
                    <a:pt x="6366" y="5756"/>
                    <a:pt x="6370" y="5740"/>
                    <a:pt x="6372" y="5725"/>
                  </a:cubicBezTo>
                  <a:cubicBezTo>
                    <a:pt x="6373" y="5710"/>
                    <a:pt x="6371" y="5695"/>
                    <a:pt x="6366" y="5681"/>
                  </a:cubicBezTo>
                  <a:cubicBezTo>
                    <a:pt x="6361" y="5668"/>
                    <a:pt x="6353" y="5655"/>
                    <a:pt x="6343" y="5644"/>
                  </a:cubicBezTo>
                  <a:cubicBezTo>
                    <a:pt x="6332" y="5632"/>
                    <a:pt x="6318" y="5623"/>
                    <a:pt x="6302" y="5615"/>
                  </a:cubicBezTo>
                  <a:cubicBezTo>
                    <a:pt x="6292" y="5610"/>
                    <a:pt x="6282" y="5606"/>
                    <a:pt x="6272" y="5605"/>
                  </a:cubicBezTo>
                  <a:cubicBezTo>
                    <a:pt x="6263" y="5603"/>
                    <a:pt x="6253" y="5602"/>
                    <a:pt x="6245" y="5602"/>
                  </a:cubicBezTo>
                  <a:cubicBezTo>
                    <a:pt x="6236" y="5603"/>
                    <a:pt x="6228" y="5604"/>
                    <a:pt x="6221" y="5606"/>
                  </a:cubicBezTo>
                  <a:cubicBezTo>
                    <a:pt x="6213" y="5608"/>
                    <a:pt x="6207" y="5610"/>
                    <a:pt x="6201" y="5613"/>
                  </a:cubicBezTo>
                  <a:cubicBezTo>
                    <a:pt x="6195" y="5616"/>
                    <a:pt x="6189" y="5619"/>
                    <a:pt x="6183" y="5624"/>
                  </a:cubicBezTo>
                  <a:cubicBezTo>
                    <a:pt x="6177" y="5628"/>
                    <a:pt x="6171" y="5634"/>
                    <a:pt x="6165" y="5640"/>
                  </a:cubicBezTo>
                  <a:cubicBezTo>
                    <a:pt x="6159" y="5647"/>
                    <a:pt x="6153" y="5655"/>
                    <a:pt x="6147" y="5665"/>
                  </a:cubicBezTo>
                  <a:cubicBezTo>
                    <a:pt x="6141" y="5675"/>
                    <a:pt x="6134" y="5686"/>
                    <a:pt x="6128" y="5699"/>
                  </a:cubicBezTo>
                  <a:lnTo>
                    <a:pt x="6083" y="5790"/>
                  </a:lnTo>
                  <a:lnTo>
                    <a:pt x="6474" y="5983"/>
                  </a:lnTo>
                  <a:lnTo>
                    <a:pt x="6496" y="5937"/>
                  </a:lnTo>
                  <a:lnTo>
                    <a:pt x="6319" y="5850"/>
                  </a:lnTo>
                  <a:cubicBezTo>
                    <a:pt x="6325" y="5841"/>
                    <a:pt x="6330" y="5834"/>
                    <a:pt x="6337" y="5829"/>
                  </a:cubicBezTo>
                  <a:cubicBezTo>
                    <a:pt x="6343" y="5825"/>
                    <a:pt x="6353" y="5821"/>
                    <a:pt x="6366" y="5818"/>
                  </a:cubicBezTo>
                  <a:cubicBezTo>
                    <a:pt x="6389" y="5814"/>
                    <a:pt x="6411" y="5809"/>
                    <a:pt x="6432" y="5806"/>
                  </a:cubicBezTo>
                  <a:cubicBezTo>
                    <a:pt x="6453" y="5803"/>
                    <a:pt x="6472" y="5800"/>
                    <a:pt x="6489" y="5798"/>
                  </a:cubicBezTo>
                  <a:cubicBezTo>
                    <a:pt x="6507" y="5796"/>
                    <a:pt x="6522" y="5794"/>
                    <a:pt x="6535" y="5794"/>
                  </a:cubicBezTo>
                  <a:cubicBezTo>
                    <a:pt x="6548" y="5793"/>
                    <a:pt x="6559" y="5793"/>
                    <a:pt x="6567" y="5793"/>
                  </a:cubicBezTo>
                  <a:lnTo>
                    <a:pt x="6596" y="5734"/>
                  </a:lnTo>
                  <a:close/>
                  <a:moveTo>
                    <a:pt x="6310" y="5685"/>
                  </a:moveTo>
                  <a:cubicBezTo>
                    <a:pt x="6318" y="5694"/>
                    <a:pt x="6324" y="5703"/>
                    <a:pt x="6327" y="5712"/>
                  </a:cubicBezTo>
                  <a:cubicBezTo>
                    <a:pt x="6330" y="5723"/>
                    <a:pt x="6330" y="5735"/>
                    <a:pt x="6328" y="5748"/>
                  </a:cubicBezTo>
                  <a:cubicBezTo>
                    <a:pt x="6326" y="5760"/>
                    <a:pt x="6320" y="5775"/>
                    <a:pt x="6312" y="5793"/>
                  </a:cubicBezTo>
                  <a:lnTo>
                    <a:pt x="6290" y="5836"/>
                  </a:lnTo>
                  <a:lnTo>
                    <a:pt x="6145" y="5764"/>
                  </a:lnTo>
                  <a:lnTo>
                    <a:pt x="6168" y="5718"/>
                  </a:lnTo>
                  <a:cubicBezTo>
                    <a:pt x="6173" y="5707"/>
                    <a:pt x="6178" y="5698"/>
                    <a:pt x="6183" y="5691"/>
                  </a:cubicBezTo>
                  <a:cubicBezTo>
                    <a:pt x="6188" y="5684"/>
                    <a:pt x="6194" y="5678"/>
                    <a:pt x="6200" y="5672"/>
                  </a:cubicBezTo>
                  <a:cubicBezTo>
                    <a:pt x="6210" y="5664"/>
                    <a:pt x="6222" y="5658"/>
                    <a:pt x="6236" y="5657"/>
                  </a:cubicBezTo>
                  <a:cubicBezTo>
                    <a:pt x="6251" y="5655"/>
                    <a:pt x="6265" y="5657"/>
                    <a:pt x="6278" y="5663"/>
                  </a:cubicBezTo>
                  <a:cubicBezTo>
                    <a:pt x="6291" y="5670"/>
                    <a:pt x="6301" y="5677"/>
                    <a:pt x="6310" y="5685"/>
                  </a:cubicBezTo>
                  <a:close/>
                  <a:moveTo>
                    <a:pt x="6808" y="5523"/>
                  </a:moveTo>
                  <a:lnTo>
                    <a:pt x="6259" y="5253"/>
                  </a:lnTo>
                  <a:lnTo>
                    <a:pt x="6240" y="5290"/>
                  </a:lnTo>
                  <a:lnTo>
                    <a:pt x="6789" y="5561"/>
                  </a:lnTo>
                  <a:lnTo>
                    <a:pt x="6808" y="5523"/>
                  </a:lnTo>
                  <a:close/>
                  <a:moveTo>
                    <a:pt x="6582" y="4775"/>
                  </a:moveTo>
                  <a:lnTo>
                    <a:pt x="6560" y="4821"/>
                  </a:lnTo>
                  <a:lnTo>
                    <a:pt x="6832" y="4955"/>
                  </a:lnTo>
                  <a:cubicBezTo>
                    <a:pt x="6845" y="4962"/>
                    <a:pt x="6856" y="4968"/>
                    <a:pt x="6865" y="4975"/>
                  </a:cubicBezTo>
                  <a:cubicBezTo>
                    <a:pt x="6873" y="4981"/>
                    <a:pt x="6880" y="4989"/>
                    <a:pt x="6886" y="5000"/>
                  </a:cubicBezTo>
                  <a:cubicBezTo>
                    <a:pt x="6891" y="5010"/>
                    <a:pt x="6892" y="5022"/>
                    <a:pt x="6891" y="5036"/>
                  </a:cubicBezTo>
                  <a:cubicBezTo>
                    <a:pt x="6889" y="5050"/>
                    <a:pt x="6884" y="5065"/>
                    <a:pt x="6876" y="5081"/>
                  </a:cubicBezTo>
                  <a:cubicBezTo>
                    <a:pt x="6870" y="5093"/>
                    <a:pt x="6864" y="5103"/>
                    <a:pt x="6857" y="5111"/>
                  </a:cubicBezTo>
                  <a:cubicBezTo>
                    <a:pt x="6851" y="5118"/>
                    <a:pt x="6844" y="5124"/>
                    <a:pt x="6837" y="5129"/>
                  </a:cubicBezTo>
                  <a:cubicBezTo>
                    <a:pt x="6831" y="5133"/>
                    <a:pt x="6824" y="5136"/>
                    <a:pt x="6818" y="5137"/>
                  </a:cubicBezTo>
                  <a:cubicBezTo>
                    <a:pt x="6811" y="5138"/>
                    <a:pt x="6806" y="5139"/>
                    <a:pt x="6801" y="5139"/>
                  </a:cubicBezTo>
                  <a:cubicBezTo>
                    <a:pt x="6793" y="5138"/>
                    <a:pt x="6784" y="5136"/>
                    <a:pt x="6772" y="5132"/>
                  </a:cubicBezTo>
                  <a:cubicBezTo>
                    <a:pt x="6761" y="5127"/>
                    <a:pt x="6751" y="5123"/>
                    <a:pt x="6741" y="5118"/>
                  </a:cubicBezTo>
                  <a:lnTo>
                    <a:pt x="6478" y="4988"/>
                  </a:lnTo>
                  <a:lnTo>
                    <a:pt x="6455" y="5034"/>
                  </a:lnTo>
                  <a:lnTo>
                    <a:pt x="6735" y="5172"/>
                  </a:lnTo>
                  <a:cubicBezTo>
                    <a:pt x="6744" y="5177"/>
                    <a:pt x="6754" y="5181"/>
                    <a:pt x="6766" y="5185"/>
                  </a:cubicBezTo>
                  <a:cubicBezTo>
                    <a:pt x="6778" y="5190"/>
                    <a:pt x="6790" y="5192"/>
                    <a:pt x="6802" y="5191"/>
                  </a:cubicBezTo>
                  <a:cubicBezTo>
                    <a:pt x="6826" y="5190"/>
                    <a:pt x="6848" y="5182"/>
                    <a:pt x="6866" y="5169"/>
                  </a:cubicBezTo>
                  <a:cubicBezTo>
                    <a:pt x="6884" y="5155"/>
                    <a:pt x="6900" y="5133"/>
                    <a:pt x="6915" y="5103"/>
                  </a:cubicBezTo>
                  <a:cubicBezTo>
                    <a:pt x="6927" y="5079"/>
                    <a:pt x="6934" y="5058"/>
                    <a:pt x="6937" y="5039"/>
                  </a:cubicBezTo>
                  <a:cubicBezTo>
                    <a:pt x="6940" y="5021"/>
                    <a:pt x="6940" y="5003"/>
                    <a:pt x="6935" y="4986"/>
                  </a:cubicBezTo>
                  <a:cubicBezTo>
                    <a:pt x="6931" y="4969"/>
                    <a:pt x="6924" y="4955"/>
                    <a:pt x="6912" y="4945"/>
                  </a:cubicBezTo>
                  <a:cubicBezTo>
                    <a:pt x="6901" y="4935"/>
                    <a:pt x="6884" y="4924"/>
                    <a:pt x="6860" y="4912"/>
                  </a:cubicBezTo>
                  <a:lnTo>
                    <a:pt x="6582" y="4775"/>
                  </a:lnTo>
                  <a:close/>
                  <a:moveTo>
                    <a:pt x="7157" y="4595"/>
                  </a:moveTo>
                  <a:lnTo>
                    <a:pt x="6766" y="4403"/>
                  </a:lnTo>
                  <a:lnTo>
                    <a:pt x="6743" y="4449"/>
                  </a:lnTo>
                  <a:lnTo>
                    <a:pt x="6956" y="4552"/>
                  </a:lnTo>
                  <a:cubicBezTo>
                    <a:pt x="6970" y="4559"/>
                    <a:pt x="6985" y="4565"/>
                    <a:pt x="6999" y="4571"/>
                  </a:cubicBezTo>
                  <a:cubicBezTo>
                    <a:pt x="7013" y="4578"/>
                    <a:pt x="7026" y="4583"/>
                    <a:pt x="7038" y="4588"/>
                  </a:cubicBezTo>
                  <a:cubicBezTo>
                    <a:pt x="7049" y="4593"/>
                    <a:pt x="7059" y="4597"/>
                    <a:pt x="7066" y="4600"/>
                  </a:cubicBezTo>
                  <a:cubicBezTo>
                    <a:pt x="7074" y="4603"/>
                    <a:pt x="7078" y="4605"/>
                    <a:pt x="7078" y="4605"/>
                  </a:cubicBezTo>
                  <a:cubicBezTo>
                    <a:pt x="7077" y="4605"/>
                    <a:pt x="7073" y="4605"/>
                    <a:pt x="7067" y="4604"/>
                  </a:cubicBezTo>
                  <a:cubicBezTo>
                    <a:pt x="7061" y="4604"/>
                    <a:pt x="7053" y="4603"/>
                    <a:pt x="7044" y="4603"/>
                  </a:cubicBezTo>
                  <a:cubicBezTo>
                    <a:pt x="7035" y="4602"/>
                    <a:pt x="7024" y="4602"/>
                    <a:pt x="7013" y="4601"/>
                  </a:cubicBezTo>
                  <a:cubicBezTo>
                    <a:pt x="7001" y="4601"/>
                    <a:pt x="6989" y="4601"/>
                    <a:pt x="6978" y="4601"/>
                  </a:cubicBezTo>
                  <a:lnTo>
                    <a:pt x="6664" y="4608"/>
                  </a:lnTo>
                  <a:lnTo>
                    <a:pt x="6638" y="4662"/>
                  </a:lnTo>
                  <a:lnTo>
                    <a:pt x="7029" y="4855"/>
                  </a:lnTo>
                  <a:lnTo>
                    <a:pt x="7053" y="4806"/>
                  </a:lnTo>
                  <a:lnTo>
                    <a:pt x="6825" y="4697"/>
                  </a:lnTo>
                  <a:cubicBezTo>
                    <a:pt x="6813" y="4691"/>
                    <a:pt x="6802" y="4686"/>
                    <a:pt x="6790" y="4681"/>
                  </a:cubicBezTo>
                  <a:cubicBezTo>
                    <a:pt x="6778" y="4676"/>
                    <a:pt x="6768" y="4671"/>
                    <a:pt x="6758" y="4667"/>
                  </a:cubicBezTo>
                  <a:cubicBezTo>
                    <a:pt x="6748" y="4663"/>
                    <a:pt x="6739" y="4659"/>
                    <a:pt x="6732" y="4656"/>
                  </a:cubicBezTo>
                  <a:cubicBezTo>
                    <a:pt x="6725" y="4653"/>
                    <a:pt x="6719" y="4651"/>
                    <a:pt x="6716" y="4650"/>
                  </a:cubicBezTo>
                  <a:cubicBezTo>
                    <a:pt x="6720" y="4651"/>
                    <a:pt x="6726" y="4651"/>
                    <a:pt x="6733" y="4651"/>
                  </a:cubicBezTo>
                  <a:cubicBezTo>
                    <a:pt x="6741" y="4652"/>
                    <a:pt x="6749" y="4652"/>
                    <a:pt x="6759" y="4652"/>
                  </a:cubicBezTo>
                  <a:cubicBezTo>
                    <a:pt x="6770" y="4652"/>
                    <a:pt x="6781" y="4652"/>
                    <a:pt x="6793" y="4652"/>
                  </a:cubicBezTo>
                  <a:cubicBezTo>
                    <a:pt x="6805" y="4652"/>
                    <a:pt x="6818" y="4652"/>
                    <a:pt x="6831" y="4652"/>
                  </a:cubicBezTo>
                  <a:lnTo>
                    <a:pt x="7132" y="4644"/>
                  </a:lnTo>
                  <a:lnTo>
                    <a:pt x="7157" y="4595"/>
                  </a:lnTo>
                  <a:close/>
                  <a:moveTo>
                    <a:pt x="7235" y="4435"/>
                  </a:moveTo>
                  <a:lnTo>
                    <a:pt x="6844" y="4243"/>
                  </a:lnTo>
                  <a:lnTo>
                    <a:pt x="6822" y="4288"/>
                  </a:lnTo>
                  <a:lnTo>
                    <a:pt x="7213" y="4481"/>
                  </a:lnTo>
                  <a:lnTo>
                    <a:pt x="7235" y="4435"/>
                  </a:lnTo>
                  <a:close/>
                  <a:moveTo>
                    <a:pt x="7035" y="3855"/>
                  </a:moveTo>
                  <a:lnTo>
                    <a:pt x="7011" y="3903"/>
                  </a:lnTo>
                  <a:lnTo>
                    <a:pt x="7228" y="4114"/>
                  </a:lnTo>
                  <a:cubicBezTo>
                    <a:pt x="7246" y="4131"/>
                    <a:pt x="7261" y="4145"/>
                    <a:pt x="7273" y="4156"/>
                  </a:cubicBezTo>
                  <a:cubicBezTo>
                    <a:pt x="7285" y="4167"/>
                    <a:pt x="7293" y="4174"/>
                    <a:pt x="7297" y="4178"/>
                  </a:cubicBezTo>
                  <a:cubicBezTo>
                    <a:pt x="7295" y="4177"/>
                    <a:pt x="7290" y="4175"/>
                    <a:pt x="7283" y="4174"/>
                  </a:cubicBezTo>
                  <a:cubicBezTo>
                    <a:pt x="7276" y="4172"/>
                    <a:pt x="7268" y="4170"/>
                    <a:pt x="7259" y="4168"/>
                  </a:cubicBezTo>
                  <a:cubicBezTo>
                    <a:pt x="7249" y="4166"/>
                    <a:pt x="7240" y="4164"/>
                    <a:pt x="7229" y="4163"/>
                  </a:cubicBezTo>
                  <a:cubicBezTo>
                    <a:pt x="7219" y="4161"/>
                    <a:pt x="7209" y="4159"/>
                    <a:pt x="7199" y="4158"/>
                  </a:cubicBezTo>
                  <a:lnTo>
                    <a:pt x="6907" y="4116"/>
                  </a:lnTo>
                  <a:lnTo>
                    <a:pt x="6882" y="4167"/>
                  </a:lnTo>
                  <a:lnTo>
                    <a:pt x="7337" y="4228"/>
                  </a:lnTo>
                  <a:lnTo>
                    <a:pt x="7360" y="4182"/>
                  </a:lnTo>
                  <a:lnTo>
                    <a:pt x="7035" y="3855"/>
                  </a:lnTo>
                  <a:close/>
                  <a:moveTo>
                    <a:pt x="7571" y="3753"/>
                  </a:moveTo>
                  <a:lnTo>
                    <a:pt x="7531" y="3733"/>
                  </a:lnTo>
                  <a:lnTo>
                    <a:pt x="7446" y="3905"/>
                  </a:lnTo>
                  <a:lnTo>
                    <a:pt x="7303" y="3834"/>
                  </a:lnTo>
                  <a:lnTo>
                    <a:pt x="7369" y="3701"/>
                  </a:lnTo>
                  <a:lnTo>
                    <a:pt x="7328" y="3681"/>
                  </a:lnTo>
                  <a:lnTo>
                    <a:pt x="7262" y="3815"/>
                  </a:lnTo>
                  <a:lnTo>
                    <a:pt x="7134" y="3752"/>
                  </a:lnTo>
                  <a:lnTo>
                    <a:pt x="7213" y="3591"/>
                  </a:lnTo>
                  <a:lnTo>
                    <a:pt x="7177" y="3566"/>
                  </a:lnTo>
                  <a:lnTo>
                    <a:pt x="7072" y="3780"/>
                  </a:lnTo>
                  <a:lnTo>
                    <a:pt x="7463" y="3972"/>
                  </a:lnTo>
                  <a:lnTo>
                    <a:pt x="7571" y="3753"/>
                  </a:lnTo>
                  <a:close/>
                  <a:moveTo>
                    <a:pt x="7734" y="3422"/>
                  </a:moveTo>
                  <a:lnTo>
                    <a:pt x="7698" y="3426"/>
                  </a:lnTo>
                  <a:cubicBezTo>
                    <a:pt x="7681" y="3429"/>
                    <a:pt x="7663" y="3431"/>
                    <a:pt x="7644" y="3434"/>
                  </a:cubicBezTo>
                  <a:cubicBezTo>
                    <a:pt x="7626" y="3436"/>
                    <a:pt x="7608" y="3439"/>
                    <a:pt x="7592" y="3441"/>
                  </a:cubicBezTo>
                  <a:cubicBezTo>
                    <a:pt x="7575" y="3443"/>
                    <a:pt x="7564" y="3445"/>
                    <a:pt x="7557" y="3446"/>
                  </a:cubicBezTo>
                  <a:cubicBezTo>
                    <a:pt x="7547" y="3448"/>
                    <a:pt x="7536" y="3451"/>
                    <a:pt x="7524" y="3454"/>
                  </a:cubicBezTo>
                  <a:cubicBezTo>
                    <a:pt x="7512" y="3457"/>
                    <a:pt x="7502" y="3460"/>
                    <a:pt x="7494" y="3464"/>
                  </a:cubicBezTo>
                  <a:lnTo>
                    <a:pt x="7496" y="3458"/>
                  </a:lnTo>
                  <a:cubicBezTo>
                    <a:pt x="7504" y="3443"/>
                    <a:pt x="7508" y="3427"/>
                    <a:pt x="7510" y="3412"/>
                  </a:cubicBezTo>
                  <a:cubicBezTo>
                    <a:pt x="7511" y="3397"/>
                    <a:pt x="7509" y="3382"/>
                    <a:pt x="7504" y="3369"/>
                  </a:cubicBezTo>
                  <a:cubicBezTo>
                    <a:pt x="7499" y="3355"/>
                    <a:pt x="7491" y="3342"/>
                    <a:pt x="7481" y="3331"/>
                  </a:cubicBezTo>
                  <a:cubicBezTo>
                    <a:pt x="7470" y="3319"/>
                    <a:pt x="7456" y="3310"/>
                    <a:pt x="7440" y="3302"/>
                  </a:cubicBezTo>
                  <a:cubicBezTo>
                    <a:pt x="7430" y="3297"/>
                    <a:pt x="7420" y="3294"/>
                    <a:pt x="7410" y="3292"/>
                  </a:cubicBezTo>
                  <a:cubicBezTo>
                    <a:pt x="7401" y="3290"/>
                    <a:pt x="7391" y="3289"/>
                    <a:pt x="7383" y="3290"/>
                  </a:cubicBezTo>
                  <a:cubicBezTo>
                    <a:pt x="7374" y="3290"/>
                    <a:pt x="7366" y="3291"/>
                    <a:pt x="7359" y="3293"/>
                  </a:cubicBezTo>
                  <a:cubicBezTo>
                    <a:pt x="7351" y="3295"/>
                    <a:pt x="7345" y="3297"/>
                    <a:pt x="7339" y="3300"/>
                  </a:cubicBezTo>
                  <a:cubicBezTo>
                    <a:pt x="7333" y="3303"/>
                    <a:pt x="7327" y="3307"/>
                    <a:pt x="7321" y="3311"/>
                  </a:cubicBezTo>
                  <a:cubicBezTo>
                    <a:pt x="7315" y="3315"/>
                    <a:pt x="7309" y="3321"/>
                    <a:pt x="7303" y="3328"/>
                  </a:cubicBezTo>
                  <a:cubicBezTo>
                    <a:pt x="7297" y="3334"/>
                    <a:pt x="7291" y="3342"/>
                    <a:pt x="7285" y="3352"/>
                  </a:cubicBezTo>
                  <a:cubicBezTo>
                    <a:pt x="7279" y="3362"/>
                    <a:pt x="7272" y="3373"/>
                    <a:pt x="7266" y="3387"/>
                  </a:cubicBezTo>
                  <a:lnTo>
                    <a:pt x="7221" y="3478"/>
                  </a:lnTo>
                  <a:lnTo>
                    <a:pt x="7612" y="3670"/>
                  </a:lnTo>
                  <a:lnTo>
                    <a:pt x="7634" y="3624"/>
                  </a:lnTo>
                  <a:lnTo>
                    <a:pt x="7457" y="3538"/>
                  </a:lnTo>
                  <a:cubicBezTo>
                    <a:pt x="7463" y="3528"/>
                    <a:pt x="7468" y="3521"/>
                    <a:pt x="7475" y="3516"/>
                  </a:cubicBezTo>
                  <a:cubicBezTo>
                    <a:pt x="7481" y="3512"/>
                    <a:pt x="7491" y="3508"/>
                    <a:pt x="7504" y="3505"/>
                  </a:cubicBezTo>
                  <a:cubicBezTo>
                    <a:pt x="7527" y="3501"/>
                    <a:pt x="7549" y="3497"/>
                    <a:pt x="7570" y="3493"/>
                  </a:cubicBezTo>
                  <a:cubicBezTo>
                    <a:pt x="7591" y="3490"/>
                    <a:pt x="7610" y="3487"/>
                    <a:pt x="7627" y="3485"/>
                  </a:cubicBezTo>
                  <a:cubicBezTo>
                    <a:pt x="7645" y="3483"/>
                    <a:pt x="7660" y="3482"/>
                    <a:pt x="7673" y="3481"/>
                  </a:cubicBezTo>
                  <a:cubicBezTo>
                    <a:pt x="7686" y="3480"/>
                    <a:pt x="7697" y="3480"/>
                    <a:pt x="7705" y="3480"/>
                  </a:cubicBezTo>
                  <a:lnTo>
                    <a:pt x="7734" y="3422"/>
                  </a:lnTo>
                  <a:close/>
                  <a:moveTo>
                    <a:pt x="7448" y="3373"/>
                  </a:moveTo>
                  <a:cubicBezTo>
                    <a:pt x="7456" y="3381"/>
                    <a:pt x="7462" y="3390"/>
                    <a:pt x="7465" y="3399"/>
                  </a:cubicBezTo>
                  <a:cubicBezTo>
                    <a:pt x="7468" y="3410"/>
                    <a:pt x="7468" y="3422"/>
                    <a:pt x="7466" y="3435"/>
                  </a:cubicBezTo>
                  <a:cubicBezTo>
                    <a:pt x="7464" y="3447"/>
                    <a:pt x="7458" y="3462"/>
                    <a:pt x="7450" y="3480"/>
                  </a:cubicBezTo>
                  <a:lnTo>
                    <a:pt x="7428" y="3523"/>
                  </a:lnTo>
                  <a:lnTo>
                    <a:pt x="7283" y="3451"/>
                  </a:lnTo>
                  <a:lnTo>
                    <a:pt x="7306" y="3405"/>
                  </a:lnTo>
                  <a:cubicBezTo>
                    <a:pt x="7311" y="3394"/>
                    <a:pt x="7316" y="3385"/>
                    <a:pt x="7321" y="3378"/>
                  </a:cubicBezTo>
                  <a:cubicBezTo>
                    <a:pt x="7326" y="3371"/>
                    <a:pt x="7332" y="3365"/>
                    <a:pt x="7338" y="3360"/>
                  </a:cubicBezTo>
                  <a:cubicBezTo>
                    <a:pt x="7348" y="3351"/>
                    <a:pt x="7360" y="3346"/>
                    <a:pt x="7374" y="3344"/>
                  </a:cubicBezTo>
                  <a:cubicBezTo>
                    <a:pt x="7389" y="3342"/>
                    <a:pt x="7403" y="3344"/>
                    <a:pt x="7416" y="3351"/>
                  </a:cubicBezTo>
                  <a:cubicBezTo>
                    <a:pt x="7429" y="3357"/>
                    <a:pt x="7439" y="3364"/>
                    <a:pt x="7448" y="3373"/>
                  </a:cubicBezTo>
                  <a:close/>
                  <a:moveTo>
                    <a:pt x="7745" y="3028"/>
                  </a:moveTo>
                  <a:cubicBezTo>
                    <a:pt x="7730" y="3026"/>
                    <a:pt x="7716" y="3027"/>
                    <a:pt x="7703" y="3031"/>
                  </a:cubicBezTo>
                  <a:cubicBezTo>
                    <a:pt x="7690" y="3034"/>
                    <a:pt x="7678" y="3040"/>
                    <a:pt x="7667" y="3047"/>
                  </a:cubicBezTo>
                  <a:cubicBezTo>
                    <a:pt x="7656" y="3054"/>
                    <a:pt x="7644" y="3065"/>
                    <a:pt x="7630" y="3080"/>
                  </a:cubicBezTo>
                  <a:lnTo>
                    <a:pt x="7594" y="3118"/>
                  </a:lnTo>
                  <a:cubicBezTo>
                    <a:pt x="7575" y="3138"/>
                    <a:pt x="7558" y="3150"/>
                    <a:pt x="7544" y="3155"/>
                  </a:cubicBezTo>
                  <a:cubicBezTo>
                    <a:pt x="7529" y="3161"/>
                    <a:pt x="7514" y="3160"/>
                    <a:pt x="7498" y="3152"/>
                  </a:cubicBezTo>
                  <a:cubicBezTo>
                    <a:pt x="7478" y="3142"/>
                    <a:pt x="7465" y="3127"/>
                    <a:pt x="7461" y="3108"/>
                  </a:cubicBezTo>
                  <a:cubicBezTo>
                    <a:pt x="7456" y="3089"/>
                    <a:pt x="7460" y="3067"/>
                    <a:pt x="7472" y="3042"/>
                  </a:cubicBezTo>
                  <a:cubicBezTo>
                    <a:pt x="7476" y="3034"/>
                    <a:pt x="7481" y="3026"/>
                    <a:pt x="7485" y="3019"/>
                  </a:cubicBezTo>
                  <a:cubicBezTo>
                    <a:pt x="7490" y="3012"/>
                    <a:pt x="7496" y="3006"/>
                    <a:pt x="7502" y="3000"/>
                  </a:cubicBezTo>
                  <a:cubicBezTo>
                    <a:pt x="7508" y="2994"/>
                    <a:pt x="7515" y="2988"/>
                    <a:pt x="7524" y="2982"/>
                  </a:cubicBezTo>
                  <a:cubicBezTo>
                    <a:pt x="7532" y="2976"/>
                    <a:pt x="7541" y="2970"/>
                    <a:pt x="7552" y="2963"/>
                  </a:cubicBezTo>
                  <a:lnTo>
                    <a:pt x="7528" y="2926"/>
                  </a:lnTo>
                  <a:cubicBezTo>
                    <a:pt x="7485" y="2951"/>
                    <a:pt x="7453" y="2984"/>
                    <a:pt x="7433" y="3026"/>
                  </a:cubicBezTo>
                  <a:cubicBezTo>
                    <a:pt x="7423" y="3045"/>
                    <a:pt x="7418" y="3063"/>
                    <a:pt x="7415" y="3081"/>
                  </a:cubicBezTo>
                  <a:cubicBezTo>
                    <a:pt x="7413" y="3100"/>
                    <a:pt x="7414" y="3117"/>
                    <a:pt x="7419" y="3133"/>
                  </a:cubicBezTo>
                  <a:cubicBezTo>
                    <a:pt x="7423" y="3149"/>
                    <a:pt x="7431" y="3163"/>
                    <a:pt x="7442" y="3176"/>
                  </a:cubicBezTo>
                  <a:cubicBezTo>
                    <a:pt x="7452" y="3188"/>
                    <a:pt x="7466" y="3199"/>
                    <a:pt x="7483" y="3207"/>
                  </a:cubicBezTo>
                  <a:cubicBezTo>
                    <a:pt x="7508" y="3220"/>
                    <a:pt x="7533" y="3222"/>
                    <a:pt x="7559" y="3214"/>
                  </a:cubicBezTo>
                  <a:cubicBezTo>
                    <a:pt x="7570" y="3210"/>
                    <a:pt x="7581" y="3205"/>
                    <a:pt x="7591" y="3197"/>
                  </a:cubicBezTo>
                  <a:cubicBezTo>
                    <a:pt x="7601" y="3189"/>
                    <a:pt x="7613" y="3177"/>
                    <a:pt x="7628" y="3162"/>
                  </a:cubicBezTo>
                  <a:lnTo>
                    <a:pt x="7659" y="3128"/>
                  </a:lnTo>
                  <a:cubicBezTo>
                    <a:pt x="7696" y="3088"/>
                    <a:pt x="7732" y="3077"/>
                    <a:pt x="7766" y="3094"/>
                  </a:cubicBezTo>
                  <a:cubicBezTo>
                    <a:pt x="7789" y="3106"/>
                    <a:pt x="7803" y="3124"/>
                    <a:pt x="7808" y="3150"/>
                  </a:cubicBezTo>
                  <a:cubicBezTo>
                    <a:pt x="7811" y="3161"/>
                    <a:pt x="7811" y="3172"/>
                    <a:pt x="7809" y="3182"/>
                  </a:cubicBezTo>
                  <a:cubicBezTo>
                    <a:pt x="7807" y="3193"/>
                    <a:pt x="7802" y="3205"/>
                    <a:pt x="7795" y="3220"/>
                  </a:cubicBezTo>
                  <a:cubicBezTo>
                    <a:pt x="7785" y="3240"/>
                    <a:pt x="7773" y="3257"/>
                    <a:pt x="7760" y="3271"/>
                  </a:cubicBezTo>
                  <a:cubicBezTo>
                    <a:pt x="7746" y="3285"/>
                    <a:pt x="7729" y="3298"/>
                    <a:pt x="7710" y="3308"/>
                  </a:cubicBezTo>
                  <a:lnTo>
                    <a:pt x="7736" y="3347"/>
                  </a:lnTo>
                  <a:cubicBezTo>
                    <a:pt x="7758" y="3333"/>
                    <a:pt x="7776" y="3318"/>
                    <a:pt x="7792" y="3300"/>
                  </a:cubicBezTo>
                  <a:cubicBezTo>
                    <a:pt x="7808" y="3283"/>
                    <a:pt x="7821" y="3262"/>
                    <a:pt x="7833" y="3239"/>
                  </a:cubicBezTo>
                  <a:cubicBezTo>
                    <a:pt x="7842" y="3221"/>
                    <a:pt x="7848" y="3204"/>
                    <a:pt x="7851" y="3188"/>
                  </a:cubicBezTo>
                  <a:cubicBezTo>
                    <a:pt x="7854" y="3173"/>
                    <a:pt x="7854" y="3156"/>
                    <a:pt x="7852" y="3139"/>
                  </a:cubicBezTo>
                  <a:cubicBezTo>
                    <a:pt x="7850" y="3116"/>
                    <a:pt x="7843" y="3096"/>
                    <a:pt x="7830" y="3079"/>
                  </a:cubicBezTo>
                  <a:cubicBezTo>
                    <a:pt x="7818" y="3061"/>
                    <a:pt x="7803" y="3048"/>
                    <a:pt x="7785" y="3039"/>
                  </a:cubicBezTo>
                  <a:cubicBezTo>
                    <a:pt x="7773" y="3033"/>
                    <a:pt x="7759" y="3029"/>
                    <a:pt x="7745" y="3028"/>
                  </a:cubicBezTo>
                  <a:close/>
                  <a:moveTo>
                    <a:pt x="7962" y="2957"/>
                  </a:moveTo>
                  <a:lnTo>
                    <a:pt x="7572" y="2765"/>
                  </a:lnTo>
                  <a:lnTo>
                    <a:pt x="7549" y="2810"/>
                  </a:lnTo>
                  <a:lnTo>
                    <a:pt x="7940" y="3003"/>
                  </a:lnTo>
                  <a:lnTo>
                    <a:pt x="7962" y="2957"/>
                  </a:lnTo>
                  <a:close/>
                  <a:moveTo>
                    <a:pt x="7737" y="2428"/>
                  </a:moveTo>
                  <a:lnTo>
                    <a:pt x="7610" y="2686"/>
                  </a:lnTo>
                  <a:lnTo>
                    <a:pt x="7649" y="2706"/>
                  </a:lnTo>
                  <a:lnTo>
                    <a:pt x="7701" y="2601"/>
                  </a:lnTo>
                  <a:lnTo>
                    <a:pt x="8053" y="2774"/>
                  </a:lnTo>
                  <a:lnTo>
                    <a:pt x="8075" y="2729"/>
                  </a:lnTo>
                  <a:lnTo>
                    <a:pt x="7723" y="2556"/>
                  </a:lnTo>
                  <a:lnTo>
                    <a:pt x="7775" y="2450"/>
                  </a:lnTo>
                  <a:lnTo>
                    <a:pt x="7737" y="2428"/>
                  </a:lnTo>
                  <a:close/>
                  <a:moveTo>
                    <a:pt x="7905" y="2087"/>
                  </a:moveTo>
                  <a:lnTo>
                    <a:pt x="7879" y="2141"/>
                  </a:lnTo>
                  <a:lnTo>
                    <a:pt x="7991" y="2290"/>
                  </a:lnTo>
                  <a:cubicBezTo>
                    <a:pt x="7998" y="2300"/>
                    <a:pt x="8005" y="2309"/>
                    <a:pt x="8012" y="2317"/>
                  </a:cubicBezTo>
                  <a:cubicBezTo>
                    <a:pt x="8018" y="2325"/>
                    <a:pt x="8022" y="2330"/>
                    <a:pt x="8024" y="2332"/>
                  </a:cubicBezTo>
                  <a:cubicBezTo>
                    <a:pt x="8015" y="2332"/>
                    <a:pt x="8006" y="2332"/>
                    <a:pt x="7998" y="2331"/>
                  </a:cubicBezTo>
                  <a:cubicBezTo>
                    <a:pt x="7989" y="2331"/>
                    <a:pt x="7980" y="2331"/>
                    <a:pt x="7971" y="2331"/>
                  </a:cubicBezTo>
                  <a:lnTo>
                    <a:pt x="7785" y="2331"/>
                  </a:lnTo>
                  <a:lnTo>
                    <a:pt x="7757" y="2389"/>
                  </a:lnTo>
                  <a:lnTo>
                    <a:pt x="8054" y="2379"/>
                  </a:lnTo>
                  <a:lnTo>
                    <a:pt x="8209" y="2455"/>
                  </a:lnTo>
                  <a:lnTo>
                    <a:pt x="8233" y="2407"/>
                  </a:lnTo>
                  <a:lnTo>
                    <a:pt x="8081" y="2332"/>
                  </a:lnTo>
                  <a:lnTo>
                    <a:pt x="7905" y="2087"/>
                  </a:lnTo>
                  <a:close/>
                  <a:moveTo>
                    <a:pt x="8264" y="1658"/>
                  </a:moveTo>
                  <a:cubicBezTo>
                    <a:pt x="8238" y="1653"/>
                    <a:pt x="8213" y="1651"/>
                    <a:pt x="8189" y="1655"/>
                  </a:cubicBezTo>
                  <a:cubicBezTo>
                    <a:pt x="8180" y="1656"/>
                    <a:pt x="8169" y="1658"/>
                    <a:pt x="8158" y="1662"/>
                  </a:cubicBezTo>
                  <a:cubicBezTo>
                    <a:pt x="8147" y="1665"/>
                    <a:pt x="8136" y="1670"/>
                    <a:pt x="8125" y="1677"/>
                  </a:cubicBezTo>
                  <a:cubicBezTo>
                    <a:pt x="8114" y="1684"/>
                    <a:pt x="8103" y="1693"/>
                    <a:pt x="8093" y="1704"/>
                  </a:cubicBezTo>
                  <a:cubicBezTo>
                    <a:pt x="8082" y="1715"/>
                    <a:pt x="8073" y="1729"/>
                    <a:pt x="8064" y="1746"/>
                  </a:cubicBezTo>
                  <a:cubicBezTo>
                    <a:pt x="8053" y="1770"/>
                    <a:pt x="8047" y="1794"/>
                    <a:pt x="8046" y="1818"/>
                  </a:cubicBezTo>
                  <a:cubicBezTo>
                    <a:pt x="8046" y="1842"/>
                    <a:pt x="8051" y="1865"/>
                    <a:pt x="8062" y="1887"/>
                  </a:cubicBezTo>
                  <a:cubicBezTo>
                    <a:pt x="8073" y="1908"/>
                    <a:pt x="8089" y="1929"/>
                    <a:pt x="8110" y="1948"/>
                  </a:cubicBezTo>
                  <a:cubicBezTo>
                    <a:pt x="8131" y="1968"/>
                    <a:pt x="8157" y="1985"/>
                    <a:pt x="8188" y="2000"/>
                  </a:cubicBezTo>
                  <a:cubicBezTo>
                    <a:pt x="8256" y="2034"/>
                    <a:pt x="8315" y="2044"/>
                    <a:pt x="8366" y="2030"/>
                  </a:cubicBezTo>
                  <a:cubicBezTo>
                    <a:pt x="8388" y="2024"/>
                    <a:pt x="8408" y="2014"/>
                    <a:pt x="8426" y="2000"/>
                  </a:cubicBezTo>
                  <a:cubicBezTo>
                    <a:pt x="8444" y="1986"/>
                    <a:pt x="8459" y="1967"/>
                    <a:pt x="8471" y="1943"/>
                  </a:cubicBezTo>
                  <a:cubicBezTo>
                    <a:pt x="8481" y="1923"/>
                    <a:pt x="8487" y="1903"/>
                    <a:pt x="8488" y="1885"/>
                  </a:cubicBezTo>
                  <a:cubicBezTo>
                    <a:pt x="8490" y="1866"/>
                    <a:pt x="8488" y="1847"/>
                    <a:pt x="8482" y="1826"/>
                  </a:cubicBezTo>
                  <a:cubicBezTo>
                    <a:pt x="8473" y="1797"/>
                    <a:pt x="8459" y="1772"/>
                    <a:pt x="8438" y="1750"/>
                  </a:cubicBezTo>
                  <a:cubicBezTo>
                    <a:pt x="8417" y="1729"/>
                    <a:pt x="8388" y="1709"/>
                    <a:pt x="8351" y="1690"/>
                  </a:cubicBezTo>
                  <a:cubicBezTo>
                    <a:pt x="8319" y="1675"/>
                    <a:pt x="8290" y="1664"/>
                    <a:pt x="8264" y="1658"/>
                  </a:cubicBezTo>
                  <a:close/>
                  <a:moveTo>
                    <a:pt x="8373" y="1769"/>
                  </a:moveTo>
                  <a:cubicBezTo>
                    <a:pt x="8385" y="1776"/>
                    <a:pt x="8395" y="1783"/>
                    <a:pt x="8404" y="1790"/>
                  </a:cubicBezTo>
                  <a:cubicBezTo>
                    <a:pt x="8412" y="1797"/>
                    <a:pt x="8419" y="1804"/>
                    <a:pt x="8424" y="1811"/>
                  </a:cubicBezTo>
                  <a:cubicBezTo>
                    <a:pt x="8430" y="1818"/>
                    <a:pt x="8434" y="1826"/>
                    <a:pt x="8438" y="1834"/>
                  </a:cubicBezTo>
                  <a:cubicBezTo>
                    <a:pt x="8445" y="1848"/>
                    <a:pt x="8448" y="1862"/>
                    <a:pt x="8448" y="1877"/>
                  </a:cubicBezTo>
                  <a:cubicBezTo>
                    <a:pt x="8448" y="1892"/>
                    <a:pt x="8444" y="1907"/>
                    <a:pt x="8436" y="1923"/>
                  </a:cubicBezTo>
                  <a:cubicBezTo>
                    <a:pt x="8432" y="1931"/>
                    <a:pt x="8427" y="1939"/>
                    <a:pt x="8421" y="1946"/>
                  </a:cubicBezTo>
                  <a:cubicBezTo>
                    <a:pt x="8414" y="1954"/>
                    <a:pt x="8408" y="1960"/>
                    <a:pt x="8400" y="1966"/>
                  </a:cubicBezTo>
                  <a:cubicBezTo>
                    <a:pt x="8393" y="1971"/>
                    <a:pt x="8385" y="1976"/>
                    <a:pt x="8377" y="1979"/>
                  </a:cubicBezTo>
                  <a:cubicBezTo>
                    <a:pt x="8369" y="1983"/>
                    <a:pt x="8361" y="1985"/>
                    <a:pt x="8353" y="1986"/>
                  </a:cubicBezTo>
                  <a:cubicBezTo>
                    <a:pt x="8336" y="1987"/>
                    <a:pt x="8314" y="1984"/>
                    <a:pt x="8288" y="1976"/>
                  </a:cubicBezTo>
                  <a:cubicBezTo>
                    <a:pt x="8262" y="1969"/>
                    <a:pt x="8234" y="1958"/>
                    <a:pt x="8204" y="1944"/>
                  </a:cubicBezTo>
                  <a:cubicBezTo>
                    <a:pt x="8180" y="1932"/>
                    <a:pt x="8160" y="1920"/>
                    <a:pt x="8144" y="1908"/>
                  </a:cubicBezTo>
                  <a:cubicBezTo>
                    <a:pt x="8128" y="1897"/>
                    <a:pt x="8116" y="1884"/>
                    <a:pt x="8106" y="1871"/>
                  </a:cubicBezTo>
                  <a:cubicBezTo>
                    <a:pt x="8096" y="1856"/>
                    <a:pt x="8090" y="1840"/>
                    <a:pt x="8090" y="1821"/>
                  </a:cubicBezTo>
                  <a:cubicBezTo>
                    <a:pt x="8089" y="1802"/>
                    <a:pt x="8093" y="1783"/>
                    <a:pt x="8102" y="1765"/>
                  </a:cubicBezTo>
                  <a:cubicBezTo>
                    <a:pt x="8113" y="1742"/>
                    <a:pt x="8128" y="1726"/>
                    <a:pt x="8145" y="1717"/>
                  </a:cubicBezTo>
                  <a:cubicBezTo>
                    <a:pt x="8163" y="1708"/>
                    <a:pt x="8181" y="1704"/>
                    <a:pt x="8198" y="1704"/>
                  </a:cubicBezTo>
                  <a:cubicBezTo>
                    <a:pt x="8215" y="1704"/>
                    <a:pt x="8234" y="1708"/>
                    <a:pt x="8256" y="1715"/>
                  </a:cubicBezTo>
                  <a:cubicBezTo>
                    <a:pt x="8278" y="1721"/>
                    <a:pt x="8303" y="1732"/>
                    <a:pt x="8332" y="1746"/>
                  </a:cubicBezTo>
                  <a:cubicBezTo>
                    <a:pt x="8348" y="1754"/>
                    <a:pt x="8362" y="1762"/>
                    <a:pt x="8373" y="1769"/>
                  </a:cubicBezTo>
                  <a:close/>
                  <a:moveTo>
                    <a:pt x="8299" y="1287"/>
                  </a:moveTo>
                  <a:lnTo>
                    <a:pt x="8197" y="1493"/>
                  </a:lnTo>
                  <a:lnTo>
                    <a:pt x="8588" y="1685"/>
                  </a:lnTo>
                  <a:lnTo>
                    <a:pt x="8611" y="1638"/>
                  </a:lnTo>
                  <a:lnTo>
                    <a:pt x="8426" y="1547"/>
                  </a:lnTo>
                  <a:lnTo>
                    <a:pt x="8487" y="1421"/>
                  </a:lnTo>
                  <a:lnTo>
                    <a:pt x="8449" y="1403"/>
                  </a:lnTo>
                  <a:lnTo>
                    <a:pt x="8388" y="1528"/>
                  </a:lnTo>
                  <a:lnTo>
                    <a:pt x="8259" y="1465"/>
                  </a:lnTo>
                  <a:lnTo>
                    <a:pt x="8334" y="1314"/>
                  </a:lnTo>
                  <a:lnTo>
                    <a:pt x="8299" y="1287"/>
                  </a:lnTo>
                  <a:close/>
                  <a:moveTo>
                    <a:pt x="8964" y="921"/>
                  </a:moveTo>
                  <a:lnTo>
                    <a:pt x="8557" y="762"/>
                  </a:lnTo>
                  <a:lnTo>
                    <a:pt x="8523" y="831"/>
                  </a:lnTo>
                  <a:lnTo>
                    <a:pt x="8747" y="1032"/>
                  </a:lnTo>
                  <a:cubicBezTo>
                    <a:pt x="8760" y="1044"/>
                    <a:pt x="8773" y="1055"/>
                    <a:pt x="8784" y="1063"/>
                  </a:cubicBezTo>
                  <a:cubicBezTo>
                    <a:pt x="8795" y="1072"/>
                    <a:pt x="8802" y="1077"/>
                    <a:pt x="8803" y="1078"/>
                  </a:cubicBezTo>
                  <a:cubicBezTo>
                    <a:pt x="8801" y="1077"/>
                    <a:pt x="8793" y="1075"/>
                    <a:pt x="8779" y="1071"/>
                  </a:cubicBezTo>
                  <a:cubicBezTo>
                    <a:pt x="8765" y="1068"/>
                    <a:pt x="8748" y="1064"/>
                    <a:pt x="8728" y="1060"/>
                  </a:cubicBezTo>
                  <a:lnTo>
                    <a:pt x="8437" y="1005"/>
                  </a:lnTo>
                  <a:lnTo>
                    <a:pt x="8404" y="1074"/>
                  </a:lnTo>
                  <a:lnTo>
                    <a:pt x="8778" y="1300"/>
                  </a:lnTo>
                  <a:lnTo>
                    <a:pt x="8800" y="1255"/>
                  </a:lnTo>
                  <a:lnTo>
                    <a:pt x="8532" y="1097"/>
                  </a:lnTo>
                  <a:cubicBezTo>
                    <a:pt x="8527" y="1094"/>
                    <a:pt x="8520" y="1090"/>
                    <a:pt x="8513" y="1085"/>
                  </a:cubicBezTo>
                  <a:cubicBezTo>
                    <a:pt x="8505" y="1081"/>
                    <a:pt x="8498" y="1077"/>
                    <a:pt x="8491" y="1073"/>
                  </a:cubicBezTo>
                  <a:cubicBezTo>
                    <a:pt x="8483" y="1069"/>
                    <a:pt x="8477" y="1065"/>
                    <a:pt x="8471" y="1062"/>
                  </a:cubicBezTo>
                  <a:cubicBezTo>
                    <a:pt x="8466" y="1059"/>
                    <a:pt x="8463" y="1057"/>
                    <a:pt x="8462" y="1056"/>
                  </a:cubicBezTo>
                  <a:cubicBezTo>
                    <a:pt x="8466" y="1058"/>
                    <a:pt x="8475" y="1060"/>
                    <a:pt x="8489" y="1062"/>
                  </a:cubicBezTo>
                  <a:cubicBezTo>
                    <a:pt x="8504" y="1065"/>
                    <a:pt x="8523" y="1069"/>
                    <a:pt x="8545" y="1073"/>
                  </a:cubicBezTo>
                  <a:lnTo>
                    <a:pt x="8860" y="1132"/>
                  </a:lnTo>
                  <a:lnTo>
                    <a:pt x="8880" y="1092"/>
                  </a:lnTo>
                  <a:lnTo>
                    <a:pt x="8630" y="865"/>
                  </a:lnTo>
                  <a:cubicBezTo>
                    <a:pt x="8624" y="861"/>
                    <a:pt x="8619" y="856"/>
                    <a:pt x="8613" y="851"/>
                  </a:cubicBezTo>
                  <a:cubicBezTo>
                    <a:pt x="8607" y="846"/>
                    <a:pt x="8601" y="841"/>
                    <a:pt x="8596" y="837"/>
                  </a:cubicBezTo>
                  <a:cubicBezTo>
                    <a:pt x="8591" y="832"/>
                    <a:pt x="8586" y="828"/>
                    <a:pt x="8583" y="825"/>
                  </a:cubicBezTo>
                  <a:cubicBezTo>
                    <a:pt x="8579" y="822"/>
                    <a:pt x="8577" y="820"/>
                    <a:pt x="8576" y="820"/>
                  </a:cubicBezTo>
                  <a:cubicBezTo>
                    <a:pt x="8577" y="820"/>
                    <a:pt x="8580" y="821"/>
                    <a:pt x="8584" y="823"/>
                  </a:cubicBezTo>
                  <a:cubicBezTo>
                    <a:pt x="8589" y="825"/>
                    <a:pt x="8595" y="828"/>
                    <a:pt x="8601" y="831"/>
                  </a:cubicBezTo>
                  <a:cubicBezTo>
                    <a:pt x="8608" y="834"/>
                    <a:pt x="8615" y="837"/>
                    <a:pt x="8623" y="841"/>
                  </a:cubicBezTo>
                  <a:cubicBezTo>
                    <a:pt x="8630" y="844"/>
                    <a:pt x="8637" y="847"/>
                    <a:pt x="8644" y="849"/>
                  </a:cubicBezTo>
                  <a:lnTo>
                    <a:pt x="8941" y="968"/>
                  </a:lnTo>
                  <a:lnTo>
                    <a:pt x="8964" y="921"/>
                  </a:lnTo>
                  <a:close/>
                  <a:moveTo>
                    <a:pt x="8592" y="503"/>
                  </a:moveTo>
                  <a:cubicBezTo>
                    <a:pt x="8583" y="506"/>
                    <a:pt x="8577" y="512"/>
                    <a:pt x="8573" y="520"/>
                  </a:cubicBezTo>
                  <a:cubicBezTo>
                    <a:pt x="8569" y="528"/>
                    <a:pt x="8568" y="536"/>
                    <a:pt x="8571" y="545"/>
                  </a:cubicBezTo>
                  <a:cubicBezTo>
                    <a:pt x="8574" y="553"/>
                    <a:pt x="8580" y="559"/>
                    <a:pt x="8588" y="563"/>
                  </a:cubicBezTo>
                  <a:cubicBezTo>
                    <a:pt x="8596" y="567"/>
                    <a:pt x="8605" y="568"/>
                    <a:pt x="8613" y="565"/>
                  </a:cubicBezTo>
                  <a:cubicBezTo>
                    <a:pt x="8622" y="563"/>
                    <a:pt x="8628" y="557"/>
                    <a:pt x="8632" y="549"/>
                  </a:cubicBezTo>
                  <a:cubicBezTo>
                    <a:pt x="8637" y="540"/>
                    <a:pt x="8637" y="532"/>
                    <a:pt x="8634" y="523"/>
                  </a:cubicBezTo>
                  <a:cubicBezTo>
                    <a:pt x="8631" y="515"/>
                    <a:pt x="8625" y="509"/>
                    <a:pt x="8617" y="505"/>
                  </a:cubicBezTo>
                  <a:cubicBezTo>
                    <a:pt x="8608" y="501"/>
                    <a:pt x="8600" y="500"/>
                    <a:pt x="8592" y="503"/>
                  </a:cubicBezTo>
                  <a:close/>
                  <a:moveTo>
                    <a:pt x="8649" y="386"/>
                  </a:moveTo>
                  <a:cubicBezTo>
                    <a:pt x="8641" y="389"/>
                    <a:pt x="8634" y="395"/>
                    <a:pt x="8630" y="403"/>
                  </a:cubicBezTo>
                  <a:cubicBezTo>
                    <a:pt x="8626" y="411"/>
                    <a:pt x="8626" y="419"/>
                    <a:pt x="8629" y="428"/>
                  </a:cubicBezTo>
                  <a:cubicBezTo>
                    <a:pt x="8632" y="436"/>
                    <a:pt x="8637" y="443"/>
                    <a:pt x="8645" y="447"/>
                  </a:cubicBezTo>
                  <a:cubicBezTo>
                    <a:pt x="8653" y="451"/>
                    <a:pt x="8662" y="451"/>
                    <a:pt x="8671" y="449"/>
                  </a:cubicBezTo>
                  <a:cubicBezTo>
                    <a:pt x="8679" y="446"/>
                    <a:pt x="8686" y="440"/>
                    <a:pt x="8690" y="432"/>
                  </a:cubicBezTo>
                  <a:cubicBezTo>
                    <a:pt x="8694" y="423"/>
                    <a:pt x="8694" y="415"/>
                    <a:pt x="8691" y="407"/>
                  </a:cubicBezTo>
                  <a:cubicBezTo>
                    <a:pt x="8688" y="398"/>
                    <a:pt x="8682" y="392"/>
                    <a:pt x="8674" y="388"/>
                  </a:cubicBezTo>
                  <a:cubicBezTo>
                    <a:pt x="8666" y="384"/>
                    <a:pt x="8658" y="383"/>
                    <a:pt x="8649" y="386"/>
                  </a:cubicBezTo>
                  <a:close/>
                  <a:moveTo>
                    <a:pt x="1203" y="18049"/>
                  </a:moveTo>
                  <a:cubicBezTo>
                    <a:pt x="1188" y="18047"/>
                    <a:pt x="1174" y="18048"/>
                    <a:pt x="1161" y="18052"/>
                  </a:cubicBezTo>
                  <a:cubicBezTo>
                    <a:pt x="1148" y="18055"/>
                    <a:pt x="1136" y="18061"/>
                    <a:pt x="1125" y="18068"/>
                  </a:cubicBezTo>
                  <a:cubicBezTo>
                    <a:pt x="1114" y="18075"/>
                    <a:pt x="1102" y="18087"/>
                    <a:pt x="1088" y="18101"/>
                  </a:cubicBezTo>
                  <a:lnTo>
                    <a:pt x="1052" y="18139"/>
                  </a:lnTo>
                  <a:cubicBezTo>
                    <a:pt x="1033" y="18159"/>
                    <a:pt x="1016" y="18171"/>
                    <a:pt x="1001" y="18177"/>
                  </a:cubicBezTo>
                  <a:cubicBezTo>
                    <a:pt x="987" y="18182"/>
                    <a:pt x="972" y="18181"/>
                    <a:pt x="956" y="18173"/>
                  </a:cubicBezTo>
                  <a:cubicBezTo>
                    <a:pt x="936" y="18163"/>
                    <a:pt x="923" y="18148"/>
                    <a:pt x="919" y="18129"/>
                  </a:cubicBezTo>
                  <a:cubicBezTo>
                    <a:pt x="914" y="18110"/>
                    <a:pt x="918" y="18088"/>
                    <a:pt x="930" y="18063"/>
                  </a:cubicBezTo>
                  <a:cubicBezTo>
                    <a:pt x="934" y="18055"/>
                    <a:pt x="938" y="18047"/>
                    <a:pt x="943" y="18040"/>
                  </a:cubicBezTo>
                  <a:cubicBezTo>
                    <a:pt x="948" y="18034"/>
                    <a:pt x="954" y="18027"/>
                    <a:pt x="960" y="18021"/>
                  </a:cubicBezTo>
                  <a:cubicBezTo>
                    <a:pt x="966" y="18015"/>
                    <a:pt x="973" y="18009"/>
                    <a:pt x="981" y="18003"/>
                  </a:cubicBezTo>
                  <a:cubicBezTo>
                    <a:pt x="990" y="17997"/>
                    <a:pt x="999" y="17991"/>
                    <a:pt x="1010" y="17984"/>
                  </a:cubicBezTo>
                  <a:lnTo>
                    <a:pt x="986" y="17947"/>
                  </a:lnTo>
                  <a:cubicBezTo>
                    <a:pt x="943" y="17972"/>
                    <a:pt x="911" y="18005"/>
                    <a:pt x="891" y="18047"/>
                  </a:cubicBezTo>
                  <a:cubicBezTo>
                    <a:pt x="881" y="18066"/>
                    <a:pt x="875" y="18084"/>
                    <a:pt x="873" y="18103"/>
                  </a:cubicBezTo>
                  <a:cubicBezTo>
                    <a:pt x="871" y="18121"/>
                    <a:pt x="872" y="18138"/>
                    <a:pt x="877" y="18154"/>
                  </a:cubicBezTo>
                  <a:cubicBezTo>
                    <a:pt x="881" y="18170"/>
                    <a:pt x="889" y="18184"/>
                    <a:pt x="899" y="18197"/>
                  </a:cubicBezTo>
                  <a:cubicBezTo>
                    <a:pt x="910" y="18210"/>
                    <a:pt x="924" y="18220"/>
                    <a:pt x="941" y="18228"/>
                  </a:cubicBezTo>
                  <a:cubicBezTo>
                    <a:pt x="966" y="18241"/>
                    <a:pt x="991" y="18243"/>
                    <a:pt x="1016" y="18235"/>
                  </a:cubicBezTo>
                  <a:cubicBezTo>
                    <a:pt x="1028" y="18232"/>
                    <a:pt x="1039" y="18226"/>
                    <a:pt x="1049" y="18218"/>
                  </a:cubicBezTo>
                  <a:cubicBezTo>
                    <a:pt x="1059" y="18210"/>
                    <a:pt x="1071" y="18198"/>
                    <a:pt x="1085" y="18183"/>
                  </a:cubicBezTo>
                  <a:lnTo>
                    <a:pt x="1117" y="18150"/>
                  </a:lnTo>
                  <a:cubicBezTo>
                    <a:pt x="1154" y="18110"/>
                    <a:pt x="1190" y="18098"/>
                    <a:pt x="1224" y="18115"/>
                  </a:cubicBezTo>
                  <a:cubicBezTo>
                    <a:pt x="1247" y="18127"/>
                    <a:pt x="1261" y="18145"/>
                    <a:pt x="1266" y="18171"/>
                  </a:cubicBezTo>
                  <a:cubicBezTo>
                    <a:pt x="1269" y="18182"/>
                    <a:pt x="1269" y="18193"/>
                    <a:pt x="1267" y="18204"/>
                  </a:cubicBezTo>
                  <a:cubicBezTo>
                    <a:pt x="1265" y="18214"/>
                    <a:pt x="1260" y="18226"/>
                    <a:pt x="1253" y="18241"/>
                  </a:cubicBezTo>
                  <a:cubicBezTo>
                    <a:pt x="1251" y="18246"/>
                    <a:pt x="1248" y="18250"/>
                    <a:pt x="1246" y="18254"/>
                  </a:cubicBezTo>
                  <a:lnTo>
                    <a:pt x="1294" y="18254"/>
                  </a:lnTo>
                  <a:cubicBezTo>
                    <a:pt x="1301" y="18238"/>
                    <a:pt x="1306" y="18223"/>
                    <a:pt x="1309" y="18209"/>
                  </a:cubicBezTo>
                  <a:cubicBezTo>
                    <a:pt x="1312" y="18194"/>
                    <a:pt x="1312" y="18178"/>
                    <a:pt x="1310" y="18160"/>
                  </a:cubicBezTo>
                  <a:cubicBezTo>
                    <a:pt x="1308" y="18138"/>
                    <a:pt x="1300" y="18117"/>
                    <a:pt x="1288" y="18100"/>
                  </a:cubicBezTo>
                  <a:cubicBezTo>
                    <a:pt x="1276" y="18082"/>
                    <a:pt x="1261" y="18069"/>
                    <a:pt x="1243" y="18060"/>
                  </a:cubicBezTo>
                  <a:cubicBezTo>
                    <a:pt x="1231" y="18054"/>
                    <a:pt x="1217" y="18050"/>
                    <a:pt x="1203" y="18049"/>
                  </a:cubicBezTo>
                  <a:close/>
                  <a:moveTo>
                    <a:pt x="9002" y="2570"/>
                  </a:moveTo>
                  <a:lnTo>
                    <a:pt x="9002" y="2530"/>
                  </a:lnTo>
                  <a:lnTo>
                    <a:pt x="8690" y="2217"/>
                  </a:lnTo>
                  <a:lnTo>
                    <a:pt x="8667" y="2265"/>
                  </a:lnTo>
                  <a:lnTo>
                    <a:pt x="8883" y="2475"/>
                  </a:lnTo>
                  <a:cubicBezTo>
                    <a:pt x="8901" y="2493"/>
                    <a:pt x="8916" y="2507"/>
                    <a:pt x="8928" y="2518"/>
                  </a:cubicBezTo>
                  <a:cubicBezTo>
                    <a:pt x="8940" y="2529"/>
                    <a:pt x="8948" y="2536"/>
                    <a:pt x="8953" y="2539"/>
                  </a:cubicBezTo>
                  <a:cubicBezTo>
                    <a:pt x="8950" y="2539"/>
                    <a:pt x="8945" y="2537"/>
                    <a:pt x="8938" y="2535"/>
                  </a:cubicBezTo>
                  <a:cubicBezTo>
                    <a:pt x="8931" y="2534"/>
                    <a:pt x="8923" y="2532"/>
                    <a:pt x="8914" y="2530"/>
                  </a:cubicBezTo>
                  <a:cubicBezTo>
                    <a:pt x="8905" y="2528"/>
                    <a:pt x="8895" y="2526"/>
                    <a:pt x="8885" y="2524"/>
                  </a:cubicBezTo>
                  <a:cubicBezTo>
                    <a:pt x="8875" y="2523"/>
                    <a:pt x="8864" y="2521"/>
                    <a:pt x="8854" y="2519"/>
                  </a:cubicBezTo>
                  <a:lnTo>
                    <a:pt x="8562" y="2478"/>
                  </a:lnTo>
                  <a:lnTo>
                    <a:pt x="8537" y="2529"/>
                  </a:lnTo>
                  <a:lnTo>
                    <a:pt x="8993" y="2590"/>
                  </a:lnTo>
                  <a:lnTo>
                    <a:pt x="9002" y="2570"/>
                  </a:lnTo>
                  <a:close/>
                  <a:moveTo>
                    <a:pt x="9002" y="2277"/>
                  </a:moveTo>
                  <a:lnTo>
                    <a:pt x="9002" y="2218"/>
                  </a:lnTo>
                  <a:lnTo>
                    <a:pt x="8958" y="2196"/>
                  </a:lnTo>
                  <a:lnTo>
                    <a:pt x="9002" y="2107"/>
                  </a:lnTo>
                  <a:lnTo>
                    <a:pt x="9002" y="2052"/>
                  </a:lnTo>
                  <a:lnTo>
                    <a:pt x="8984" y="2042"/>
                  </a:lnTo>
                  <a:lnTo>
                    <a:pt x="8918" y="2176"/>
                  </a:lnTo>
                  <a:lnTo>
                    <a:pt x="8790" y="2113"/>
                  </a:lnTo>
                  <a:lnTo>
                    <a:pt x="8868" y="1953"/>
                  </a:lnTo>
                  <a:lnTo>
                    <a:pt x="8833" y="1928"/>
                  </a:lnTo>
                  <a:lnTo>
                    <a:pt x="8728" y="2142"/>
                  </a:lnTo>
                  <a:lnTo>
                    <a:pt x="9002" y="2277"/>
                  </a:lnTo>
                  <a:close/>
                  <a:moveTo>
                    <a:pt x="9002" y="1901"/>
                  </a:moveTo>
                  <a:lnTo>
                    <a:pt x="9002" y="1845"/>
                  </a:lnTo>
                  <a:lnTo>
                    <a:pt x="8938" y="1813"/>
                  </a:lnTo>
                  <a:lnTo>
                    <a:pt x="8961" y="1767"/>
                  </a:lnTo>
                  <a:cubicBezTo>
                    <a:pt x="8966" y="1756"/>
                    <a:pt x="8971" y="1747"/>
                    <a:pt x="8976" y="1740"/>
                  </a:cubicBezTo>
                  <a:cubicBezTo>
                    <a:pt x="8982" y="1733"/>
                    <a:pt x="8987" y="1727"/>
                    <a:pt x="8993" y="1721"/>
                  </a:cubicBezTo>
                  <a:cubicBezTo>
                    <a:pt x="8996" y="1719"/>
                    <a:pt x="8999" y="1717"/>
                    <a:pt x="9002" y="1715"/>
                  </a:cubicBezTo>
                  <a:lnTo>
                    <a:pt x="9002" y="1659"/>
                  </a:lnTo>
                  <a:cubicBezTo>
                    <a:pt x="8999" y="1660"/>
                    <a:pt x="8997" y="1661"/>
                    <a:pt x="8995" y="1662"/>
                  </a:cubicBezTo>
                  <a:cubicBezTo>
                    <a:pt x="8989" y="1665"/>
                    <a:pt x="8983" y="1668"/>
                    <a:pt x="8977" y="1673"/>
                  </a:cubicBezTo>
                  <a:cubicBezTo>
                    <a:pt x="8971" y="1677"/>
                    <a:pt x="8965" y="1683"/>
                    <a:pt x="8959" y="1689"/>
                  </a:cubicBezTo>
                  <a:cubicBezTo>
                    <a:pt x="8952" y="1696"/>
                    <a:pt x="8946" y="1704"/>
                    <a:pt x="8940" y="1714"/>
                  </a:cubicBezTo>
                  <a:cubicBezTo>
                    <a:pt x="8934" y="1724"/>
                    <a:pt x="8928" y="1735"/>
                    <a:pt x="8921" y="1748"/>
                  </a:cubicBezTo>
                  <a:lnTo>
                    <a:pt x="8876" y="1840"/>
                  </a:lnTo>
                  <a:lnTo>
                    <a:pt x="9002" y="1901"/>
                  </a:lnTo>
                  <a:close/>
                  <a:moveTo>
                    <a:pt x="1120" y="17602"/>
                  </a:moveTo>
                  <a:lnTo>
                    <a:pt x="993" y="17861"/>
                  </a:lnTo>
                  <a:lnTo>
                    <a:pt x="1032" y="17880"/>
                  </a:lnTo>
                  <a:lnTo>
                    <a:pt x="1084" y="17775"/>
                  </a:lnTo>
                  <a:lnTo>
                    <a:pt x="1435" y="17948"/>
                  </a:lnTo>
                  <a:lnTo>
                    <a:pt x="1457" y="17903"/>
                  </a:lnTo>
                  <a:lnTo>
                    <a:pt x="1106" y="17730"/>
                  </a:lnTo>
                  <a:lnTo>
                    <a:pt x="1158" y="17624"/>
                  </a:lnTo>
                  <a:lnTo>
                    <a:pt x="1120" y="17602"/>
                  </a:lnTo>
                  <a:close/>
                  <a:moveTo>
                    <a:pt x="1652" y="17508"/>
                  </a:moveTo>
                  <a:lnTo>
                    <a:pt x="1611" y="17488"/>
                  </a:lnTo>
                  <a:lnTo>
                    <a:pt x="1527" y="17660"/>
                  </a:lnTo>
                  <a:lnTo>
                    <a:pt x="1384" y="17590"/>
                  </a:lnTo>
                  <a:lnTo>
                    <a:pt x="1450" y="17456"/>
                  </a:lnTo>
                  <a:lnTo>
                    <a:pt x="1409" y="17436"/>
                  </a:lnTo>
                  <a:lnTo>
                    <a:pt x="1343" y="17570"/>
                  </a:lnTo>
                  <a:lnTo>
                    <a:pt x="1215" y="17507"/>
                  </a:lnTo>
                  <a:lnTo>
                    <a:pt x="1294" y="17347"/>
                  </a:lnTo>
                  <a:lnTo>
                    <a:pt x="1258" y="17321"/>
                  </a:lnTo>
                  <a:lnTo>
                    <a:pt x="1153" y="17535"/>
                  </a:lnTo>
                  <a:lnTo>
                    <a:pt x="1544" y="17727"/>
                  </a:lnTo>
                  <a:lnTo>
                    <a:pt x="1652" y="17508"/>
                  </a:lnTo>
                  <a:close/>
                  <a:moveTo>
                    <a:pt x="1815" y="17177"/>
                  </a:moveTo>
                  <a:lnTo>
                    <a:pt x="1778" y="17182"/>
                  </a:lnTo>
                  <a:cubicBezTo>
                    <a:pt x="1762" y="17184"/>
                    <a:pt x="1744" y="17186"/>
                    <a:pt x="1725" y="17189"/>
                  </a:cubicBezTo>
                  <a:cubicBezTo>
                    <a:pt x="1707" y="17191"/>
                    <a:pt x="1689" y="17194"/>
                    <a:pt x="1673" y="17196"/>
                  </a:cubicBezTo>
                  <a:cubicBezTo>
                    <a:pt x="1656" y="17198"/>
                    <a:pt x="1645" y="17200"/>
                    <a:pt x="1638" y="17201"/>
                  </a:cubicBezTo>
                  <a:cubicBezTo>
                    <a:pt x="1628" y="17203"/>
                    <a:pt x="1617" y="17206"/>
                    <a:pt x="1605" y="17209"/>
                  </a:cubicBezTo>
                  <a:cubicBezTo>
                    <a:pt x="1593" y="17212"/>
                    <a:pt x="1583" y="17215"/>
                    <a:pt x="1574" y="17219"/>
                  </a:cubicBezTo>
                  <a:lnTo>
                    <a:pt x="1577" y="17214"/>
                  </a:lnTo>
                  <a:cubicBezTo>
                    <a:pt x="1585" y="17198"/>
                    <a:pt x="1589" y="17183"/>
                    <a:pt x="1590" y="17167"/>
                  </a:cubicBezTo>
                  <a:cubicBezTo>
                    <a:pt x="1592" y="17152"/>
                    <a:pt x="1590" y="17138"/>
                    <a:pt x="1585" y="17124"/>
                  </a:cubicBezTo>
                  <a:cubicBezTo>
                    <a:pt x="1580" y="17110"/>
                    <a:pt x="1572" y="17098"/>
                    <a:pt x="1561" y="17086"/>
                  </a:cubicBezTo>
                  <a:cubicBezTo>
                    <a:pt x="1551" y="17075"/>
                    <a:pt x="1537" y="17065"/>
                    <a:pt x="1521" y="17057"/>
                  </a:cubicBezTo>
                  <a:cubicBezTo>
                    <a:pt x="1511" y="17052"/>
                    <a:pt x="1501" y="17049"/>
                    <a:pt x="1491" y="17047"/>
                  </a:cubicBezTo>
                  <a:cubicBezTo>
                    <a:pt x="1481" y="17045"/>
                    <a:pt x="1472" y="17044"/>
                    <a:pt x="1464" y="17045"/>
                  </a:cubicBezTo>
                  <a:cubicBezTo>
                    <a:pt x="1455" y="17045"/>
                    <a:pt x="1447" y="17046"/>
                    <a:pt x="1440" y="17048"/>
                  </a:cubicBezTo>
                  <a:cubicBezTo>
                    <a:pt x="1432" y="17050"/>
                    <a:pt x="1426" y="17053"/>
                    <a:pt x="1420" y="17056"/>
                  </a:cubicBezTo>
                  <a:cubicBezTo>
                    <a:pt x="1414" y="17058"/>
                    <a:pt x="1408" y="17062"/>
                    <a:pt x="1402" y="17066"/>
                  </a:cubicBezTo>
                  <a:cubicBezTo>
                    <a:pt x="1396" y="17071"/>
                    <a:pt x="1390" y="17076"/>
                    <a:pt x="1384" y="17083"/>
                  </a:cubicBezTo>
                  <a:cubicBezTo>
                    <a:pt x="1378" y="17089"/>
                    <a:pt x="1372" y="17098"/>
                    <a:pt x="1366" y="17107"/>
                  </a:cubicBezTo>
                  <a:cubicBezTo>
                    <a:pt x="1359" y="17117"/>
                    <a:pt x="1353" y="17128"/>
                    <a:pt x="1347" y="17142"/>
                  </a:cubicBezTo>
                  <a:lnTo>
                    <a:pt x="1302" y="17233"/>
                  </a:lnTo>
                  <a:lnTo>
                    <a:pt x="1692" y="17425"/>
                  </a:lnTo>
                  <a:lnTo>
                    <a:pt x="1715" y="17380"/>
                  </a:lnTo>
                  <a:lnTo>
                    <a:pt x="1538" y="17293"/>
                  </a:lnTo>
                  <a:cubicBezTo>
                    <a:pt x="1544" y="17283"/>
                    <a:pt x="1549" y="17276"/>
                    <a:pt x="1556" y="17271"/>
                  </a:cubicBezTo>
                  <a:cubicBezTo>
                    <a:pt x="1562" y="17267"/>
                    <a:pt x="1572" y="17263"/>
                    <a:pt x="1585" y="17261"/>
                  </a:cubicBezTo>
                  <a:cubicBezTo>
                    <a:pt x="1608" y="17256"/>
                    <a:pt x="1630" y="17252"/>
                    <a:pt x="1651" y="17248"/>
                  </a:cubicBezTo>
                  <a:cubicBezTo>
                    <a:pt x="1672" y="17245"/>
                    <a:pt x="1691" y="17242"/>
                    <a:pt x="1708" y="17240"/>
                  </a:cubicBezTo>
                  <a:cubicBezTo>
                    <a:pt x="1726" y="17238"/>
                    <a:pt x="1741" y="17237"/>
                    <a:pt x="1754" y="17236"/>
                  </a:cubicBezTo>
                  <a:cubicBezTo>
                    <a:pt x="1767" y="17236"/>
                    <a:pt x="1778" y="17235"/>
                    <a:pt x="1786" y="17236"/>
                  </a:cubicBezTo>
                  <a:lnTo>
                    <a:pt x="1815" y="17177"/>
                  </a:lnTo>
                  <a:close/>
                  <a:moveTo>
                    <a:pt x="1528" y="17128"/>
                  </a:moveTo>
                  <a:cubicBezTo>
                    <a:pt x="1537" y="17136"/>
                    <a:pt x="1542" y="17145"/>
                    <a:pt x="1545" y="17155"/>
                  </a:cubicBezTo>
                  <a:cubicBezTo>
                    <a:pt x="1548" y="17166"/>
                    <a:pt x="1549" y="17177"/>
                    <a:pt x="1547" y="17190"/>
                  </a:cubicBezTo>
                  <a:cubicBezTo>
                    <a:pt x="1545" y="17203"/>
                    <a:pt x="1539" y="17218"/>
                    <a:pt x="1531" y="17235"/>
                  </a:cubicBezTo>
                  <a:lnTo>
                    <a:pt x="1509" y="17278"/>
                  </a:lnTo>
                  <a:lnTo>
                    <a:pt x="1363" y="17207"/>
                  </a:lnTo>
                  <a:lnTo>
                    <a:pt x="1386" y="17160"/>
                  </a:lnTo>
                  <a:cubicBezTo>
                    <a:pt x="1392" y="17149"/>
                    <a:pt x="1397" y="17140"/>
                    <a:pt x="1402" y="17133"/>
                  </a:cubicBezTo>
                  <a:cubicBezTo>
                    <a:pt x="1407" y="17126"/>
                    <a:pt x="1413" y="17120"/>
                    <a:pt x="1418" y="17115"/>
                  </a:cubicBezTo>
                  <a:cubicBezTo>
                    <a:pt x="1428" y="17106"/>
                    <a:pt x="1441" y="17101"/>
                    <a:pt x="1455" y="17099"/>
                  </a:cubicBezTo>
                  <a:cubicBezTo>
                    <a:pt x="1470" y="17097"/>
                    <a:pt x="1484" y="17100"/>
                    <a:pt x="1497" y="17106"/>
                  </a:cubicBezTo>
                  <a:cubicBezTo>
                    <a:pt x="1509" y="17112"/>
                    <a:pt x="1520" y="17120"/>
                    <a:pt x="1528" y="17128"/>
                  </a:cubicBezTo>
                  <a:close/>
                  <a:moveTo>
                    <a:pt x="2027" y="16965"/>
                  </a:moveTo>
                  <a:lnTo>
                    <a:pt x="1477" y="16695"/>
                  </a:lnTo>
                  <a:lnTo>
                    <a:pt x="1459" y="16733"/>
                  </a:lnTo>
                  <a:lnTo>
                    <a:pt x="2008" y="17003"/>
                  </a:lnTo>
                  <a:lnTo>
                    <a:pt x="2027" y="16965"/>
                  </a:lnTo>
                  <a:close/>
                  <a:moveTo>
                    <a:pt x="1872" y="16074"/>
                  </a:moveTo>
                  <a:lnTo>
                    <a:pt x="1849" y="16121"/>
                  </a:lnTo>
                  <a:lnTo>
                    <a:pt x="2052" y="16281"/>
                  </a:lnTo>
                  <a:cubicBezTo>
                    <a:pt x="2065" y="16291"/>
                    <a:pt x="2078" y="16301"/>
                    <a:pt x="2090" y="16311"/>
                  </a:cubicBezTo>
                  <a:cubicBezTo>
                    <a:pt x="2103" y="16320"/>
                    <a:pt x="2114" y="16329"/>
                    <a:pt x="2125" y="16336"/>
                  </a:cubicBezTo>
                  <a:cubicBezTo>
                    <a:pt x="2135" y="16344"/>
                    <a:pt x="2143" y="16350"/>
                    <a:pt x="2150" y="16355"/>
                  </a:cubicBezTo>
                  <a:cubicBezTo>
                    <a:pt x="2155" y="16359"/>
                    <a:pt x="2158" y="16361"/>
                    <a:pt x="2160" y="16362"/>
                  </a:cubicBezTo>
                  <a:cubicBezTo>
                    <a:pt x="2158" y="16362"/>
                    <a:pt x="2155" y="16361"/>
                    <a:pt x="2150" y="16360"/>
                  </a:cubicBezTo>
                  <a:cubicBezTo>
                    <a:pt x="2144" y="16358"/>
                    <a:pt x="2136" y="16355"/>
                    <a:pt x="2126" y="16352"/>
                  </a:cubicBezTo>
                  <a:cubicBezTo>
                    <a:pt x="2116" y="16349"/>
                    <a:pt x="2104" y="16346"/>
                    <a:pt x="2091" y="16343"/>
                  </a:cubicBezTo>
                  <a:cubicBezTo>
                    <a:pt x="2077" y="16339"/>
                    <a:pt x="2063" y="16335"/>
                    <a:pt x="2047" y="16331"/>
                  </a:cubicBezTo>
                  <a:lnTo>
                    <a:pt x="1777" y="16266"/>
                  </a:lnTo>
                  <a:lnTo>
                    <a:pt x="1751" y="16319"/>
                  </a:lnTo>
                  <a:lnTo>
                    <a:pt x="1960" y="16486"/>
                  </a:lnTo>
                  <a:cubicBezTo>
                    <a:pt x="1970" y="16494"/>
                    <a:pt x="1981" y="16502"/>
                    <a:pt x="1992" y="16511"/>
                  </a:cubicBezTo>
                  <a:cubicBezTo>
                    <a:pt x="2004" y="16520"/>
                    <a:pt x="2015" y="16528"/>
                    <a:pt x="2025" y="16536"/>
                  </a:cubicBezTo>
                  <a:cubicBezTo>
                    <a:pt x="2035" y="16543"/>
                    <a:pt x="2043" y="16550"/>
                    <a:pt x="2050" y="16555"/>
                  </a:cubicBezTo>
                  <a:cubicBezTo>
                    <a:pt x="2057" y="16561"/>
                    <a:pt x="2061" y="16563"/>
                    <a:pt x="2062" y="16564"/>
                  </a:cubicBezTo>
                  <a:cubicBezTo>
                    <a:pt x="2060" y="16563"/>
                    <a:pt x="2055" y="16562"/>
                    <a:pt x="2047" y="16559"/>
                  </a:cubicBezTo>
                  <a:cubicBezTo>
                    <a:pt x="2038" y="16556"/>
                    <a:pt x="2028" y="16553"/>
                    <a:pt x="2015" y="16549"/>
                  </a:cubicBezTo>
                  <a:cubicBezTo>
                    <a:pt x="2003" y="16546"/>
                    <a:pt x="1989" y="16542"/>
                    <a:pt x="1975" y="16538"/>
                  </a:cubicBezTo>
                  <a:cubicBezTo>
                    <a:pt x="1960" y="16534"/>
                    <a:pt x="1946" y="16530"/>
                    <a:pt x="1933" y="16527"/>
                  </a:cubicBezTo>
                  <a:lnTo>
                    <a:pt x="1680" y="16464"/>
                  </a:lnTo>
                  <a:lnTo>
                    <a:pt x="1655" y="16514"/>
                  </a:lnTo>
                  <a:lnTo>
                    <a:pt x="2092" y="16614"/>
                  </a:lnTo>
                  <a:lnTo>
                    <a:pt x="2121" y="16554"/>
                  </a:lnTo>
                  <a:lnTo>
                    <a:pt x="1925" y="16397"/>
                  </a:lnTo>
                  <a:cubicBezTo>
                    <a:pt x="1913" y="16388"/>
                    <a:pt x="1902" y="16379"/>
                    <a:pt x="1890" y="16371"/>
                  </a:cubicBezTo>
                  <a:cubicBezTo>
                    <a:pt x="1879" y="16362"/>
                    <a:pt x="1869" y="16355"/>
                    <a:pt x="1860" y="16348"/>
                  </a:cubicBezTo>
                  <a:cubicBezTo>
                    <a:pt x="1851" y="16342"/>
                    <a:pt x="1844" y="16336"/>
                    <a:pt x="1838" y="16332"/>
                  </a:cubicBezTo>
                  <a:cubicBezTo>
                    <a:pt x="1832" y="16328"/>
                    <a:pt x="1829" y="16326"/>
                    <a:pt x="1828" y="16325"/>
                  </a:cubicBezTo>
                  <a:cubicBezTo>
                    <a:pt x="1829" y="16326"/>
                    <a:pt x="1833" y="16327"/>
                    <a:pt x="1840" y="16329"/>
                  </a:cubicBezTo>
                  <a:cubicBezTo>
                    <a:pt x="1847" y="16331"/>
                    <a:pt x="1856" y="16333"/>
                    <a:pt x="1866" y="16336"/>
                  </a:cubicBezTo>
                  <a:cubicBezTo>
                    <a:pt x="1877" y="16339"/>
                    <a:pt x="1889" y="16343"/>
                    <a:pt x="1903" y="16347"/>
                  </a:cubicBezTo>
                  <a:cubicBezTo>
                    <a:pt x="1917" y="16350"/>
                    <a:pt x="1932" y="16354"/>
                    <a:pt x="1948" y="16358"/>
                  </a:cubicBezTo>
                  <a:lnTo>
                    <a:pt x="2189" y="16417"/>
                  </a:lnTo>
                  <a:lnTo>
                    <a:pt x="2219" y="16356"/>
                  </a:lnTo>
                  <a:lnTo>
                    <a:pt x="1872" y="16074"/>
                  </a:lnTo>
                  <a:close/>
                  <a:moveTo>
                    <a:pt x="2409" y="15969"/>
                  </a:moveTo>
                  <a:lnTo>
                    <a:pt x="2369" y="15949"/>
                  </a:lnTo>
                  <a:lnTo>
                    <a:pt x="2284" y="16121"/>
                  </a:lnTo>
                  <a:lnTo>
                    <a:pt x="2141" y="16050"/>
                  </a:lnTo>
                  <a:lnTo>
                    <a:pt x="2207" y="15916"/>
                  </a:lnTo>
                  <a:lnTo>
                    <a:pt x="2167" y="15897"/>
                  </a:lnTo>
                  <a:lnTo>
                    <a:pt x="2101" y="16030"/>
                  </a:lnTo>
                  <a:lnTo>
                    <a:pt x="1973" y="15967"/>
                  </a:lnTo>
                  <a:lnTo>
                    <a:pt x="2051" y="15807"/>
                  </a:lnTo>
                  <a:lnTo>
                    <a:pt x="2016" y="15782"/>
                  </a:lnTo>
                  <a:lnTo>
                    <a:pt x="1911" y="15996"/>
                  </a:lnTo>
                  <a:lnTo>
                    <a:pt x="2301" y="16188"/>
                  </a:lnTo>
                  <a:lnTo>
                    <a:pt x="2409" y="15969"/>
                  </a:lnTo>
                  <a:close/>
                  <a:moveTo>
                    <a:pt x="2425" y="15564"/>
                  </a:moveTo>
                  <a:cubicBezTo>
                    <a:pt x="2411" y="15563"/>
                    <a:pt x="2397" y="15564"/>
                    <a:pt x="2384" y="15567"/>
                  </a:cubicBezTo>
                  <a:cubicBezTo>
                    <a:pt x="2371" y="15571"/>
                    <a:pt x="2359" y="15576"/>
                    <a:pt x="2348" y="15584"/>
                  </a:cubicBezTo>
                  <a:cubicBezTo>
                    <a:pt x="2337" y="15591"/>
                    <a:pt x="2324" y="15602"/>
                    <a:pt x="2311" y="15617"/>
                  </a:cubicBezTo>
                  <a:lnTo>
                    <a:pt x="2274" y="15655"/>
                  </a:lnTo>
                  <a:cubicBezTo>
                    <a:pt x="2255" y="15674"/>
                    <a:pt x="2238" y="15687"/>
                    <a:pt x="2224" y="15692"/>
                  </a:cubicBezTo>
                  <a:cubicBezTo>
                    <a:pt x="2210" y="15697"/>
                    <a:pt x="2194" y="15696"/>
                    <a:pt x="2178" y="15688"/>
                  </a:cubicBezTo>
                  <a:cubicBezTo>
                    <a:pt x="2158" y="15679"/>
                    <a:pt x="2146" y="15664"/>
                    <a:pt x="2141" y="15645"/>
                  </a:cubicBezTo>
                  <a:cubicBezTo>
                    <a:pt x="2137" y="15625"/>
                    <a:pt x="2140" y="15603"/>
                    <a:pt x="2152" y="15579"/>
                  </a:cubicBezTo>
                  <a:cubicBezTo>
                    <a:pt x="2157" y="15570"/>
                    <a:pt x="2161" y="15563"/>
                    <a:pt x="2166" y="15556"/>
                  </a:cubicBezTo>
                  <a:cubicBezTo>
                    <a:pt x="2171" y="15549"/>
                    <a:pt x="2176" y="15543"/>
                    <a:pt x="2182" y="15536"/>
                  </a:cubicBezTo>
                  <a:cubicBezTo>
                    <a:pt x="2189" y="15530"/>
                    <a:pt x="2196" y="15524"/>
                    <a:pt x="2204" y="15518"/>
                  </a:cubicBezTo>
                  <a:cubicBezTo>
                    <a:pt x="2212" y="15513"/>
                    <a:pt x="2222" y="15506"/>
                    <a:pt x="2232" y="15500"/>
                  </a:cubicBezTo>
                  <a:lnTo>
                    <a:pt x="2209" y="15463"/>
                  </a:lnTo>
                  <a:cubicBezTo>
                    <a:pt x="2165" y="15488"/>
                    <a:pt x="2134" y="15521"/>
                    <a:pt x="2113" y="15562"/>
                  </a:cubicBezTo>
                  <a:cubicBezTo>
                    <a:pt x="2104" y="15581"/>
                    <a:pt x="2098" y="15600"/>
                    <a:pt x="2096" y="15618"/>
                  </a:cubicBezTo>
                  <a:cubicBezTo>
                    <a:pt x="2094" y="15636"/>
                    <a:pt x="2095" y="15653"/>
                    <a:pt x="2099" y="15669"/>
                  </a:cubicBezTo>
                  <a:cubicBezTo>
                    <a:pt x="2104" y="15685"/>
                    <a:pt x="2111" y="15700"/>
                    <a:pt x="2122" y="15712"/>
                  </a:cubicBezTo>
                  <a:cubicBezTo>
                    <a:pt x="2133" y="15725"/>
                    <a:pt x="2146" y="15736"/>
                    <a:pt x="2163" y="15744"/>
                  </a:cubicBezTo>
                  <a:cubicBezTo>
                    <a:pt x="2188" y="15756"/>
                    <a:pt x="2214" y="15759"/>
                    <a:pt x="2239" y="15751"/>
                  </a:cubicBezTo>
                  <a:cubicBezTo>
                    <a:pt x="2251" y="15747"/>
                    <a:pt x="2262" y="15741"/>
                    <a:pt x="2272" y="15733"/>
                  </a:cubicBezTo>
                  <a:cubicBezTo>
                    <a:pt x="2282" y="15725"/>
                    <a:pt x="2294" y="15714"/>
                    <a:pt x="2308" y="15698"/>
                  </a:cubicBezTo>
                  <a:lnTo>
                    <a:pt x="2339" y="15665"/>
                  </a:lnTo>
                  <a:cubicBezTo>
                    <a:pt x="2376" y="15625"/>
                    <a:pt x="2412" y="15614"/>
                    <a:pt x="2447" y="15631"/>
                  </a:cubicBezTo>
                  <a:cubicBezTo>
                    <a:pt x="2470" y="15642"/>
                    <a:pt x="2484" y="15661"/>
                    <a:pt x="2489" y="15686"/>
                  </a:cubicBezTo>
                  <a:cubicBezTo>
                    <a:pt x="2491" y="15698"/>
                    <a:pt x="2491" y="15709"/>
                    <a:pt x="2489" y="15719"/>
                  </a:cubicBezTo>
                  <a:cubicBezTo>
                    <a:pt x="2487" y="15729"/>
                    <a:pt x="2483" y="15742"/>
                    <a:pt x="2475" y="15757"/>
                  </a:cubicBezTo>
                  <a:cubicBezTo>
                    <a:pt x="2466" y="15776"/>
                    <a:pt x="2454" y="15793"/>
                    <a:pt x="2440" y="15808"/>
                  </a:cubicBezTo>
                  <a:cubicBezTo>
                    <a:pt x="2427" y="15822"/>
                    <a:pt x="2410" y="15834"/>
                    <a:pt x="2390" y="15845"/>
                  </a:cubicBezTo>
                  <a:lnTo>
                    <a:pt x="2417" y="15883"/>
                  </a:lnTo>
                  <a:cubicBezTo>
                    <a:pt x="2438" y="15870"/>
                    <a:pt x="2457" y="15855"/>
                    <a:pt x="2473" y="15837"/>
                  </a:cubicBezTo>
                  <a:cubicBezTo>
                    <a:pt x="2488" y="15820"/>
                    <a:pt x="2502" y="15799"/>
                    <a:pt x="2514" y="15775"/>
                  </a:cubicBezTo>
                  <a:cubicBezTo>
                    <a:pt x="2522" y="15757"/>
                    <a:pt x="2528" y="15740"/>
                    <a:pt x="2531" y="15725"/>
                  </a:cubicBezTo>
                  <a:cubicBezTo>
                    <a:pt x="2534" y="15709"/>
                    <a:pt x="2535" y="15693"/>
                    <a:pt x="2533" y="15676"/>
                  </a:cubicBezTo>
                  <a:cubicBezTo>
                    <a:pt x="2530" y="15653"/>
                    <a:pt x="2523" y="15633"/>
                    <a:pt x="2511" y="15615"/>
                  </a:cubicBezTo>
                  <a:cubicBezTo>
                    <a:pt x="2499" y="15598"/>
                    <a:pt x="2484" y="15585"/>
                    <a:pt x="2465" y="15576"/>
                  </a:cubicBezTo>
                  <a:cubicBezTo>
                    <a:pt x="2453" y="15570"/>
                    <a:pt x="2440" y="15566"/>
                    <a:pt x="2425" y="15564"/>
                  </a:cubicBezTo>
                  <a:close/>
                  <a:moveTo>
                    <a:pt x="2343" y="15118"/>
                  </a:moveTo>
                  <a:lnTo>
                    <a:pt x="2215" y="15376"/>
                  </a:lnTo>
                  <a:lnTo>
                    <a:pt x="2255" y="15396"/>
                  </a:lnTo>
                  <a:lnTo>
                    <a:pt x="2306" y="15291"/>
                  </a:lnTo>
                  <a:lnTo>
                    <a:pt x="2658" y="15464"/>
                  </a:lnTo>
                  <a:lnTo>
                    <a:pt x="2680" y="15419"/>
                  </a:lnTo>
                  <a:lnTo>
                    <a:pt x="2328" y="15246"/>
                  </a:lnTo>
                  <a:lnTo>
                    <a:pt x="2380" y="15140"/>
                  </a:lnTo>
                  <a:lnTo>
                    <a:pt x="2343" y="15118"/>
                  </a:lnTo>
                  <a:close/>
                  <a:moveTo>
                    <a:pt x="2477" y="14845"/>
                  </a:moveTo>
                  <a:lnTo>
                    <a:pt x="2376" y="15050"/>
                  </a:lnTo>
                  <a:lnTo>
                    <a:pt x="2766" y="15243"/>
                  </a:lnTo>
                  <a:lnTo>
                    <a:pt x="2790" y="15195"/>
                  </a:lnTo>
                  <a:lnTo>
                    <a:pt x="2604" y="15104"/>
                  </a:lnTo>
                  <a:lnTo>
                    <a:pt x="2666" y="14979"/>
                  </a:lnTo>
                  <a:lnTo>
                    <a:pt x="2627" y="14960"/>
                  </a:lnTo>
                  <a:lnTo>
                    <a:pt x="2566" y="15085"/>
                  </a:lnTo>
                  <a:lnTo>
                    <a:pt x="2438" y="15022"/>
                  </a:lnTo>
                  <a:lnTo>
                    <a:pt x="2512" y="14871"/>
                  </a:lnTo>
                  <a:lnTo>
                    <a:pt x="2477" y="14845"/>
                  </a:lnTo>
                  <a:close/>
                  <a:moveTo>
                    <a:pt x="3024" y="14719"/>
                  </a:moveTo>
                  <a:lnTo>
                    <a:pt x="2569" y="14656"/>
                  </a:lnTo>
                  <a:lnTo>
                    <a:pt x="2539" y="14717"/>
                  </a:lnTo>
                  <a:lnTo>
                    <a:pt x="2866" y="15040"/>
                  </a:lnTo>
                  <a:lnTo>
                    <a:pt x="2889" y="14993"/>
                  </a:lnTo>
                  <a:lnTo>
                    <a:pt x="2788" y="14896"/>
                  </a:lnTo>
                  <a:lnTo>
                    <a:pt x="2859" y="14750"/>
                  </a:lnTo>
                  <a:lnTo>
                    <a:pt x="2998" y="14772"/>
                  </a:lnTo>
                  <a:lnTo>
                    <a:pt x="3024" y="14719"/>
                  </a:lnTo>
                  <a:close/>
                  <a:moveTo>
                    <a:pt x="2815" y="14743"/>
                  </a:moveTo>
                  <a:lnTo>
                    <a:pt x="2756" y="14865"/>
                  </a:lnTo>
                  <a:lnTo>
                    <a:pt x="2595" y="14709"/>
                  </a:lnTo>
                  <a:lnTo>
                    <a:pt x="2815" y="14743"/>
                  </a:lnTo>
                  <a:close/>
                  <a:moveTo>
                    <a:pt x="2461" y="14687"/>
                  </a:moveTo>
                  <a:cubicBezTo>
                    <a:pt x="2453" y="14690"/>
                    <a:pt x="2447" y="14696"/>
                    <a:pt x="2443" y="14704"/>
                  </a:cubicBezTo>
                  <a:cubicBezTo>
                    <a:pt x="2439" y="14712"/>
                    <a:pt x="2438" y="14721"/>
                    <a:pt x="2441" y="14729"/>
                  </a:cubicBezTo>
                  <a:cubicBezTo>
                    <a:pt x="2444" y="14738"/>
                    <a:pt x="2449" y="14744"/>
                    <a:pt x="2457" y="14748"/>
                  </a:cubicBezTo>
                  <a:cubicBezTo>
                    <a:pt x="2466" y="14752"/>
                    <a:pt x="2474" y="14752"/>
                    <a:pt x="2483" y="14750"/>
                  </a:cubicBezTo>
                  <a:cubicBezTo>
                    <a:pt x="2492" y="14747"/>
                    <a:pt x="2498" y="14741"/>
                    <a:pt x="2502" y="14733"/>
                  </a:cubicBezTo>
                  <a:cubicBezTo>
                    <a:pt x="2506" y="14725"/>
                    <a:pt x="2507" y="14716"/>
                    <a:pt x="2503" y="14708"/>
                  </a:cubicBezTo>
                  <a:cubicBezTo>
                    <a:pt x="2500" y="14699"/>
                    <a:pt x="2495" y="14693"/>
                    <a:pt x="2486" y="14689"/>
                  </a:cubicBezTo>
                  <a:cubicBezTo>
                    <a:pt x="2478" y="14685"/>
                    <a:pt x="2470" y="14685"/>
                    <a:pt x="2461" y="14687"/>
                  </a:cubicBezTo>
                  <a:close/>
                  <a:moveTo>
                    <a:pt x="2519" y="14570"/>
                  </a:moveTo>
                  <a:cubicBezTo>
                    <a:pt x="2511" y="14573"/>
                    <a:pt x="2504" y="14579"/>
                    <a:pt x="2500" y="14587"/>
                  </a:cubicBezTo>
                  <a:cubicBezTo>
                    <a:pt x="2496" y="14595"/>
                    <a:pt x="2496" y="14603"/>
                    <a:pt x="2499" y="14612"/>
                  </a:cubicBezTo>
                  <a:cubicBezTo>
                    <a:pt x="2502" y="14620"/>
                    <a:pt x="2507" y="14626"/>
                    <a:pt x="2515" y="14630"/>
                  </a:cubicBezTo>
                  <a:cubicBezTo>
                    <a:pt x="2523" y="14634"/>
                    <a:pt x="2532" y="14635"/>
                    <a:pt x="2541" y="14632"/>
                  </a:cubicBezTo>
                  <a:cubicBezTo>
                    <a:pt x="2549" y="14629"/>
                    <a:pt x="2556" y="14624"/>
                    <a:pt x="2560" y="14616"/>
                  </a:cubicBezTo>
                  <a:cubicBezTo>
                    <a:pt x="2564" y="14607"/>
                    <a:pt x="2564" y="14599"/>
                    <a:pt x="2561" y="14590"/>
                  </a:cubicBezTo>
                  <a:cubicBezTo>
                    <a:pt x="2558" y="14582"/>
                    <a:pt x="2552" y="14576"/>
                    <a:pt x="2544" y="14572"/>
                  </a:cubicBezTo>
                  <a:cubicBezTo>
                    <a:pt x="2536" y="14568"/>
                    <a:pt x="2528" y="14567"/>
                    <a:pt x="2519" y="14570"/>
                  </a:cubicBezTo>
                  <a:close/>
                  <a:moveTo>
                    <a:pt x="3120" y="14425"/>
                  </a:moveTo>
                  <a:lnTo>
                    <a:pt x="3044" y="14579"/>
                  </a:lnTo>
                  <a:lnTo>
                    <a:pt x="2692" y="14406"/>
                  </a:lnTo>
                  <a:lnTo>
                    <a:pt x="2669" y="14453"/>
                  </a:lnTo>
                  <a:lnTo>
                    <a:pt x="3060" y="14645"/>
                  </a:lnTo>
                  <a:lnTo>
                    <a:pt x="3156" y="14451"/>
                  </a:lnTo>
                  <a:lnTo>
                    <a:pt x="3120" y="14425"/>
                  </a:lnTo>
                  <a:close/>
                  <a:moveTo>
                    <a:pt x="3219" y="14323"/>
                  </a:moveTo>
                  <a:lnTo>
                    <a:pt x="2828" y="14131"/>
                  </a:lnTo>
                  <a:lnTo>
                    <a:pt x="2806" y="14177"/>
                  </a:lnTo>
                  <a:lnTo>
                    <a:pt x="3196" y="14369"/>
                  </a:lnTo>
                  <a:lnTo>
                    <a:pt x="3219" y="14323"/>
                  </a:lnTo>
                  <a:close/>
                  <a:moveTo>
                    <a:pt x="3243" y="13903"/>
                  </a:moveTo>
                  <a:cubicBezTo>
                    <a:pt x="3228" y="13901"/>
                    <a:pt x="3215" y="13902"/>
                    <a:pt x="3201" y="13906"/>
                  </a:cubicBezTo>
                  <a:cubicBezTo>
                    <a:pt x="3188" y="13909"/>
                    <a:pt x="3176" y="13914"/>
                    <a:pt x="3165" y="13922"/>
                  </a:cubicBezTo>
                  <a:cubicBezTo>
                    <a:pt x="3155" y="13929"/>
                    <a:pt x="3142" y="13940"/>
                    <a:pt x="3128" y="13955"/>
                  </a:cubicBezTo>
                  <a:lnTo>
                    <a:pt x="3092" y="13993"/>
                  </a:lnTo>
                  <a:cubicBezTo>
                    <a:pt x="3073" y="14013"/>
                    <a:pt x="3056" y="14025"/>
                    <a:pt x="3042" y="14030"/>
                  </a:cubicBezTo>
                  <a:cubicBezTo>
                    <a:pt x="3027" y="14036"/>
                    <a:pt x="3012" y="14035"/>
                    <a:pt x="2996" y="14027"/>
                  </a:cubicBezTo>
                  <a:cubicBezTo>
                    <a:pt x="2976" y="14017"/>
                    <a:pt x="2964" y="14002"/>
                    <a:pt x="2959" y="13983"/>
                  </a:cubicBezTo>
                  <a:cubicBezTo>
                    <a:pt x="2954" y="13964"/>
                    <a:pt x="2958" y="13942"/>
                    <a:pt x="2970" y="13917"/>
                  </a:cubicBezTo>
                  <a:cubicBezTo>
                    <a:pt x="2974" y="13909"/>
                    <a:pt x="2979" y="13901"/>
                    <a:pt x="2983" y="13894"/>
                  </a:cubicBezTo>
                  <a:cubicBezTo>
                    <a:pt x="2988" y="13887"/>
                    <a:pt x="2994" y="13881"/>
                    <a:pt x="3000" y="13875"/>
                  </a:cubicBezTo>
                  <a:cubicBezTo>
                    <a:pt x="3006" y="13869"/>
                    <a:pt x="3014" y="13863"/>
                    <a:pt x="3022" y="13857"/>
                  </a:cubicBezTo>
                  <a:cubicBezTo>
                    <a:pt x="3030" y="13851"/>
                    <a:pt x="3039" y="13845"/>
                    <a:pt x="3050" y="13838"/>
                  </a:cubicBezTo>
                  <a:lnTo>
                    <a:pt x="3026" y="13801"/>
                  </a:lnTo>
                  <a:cubicBezTo>
                    <a:pt x="2983" y="13826"/>
                    <a:pt x="2951" y="13859"/>
                    <a:pt x="2931" y="13900"/>
                  </a:cubicBezTo>
                  <a:cubicBezTo>
                    <a:pt x="2921" y="13919"/>
                    <a:pt x="2916" y="13938"/>
                    <a:pt x="2914" y="13956"/>
                  </a:cubicBezTo>
                  <a:cubicBezTo>
                    <a:pt x="2911" y="13975"/>
                    <a:pt x="2913" y="13992"/>
                    <a:pt x="2917" y="14008"/>
                  </a:cubicBezTo>
                  <a:cubicBezTo>
                    <a:pt x="2921" y="14024"/>
                    <a:pt x="2929" y="14038"/>
                    <a:pt x="2940" y="14051"/>
                  </a:cubicBezTo>
                  <a:cubicBezTo>
                    <a:pt x="2950" y="14063"/>
                    <a:pt x="2964" y="14074"/>
                    <a:pt x="2981" y="14082"/>
                  </a:cubicBezTo>
                  <a:cubicBezTo>
                    <a:pt x="3006" y="14095"/>
                    <a:pt x="3031" y="14097"/>
                    <a:pt x="3057" y="14089"/>
                  </a:cubicBezTo>
                  <a:cubicBezTo>
                    <a:pt x="3068" y="14085"/>
                    <a:pt x="3079" y="14080"/>
                    <a:pt x="3089" y="14072"/>
                  </a:cubicBezTo>
                  <a:cubicBezTo>
                    <a:pt x="3099" y="14064"/>
                    <a:pt x="3112" y="14052"/>
                    <a:pt x="3126" y="14037"/>
                  </a:cubicBezTo>
                  <a:lnTo>
                    <a:pt x="3157" y="14003"/>
                  </a:lnTo>
                  <a:cubicBezTo>
                    <a:pt x="3194" y="13963"/>
                    <a:pt x="3230" y="13952"/>
                    <a:pt x="3264" y="13969"/>
                  </a:cubicBezTo>
                  <a:cubicBezTo>
                    <a:pt x="3288" y="13980"/>
                    <a:pt x="3302" y="13999"/>
                    <a:pt x="3306" y="14024"/>
                  </a:cubicBezTo>
                  <a:cubicBezTo>
                    <a:pt x="3309" y="14036"/>
                    <a:pt x="3309" y="14047"/>
                    <a:pt x="3307" y="14057"/>
                  </a:cubicBezTo>
                  <a:cubicBezTo>
                    <a:pt x="3305" y="14068"/>
                    <a:pt x="3300" y="14080"/>
                    <a:pt x="3293" y="14095"/>
                  </a:cubicBezTo>
                  <a:cubicBezTo>
                    <a:pt x="3283" y="14115"/>
                    <a:pt x="3272" y="14132"/>
                    <a:pt x="3258" y="14146"/>
                  </a:cubicBezTo>
                  <a:cubicBezTo>
                    <a:pt x="3244" y="14160"/>
                    <a:pt x="3228" y="14173"/>
                    <a:pt x="3208" y="14183"/>
                  </a:cubicBezTo>
                  <a:lnTo>
                    <a:pt x="3234" y="14222"/>
                  </a:lnTo>
                  <a:cubicBezTo>
                    <a:pt x="3256" y="14208"/>
                    <a:pt x="3275" y="14193"/>
                    <a:pt x="3290" y="14175"/>
                  </a:cubicBezTo>
                  <a:cubicBezTo>
                    <a:pt x="3306" y="14158"/>
                    <a:pt x="3320" y="14137"/>
                    <a:pt x="3331" y="14114"/>
                  </a:cubicBezTo>
                  <a:cubicBezTo>
                    <a:pt x="3340" y="14096"/>
                    <a:pt x="3346" y="14079"/>
                    <a:pt x="3349" y="14063"/>
                  </a:cubicBezTo>
                  <a:cubicBezTo>
                    <a:pt x="3352" y="14048"/>
                    <a:pt x="3352" y="14031"/>
                    <a:pt x="3350" y="14014"/>
                  </a:cubicBezTo>
                  <a:cubicBezTo>
                    <a:pt x="3348" y="13991"/>
                    <a:pt x="3341" y="13971"/>
                    <a:pt x="3329" y="13954"/>
                  </a:cubicBezTo>
                  <a:cubicBezTo>
                    <a:pt x="3316" y="13936"/>
                    <a:pt x="3301" y="13923"/>
                    <a:pt x="3283" y="13914"/>
                  </a:cubicBezTo>
                  <a:cubicBezTo>
                    <a:pt x="3271" y="13908"/>
                    <a:pt x="3257" y="13904"/>
                    <a:pt x="3243" y="13903"/>
                  </a:cubicBezTo>
                  <a:close/>
                  <a:moveTo>
                    <a:pt x="3494" y="13620"/>
                  </a:moveTo>
                  <a:cubicBezTo>
                    <a:pt x="3497" y="13637"/>
                    <a:pt x="3497" y="13652"/>
                    <a:pt x="3495" y="13666"/>
                  </a:cubicBezTo>
                  <a:cubicBezTo>
                    <a:pt x="3493" y="13680"/>
                    <a:pt x="3489" y="13694"/>
                    <a:pt x="3482" y="13709"/>
                  </a:cubicBezTo>
                  <a:cubicBezTo>
                    <a:pt x="3470" y="13731"/>
                    <a:pt x="3454" y="13749"/>
                    <a:pt x="3433" y="13762"/>
                  </a:cubicBezTo>
                  <a:cubicBezTo>
                    <a:pt x="3412" y="13775"/>
                    <a:pt x="3387" y="13780"/>
                    <a:pt x="3357" y="13778"/>
                  </a:cubicBezTo>
                  <a:cubicBezTo>
                    <a:pt x="3343" y="13777"/>
                    <a:pt x="3330" y="13774"/>
                    <a:pt x="3317" y="13770"/>
                  </a:cubicBezTo>
                  <a:cubicBezTo>
                    <a:pt x="3303" y="13766"/>
                    <a:pt x="3287" y="13759"/>
                    <a:pt x="3268" y="13750"/>
                  </a:cubicBezTo>
                  <a:cubicBezTo>
                    <a:pt x="3245" y="13738"/>
                    <a:pt x="3226" y="13727"/>
                    <a:pt x="3211" y="13717"/>
                  </a:cubicBezTo>
                  <a:cubicBezTo>
                    <a:pt x="3196" y="13706"/>
                    <a:pt x="3183" y="13694"/>
                    <a:pt x="3173" y="13682"/>
                  </a:cubicBezTo>
                  <a:cubicBezTo>
                    <a:pt x="3155" y="13662"/>
                    <a:pt x="3145" y="13641"/>
                    <a:pt x="3141" y="13619"/>
                  </a:cubicBezTo>
                  <a:cubicBezTo>
                    <a:pt x="3138" y="13598"/>
                    <a:pt x="3142" y="13576"/>
                    <a:pt x="3153" y="13553"/>
                  </a:cubicBezTo>
                  <a:cubicBezTo>
                    <a:pt x="3160" y="13538"/>
                    <a:pt x="3168" y="13526"/>
                    <a:pt x="3178" y="13517"/>
                  </a:cubicBezTo>
                  <a:cubicBezTo>
                    <a:pt x="3187" y="13507"/>
                    <a:pt x="3199" y="13498"/>
                    <a:pt x="3214" y="13491"/>
                  </a:cubicBezTo>
                  <a:lnTo>
                    <a:pt x="3196" y="13451"/>
                  </a:lnTo>
                  <a:cubicBezTo>
                    <a:pt x="3179" y="13459"/>
                    <a:pt x="3164" y="13470"/>
                    <a:pt x="3150" y="13484"/>
                  </a:cubicBezTo>
                  <a:cubicBezTo>
                    <a:pt x="3136" y="13498"/>
                    <a:pt x="3125" y="13515"/>
                    <a:pt x="3115" y="13534"/>
                  </a:cubicBezTo>
                  <a:cubicBezTo>
                    <a:pt x="3104" y="13557"/>
                    <a:pt x="3098" y="13582"/>
                    <a:pt x="3098" y="13607"/>
                  </a:cubicBezTo>
                  <a:cubicBezTo>
                    <a:pt x="3098" y="13632"/>
                    <a:pt x="3104" y="13656"/>
                    <a:pt x="3115" y="13680"/>
                  </a:cubicBezTo>
                  <a:cubicBezTo>
                    <a:pt x="3126" y="13703"/>
                    <a:pt x="3141" y="13725"/>
                    <a:pt x="3162" y="13745"/>
                  </a:cubicBezTo>
                  <a:cubicBezTo>
                    <a:pt x="3183" y="13766"/>
                    <a:pt x="3208" y="13783"/>
                    <a:pt x="3236" y="13797"/>
                  </a:cubicBezTo>
                  <a:cubicBezTo>
                    <a:pt x="3266" y="13812"/>
                    <a:pt x="3295" y="13821"/>
                    <a:pt x="3324" y="13827"/>
                  </a:cubicBezTo>
                  <a:cubicBezTo>
                    <a:pt x="3353" y="13832"/>
                    <a:pt x="3381" y="13831"/>
                    <a:pt x="3408" y="13824"/>
                  </a:cubicBezTo>
                  <a:cubicBezTo>
                    <a:pt x="3433" y="13817"/>
                    <a:pt x="3454" y="13806"/>
                    <a:pt x="3473" y="13790"/>
                  </a:cubicBezTo>
                  <a:cubicBezTo>
                    <a:pt x="3491" y="13775"/>
                    <a:pt x="3506" y="13756"/>
                    <a:pt x="3516" y="13735"/>
                  </a:cubicBezTo>
                  <a:cubicBezTo>
                    <a:pt x="3526" y="13716"/>
                    <a:pt x="3532" y="13695"/>
                    <a:pt x="3536" y="13674"/>
                  </a:cubicBezTo>
                  <a:cubicBezTo>
                    <a:pt x="3539" y="13653"/>
                    <a:pt x="3540" y="13632"/>
                    <a:pt x="3538" y="13611"/>
                  </a:cubicBezTo>
                  <a:lnTo>
                    <a:pt x="3494" y="13620"/>
                  </a:lnTo>
                  <a:close/>
                  <a:moveTo>
                    <a:pt x="3730" y="13285"/>
                  </a:moveTo>
                  <a:lnTo>
                    <a:pt x="3339" y="13093"/>
                  </a:lnTo>
                  <a:lnTo>
                    <a:pt x="3316" y="13139"/>
                  </a:lnTo>
                  <a:lnTo>
                    <a:pt x="3479" y="13220"/>
                  </a:lnTo>
                  <a:lnTo>
                    <a:pt x="3398" y="13385"/>
                  </a:lnTo>
                  <a:lnTo>
                    <a:pt x="3235" y="13304"/>
                  </a:lnTo>
                  <a:lnTo>
                    <a:pt x="3212" y="13350"/>
                  </a:lnTo>
                  <a:lnTo>
                    <a:pt x="3603" y="13542"/>
                  </a:lnTo>
                  <a:lnTo>
                    <a:pt x="3626" y="13496"/>
                  </a:lnTo>
                  <a:lnTo>
                    <a:pt x="3437" y="13403"/>
                  </a:lnTo>
                  <a:lnTo>
                    <a:pt x="3518" y="13239"/>
                  </a:lnTo>
                  <a:lnTo>
                    <a:pt x="3707" y="13332"/>
                  </a:lnTo>
                  <a:lnTo>
                    <a:pt x="3730" y="13285"/>
                  </a:lnTo>
                  <a:close/>
                  <a:moveTo>
                    <a:pt x="3894" y="12951"/>
                  </a:moveTo>
                  <a:lnTo>
                    <a:pt x="3854" y="12931"/>
                  </a:lnTo>
                  <a:lnTo>
                    <a:pt x="3769" y="13103"/>
                  </a:lnTo>
                  <a:lnTo>
                    <a:pt x="3626" y="13033"/>
                  </a:lnTo>
                  <a:lnTo>
                    <a:pt x="3692" y="12899"/>
                  </a:lnTo>
                  <a:lnTo>
                    <a:pt x="3651" y="12879"/>
                  </a:lnTo>
                  <a:lnTo>
                    <a:pt x="3585" y="13013"/>
                  </a:lnTo>
                  <a:lnTo>
                    <a:pt x="3457" y="12950"/>
                  </a:lnTo>
                  <a:lnTo>
                    <a:pt x="3536" y="12790"/>
                  </a:lnTo>
                  <a:lnTo>
                    <a:pt x="3500" y="12765"/>
                  </a:lnTo>
                  <a:lnTo>
                    <a:pt x="3395" y="12978"/>
                  </a:lnTo>
                  <a:lnTo>
                    <a:pt x="3786" y="13171"/>
                  </a:lnTo>
                  <a:lnTo>
                    <a:pt x="3894" y="12951"/>
                  </a:lnTo>
                  <a:close/>
                  <a:moveTo>
                    <a:pt x="3811" y="12134"/>
                  </a:moveTo>
                  <a:lnTo>
                    <a:pt x="3788" y="12181"/>
                  </a:lnTo>
                  <a:lnTo>
                    <a:pt x="3991" y="12341"/>
                  </a:lnTo>
                  <a:cubicBezTo>
                    <a:pt x="4004" y="12351"/>
                    <a:pt x="4016" y="12361"/>
                    <a:pt x="4029" y="12370"/>
                  </a:cubicBezTo>
                  <a:cubicBezTo>
                    <a:pt x="4042" y="12380"/>
                    <a:pt x="4053" y="12389"/>
                    <a:pt x="4063" y="12396"/>
                  </a:cubicBezTo>
                  <a:cubicBezTo>
                    <a:pt x="4074" y="12404"/>
                    <a:pt x="4082" y="12410"/>
                    <a:pt x="4089" y="12415"/>
                  </a:cubicBezTo>
                  <a:cubicBezTo>
                    <a:pt x="4094" y="12418"/>
                    <a:pt x="4097" y="12421"/>
                    <a:pt x="4099" y="12422"/>
                  </a:cubicBezTo>
                  <a:cubicBezTo>
                    <a:pt x="4097" y="12422"/>
                    <a:pt x="4094" y="12421"/>
                    <a:pt x="4089" y="12419"/>
                  </a:cubicBezTo>
                  <a:cubicBezTo>
                    <a:pt x="4083" y="12417"/>
                    <a:pt x="4075" y="12415"/>
                    <a:pt x="4065" y="12412"/>
                  </a:cubicBezTo>
                  <a:cubicBezTo>
                    <a:pt x="4055" y="12409"/>
                    <a:pt x="4043" y="12406"/>
                    <a:pt x="4030" y="12403"/>
                  </a:cubicBezTo>
                  <a:cubicBezTo>
                    <a:pt x="4016" y="12399"/>
                    <a:pt x="4001" y="12395"/>
                    <a:pt x="3986" y="12391"/>
                  </a:cubicBezTo>
                  <a:lnTo>
                    <a:pt x="3716" y="12326"/>
                  </a:lnTo>
                  <a:lnTo>
                    <a:pt x="3690" y="12379"/>
                  </a:lnTo>
                  <a:lnTo>
                    <a:pt x="3899" y="12546"/>
                  </a:lnTo>
                  <a:cubicBezTo>
                    <a:pt x="3909" y="12554"/>
                    <a:pt x="3919" y="12562"/>
                    <a:pt x="3931" y="12571"/>
                  </a:cubicBezTo>
                  <a:cubicBezTo>
                    <a:pt x="3943" y="12580"/>
                    <a:pt x="3953" y="12588"/>
                    <a:pt x="3963" y="12596"/>
                  </a:cubicBezTo>
                  <a:cubicBezTo>
                    <a:pt x="3973" y="12603"/>
                    <a:pt x="3982" y="12610"/>
                    <a:pt x="3989" y="12615"/>
                  </a:cubicBezTo>
                  <a:cubicBezTo>
                    <a:pt x="3996" y="12620"/>
                    <a:pt x="4000" y="12623"/>
                    <a:pt x="4001" y="12624"/>
                  </a:cubicBezTo>
                  <a:cubicBezTo>
                    <a:pt x="3999" y="12623"/>
                    <a:pt x="3994" y="12622"/>
                    <a:pt x="3985" y="12619"/>
                  </a:cubicBezTo>
                  <a:cubicBezTo>
                    <a:pt x="3977" y="12616"/>
                    <a:pt x="3966" y="12613"/>
                    <a:pt x="3954" y="12609"/>
                  </a:cubicBezTo>
                  <a:cubicBezTo>
                    <a:pt x="3942" y="12605"/>
                    <a:pt x="3928" y="12602"/>
                    <a:pt x="3914" y="12597"/>
                  </a:cubicBezTo>
                  <a:cubicBezTo>
                    <a:pt x="3899" y="12593"/>
                    <a:pt x="3885" y="12590"/>
                    <a:pt x="3872" y="12586"/>
                  </a:cubicBezTo>
                  <a:lnTo>
                    <a:pt x="3619" y="12524"/>
                  </a:lnTo>
                  <a:lnTo>
                    <a:pt x="3594" y="12574"/>
                  </a:lnTo>
                  <a:lnTo>
                    <a:pt x="4031" y="12674"/>
                  </a:lnTo>
                  <a:lnTo>
                    <a:pt x="4060" y="12613"/>
                  </a:lnTo>
                  <a:lnTo>
                    <a:pt x="3863" y="12457"/>
                  </a:lnTo>
                  <a:cubicBezTo>
                    <a:pt x="3852" y="12448"/>
                    <a:pt x="3840" y="12439"/>
                    <a:pt x="3829" y="12431"/>
                  </a:cubicBezTo>
                  <a:cubicBezTo>
                    <a:pt x="3818" y="12422"/>
                    <a:pt x="3808" y="12415"/>
                    <a:pt x="3799" y="12408"/>
                  </a:cubicBezTo>
                  <a:cubicBezTo>
                    <a:pt x="3790" y="12401"/>
                    <a:pt x="3782" y="12396"/>
                    <a:pt x="3777" y="12392"/>
                  </a:cubicBezTo>
                  <a:cubicBezTo>
                    <a:pt x="3771" y="12388"/>
                    <a:pt x="3768" y="12386"/>
                    <a:pt x="3767" y="12385"/>
                  </a:cubicBezTo>
                  <a:cubicBezTo>
                    <a:pt x="3768" y="12385"/>
                    <a:pt x="3772" y="12387"/>
                    <a:pt x="3779" y="12389"/>
                  </a:cubicBezTo>
                  <a:cubicBezTo>
                    <a:pt x="3786" y="12391"/>
                    <a:pt x="3795" y="12393"/>
                    <a:pt x="3805" y="12396"/>
                  </a:cubicBezTo>
                  <a:cubicBezTo>
                    <a:pt x="3816" y="12399"/>
                    <a:pt x="3828" y="12403"/>
                    <a:pt x="3842" y="12406"/>
                  </a:cubicBezTo>
                  <a:cubicBezTo>
                    <a:pt x="3856" y="12410"/>
                    <a:pt x="3871" y="12414"/>
                    <a:pt x="3887" y="12418"/>
                  </a:cubicBezTo>
                  <a:lnTo>
                    <a:pt x="4128" y="12477"/>
                  </a:lnTo>
                  <a:lnTo>
                    <a:pt x="4158" y="12416"/>
                  </a:lnTo>
                  <a:lnTo>
                    <a:pt x="3811" y="12134"/>
                  </a:lnTo>
                  <a:close/>
                  <a:moveTo>
                    <a:pt x="4263" y="12202"/>
                  </a:moveTo>
                  <a:lnTo>
                    <a:pt x="3872" y="12010"/>
                  </a:lnTo>
                  <a:lnTo>
                    <a:pt x="3849" y="12055"/>
                  </a:lnTo>
                  <a:lnTo>
                    <a:pt x="4240" y="12248"/>
                  </a:lnTo>
                  <a:lnTo>
                    <a:pt x="4263" y="12202"/>
                  </a:lnTo>
                  <a:close/>
                  <a:moveTo>
                    <a:pt x="4379" y="11867"/>
                  </a:moveTo>
                  <a:lnTo>
                    <a:pt x="4303" y="12021"/>
                  </a:lnTo>
                  <a:lnTo>
                    <a:pt x="3951" y="11848"/>
                  </a:lnTo>
                  <a:lnTo>
                    <a:pt x="3928" y="11895"/>
                  </a:lnTo>
                  <a:lnTo>
                    <a:pt x="4319" y="12087"/>
                  </a:lnTo>
                  <a:lnTo>
                    <a:pt x="4415" y="11893"/>
                  </a:lnTo>
                  <a:lnTo>
                    <a:pt x="4379" y="11867"/>
                  </a:lnTo>
                  <a:close/>
                  <a:moveTo>
                    <a:pt x="4581" y="11554"/>
                  </a:moveTo>
                  <a:lnTo>
                    <a:pt x="4191" y="11362"/>
                  </a:lnTo>
                  <a:lnTo>
                    <a:pt x="4168" y="11408"/>
                  </a:lnTo>
                  <a:lnTo>
                    <a:pt x="4331" y="11489"/>
                  </a:lnTo>
                  <a:lnTo>
                    <a:pt x="4250" y="11654"/>
                  </a:lnTo>
                  <a:lnTo>
                    <a:pt x="4087" y="11573"/>
                  </a:lnTo>
                  <a:lnTo>
                    <a:pt x="4064" y="11619"/>
                  </a:lnTo>
                  <a:lnTo>
                    <a:pt x="4455" y="11811"/>
                  </a:lnTo>
                  <a:lnTo>
                    <a:pt x="4477" y="11765"/>
                  </a:lnTo>
                  <a:lnTo>
                    <a:pt x="4288" y="11672"/>
                  </a:lnTo>
                  <a:lnTo>
                    <a:pt x="4369" y="11508"/>
                  </a:lnTo>
                  <a:lnTo>
                    <a:pt x="4558" y="11601"/>
                  </a:lnTo>
                  <a:lnTo>
                    <a:pt x="4581" y="11554"/>
                  </a:lnTo>
                  <a:close/>
                  <a:moveTo>
                    <a:pt x="4746" y="11220"/>
                  </a:moveTo>
                  <a:lnTo>
                    <a:pt x="4705" y="11200"/>
                  </a:lnTo>
                  <a:lnTo>
                    <a:pt x="4621" y="11372"/>
                  </a:lnTo>
                  <a:lnTo>
                    <a:pt x="4478" y="11302"/>
                  </a:lnTo>
                  <a:lnTo>
                    <a:pt x="4544" y="11168"/>
                  </a:lnTo>
                  <a:lnTo>
                    <a:pt x="4503" y="11148"/>
                  </a:lnTo>
                  <a:lnTo>
                    <a:pt x="4437" y="11282"/>
                  </a:lnTo>
                  <a:lnTo>
                    <a:pt x="4309" y="11219"/>
                  </a:lnTo>
                  <a:lnTo>
                    <a:pt x="4388" y="11059"/>
                  </a:lnTo>
                  <a:lnTo>
                    <a:pt x="4352" y="11034"/>
                  </a:lnTo>
                  <a:lnTo>
                    <a:pt x="4247" y="11247"/>
                  </a:lnTo>
                  <a:lnTo>
                    <a:pt x="4638" y="11440"/>
                  </a:lnTo>
                  <a:lnTo>
                    <a:pt x="4746" y="11220"/>
                  </a:lnTo>
                  <a:close/>
                  <a:moveTo>
                    <a:pt x="4846" y="10917"/>
                  </a:moveTo>
                  <a:lnTo>
                    <a:pt x="4770" y="11071"/>
                  </a:lnTo>
                  <a:lnTo>
                    <a:pt x="4419" y="10899"/>
                  </a:lnTo>
                  <a:lnTo>
                    <a:pt x="4396" y="10945"/>
                  </a:lnTo>
                  <a:lnTo>
                    <a:pt x="4786" y="11138"/>
                  </a:lnTo>
                  <a:lnTo>
                    <a:pt x="4882" y="10943"/>
                  </a:lnTo>
                  <a:lnTo>
                    <a:pt x="4846" y="10917"/>
                  </a:lnTo>
                  <a:close/>
                  <a:moveTo>
                    <a:pt x="5105" y="10490"/>
                  </a:moveTo>
                  <a:lnTo>
                    <a:pt x="4698" y="10331"/>
                  </a:lnTo>
                  <a:lnTo>
                    <a:pt x="4664" y="10400"/>
                  </a:lnTo>
                  <a:lnTo>
                    <a:pt x="4887" y="10601"/>
                  </a:lnTo>
                  <a:cubicBezTo>
                    <a:pt x="4901" y="10613"/>
                    <a:pt x="4913" y="10624"/>
                    <a:pt x="4925" y="10632"/>
                  </a:cubicBezTo>
                  <a:cubicBezTo>
                    <a:pt x="4936" y="10641"/>
                    <a:pt x="4942" y="10646"/>
                    <a:pt x="4944" y="10647"/>
                  </a:cubicBezTo>
                  <a:cubicBezTo>
                    <a:pt x="4942" y="10646"/>
                    <a:pt x="4934" y="10644"/>
                    <a:pt x="4920" y="10640"/>
                  </a:cubicBezTo>
                  <a:cubicBezTo>
                    <a:pt x="4906" y="10637"/>
                    <a:pt x="4889" y="10633"/>
                    <a:pt x="4868" y="10629"/>
                  </a:cubicBezTo>
                  <a:lnTo>
                    <a:pt x="4578" y="10574"/>
                  </a:lnTo>
                  <a:lnTo>
                    <a:pt x="4544" y="10643"/>
                  </a:lnTo>
                  <a:lnTo>
                    <a:pt x="4918" y="10869"/>
                  </a:lnTo>
                  <a:lnTo>
                    <a:pt x="4941" y="10824"/>
                  </a:lnTo>
                  <a:lnTo>
                    <a:pt x="4673" y="10666"/>
                  </a:lnTo>
                  <a:cubicBezTo>
                    <a:pt x="4668" y="10663"/>
                    <a:pt x="4661" y="10659"/>
                    <a:pt x="4654" y="10654"/>
                  </a:cubicBezTo>
                  <a:cubicBezTo>
                    <a:pt x="4646" y="10650"/>
                    <a:pt x="4639" y="10646"/>
                    <a:pt x="4631" y="10642"/>
                  </a:cubicBezTo>
                  <a:cubicBezTo>
                    <a:pt x="4624" y="10638"/>
                    <a:pt x="4617" y="10634"/>
                    <a:pt x="4612" y="10631"/>
                  </a:cubicBezTo>
                  <a:cubicBezTo>
                    <a:pt x="4607" y="10628"/>
                    <a:pt x="4604" y="10626"/>
                    <a:pt x="4602" y="10625"/>
                  </a:cubicBezTo>
                  <a:cubicBezTo>
                    <a:pt x="4607" y="10627"/>
                    <a:pt x="4616" y="10629"/>
                    <a:pt x="4630" y="10631"/>
                  </a:cubicBezTo>
                  <a:cubicBezTo>
                    <a:pt x="4645" y="10634"/>
                    <a:pt x="4664" y="10638"/>
                    <a:pt x="4686" y="10642"/>
                  </a:cubicBezTo>
                  <a:lnTo>
                    <a:pt x="5001" y="10701"/>
                  </a:lnTo>
                  <a:lnTo>
                    <a:pt x="5021" y="10661"/>
                  </a:lnTo>
                  <a:lnTo>
                    <a:pt x="4770" y="10434"/>
                  </a:lnTo>
                  <a:cubicBezTo>
                    <a:pt x="4765" y="10430"/>
                    <a:pt x="4759" y="10425"/>
                    <a:pt x="4754" y="10420"/>
                  </a:cubicBezTo>
                  <a:cubicBezTo>
                    <a:pt x="4748" y="10415"/>
                    <a:pt x="4742" y="10410"/>
                    <a:pt x="4737" y="10406"/>
                  </a:cubicBezTo>
                  <a:cubicBezTo>
                    <a:pt x="4731" y="10401"/>
                    <a:pt x="4727" y="10397"/>
                    <a:pt x="4723" y="10394"/>
                  </a:cubicBezTo>
                  <a:cubicBezTo>
                    <a:pt x="4720" y="10391"/>
                    <a:pt x="4717" y="10389"/>
                    <a:pt x="4717" y="10389"/>
                  </a:cubicBezTo>
                  <a:cubicBezTo>
                    <a:pt x="4718" y="10389"/>
                    <a:pt x="4720" y="10390"/>
                    <a:pt x="4725" y="10392"/>
                  </a:cubicBezTo>
                  <a:cubicBezTo>
                    <a:pt x="4730" y="10394"/>
                    <a:pt x="4735" y="10397"/>
                    <a:pt x="4742" y="10400"/>
                  </a:cubicBezTo>
                  <a:cubicBezTo>
                    <a:pt x="4749" y="10403"/>
                    <a:pt x="4756" y="10406"/>
                    <a:pt x="4764" y="10410"/>
                  </a:cubicBezTo>
                  <a:cubicBezTo>
                    <a:pt x="4771" y="10413"/>
                    <a:pt x="4778" y="10416"/>
                    <a:pt x="4784" y="10418"/>
                  </a:cubicBezTo>
                  <a:lnTo>
                    <a:pt x="5082" y="10537"/>
                  </a:lnTo>
                  <a:lnTo>
                    <a:pt x="5105" y="10490"/>
                  </a:lnTo>
                  <a:close/>
                  <a:moveTo>
                    <a:pt x="5125" y="10078"/>
                  </a:moveTo>
                  <a:cubicBezTo>
                    <a:pt x="5110" y="10077"/>
                    <a:pt x="5096" y="10077"/>
                    <a:pt x="5083" y="10081"/>
                  </a:cubicBezTo>
                  <a:cubicBezTo>
                    <a:pt x="5070" y="10084"/>
                    <a:pt x="5058" y="10090"/>
                    <a:pt x="5047" y="10097"/>
                  </a:cubicBezTo>
                  <a:cubicBezTo>
                    <a:pt x="5037" y="10105"/>
                    <a:pt x="5024" y="10116"/>
                    <a:pt x="5010" y="10131"/>
                  </a:cubicBezTo>
                  <a:lnTo>
                    <a:pt x="4974" y="10169"/>
                  </a:lnTo>
                  <a:cubicBezTo>
                    <a:pt x="4955" y="10188"/>
                    <a:pt x="4938" y="10200"/>
                    <a:pt x="4924" y="10206"/>
                  </a:cubicBezTo>
                  <a:cubicBezTo>
                    <a:pt x="4909" y="10211"/>
                    <a:pt x="4894" y="10210"/>
                    <a:pt x="4878" y="10202"/>
                  </a:cubicBezTo>
                  <a:cubicBezTo>
                    <a:pt x="4858" y="10192"/>
                    <a:pt x="4845" y="10178"/>
                    <a:pt x="4841" y="10158"/>
                  </a:cubicBezTo>
                  <a:cubicBezTo>
                    <a:pt x="4836" y="10139"/>
                    <a:pt x="4840" y="10117"/>
                    <a:pt x="4852" y="10092"/>
                  </a:cubicBezTo>
                  <a:cubicBezTo>
                    <a:pt x="4856" y="10084"/>
                    <a:pt x="4861" y="10076"/>
                    <a:pt x="4865" y="10070"/>
                  </a:cubicBezTo>
                  <a:cubicBezTo>
                    <a:pt x="4870" y="10063"/>
                    <a:pt x="4876" y="10056"/>
                    <a:pt x="4882" y="10050"/>
                  </a:cubicBezTo>
                  <a:cubicBezTo>
                    <a:pt x="4888" y="10044"/>
                    <a:pt x="4896" y="10038"/>
                    <a:pt x="4904" y="10032"/>
                  </a:cubicBezTo>
                  <a:cubicBezTo>
                    <a:pt x="4912" y="10026"/>
                    <a:pt x="4921" y="10020"/>
                    <a:pt x="4932" y="10014"/>
                  </a:cubicBezTo>
                  <a:lnTo>
                    <a:pt x="4908" y="9976"/>
                  </a:lnTo>
                  <a:cubicBezTo>
                    <a:pt x="4865" y="10001"/>
                    <a:pt x="4833" y="10035"/>
                    <a:pt x="4813" y="10076"/>
                  </a:cubicBezTo>
                  <a:cubicBezTo>
                    <a:pt x="4803" y="10095"/>
                    <a:pt x="4798" y="10114"/>
                    <a:pt x="4795" y="10132"/>
                  </a:cubicBezTo>
                  <a:cubicBezTo>
                    <a:pt x="4793" y="10150"/>
                    <a:pt x="4794" y="10167"/>
                    <a:pt x="4799" y="10183"/>
                  </a:cubicBezTo>
                  <a:cubicBezTo>
                    <a:pt x="4803" y="10199"/>
                    <a:pt x="4811" y="10213"/>
                    <a:pt x="4822" y="10226"/>
                  </a:cubicBezTo>
                  <a:cubicBezTo>
                    <a:pt x="4832" y="10239"/>
                    <a:pt x="4846" y="10249"/>
                    <a:pt x="4863" y="10258"/>
                  </a:cubicBezTo>
                  <a:cubicBezTo>
                    <a:pt x="4888" y="10270"/>
                    <a:pt x="4913" y="10272"/>
                    <a:pt x="4939" y="10265"/>
                  </a:cubicBezTo>
                  <a:cubicBezTo>
                    <a:pt x="4950" y="10261"/>
                    <a:pt x="4961" y="10255"/>
                    <a:pt x="4971" y="10247"/>
                  </a:cubicBezTo>
                  <a:cubicBezTo>
                    <a:pt x="4981" y="10239"/>
                    <a:pt x="4993" y="10227"/>
                    <a:pt x="5008" y="10212"/>
                  </a:cubicBezTo>
                  <a:lnTo>
                    <a:pt x="5039" y="10179"/>
                  </a:lnTo>
                  <a:cubicBezTo>
                    <a:pt x="5076" y="10139"/>
                    <a:pt x="5112" y="10127"/>
                    <a:pt x="5146" y="10144"/>
                  </a:cubicBezTo>
                  <a:cubicBezTo>
                    <a:pt x="5169" y="10156"/>
                    <a:pt x="5183" y="10174"/>
                    <a:pt x="5188" y="10200"/>
                  </a:cubicBezTo>
                  <a:cubicBezTo>
                    <a:pt x="5191" y="10211"/>
                    <a:pt x="5191" y="10222"/>
                    <a:pt x="5189" y="10233"/>
                  </a:cubicBezTo>
                  <a:cubicBezTo>
                    <a:pt x="5187" y="10243"/>
                    <a:pt x="5182" y="10256"/>
                    <a:pt x="5175" y="10270"/>
                  </a:cubicBezTo>
                  <a:cubicBezTo>
                    <a:pt x="5165" y="10290"/>
                    <a:pt x="5153" y="10307"/>
                    <a:pt x="5140" y="10321"/>
                  </a:cubicBezTo>
                  <a:cubicBezTo>
                    <a:pt x="5126" y="10336"/>
                    <a:pt x="5110" y="10348"/>
                    <a:pt x="5090" y="10359"/>
                  </a:cubicBezTo>
                  <a:lnTo>
                    <a:pt x="5116" y="10397"/>
                  </a:lnTo>
                  <a:cubicBezTo>
                    <a:pt x="5138" y="10384"/>
                    <a:pt x="5156" y="10368"/>
                    <a:pt x="5172" y="10351"/>
                  </a:cubicBezTo>
                  <a:cubicBezTo>
                    <a:pt x="5188" y="10333"/>
                    <a:pt x="5201" y="10313"/>
                    <a:pt x="5213" y="10289"/>
                  </a:cubicBezTo>
                  <a:cubicBezTo>
                    <a:pt x="5222" y="10271"/>
                    <a:pt x="5228" y="10254"/>
                    <a:pt x="5231" y="10239"/>
                  </a:cubicBezTo>
                  <a:cubicBezTo>
                    <a:pt x="5234" y="10223"/>
                    <a:pt x="5234" y="10207"/>
                    <a:pt x="5232" y="10190"/>
                  </a:cubicBezTo>
                  <a:cubicBezTo>
                    <a:pt x="5230" y="10167"/>
                    <a:pt x="5223" y="10147"/>
                    <a:pt x="5211" y="10129"/>
                  </a:cubicBezTo>
                  <a:cubicBezTo>
                    <a:pt x="5198" y="10112"/>
                    <a:pt x="5183" y="10098"/>
                    <a:pt x="5165" y="10089"/>
                  </a:cubicBezTo>
                  <a:cubicBezTo>
                    <a:pt x="5153" y="10083"/>
                    <a:pt x="5139" y="10080"/>
                    <a:pt x="5125" y="10078"/>
                  </a:cubicBezTo>
                  <a:close/>
                  <a:moveTo>
                    <a:pt x="5239" y="9888"/>
                  </a:moveTo>
                  <a:lnTo>
                    <a:pt x="5196" y="9867"/>
                  </a:lnTo>
                  <a:lnTo>
                    <a:pt x="5142" y="9976"/>
                  </a:lnTo>
                  <a:lnTo>
                    <a:pt x="5186" y="9997"/>
                  </a:lnTo>
                  <a:lnTo>
                    <a:pt x="5239" y="9888"/>
                  </a:lnTo>
                  <a:close/>
                  <a:moveTo>
                    <a:pt x="5156" y="9401"/>
                  </a:moveTo>
                  <a:lnTo>
                    <a:pt x="5133" y="9447"/>
                  </a:lnTo>
                  <a:lnTo>
                    <a:pt x="5405" y="9581"/>
                  </a:lnTo>
                  <a:cubicBezTo>
                    <a:pt x="5419" y="9587"/>
                    <a:pt x="5429" y="9594"/>
                    <a:pt x="5438" y="9600"/>
                  </a:cubicBezTo>
                  <a:cubicBezTo>
                    <a:pt x="5446" y="9606"/>
                    <a:pt x="5453" y="9615"/>
                    <a:pt x="5459" y="9626"/>
                  </a:cubicBezTo>
                  <a:cubicBezTo>
                    <a:pt x="5464" y="9636"/>
                    <a:pt x="5466" y="9648"/>
                    <a:pt x="5464" y="9661"/>
                  </a:cubicBezTo>
                  <a:cubicBezTo>
                    <a:pt x="5462" y="9675"/>
                    <a:pt x="5458" y="9690"/>
                    <a:pt x="5449" y="9707"/>
                  </a:cubicBezTo>
                  <a:cubicBezTo>
                    <a:pt x="5443" y="9719"/>
                    <a:pt x="5437" y="9729"/>
                    <a:pt x="5431" y="9736"/>
                  </a:cubicBezTo>
                  <a:cubicBezTo>
                    <a:pt x="5424" y="9744"/>
                    <a:pt x="5417" y="9750"/>
                    <a:pt x="5411" y="9754"/>
                  </a:cubicBezTo>
                  <a:cubicBezTo>
                    <a:pt x="5404" y="9758"/>
                    <a:pt x="5397" y="9761"/>
                    <a:pt x="5391" y="9762"/>
                  </a:cubicBezTo>
                  <a:cubicBezTo>
                    <a:pt x="5385" y="9764"/>
                    <a:pt x="5379" y="9764"/>
                    <a:pt x="5374" y="9764"/>
                  </a:cubicBezTo>
                  <a:cubicBezTo>
                    <a:pt x="5366" y="9764"/>
                    <a:pt x="5357" y="9762"/>
                    <a:pt x="5346" y="9757"/>
                  </a:cubicBezTo>
                  <a:cubicBezTo>
                    <a:pt x="5334" y="9753"/>
                    <a:pt x="5324" y="9748"/>
                    <a:pt x="5314" y="9743"/>
                  </a:cubicBezTo>
                  <a:lnTo>
                    <a:pt x="5051" y="9614"/>
                  </a:lnTo>
                  <a:lnTo>
                    <a:pt x="5028" y="9660"/>
                  </a:lnTo>
                  <a:lnTo>
                    <a:pt x="5308" y="9798"/>
                  </a:lnTo>
                  <a:cubicBezTo>
                    <a:pt x="5317" y="9802"/>
                    <a:pt x="5327" y="9806"/>
                    <a:pt x="5339" y="9811"/>
                  </a:cubicBezTo>
                  <a:cubicBezTo>
                    <a:pt x="5351" y="9815"/>
                    <a:pt x="5363" y="9817"/>
                    <a:pt x="5375" y="9816"/>
                  </a:cubicBezTo>
                  <a:cubicBezTo>
                    <a:pt x="5400" y="9815"/>
                    <a:pt x="5421" y="9808"/>
                    <a:pt x="5439" y="9794"/>
                  </a:cubicBezTo>
                  <a:cubicBezTo>
                    <a:pt x="5457" y="9781"/>
                    <a:pt x="5473" y="9759"/>
                    <a:pt x="5488" y="9729"/>
                  </a:cubicBezTo>
                  <a:cubicBezTo>
                    <a:pt x="5500" y="9705"/>
                    <a:pt x="5507" y="9683"/>
                    <a:pt x="5510" y="9665"/>
                  </a:cubicBezTo>
                  <a:cubicBezTo>
                    <a:pt x="5513" y="9646"/>
                    <a:pt x="5513" y="9628"/>
                    <a:pt x="5508" y="9611"/>
                  </a:cubicBezTo>
                  <a:cubicBezTo>
                    <a:pt x="5504" y="9595"/>
                    <a:pt x="5497" y="9581"/>
                    <a:pt x="5486" y="9571"/>
                  </a:cubicBezTo>
                  <a:cubicBezTo>
                    <a:pt x="5475" y="9560"/>
                    <a:pt x="5457" y="9549"/>
                    <a:pt x="5434" y="9538"/>
                  </a:cubicBezTo>
                  <a:lnTo>
                    <a:pt x="5156" y="9401"/>
                  </a:lnTo>
                  <a:close/>
                  <a:moveTo>
                    <a:pt x="5730" y="9220"/>
                  </a:moveTo>
                  <a:lnTo>
                    <a:pt x="5339" y="9028"/>
                  </a:lnTo>
                  <a:lnTo>
                    <a:pt x="5316" y="9074"/>
                  </a:lnTo>
                  <a:lnTo>
                    <a:pt x="5530" y="9177"/>
                  </a:lnTo>
                  <a:cubicBezTo>
                    <a:pt x="5544" y="9184"/>
                    <a:pt x="5558" y="9191"/>
                    <a:pt x="5572" y="9197"/>
                  </a:cubicBezTo>
                  <a:cubicBezTo>
                    <a:pt x="5586" y="9203"/>
                    <a:pt x="5599" y="9209"/>
                    <a:pt x="5611" y="9214"/>
                  </a:cubicBezTo>
                  <a:cubicBezTo>
                    <a:pt x="5622" y="9219"/>
                    <a:pt x="5632" y="9223"/>
                    <a:pt x="5639" y="9226"/>
                  </a:cubicBezTo>
                  <a:cubicBezTo>
                    <a:pt x="5647" y="9229"/>
                    <a:pt x="5651" y="9230"/>
                    <a:pt x="5651" y="9231"/>
                  </a:cubicBezTo>
                  <a:cubicBezTo>
                    <a:pt x="5650" y="9230"/>
                    <a:pt x="5646" y="9230"/>
                    <a:pt x="5640" y="9230"/>
                  </a:cubicBezTo>
                  <a:cubicBezTo>
                    <a:pt x="5634" y="9229"/>
                    <a:pt x="5626" y="9229"/>
                    <a:pt x="5617" y="9228"/>
                  </a:cubicBezTo>
                  <a:cubicBezTo>
                    <a:pt x="5608" y="9228"/>
                    <a:pt x="5597" y="9227"/>
                    <a:pt x="5586" y="9227"/>
                  </a:cubicBezTo>
                  <a:cubicBezTo>
                    <a:pt x="5574" y="9226"/>
                    <a:pt x="5563" y="9226"/>
                    <a:pt x="5551" y="9227"/>
                  </a:cubicBezTo>
                  <a:lnTo>
                    <a:pt x="5238" y="9234"/>
                  </a:lnTo>
                  <a:lnTo>
                    <a:pt x="5211" y="9288"/>
                  </a:lnTo>
                  <a:lnTo>
                    <a:pt x="5602" y="9480"/>
                  </a:lnTo>
                  <a:lnTo>
                    <a:pt x="5626" y="9432"/>
                  </a:lnTo>
                  <a:lnTo>
                    <a:pt x="5398" y="9323"/>
                  </a:lnTo>
                  <a:cubicBezTo>
                    <a:pt x="5386" y="9317"/>
                    <a:pt x="5375" y="9312"/>
                    <a:pt x="5363" y="9307"/>
                  </a:cubicBezTo>
                  <a:cubicBezTo>
                    <a:pt x="5352" y="9302"/>
                    <a:pt x="5341" y="9297"/>
                    <a:pt x="5331" y="9293"/>
                  </a:cubicBezTo>
                  <a:cubicBezTo>
                    <a:pt x="5321" y="9289"/>
                    <a:pt x="5312" y="9285"/>
                    <a:pt x="5305" y="9282"/>
                  </a:cubicBezTo>
                  <a:cubicBezTo>
                    <a:pt x="5298" y="9279"/>
                    <a:pt x="5293" y="9277"/>
                    <a:pt x="5289" y="9275"/>
                  </a:cubicBezTo>
                  <a:cubicBezTo>
                    <a:pt x="5293" y="9276"/>
                    <a:pt x="5299" y="9276"/>
                    <a:pt x="5306" y="9277"/>
                  </a:cubicBezTo>
                  <a:cubicBezTo>
                    <a:pt x="5314" y="9277"/>
                    <a:pt x="5323" y="9277"/>
                    <a:pt x="5333" y="9277"/>
                  </a:cubicBezTo>
                  <a:cubicBezTo>
                    <a:pt x="5343" y="9277"/>
                    <a:pt x="5354" y="9277"/>
                    <a:pt x="5366" y="9278"/>
                  </a:cubicBezTo>
                  <a:cubicBezTo>
                    <a:pt x="5378" y="9278"/>
                    <a:pt x="5391" y="9278"/>
                    <a:pt x="5405" y="9277"/>
                  </a:cubicBezTo>
                  <a:lnTo>
                    <a:pt x="5706" y="9269"/>
                  </a:lnTo>
                  <a:lnTo>
                    <a:pt x="5730" y="9220"/>
                  </a:lnTo>
                  <a:close/>
                  <a:moveTo>
                    <a:pt x="5808" y="9060"/>
                  </a:moveTo>
                  <a:lnTo>
                    <a:pt x="5418" y="8868"/>
                  </a:lnTo>
                  <a:lnTo>
                    <a:pt x="5395" y="8914"/>
                  </a:lnTo>
                  <a:lnTo>
                    <a:pt x="5786" y="9106"/>
                  </a:lnTo>
                  <a:lnTo>
                    <a:pt x="5808" y="9060"/>
                  </a:lnTo>
                  <a:close/>
                  <a:moveTo>
                    <a:pt x="5608" y="8481"/>
                  </a:moveTo>
                  <a:lnTo>
                    <a:pt x="5585" y="8529"/>
                  </a:lnTo>
                  <a:lnTo>
                    <a:pt x="5801" y="8739"/>
                  </a:lnTo>
                  <a:cubicBezTo>
                    <a:pt x="5819" y="8757"/>
                    <a:pt x="5834" y="8771"/>
                    <a:pt x="5846" y="8782"/>
                  </a:cubicBezTo>
                  <a:cubicBezTo>
                    <a:pt x="5858" y="8792"/>
                    <a:pt x="5866" y="8800"/>
                    <a:pt x="5871" y="8803"/>
                  </a:cubicBezTo>
                  <a:cubicBezTo>
                    <a:pt x="5868" y="8802"/>
                    <a:pt x="5863" y="8801"/>
                    <a:pt x="5856" y="8799"/>
                  </a:cubicBezTo>
                  <a:cubicBezTo>
                    <a:pt x="5849" y="8797"/>
                    <a:pt x="5841" y="8796"/>
                    <a:pt x="5832" y="8794"/>
                  </a:cubicBezTo>
                  <a:cubicBezTo>
                    <a:pt x="5823" y="8792"/>
                    <a:pt x="5813" y="8790"/>
                    <a:pt x="5803" y="8788"/>
                  </a:cubicBezTo>
                  <a:cubicBezTo>
                    <a:pt x="5792" y="8786"/>
                    <a:pt x="5782" y="8785"/>
                    <a:pt x="5772" y="8783"/>
                  </a:cubicBezTo>
                  <a:lnTo>
                    <a:pt x="5480" y="8742"/>
                  </a:lnTo>
                  <a:lnTo>
                    <a:pt x="5455" y="8793"/>
                  </a:lnTo>
                  <a:lnTo>
                    <a:pt x="5910" y="8853"/>
                  </a:lnTo>
                  <a:lnTo>
                    <a:pt x="5933" y="8807"/>
                  </a:lnTo>
                  <a:lnTo>
                    <a:pt x="5608" y="8481"/>
                  </a:lnTo>
                  <a:close/>
                  <a:moveTo>
                    <a:pt x="6144" y="8378"/>
                  </a:moveTo>
                  <a:lnTo>
                    <a:pt x="6104" y="8358"/>
                  </a:lnTo>
                  <a:lnTo>
                    <a:pt x="6019" y="8530"/>
                  </a:lnTo>
                  <a:lnTo>
                    <a:pt x="5876" y="8460"/>
                  </a:lnTo>
                  <a:lnTo>
                    <a:pt x="5942" y="8326"/>
                  </a:lnTo>
                  <a:lnTo>
                    <a:pt x="5901" y="8306"/>
                  </a:lnTo>
                  <a:lnTo>
                    <a:pt x="5836" y="8440"/>
                  </a:lnTo>
                  <a:lnTo>
                    <a:pt x="5707" y="8377"/>
                  </a:lnTo>
                  <a:lnTo>
                    <a:pt x="5786" y="8217"/>
                  </a:lnTo>
                  <a:lnTo>
                    <a:pt x="5751" y="8192"/>
                  </a:lnTo>
                  <a:lnTo>
                    <a:pt x="5645" y="8405"/>
                  </a:lnTo>
                  <a:lnTo>
                    <a:pt x="6036" y="8598"/>
                  </a:lnTo>
                  <a:lnTo>
                    <a:pt x="6144" y="8378"/>
                  </a:lnTo>
                  <a:close/>
                  <a:moveTo>
                    <a:pt x="6307" y="8047"/>
                  </a:moveTo>
                  <a:lnTo>
                    <a:pt x="6271" y="8052"/>
                  </a:lnTo>
                  <a:cubicBezTo>
                    <a:pt x="6254" y="8054"/>
                    <a:pt x="6236" y="8057"/>
                    <a:pt x="6218" y="8059"/>
                  </a:cubicBezTo>
                  <a:cubicBezTo>
                    <a:pt x="6199" y="8062"/>
                    <a:pt x="6181" y="8064"/>
                    <a:pt x="6165" y="8066"/>
                  </a:cubicBezTo>
                  <a:cubicBezTo>
                    <a:pt x="6148" y="8069"/>
                    <a:pt x="6137" y="8071"/>
                    <a:pt x="6130" y="8072"/>
                  </a:cubicBezTo>
                  <a:cubicBezTo>
                    <a:pt x="6120" y="8074"/>
                    <a:pt x="6109" y="8076"/>
                    <a:pt x="6097" y="8079"/>
                  </a:cubicBezTo>
                  <a:cubicBezTo>
                    <a:pt x="6086" y="8082"/>
                    <a:pt x="6075" y="8086"/>
                    <a:pt x="6067" y="8090"/>
                  </a:cubicBezTo>
                  <a:lnTo>
                    <a:pt x="6070" y="8084"/>
                  </a:lnTo>
                  <a:cubicBezTo>
                    <a:pt x="6077" y="8068"/>
                    <a:pt x="6082" y="8053"/>
                    <a:pt x="6083" y="8038"/>
                  </a:cubicBezTo>
                  <a:cubicBezTo>
                    <a:pt x="6084" y="8022"/>
                    <a:pt x="6082" y="8008"/>
                    <a:pt x="6077" y="7994"/>
                  </a:cubicBezTo>
                  <a:cubicBezTo>
                    <a:pt x="6072" y="7981"/>
                    <a:pt x="6065" y="7968"/>
                    <a:pt x="6054" y="7956"/>
                  </a:cubicBezTo>
                  <a:cubicBezTo>
                    <a:pt x="6043" y="7945"/>
                    <a:pt x="6029" y="7935"/>
                    <a:pt x="6014" y="7927"/>
                  </a:cubicBezTo>
                  <a:cubicBezTo>
                    <a:pt x="6003" y="7922"/>
                    <a:pt x="5993" y="7919"/>
                    <a:pt x="5984" y="7917"/>
                  </a:cubicBezTo>
                  <a:cubicBezTo>
                    <a:pt x="5974" y="7916"/>
                    <a:pt x="5965" y="7915"/>
                    <a:pt x="5956" y="7915"/>
                  </a:cubicBezTo>
                  <a:cubicBezTo>
                    <a:pt x="5947" y="7915"/>
                    <a:pt x="5939" y="7916"/>
                    <a:pt x="5932" y="7918"/>
                  </a:cubicBezTo>
                  <a:cubicBezTo>
                    <a:pt x="5925" y="7921"/>
                    <a:pt x="5918" y="7923"/>
                    <a:pt x="5912" y="7926"/>
                  </a:cubicBezTo>
                  <a:cubicBezTo>
                    <a:pt x="5906" y="7929"/>
                    <a:pt x="5900" y="7932"/>
                    <a:pt x="5894" y="7936"/>
                  </a:cubicBezTo>
                  <a:cubicBezTo>
                    <a:pt x="5889" y="7941"/>
                    <a:pt x="5883" y="7946"/>
                    <a:pt x="5876" y="7953"/>
                  </a:cubicBezTo>
                  <a:cubicBezTo>
                    <a:pt x="5870" y="7960"/>
                    <a:pt x="5864" y="7968"/>
                    <a:pt x="5858" y="7978"/>
                  </a:cubicBezTo>
                  <a:cubicBezTo>
                    <a:pt x="5852" y="7987"/>
                    <a:pt x="5845" y="7999"/>
                    <a:pt x="5839" y="8012"/>
                  </a:cubicBezTo>
                  <a:lnTo>
                    <a:pt x="5794" y="8103"/>
                  </a:lnTo>
                  <a:lnTo>
                    <a:pt x="6185" y="8296"/>
                  </a:lnTo>
                  <a:lnTo>
                    <a:pt x="6207" y="8250"/>
                  </a:lnTo>
                  <a:lnTo>
                    <a:pt x="6031" y="8163"/>
                  </a:lnTo>
                  <a:cubicBezTo>
                    <a:pt x="6036" y="8153"/>
                    <a:pt x="6042" y="8146"/>
                    <a:pt x="6048" y="8142"/>
                  </a:cubicBezTo>
                  <a:cubicBezTo>
                    <a:pt x="6054" y="8137"/>
                    <a:pt x="6064" y="8134"/>
                    <a:pt x="6078" y="8131"/>
                  </a:cubicBezTo>
                  <a:cubicBezTo>
                    <a:pt x="6101" y="8126"/>
                    <a:pt x="6123" y="8122"/>
                    <a:pt x="6143" y="8119"/>
                  </a:cubicBezTo>
                  <a:cubicBezTo>
                    <a:pt x="6164" y="8115"/>
                    <a:pt x="6183" y="8113"/>
                    <a:pt x="6201" y="8110"/>
                  </a:cubicBezTo>
                  <a:cubicBezTo>
                    <a:pt x="6218" y="8108"/>
                    <a:pt x="6233" y="8107"/>
                    <a:pt x="6246" y="8106"/>
                  </a:cubicBezTo>
                  <a:cubicBezTo>
                    <a:pt x="6260" y="8106"/>
                    <a:pt x="6270" y="8106"/>
                    <a:pt x="6278" y="8106"/>
                  </a:cubicBezTo>
                  <a:lnTo>
                    <a:pt x="6307" y="8047"/>
                  </a:lnTo>
                  <a:close/>
                  <a:moveTo>
                    <a:pt x="6021" y="7998"/>
                  </a:moveTo>
                  <a:cubicBezTo>
                    <a:pt x="6029" y="8007"/>
                    <a:pt x="6035" y="8016"/>
                    <a:pt x="6038" y="8025"/>
                  </a:cubicBezTo>
                  <a:cubicBezTo>
                    <a:pt x="6041" y="8036"/>
                    <a:pt x="6041" y="8048"/>
                    <a:pt x="6039" y="8060"/>
                  </a:cubicBezTo>
                  <a:cubicBezTo>
                    <a:pt x="6037" y="8073"/>
                    <a:pt x="6031" y="8088"/>
                    <a:pt x="6023" y="8105"/>
                  </a:cubicBezTo>
                  <a:lnTo>
                    <a:pt x="6002" y="8149"/>
                  </a:lnTo>
                  <a:lnTo>
                    <a:pt x="5856" y="8077"/>
                  </a:lnTo>
                  <a:lnTo>
                    <a:pt x="5879" y="8030"/>
                  </a:lnTo>
                  <a:cubicBezTo>
                    <a:pt x="5884" y="8020"/>
                    <a:pt x="5889" y="8011"/>
                    <a:pt x="5894" y="8004"/>
                  </a:cubicBezTo>
                  <a:cubicBezTo>
                    <a:pt x="5899" y="7997"/>
                    <a:pt x="5905" y="7990"/>
                    <a:pt x="5911" y="7985"/>
                  </a:cubicBezTo>
                  <a:cubicBezTo>
                    <a:pt x="5921" y="7976"/>
                    <a:pt x="5933" y="7971"/>
                    <a:pt x="5948" y="7969"/>
                  </a:cubicBezTo>
                  <a:cubicBezTo>
                    <a:pt x="5962" y="7968"/>
                    <a:pt x="5976" y="7970"/>
                    <a:pt x="5989" y="7976"/>
                  </a:cubicBezTo>
                  <a:cubicBezTo>
                    <a:pt x="6002" y="7983"/>
                    <a:pt x="6012" y="7990"/>
                    <a:pt x="6021" y="7998"/>
                  </a:cubicBezTo>
                  <a:close/>
                  <a:moveTo>
                    <a:pt x="6318" y="7653"/>
                  </a:moveTo>
                  <a:cubicBezTo>
                    <a:pt x="6303" y="7652"/>
                    <a:pt x="6290" y="7653"/>
                    <a:pt x="6277" y="7656"/>
                  </a:cubicBezTo>
                  <a:cubicBezTo>
                    <a:pt x="6264" y="7660"/>
                    <a:pt x="6252" y="7665"/>
                    <a:pt x="6241" y="7672"/>
                  </a:cubicBezTo>
                  <a:cubicBezTo>
                    <a:pt x="6230" y="7680"/>
                    <a:pt x="6217" y="7691"/>
                    <a:pt x="6203" y="7706"/>
                  </a:cubicBezTo>
                  <a:lnTo>
                    <a:pt x="6167" y="7744"/>
                  </a:lnTo>
                  <a:cubicBezTo>
                    <a:pt x="6148" y="7763"/>
                    <a:pt x="6131" y="7776"/>
                    <a:pt x="6117" y="7781"/>
                  </a:cubicBezTo>
                  <a:cubicBezTo>
                    <a:pt x="6102" y="7786"/>
                    <a:pt x="6087" y="7785"/>
                    <a:pt x="6071" y="7777"/>
                  </a:cubicBezTo>
                  <a:cubicBezTo>
                    <a:pt x="6051" y="7767"/>
                    <a:pt x="6039" y="7753"/>
                    <a:pt x="6034" y="7734"/>
                  </a:cubicBezTo>
                  <a:cubicBezTo>
                    <a:pt x="6029" y="7714"/>
                    <a:pt x="6033" y="7692"/>
                    <a:pt x="6045" y="7668"/>
                  </a:cubicBezTo>
                  <a:cubicBezTo>
                    <a:pt x="6049" y="7659"/>
                    <a:pt x="6054" y="7652"/>
                    <a:pt x="6059" y="7645"/>
                  </a:cubicBezTo>
                  <a:cubicBezTo>
                    <a:pt x="6063" y="7638"/>
                    <a:pt x="6069" y="7631"/>
                    <a:pt x="6075" y="7625"/>
                  </a:cubicBezTo>
                  <a:cubicBezTo>
                    <a:pt x="6081" y="7619"/>
                    <a:pt x="6089" y="7613"/>
                    <a:pt x="6097" y="7607"/>
                  </a:cubicBezTo>
                  <a:cubicBezTo>
                    <a:pt x="6105" y="7601"/>
                    <a:pt x="6114" y="7595"/>
                    <a:pt x="6125" y="7589"/>
                  </a:cubicBezTo>
                  <a:lnTo>
                    <a:pt x="6102" y="7552"/>
                  </a:lnTo>
                  <a:cubicBezTo>
                    <a:pt x="6058" y="7577"/>
                    <a:pt x="6026" y="7610"/>
                    <a:pt x="6006" y="7651"/>
                  </a:cubicBezTo>
                  <a:cubicBezTo>
                    <a:pt x="5997" y="7670"/>
                    <a:pt x="5991" y="7689"/>
                    <a:pt x="5989" y="7707"/>
                  </a:cubicBezTo>
                  <a:cubicBezTo>
                    <a:pt x="5987" y="7725"/>
                    <a:pt x="5988" y="7742"/>
                    <a:pt x="5992" y="7758"/>
                  </a:cubicBezTo>
                  <a:cubicBezTo>
                    <a:pt x="5997" y="7774"/>
                    <a:pt x="6004" y="7788"/>
                    <a:pt x="6015" y="7801"/>
                  </a:cubicBezTo>
                  <a:cubicBezTo>
                    <a:pt x="6025" y="7814"/>
                    <a:pt x="6039" y="7825"/>
                    <a:pt x="6056" y="7833"/>
                  </a:cubicBezTo>
                  <a:cubicBezTo>
                    <a:pt x="6081" y="7845"/>
                    <a:pt x="6106" y="7847"/>
                    <a:pt x="6132" y="7840"/>
                  </a:cubicBezTo>
                  <a:cubicBezTo>
                    <a:pt x="6143" y="7836"/>
                    <a:pt x="6154" y="7830"/>
                    <a:pt x="6164" y="7822"/>
                  </a:cubicBezTo>
                  <a:cubicBezTo>
                    <a:pt x="6175" y="7814"/>
                    <a:pt x="6187" y="7803"/>
                    <a:pt x="6201" y="7787"/>
                  </a:cubicBezTo>
                  <a:lnTo>
                    <a:pt x="6232" y="7754"/>
                  </a:lnTo>
                  <a:cubicBezTo>
                    <a:pt x="6269" y="7714"/>
                    <a:pt x="6305" y="7703"/>
                    <a:pt x="6339" y="7720"/>
                  </a:cubicBezTo>
                  <a:cubicBezTo>
                    <a:pt x="6363" y="7731"/>
                    <a:pt x="6377" y="7750"/>
                    <a:pt x="6382" y="7775"/>
                  </a:cubicBezTo>
                  <a:cubicBezTo>
                    <a:pt x="6384" y="7787"/>
                    <a:pt x="6384" y="7797"/>
                    <a:pt x="6382" y="7808"/>
                  </a:cubicBezTo>
                  <a:cubicBezTo>
                    <a:pt x="6380" y="7818"/>
                    <a:pt x="6375" y="7831"/>
                    <a:pt x="6368" y="7846"/>
                  </a:cubicBezTo>
                  <a:cubicBezTo>
                    <a:pt x="6358" y="7865"/>
                    <a:pt x="6347" y="7882"/>
                    <a:pt x="6333" y="7897"/>
                  </a:cubicBezTo>
                  <a:cubicBezTo>
                    <a:pt x="6319" y="7911"/>
                    <a:pt x="6303" y="7923"/>
                    <a:pt x="6283" y="7934"/>
                  </a:cubicBezTo>
                  <a:lnTo>
                    <a:pt x="6309" y="7972"/>
                  </a:lnTo>
                  <a:cubicBezTo>
                    <a:pt x="6331" y="7959"/>
                    <a:pt x="6350" y="7943"/>
                    <a:pt x="6365" y="7926"/>
                  </a:cubicBezTo>
                  <a:cubicBezTo>
                    <a:pt x="6381" y="7908"/>
                    <a:pt x="6395" y="7888"/>
                    <a:pt x="6406" y="7864"/>
                  </a:cubicBezTo>
                  <a:cubicBezTo>
                    <a:pt x="6415" y="7846"/>
                    <a:pt x="6421" y="7829"/>
                    <a:pt x="6424" y="7814"/>
                  </a:cubicBezTo>
                  <a:cubicBezTo>
                    <a:pt x="6427" y="7798"/>
                    <a:pt x="6428" y="7782"/>
                    <a:pt x="6426" y="7765"/>
                  </a:cubicBezTo>
                  <a:cubicBezTo>
                    <a:pt x="6423" y="7742"/>
                    <a:pt x="6416" y="7722"/>
                    <a:pt x="6404" y="7704"/>
                  </a:cubicBezTo>
                  <a:cubicBezTo>
                    <a:pt x="6392" y="7687"/>
                    <a:pt x="6376" y="7673"/>
                    <a:pt x="6358" y="7664"/>
                  </a:cubicBezTo>
                  <a:cubicBezTo>
                    <a:pt x="6346" y="7658"/>
                    <a:pt x="6333" y="7655"/>
                    <a:pt x="6318" y="7653"/>
                  </a:cubicBezTo>
                  <a:close/>
                  <a:moveTo>
                    <a:pt x="6536" y="7583"/>
                  </a:moveTo>
                  <a:lnTo>
                    <a:pt x="6145" y="7390"/>
                  </a:lnTo>
                  <a:lnTo>
                    <a:pt x="6122" y="7436"/>
                  </a:lnTo>
                  <a:lnTo>
                    <a:pt x="6513" y="7628"/>
                  </a:lnTo>
                  <a:lnTo>
                    <a:pt x="6536" y="7583"/>
                  </a:lnTo>
                  <a:close/>
                  <a:moveTo>
                    <a:pt x="6311" y="7053"/>
                  </a:moveTo>
                  <a:lnTo>
                    <a:pt x="6183" y="7312"/>
                  </a:lnTo>
                  <a:lnTo>
                    <a:pt x="6223" y="7331"/>
                  </a:lnTo>
                  <a:lnTo>
                    <a:pt x="6274" y="7226"/>
                  </a:lnTo>
                  <a:lnTo>
                    <a:pt x="6626" y="7399"/>
                  </a:lnTo>
                  <a:lnTo>
                    <a:pt x="6648" y="7354"/>
                  </a:lnTo>
                  <a:lnTo>
                    <a:pt x="6296" y="7181"/>
                  </a:lnTo>
                  <a:lnTo>
                    <a:pt x="6349" y="7076"/>
                  </a:lnTo>
                  <a:lnTo>
                    <a:pt x="6311" y="7053"/>
                  </a:lnTo>
                  <a:close/>
                  <a:moveTo>
                    <a:pt x="6854" y="6937"/>
                  </a:moveTo>
                  <a:lnTo>
                    <a:pt x="6399" y="6874"/>
                  </a:lnTo>
                  <a:lnTo>
                    <a:pt x="6369" y="6935"/>
                  </a:lnTo>
                  <a:lnTo>
                    <a:pt x="6696" y="7257"/>
                  </a:lnTo>
                  <a:lnTo>
                    <a:pt x="6719" y="7210"/>
                  </a:lnTo>
                  <a:lnTo>
                    <a:pt x="6617" y="7113"/>
                  </a:lnTo>
                  <a:lnTo>
                    <a:pt x="6689" y="6968"/>
                  </a:lnTo>
                  <a:lnTo>
                    <a:pt x="6827" y="6990"/>
                  </a:lnTo>
                  <a:lnTo>
                    <a:pt x="6854" y="6937"/>
                  </a:lnTo>
                  <a:close/>
                  <a:moveTo>
                    <a:pt x="6645" y="6961"/>
                  </a:moveTo>
                  <a:lnTo>
                    <a:pt x="6585" y="7082"/>
                  </a:lnTo>
                  <a:lnTo>
                    <a:pt x="6424" y="6926"/>
                  </a:lnTo>
                  <a:lnTo>
                    <a:pt x="6645" y="6961"/>
                  </a:lnTo>
                  <a:close/>
                  <a:moveTo>
                    <a:pt x="6291" y="6905"/>
                  </a:moveTo>
                  <a:cubicBezTo>
                    <a:pt x="6283" y="6908"/>
                    <a:pt x="6276" y="6913"/>
                    <a:pt x="6272" y="6922"/>
                  </a:cubicBezTo>
                  <a:cubicBezTo>
                    <a:pt x="6268" y="6930"/>
                    <a:pt x="6268" y="6938"/>
                    <a:pt x="6271" y="6946"/>
                  </a:cubicBezTo>
                  <a:cubicBezTo>
                    <a:pt x="6273" y="6955"/>
                    <a:pt x="6279" y="6961"/>
                    <a:pt x="6287" y="6965"/>
                  </a:cubicBezTo>
                  <a:cubicBezTo>
                    <a:pt x="6295" y="6969"/>
                    <a:pt x="6304" y="6970"/>
                    <a:pt x="6312" y="6967"/>
                  </a:cubicBezTo>
                  <a:cubicBezTo>
                    <a:pt x="6321" y="6964"/>
                    <a:pt x="6328" y="6959"/>
                    <a:pt x="6332" y="6950"/>
                  </a:cubicBezTo>
                  <a:cubicBezTo>
                    <a:pt x="6336" y="6942"/>
                    <a:pt x="6336" y="6933"/>
                    <a:pt x="6333" y="6925"/>
                  </a:cubicBezTo>
                  <a:cubicBezTo>
                    <a:pt x="6330" y="6917"/>
                    <a:pt x="6324" y="6910"/>
                    <a:pt x="6316" y="6906"/>
                  </a:cubicBezTo>
                  <a:cubicBezTo>
                    <a:pt x="6308" y="6902"/>
                    <a:pt x="6300" y="6902"/>
                    <a:pt x="6291" y="6905"/>
                  </a:cubicBezTo>
                  <a:close/>
                  <a:moveTo>
                    <a:pt x="6349" y="6787"/>
                  </a:moveTo>
                  <a:cubicBezTo>
                    <a:pt x="6340" y="6790"/>
                    <a:pt x="6334" y="6796"/>
                    <a:pt x="6330" y="6804"/>
                  </a:cubicBezTo>
                  <a:cubicBezTo>
                    <a:pt x="6326" y="6812"/>
                    <a:pt x="6325" y="6820"/>
                    <a:pt x="6328" y="6829"/>
                  </a:cubicBezTo>
                  <a:cubicBezTo>
                    <a:pt x="6331" y="6837"/>
                    <a:pt x="6337" y="6844"/>
                    <a:pt x="6345" y="6848"/>
                  </a:cubicBezTo>
                  <a:cubicBezTo>
                    <a:pt x="6353" y="6852"/>
                    <a:pt x="6362" y="6852"/>
                    <a:pt x="6370" y="6850"/>
                  </a:cubicBezTo>
                  <a:cubicBezTo>
                    <a:pt x="6379" y="6847"/>
                    <a:pt x="6385" y="6841"/>
                    <a:pt x="6389" y="6833"/>
                  </a:cubicBezTo>
                  <a:cubicBezTo>
                    <a:pt x="6394" y="6824"/>
                    <a:pt x="6394" y="6816"/>
                    <a:pt x="6391" y="6808"/>
                  </a:cubicBezTo>
                  <a:cubicBezTo>
                    <a:pt x="6388" y="6799"/>
                    <a:pt x="6382" y="6793"/>
                    <a:pt x="6374" y="6789"/>
                  </a:cubicBezTo>
                  <a:cubicBezTo>
                    <a:pt x="6366" y="6785"/>
                    <a:pt x="6357" y="6784"/>
                    <a:pt x="6349" y="6787"/>
                  </a:cubicBezTo>
                  <a:close/>
                  <a:moveTo>
                    <a:pt x="6591" y="6484"/>
                  </a:moveTo>
                  <a:lnTo>
                    <a:pt x="6463" y="6743"/>
                  </a:lnTo>
                  <a:lnTo>
                    <a:pt x="6503" y="6762"/>
                  </a:lnTo>
                  <a:lnTo>
                    <a:pt x="6554" y="6658"/>
                  </a:lnTo>
                  <a:lnTo>
                    <a:pt x="6906" y="6831"/>
                  </a:lnTo>
                  <a:lnTo>
                    <a:pt x="6928" y="6786"/>
                  </a:lnTo>
                  <a:lnTo>
                    <a:pt x="6576" y="6613"/>
                  </a:lnTo>
                  <a:lnTo>
                    <a:pt x="6628" y="6507"/>
                  </a:lnTo>
                  <a:lnTo>
                    <a:pt x="6591" y="6484"/>
                  </a:lnTo>
                  <a:close/>
                  <a:moveTo>
                    <a:pt x="7256" y="6118"/>
                  </a:moveTo>
                  <a:lnTo>
                    <a:pt x="6849" y="5959"/>
                  </a:lnTo>
                  <a:lnTo>
                    <a:pt x="6815" y="6028"/>
                  </a:lnTo>
                  <a:lnTo>
                    <a:pt x="7039" y="6229"/>
                  </a:lnTo>
                  <a:cubicBezTo>
                    <a:pt x="7052" y="6241"/>
                    <a:pt x="7065" y="6251"/>
                    <a:pt x="7076" y="6260"/>
                  </a:cubicBezTo>
                  <a:cubicBezTo>
                    <a:pt x="7087" y="6269"/>
                    <a:pt x="7094" y="6274"/>
                    <a:pt x="7095" y="6275"/>
                  </a:cubicBezTo>
                  <a:cubicBezTo>
                    <a:pt x="7093" y="6274"/>
                    <a:pt x="7085" y="6272"/>
                    <a:pt x="7071" y="6268"/>
                  </a:cubicBezTo>
                  <a:cubicBezTo>
                    <a:pt x="7058" y="6265"/>
                    <a:pt x="7040" y="6261"/>
                    <a:pt x="7020" y="6257"/>
                  </a:cubicBezTo>
                  <a:lnTo>
                    <a:pt x="6729" y="6202"/>
                  </a:lnTo>
                  <a:lnTo>
                    <a:pt x="6696" y="6271"/>
                  </a:lnTo>
                  <a:lnTo>
                    <a:pt x="7070" y="6497"/>
                  </a:lnTo>
                  <a:lnTo>
                    <a:pt x="7092" y="6452"/>
                  </a:lnTo>
                  <a:lnTo>
                    <a:pt x="6824" y="6294"/>
                  </a:lnTo>
                  <a:cubicBezTo>
                    <a:pt x="6819" y="6291"/>
                    <a:pt x="6812" y="6287"/>
                    <a:pt x="6805" y="6282"/>
                  </a:cubicBezTo>
                  <a:cubicBezTo>
                    <a:pt x="6797" y="6278"/>
                    <a:pt x="6790" y="6274"/>
                    <a:pt x="6783" y="6270"/>
                  </a:cubicBezTo>
                  <a:cubicBezTo>
                    <a:pt x="6775" y="6266"/>
                    <a:pt x="6769" y="6262"/>
                    <a:pt x="6763" y="6259"/>
                  </a:cubicBezTo>
                  <a:cubicBezTo>
                    <a:pt x="6758" y="6256"/>
                    <a:pt x="6755" y="6254"/>
                    <a:pt x="6754" y="6253"/>
                  </a:cubicBezTo>
                  <a:cubicBezTo>
                    <a:pt x="6758" y="6255"/>
                    <a:pt x="6768" y="6257"/>
                    <a:pt x="6781" y="6259"/>
                  </a:cubicBezTo>
                  <a:cubicBezTo>
                    <a:pt x="6796" y="6262"/>
                    <a:pt x="6815" y="6266"/>
                    <a:pt x="6837" y="6270"/>
                  </a:cubicBezTo>
                  <a:lnTo>
                    <a:pt x="7152" y="6329"/>
                  </a:lnTo>
                  <a:lnTo>
                    <a:pt x="7172" y="6289"/>
                  </a:lnTo>
                  <a:lnTo>
                    <a:pt x="6922" y="6062"/>
                  </a:lnTo>
                  <a:cubicBezTo>
                    <a:pt x="6916" y="6058"/>
                    <a:pt x="6911" y="6053"/>
                    <a:pt x="6905" y="6048"/>
                  </a:cubicBezTo>
                  <a:cubicBezTo>
                    <a:pt x="6899" y="6043"/>
                    <a:pt x="6893" y="6038"/>
                    <a:pt x="6888" y="6034"/>
                  </a:cubicBezTo>
                  <a:cubicBezTo>
                    <a:pt x="6883" y="6029"/>
                    <a:pt x="6878" y="6025"/>
                    <a:pt x="6875" y="6022"/>
                  </a:cubicBezTo>
                  <a:cubicBezTo>
                    <a:pt x="6871" y="6019"/>
                    <a:pt x="6869" y="6017"/>
                    <a:pt x="6868" y="6017"/>
                  </a:cubicBezTo>
                  <a:cubicBezTo>
                    <a:pt x="6869" y="6017"/>
                    <a:pt x="6872" y="6018"/>
                    <a:pt x="6876" y="6020"/>
                  </a:cubicBezTo>
                  <a:cubicBezTo>
                    <a:pt x="6881" y="6022"/>
                    <a:pt x="6887" y="6025"/>
                    <a:pt x="6893" y="6028"/>
                  </a:cubicBezTo>
                  <a:cubicBezTo>
                    <a:pt x="6900" y="6031"/>
                    <a:pt x="6907" y="6034"/>
                    <a:pt x="6915" y="6037"/>
                  </a:cubicBezTo>
                  <a:cubicBezTo>
                    <a:pt x="6922" y="6041"/>
                    <a:pt x="6929" y="6044"/>
                    <a:pt x="6936" y="6046"/>
                  </a:cubicBezTo>
                  <a:lnTo>
                    <a:pt x="7233" y="6165"/>
                  </a:lnTo>
                  <a:lnTo>
                    <a:pt x="7256" y="6118"/>
                  </a:lnTo>
                  <a:close/>
                  <a:moveTo>
                    <a:pt x="7041" y="5569"/>
                  </a:moveTo>
                  <a:lnTo>
                    <a:pt x="7018" y="5615"/>
                  </a:lnTo>
                  <a:lnTo>
                    <a:pt x="7291" y="5749"/>
                  </a:lnTo>
                  <a:cubicBezTo>
                    <a:pt x="7304" y="5756"/>
                    <a:pt x="7315" y="5762"/>
                    <a:pt x="7323" y="5769"/>
                  </a:cubicBezTo>
                  <a:cubicBezTo>
                    <a:pt x="7332" y="5775"/>
                    <a:pt x="7339" y="5783"/>
                    <a:pt x="7344" y="5794"/>
                  </a:cubicBezTo>
                  <a:cubicBezTo>
                    <a:pt x="7349" y="5804"/>
                    <a:pt x="7351" y="5816"/>
                    <a:pt x="7349" y="5830"/>
                  </a:cubicBezTo>
                  <a:cubicBezTo>
                    <a:pt x="7348" y="5844"/>
                    <a:pt x="7343" y="5859"/>
                    <a:pt x="7335" y="5875"/>
                  </a:cubicBezTo>
                  <a:cubicBezTo>
                    <a:pt x="7329" y="5887"/>
                    <a:pt x="7323" y="5897"/>
                    <a:pt x="7316" y="5905"/>
                  </a:cubicBezTo>
                  <a:cubicBezTo>
                    <a:pt x="7309" y="5913"/>
                    <a:pt x="7303" y="5918"/>
                    <a:pt x="7296" y="5923"/>
                  </a:cubicBezTo>
                  <a:cubicBezTo>
                    <a:pt x="7289" y="5927"/>
                    <a:pt x="7283" y="5930"/>
                    <a:pt x="7276" y="5931"/>
                  </a:cubicBezTo>
                  <a:cubicBezTo>
                    <a:pt x="7270" y="5932"/>
                    <a:pt x="7264" y="5933"/>
                    <a:pt x="7259" y="5933"/>
                  </a:cubicBezTo>
                  <a:cubicBezTo>
                    <a:pt x="7252" y="5932"/>
                    <a:pt x="7242" y="5930"/>
                    <a:pt x="7231" y="5926"/>
                  </a:cubicBezTo>
                  <a:cubicBezTo>
                    <a:pt x="7220" y="5921"/>
                    <a:pt x="7209" y="5917"/>
                    <a:pt x="7199" y="5912"/>
                  </a:cubicBezTo>
                  <a:lnTo>
                    <a:pt x="6936" y="5782"/>
                  </a:lnTo>
                  <a:lnTo>
                    <a:pt x="6913" y="5829"/>
                  </a:lnTo>
                  <a:lnTo>
                    <a:pt x="7194" y="5966"/>
                  </a:lnTo>
                  <a:cubicBezTo>
                    <a:pt x="7202" y="5971"/>
                    <a:pt x="7213" y="5975"/>
                    <a:pt x="7224" y="5979"/>
                  </a:cubicBezTo>
                  <a:cubicBezTo>
                    <a:pt x="7236" y="5984"/>
                    <a:pt x="7248" y="5986"/>
                    <a:pt x="7260" y="5985"/>
                  </a:cubicBezTo>
                  <a:cubicBezTo>
                    <a:pt x="7285" y="5984"/>
                    <a:pt x="7306" y="5977"/>
                    <a:pt x="7324" y="5963"/>
                  </a:cubicBezTo>
                  <a:cubicBezTo>
                    <a:pt x="7342" y="5950"/>
                    <a:pt x="7359" y="5928"/>
                    <a:pt x="7374" y="5897"/>
                  </a:cubicBezTo>
                  <a:cubicBezTo>
                    <a:pt x="7385" y="5873"/>
                    <a:pt x="7393" y="5852"/>
                    <a:pt x="7396" y="5833"/>
                  </a:cubicBezTo>
                  <a:cubicBezTo>
                    <a:pt x="7399" y="5815"/>
                    <a:pt x="7398" y="5797"/>
                    <a:pt x="7394" y="5780"/>
                  </a:cubicBezTo>
                  <a:cubicBezTo>
                    <a:pt x="7390" y="5763"/>
                    <a:pt x="7382" y="5750"/>
                    <a:pt x="7371" y="5739"/>
                  </a:cubicBezTo>
                  <a:cubicBezTo>
                    <a:pt x="7360" y="5729"/>
                    <a:pt x="7342" y="5718"/>
                    <a:pt x="7319" y="5706"/>
                  </a:cubicBezTo>
                  <a:lnTo>
                    <a:pt x="7041" y="5569"/>
                  </a:lnTo>
                  <a:close/>
                  <a:moveTo>
                    <a:pt x="6884" y="5700"/>
                  </a:moveTo>
                  <a:cubicBezTo>
                    <a:pt x="6875" y="5703"/>
                    <a:pt x="6869" y="5709"/>
                    <a:pt x="6865" y="5717"/>
                  </a:cubicBezTo>
                  <a:cubicBezTo>
                    <a:pt x="6861" y="5725"/>
                    <a:pt x="6860" y="5733"/>
                    <a:pt x="6863" y="5742"/>
                  </a:cubicBezTo>
                  <a:cubicBezTo>
                    <a:pt x="6866" y="5750"/>
                    <a:pt x="6872" y="5756"/>
                    <a:pt x="6880" y="5760"/>
                  </a:cubicBezTo>
                  <a:cubicBezTo>
                    <a:pt x="6888" y="5764"/>
                    <a:pt x="6897" y="5765"/>
                    <a:pt x="6905" y="5762"/>
                  </a:cubicBezTo>
                  <a:cubicBezTo>
                    <a:pt x="6914" y="5759"/>
                    <a:pt x="6920" y="5754"/>
                    <a:pt x="6924" y="5746"/>
                  </a:cubicBezTo>
                  <a:cubicBezTo>
                    <a:pt x="6929" y="5737"/>
                    <a:pt x="6929" y="5729"/>
                    <a:pt x="6926" y="5720"/>
                  </a:cubicBezTo>
                  <a:cubicBezTo>
                    <a:pt x="6923" y="5712"/>
                    <a:pt x="6917" y="5706"/>
                    <a:pt x="6909" y="5702"/>
                  </a:cubicBezTo>
                  <a:cubicBezTo>
                    <a:pt x="6901" y="5698"/>
                    <a:pt x="6892" y="5697"/>
                    <a:pt x="6884" y="5700"/>
                  </a:cubicBezTo>
                  <a:close/>
                  <a:moveTo>
                    <a:pt x="6941" y="5583"/>
                  </a:moveTo>
                  <a:cubicBezTo>
                    <a:pt x="6933" y="5586"/>
                    <a:pt x="6926" y="5592"/>
                    <a:pt x="6922" y="5600"/>
                  </a:cubicBezTo>
                  <a:cubicBezTo>
                    <a:pt x="6918" y="5608"/>
                    <a:pt x="6918" y="5616"/>
                    <a:pt x="6921" y="5625"/>
                  </a:cubicBezTo>
                  <a:cubicBezTo>
                    <a:pt x="6924" y="5633"/>
                    <a:pt x="6929" y="5640"/>
                    <a:pt x="6937" y="5644"/>
                  </a:cubicBezTo>
                  <a:cubicBezTo>
                    <a:pt x="6945" y="5648"/>
                    <a:pt x="6954" y="5648"/>
                    <a:pt x="6963" y="5645"/>
                  </a:cubicBezTo>
                  <a:cubicBezTo>
                    <a:pt x="6971" y="5643"/>
                    <a:pt x="6978" y="5637"/>
                    <a:pt x="6982" y="5629"/>
                  </a:cubicBezTo>
                  <a:cubicBezTo>
                    <a:pt x="6986" y="5620"/>
                    <a:pt x="6986" y="5612"/>
                    <a:pt x="6983" y="5604"/>
                  </a:cubicBezTo>
                  <a:cubicBezTo>
                    <a:pt x="6980" y="5595"/>
                    <a:pt x="6974" y="5589"/>
                    <a:pt x="6966" y="5585"/>
                  </a:cubicBezTo>
                  <a:cubicBezTo>
                    <a:pt x="6958" y="5581"/>
                    <a:pt x="6950" y="5580"/>
                    <a:pt x="6941" y="5583"/>
                  </a:cubicBezTo>
                  <a:close/>
                  <a:moveTo>
                    <a:pt x="7615" y="5389"/>
                  </a:moveTo>
                  <a:lnTo>
                    <a:pt x="7224" y="5197"/>
                  </a:lnTo>
                  <a:lnTo>
                    <a:pt x="7201" y="5243"/>
                  </a:lnTo>
                  <a:lnTo>
                    <a:pt x="7415" y="5346"/>
                  </a:lnTo>
                  <a:cubicBezTo>
                    <a:pt x="7429" y="5353"/>
                    <a:pt x="7443" y="5359"/>
                    <a:pt x="7457" y="5366"/>
                  </a:cubicBezTo>
                  <a:cubicBezTo>
                    <a:pt x="7472" y="5372"/>
                    <a:pt x="7485" y="5378"/>
                    <a:pt x="7496" y="5383"/>
                  </a:cubicBezTo>
                  <a:cubicBezTo>
                    <a:pt x="7508" y="5387"/>
                    <a:pt x="7517" y="5391"/>
                    <a:pt x="7525" y="5394"/>
                  </a:cubicBezTo>
                  <a:cubicBezTo>
                    <a:pt x="7532" y="5397"/>
                    <a:pt x="7536" y="5399"/>
                    <a:pt x="7536" y="5399"/>
                  </a:cubicBezTo>
                  <a:cubicBezTo>
                    <a:pt x="7535" y="5399"/>
                    <a:pt x="7531" y="5399"/>
                    <a:pt x="7525" y="5398"/>
                  </a:cubicBezTo>
                  <a:cubicBezTo>
                    <a:pt x="7519" y="5398"/>
                    <a:pt x="7511" y="5397"/>
                    <a:pt x="7502" y="5397"/>
                  </a:cubicBezTo>
                  <a:cubicBezTo>
                    <a:pt x="7493" y="5396"/>
                    <a:pt x="7483" y="5396"/>
                    <a:pt x="7471" y="5395"/>
                  </a:cubicBezTo>
                  <a:cubicBezTo>
                    <a:pt x="7460" y="5395"/>
                    <a:pt x="7448" y="5395"/>
                    <a:pt x="7436" y="5395"/>
                  </a:cubicBezTo>
                  <a:lnTo>
                    <a:pt x="7123" y="5402"/>
                  </a:lnTo>
                  <a:lnTo>
                    <a:pt x="7096" y="5457"/>
                  </a:lnTo>
                  <a:lnTo>
                    <a:pt x="7487" y="5649"/>
                  </a:lnTo>
                  <a:lnTo>
                    <a:pt x="7511" y="5600"/>
                  </a:lnTo>
                  <a:lnTo>
                    <a:pt x="7283" y="5491"/>
                  </a:lnTo>
                  <a:cubicBezTo>
                    <a:pt x="7272" y="5485"/>
                    <a:pt x="7260" y="5480"/>
                    <a:pt x="7249" y="5475"/>
                  </a:cubicBezTo>
                  <a:cubicBezTo>
                    <a:pt x="7237" y="5470"/>
                    <a:pt x="7226" y="5465"/>
                    <a:pt x="7216" y="5461"/>
                  </a:cubicBezTo>
                  <a:cubicBezTo>
                    <a:pt x="7206" y="5457"/>
                    <a:pt x="7197" y="5453"/>
                    <a:pt x="7190" y="5450"/>
                  </a:cubicBezTo>
                  <a:cubicBezTo>
                    <a:pt x="7183" y="5447"/>
                    <a:pt x="7178" y="5445"/>
                    <a:pt x="7175" y="5444"/>
                  </a:cubicBezTo>
                  <a:cubicBezTo>
                    <a:pt x="7179" y="5445"/>
                    <a:pt x="7184" y="5445"/>
                    <a:pt x="7192" y="5445"/>
                  </a:cubicBezTo>
                  <a:cubicBezTo>
                    <a:pt x="7199" y="5446"/>
                    <a:pt x="7208" y="5446"/>
                    <a:pt x="7218" y="5446"/>
                  </a:cubicBezTo>
                  <a:cubicBezTo>
                    <a:pt x="7228" y="5446"/>
                    <a:pt x="7239" y="5446"/>
                    <a:pt x="7251" y="5446"/>
                  </a:cubicBezTo>
                  <a:cubicBezTo>
                    <a:pt x="7264" y="5446"/>
                    <a:pt x="7277" y="5446"/>
                    <a:pt x="7290" y="5446"/>
                  </a:cubicBezTo>
                  <a:lnTo>
                    <a:pt x="7591" y="5438"/>
                  </a:lnTo>
                  <a:lnTo>
                    <a:pt x="7615" y="5389"/>
                  </a:lnTo>
                  <a:close/>
                  <a:moveTo>
                    <a:pt x="7639" y="4968"/>
                  </a:moveTo>
                  <a:cubicBezTo>
                    <a:pt x="7625" y="4967"/>
                    <a:pt x="7611" y="4968"/>
                    <a:pt x="7598" y="4971"/>
                  </a:cubicBezTo>
                  <a:cubicBezTo>
                    <a:pt x="7585" y="4975"/>
                    <a:pt x="7573" y="4980"/>
                    <a:pt x="7562" y="4987"/>
                  </a:cubicBezTo>
                  <a:cubicBezTo>
                    <a:pt x="7551" y="4995"/>
                    <a:pt x="7538" y="5006"/>
                    <a:pt x="7525" y="5021"/>
                  </a:cubicBezTo>
                  <a:lnTo>
                    <a:pt x="7488" y="5059"/>
                  </a:lnTo>
                  <a:cubicBezTo>
                    <a:pt x="7469" y="5078"/>
                    <a:pt x="7452" y="5091"/>
                    <a:pt x="7438" y="5096"/>
                  </a:cubicBezTo>
                  <a:cubicBezTo>
                    <a:pt x="7423" y="5101"/>
                    <a:pt x="7408" y="5100"/>
                    <a:pt x="7392" y="5092"/>
                  </a:cubicBezTo>
                  <a:cubicBezTo>
                    <a:pt x="7372" y="5082"/>
                    <a:pt x="7360" y="5068"/>
                    <a:pt x="7355" y="5049"/>
                  </a:cubicBezTo>
                  <a:cubicBezTo>
                    <a:pt x="7350" y="5029"/>
                    <a:pt x="7354" y="5007"/>
                    <a:pt x="7366" y="4983"/>
                  </a:cubicBezTo>
                  <a:cubicBezTo>
                    <a:pt x="7370" y="4974"/>
                    <a:pt x="7375" y="4967"/>
                    <a:pt x="7380" y="4960"/>
                  </a:cubicBezTo>
                  <a:cubicBezTo>
                    <a:pt x="7384" y="4953"/>
                    <a:pt x="7390" y="4946"/>
                    <a:pt x="7396" y="4940"/>
                  </a:cubicBezTo>
                  <a:cubicBezTo>
                    <a:pt x="7403" y="4934"/>
                    <a:pt x="7410" y="4928"/>
                    <a:pt x="7418" y="4922"/>
                  </a:cubicBezTo>
                  <a:cubicBezTo>
                    <a:pt x="7426" y="4916"/>
                    <a:pt x="7435" y="4910"/>
                    <a:pt x="7446" y="4904"/>
                  </a:cubicBezTo>
                  <a:lnTo>
                    <a:pt x="7423" y="4867"/>
                  </a:lnTo>
                  <a:cubicBezTo>
                    <a:pt x="7379" y="4892"/>
                    <a:pt x="7347" y="4925"/>
                    <a:pt x="7327" y="4966"/>
                  </a:cubicBezTo>
                  <a:cubicBezTo>
                    <a:pt x="7318" y="4985"/>
                    <a:pt x="7312" y="5004"/>
                    <a:pt x="7310" y="5022"/>
                  </a:cubicBezTo>
                  <a:cubicBezTo>
                    <a:pt x="7308" y="5040"/>
                    <a:pt x="7309" y="5057"/>
                    <a:pt x="7313" y="5073"/>
                  </a:cubicBezTo>
                  <a:cubicBezTo>
                    <a:pt x="7318" y="5089"/>
                    <a:pt x="7325" y="5103"/>
                    <a:pt x="7336" y="5116"/>
                  </a:cubicBezTo>
                  <a:cubicBezTo>
                    <a:pt x="7347" y="5129"/>
                    <a:pt x="7360" y="5140"/>
                    <a:pt x="7377" y="5148"/>
                  </a:cubicBezTo>
                  <a:cubicBezTo>
                    <a:pt x="7402" y="5160"/>
                    <a:pt x="7427" y="5162"/>
                    <a:pt x="7453" y="5155"/>
                  </a:cubicBezTo>
                  <a:cubicBezTo>
                    <a:pt x="7465" y="5151"/>
                    <a:pt x="7476" y="5145"/>
                    <a:pt x="7486" y="5137"/>
                  </a:cubicBezTo>
                  <a:cubicBezTo>
                    <a:pt x="7496" y="5129"/>
                    <a:pt x="7508" y="5118"/>
                    <a:pt x="7522" y="5102"/>
                  </a:cubicBezTo>
                  <a:lnTo>
                    <a:pt x="7553" y="5069"/>
                  </a:lnTo>
                  <a:cubicBezTo>
                    <a:pt x="7590" y="5029"/>
                    <a:pt x="7626" y="5018"/>
                    <a:pt x="7661" y="5035"/>
                  </a:cubicBezTo>
                  <a:cubicBezTo>
                    <a:pt x="7684" y="5046"/>
                    <a:pt x="7698" y="5065"/>
                    <a:pt x="7703" y="5090"/>
                  </a:cubicBezTo>
                  <a:cubicBezTo>
                    <a:pt x="7705" y="5102"/>
                    <a:pt x="7705" y="5113"/>
                    <a:pt x="7703" y="5123"/>
                  </a:cubicBezTo>
                  <a:cubicBezTo>
                    <a:pt x="7701" y="5133"/>
                    <a:pt x="7697" y="5146"/>
                    <a:pt x="7689" y="5161"/>
                  </a:cubicBezTo>
                  <a:cubicBezTo>
                    <a:pt x="7680" y="5180"/>
                    <a:pt x="7668" y="5197"/>
                    <a:pt x="7654" y="5212"/>
                  </a:cubicBezTo>
                  <a:cubicBezTo>
                    <a:pt x="7641" y="5226"/>
                    <a:pt x="7624" y="5238"/>
                    <a:pt x="7604" y="5249"/>
                  </a:cubicBezTo>
                  <a:lnTo>
                    <a:pt x="7630" y="5287"/>
                  </a:lnTo>
                  <a:cubicBezTo>
                    <a:pt x="7652" y="5274"/>
                    <a:pt x="7671" y="5258"/>
                    <a:pt x="7687" y="5241"/>
                  </a:cubicBezTo>
                  <a:cubicBezTo>
                    <a:pt x="7702" y="5223"/>
                    <a:pt x="7716" y="5203"/>
                    <a:pt x="7727" y="5179"/>
                  </a:cubicBezTo>
                  <a:cubicBezTo>
                    <a:pt x="7736" y="5161"/>
                    <a:pt x="7742" y="5144"/>
                    <a:pt x="7745" y="5129"/>
                  </a:cubicBezTo>
                  <a:cubicBezTo>
                    <a:pt x="7748" y="5113"/>
                    <a:pt x="7749" y="5097"/>
                    <a:pt x="7747" y="5080"/>
                  </a:cubicBezTo>
                  <a:cubicBezTo>
                    <a:pt x="7744" y="5057"/>
                    <a:pt x="7737" y="5037"/>
                    <a:pt x="7725" y="5019"/>
                  </a:cubicBezTo>
                  <a:cubicBezTo>
                    <a:pt x="7713" y="5002"/>
                    <a:pt x="7698" y="4988"/>
                    <a:pt x="7679" y="4979"/>
                  </a:cubicBezTo>
                  <a:cubicBezTo>
                    <a:pt x="7667" y="4973"/>
                    <a:pt x="7654" y="4970"/>
                    <a:pt x="7639" y="4968"/>
                  </a:cubicBezTo>
                  <a:close/>
                  <a:moveTo>
                    <a:pt x="7556" y="4521"/>
                  </a:moveTo>
                  <a:lnTo>
                    <a:pt x="7429" y="4780"/>
                  </a:lnTo>
                  <a:lnTo>
                    <a:pt x="7468" y="4799"/>
                  </a:lnTo>
                  <a:lnTo>
                    <a:pt x="7520" y="4695"/>
                  </a:lnTo>
                  <a:lnTo>
                    <a:pt x="7872" y="4868"/>
                  </a:lnTo>
                  <a:lnTo>
                    <a:pt x="7894" y="4823"/>
                  </a:lnTo>
                  <a:lnTo>
                    <a:pt x="7542" y="4650"/>
                  </a:lnTo>
                  <a:lnTo>
                    <a:pt x="7594" y="4544"/>
                  </a:lnTo>
                  <a:lnTo>
                    <a:pt x="7556" y="4521"/>
                  </a:lnTo>
                  <a:close/>
                  <a:moveTo>
                    <a:pt x="8088" y="4427"/>
                  </a:moveTo>
                  <a:lnTo>
                    <a:pt x="8048" y="4407"/>
                  </a:lnTo>
                  <a:lnTo>
                    <a:pt x="7963" y="4579"/>
                  </a:lnTo>
                  <a:lnTo>
                    <a:pt x="7820" y="4509"/>
                  </a:lnTo>
                  <a:lnTo>
                    <a:pt x="7886" y="4375"/>
                  </a:lnTo>
                  <a:lnTo>
                    <a:pt x="7846" y="4355"/>
                  </a:lnTo>
                  <a:lnTo>
                    <a:pt x="7780" y="4489"/>
                  </a:lnTo>
                  <a:lnTo>
                    <a:pt x="7652" y="4426"/>
                  </a:lnTo>
                  <a:lnTo>
                    <a:pt x="7730" y="4266"/>
                  </a:lnTo>
                  <a:lnTo>
                    <a:pt x="7695" y="4241"/>
                  </a:lnTo>
                  <a:lnTo>
                    <a:pt x="7590" y="4454"/>
                  </a:lnTo>
                  <a:lnTo>
                    <a:pt x="7980" y="4647"/>
                  </a:lnTo>
                  <a:lnTo>
                    <a:pt x="8088" y="4427"/>
                  </a:lnTo>
                  <a:close/>
                  <a:moveTo>
                    <a:pt x="8251" y="4096"/>
                  </a:moveTo>
                  <a:lnTo>
                    <a:pt x="8215" y="4101"/>
                  </a:lnTo>
                  <a:cubicBezTo>
                    <a:pt x="8198" y="4103"/>
                    <a:pt x="8181" y="4106"/>
                    <a:pt x="8162" y="4108"/>
                  </a:cubicBezTo>
                  <a:cubicBezTo>
                    <a:pt x="8143" y="4111"/>
                    <a:pt x="8126" y="4113"/>
                    <a:pt x="8109" y="4115"/>
                  </a:cubicBezTo>
                  <a:cubicBezTo>
                    <a:pt x="8093" y="4118"/>
                    <a:pt x="8081" y="4120"/>
                    <a:pt x="8074" y="4121"/>
                  </a:cubicBezTo>
                  <a:cubicBezTo>
                    <a:pt x="8064" y="4123"/>
                    <a:pt x="8053" y="4125"/>
                    <a:pt x="8042" y="4128"/>
                  </a:cubicBezTo>
                  <a:cubicBezTo>
                    <a:pt x="8030" y="4131"/>
                    <a:pt x="8019" y="4135"/>
                    <a:pt x="8011" y="4139"/>
                  </a:cubicBezTo>
                  <a:lnTo>
                    <a:pt x="8014" y="4133"/>
                  </a:lnTo>
                  <a:cubicBezTo>
                    <a:pt x="8021" y="4117"/>
                    <a:pt x="8026" y="4102"/>
                    <a:pt x="8027" y="4087"/>
                  </a:cubicBezTo>
                  <a:cubicBezTo>
                    <a:pt x="8028" y="4071"/>
                    <a:pt x="8026" y="4057"/>
                    <a:pt x="8021" y="4043"/>
                  </a:cubicBezTo>
                  <a:cubicBezTo>
                    <a:pt x="8017" y="4030"/>
                    <a:pt x="8009" y="4017"/>
                    <a:pt x="7998" y="4005"/>
                  </a:cubicBezTo>
                  <a:cubicBezTo>
                    <a:pt x="7987" y="3994"/>
                    <a:pt x="7974" y="3984"/>
                    <a:pt x="7958" y="3976"/>
                  </a:cubicBezTo>
                  <a:cubicBezTo>
                    <a:pt x="7947" y="3971"/>
                    <a:pt x="7937" y="3968"/>
                    <a:pt x="7928" y="3966"/>
                  </a:cubicBezTo>
                  <a:cubicBezTo>
                    <a:pt x="7918" y="3965"/>
                    <a:pt x="7909" y="3964"/>
                    <a:pt x="7900" y="3964"/>
                  </a:cubicBezTo>
                  <a:cubicBezTo>
                    <a:pt x="7891" y="3964"/>
                    <a:pt x="7883" y="3965"/>
                    <a:pt x="7876" y="3967"/>
                  </a:cubicBezTo>
                  <a:cubicBezTo>
                    <a:pt x="7869" y="3970"/>
                    <a:pt x="7862" y="3972"/>
                    <a:pt x="7857" y="3975"/>
                  </a:cubicBezTo>
                  <a:cubicBezTo>
                    <a:pt x="7851" y="3978"/>
                    <a:pt x="7845" y="3981"/>
                    <a:pt x="7839" y="3985"/>
                  </a:cubicBezTo>
                  <a:cubicBezTo>
                    <a:pt x="7833" y="3990"/>
                    <a:pt x="7827" y="3995"/>
                    <a:pt x="7821" y="4002"/>
                  </a:cubicBezTo>
                  <a:cubicBezTo>
                    <a:pt x="7814" y="4009"/>
                    <a:pt x="7808" y="4017"/>
                    <a:pt x="7802" y="4027"/>
                  </a:cubicBezTo>
                  <a:cubicBezTo>
                    <a:pt x="7796" y="4036"/>
                    <a:pt x="7790" y="4048"/>
                    <a:pt x="7783" y="4061"/>
                  </a:cubicBezTo>
                  <a:lnTo>
                    <a:pt x="7738" y="4152"/>
                  </a:lnTo>
                  <a:lnTo>
                    <a:pt x="8129" y="4345"/>
                  </a:lnTo>
                  <a:lnTo>
                    <a:pt x="8151" y="4299"/>
                  </a:lnTo>
                  <a:lnTo>
                    <a:pt x="7975" y="4212"/>
                  </a:lnTo>
                  <a:cubicBezTo>
                    <a:pt x="7980" y="4202"/>
                    <a:pt x="7986" y="4195"/>
                    <a:pt x="7992" y="4191"/>
                  </a:cubicBezTo>
                  <a:cubicBezTo>
                    <a:pt x="7998" y="4186"/>
                    <a:pt x="8008" y="4183"/>
                    <a:pt x="8022" y="4180"/>
                  </a:cubicBezTo>
                  <a:cubicBezTo>
                    <a:pt x="8045" y="4175"/>
                    <a:pt x="8067" y="4171"/>
                    <a:pt x="8088" y="4168"/>
                  </a:cubicBezTo>
                  <a:cubicBezTo>
                    <a:pt x="8108" y="4164"/>
                    <a:pt x="8127" y="4162"/>
                    <a:pt x="8145" y="4159"/>
                  </a:cubicBezTo>
                  <a:cubicBezTo>
                    <a:pt x="8162" y="4157"/>
                    <a:pt x="8177" y="4156"/>
                    <a:pt x="8191" y="4155"/>
                  </a:cubicBezTo>
                  <a:cubicBezTo>
                    <a:pt x="8204" y="4155"/>
                    <a:pt x="8214" y="4155"/>
                    <a:pt x="8222" y="4155"/>
                  </a:cubicBezTo>
                  <a:lnTo>
                    <a:pt x="8251" y="4096"/>
                  </a:lnTo>
                  <a:close/>
                  <a:moveTo>
                    <a:pt x="7965" y="4047"/>
                  </a:moveTo>
                  <a:cubicBezTo>
                    <a:pt x="7973" y="4056"/>
                    <a:pt x="7979" y="4065"/>
                    <a:pt x="7982" y="4074"/>
                  </a:cubicBezTo>
                  <a:cubicBezTo>
                    <a:pt x="7985" y="4085"/>
                    <a:pt x="7985" y="4097"/>
                    <a:pt x="7983" y="4109"/>
                  </a:cubicBezTo>
                  <a:cubicBezTo>
                    <a:pt x="7981" y="4122"/>
                    <a:pt x="7976" y="4137"/>
                    <a:pt x="7967" y="4154"/>
                  </a:cubicBezTo>
                  <a:lnTo>
                    <a:pt x="7946" y="4198"/>
                  </a:lnTo>
                  <a:lnTo>
                    <a:pt x="7800" y="4126"/>
                  </a:lnTo>
                  <a:lnTo>
                    <a:pt x="7823" y="4079"/>
                  </a:lnTo>
                  <a:cubicBezTo>
                    <a:pt x="7828" y="4069"/>
                    <a:pt x="7833" y="4060"/>
                    <a:pt x="7838" y="4053"/>
                  </a:cubicBezTo>
                  <a:cubicBezTo>
                    <a:pt x="7844" y="4046"/>
                    <a:pt x="7849" y="4039"/>
                    <a:pt x="7855" y="4034"/>
                  </a:cubicBezTo>
                  <a:cubicBezTo>
                    <a:pt x="7865" y="4025"/>
                    <a:pt x="7877" y="4020"/>
                    <a:pt x="7892" y="4018"/>
                  </a:cubicBezTo>
                  <a:cubicBezTo>
                    <a:pt x="7906" y="4017"/>
                    <a:pt x="7920" y="4019"/>
                    <a:pt x="7933" y="4025"/>
                  </a:cubicBezTo>
                  <a:cubicBezTo>
                    <a:pt x="7946" y="4032"/>
                    <a:pt x="7957" y="4039"/>
                    <a:pt x="7965" y="4047"/>
                  </a:cubicBezTo>
                  <a:close/>
                  <a:moveTo>
                    <a:pt x="8463" y="3885"/>
                  </a:moveTo>
                  <a:lnTo>
                    <a:pt x="7914" y="3615"/>
                  </a:lnTo>
                  <a:lnTo>
                    <a:pt x="7895" y="3652"/>
                  </a:lnTo>
                  <a:lnTo>
                    <a:pt x="8445" y="3922"/>
                  </a:lnTo>
                  <a:lnTo>
                    <a:pt x="8463" y="3885"/>
                  </a:lnTo>
                  <a:close/>
                  <a:moveTo>
                    <a:pt x="8238" y="3137"/>
                  </a:moveTo>
                  <a:lnTo>
                    <a:pt x="8215" y="3183"/>
                  </a:lnTo>
                  <a:lnTo>
                    <a:pt x="8487" y="3317"/>
                  </a:lnTo>
                  <a:cubicBezTo>
                    <a:pt x="8501" y="3324"/>
                    <a:pt x="8512" y="3330"/>
                    <a:pt x="8520" y="3336"/>
                  </a:cubicBezTo>
                  <a:cubicBezTo>
                    <a:pt x="8528" y="3343"/>
                    <a:pt x="8535" y="3351"/>
                    <a:pt x="8541" y="3362"/>
                  </a:cubicBezTo>
                  <a:cubicBezTo>
                    <a:pt x="8546" y="3372"/>
                    <a:pt x="8548" y="3384"/>
                    <a:pt x="8546" y="3398"/>
                  </a:cubicBezTo>
                  <a:cubicBezTo>
                    <a:pt x="8544" y="3412"/>
                    <a:pt x="8540" y="3427"/>
                    <a:pt x="8532" y="3443"/>
                  </a:cubicBezTo>
                  <a:cubicBezTo>
                    <a:pt x="8526" y="3455"/>
                    <a:pt x="8519" y="3465"/>
                    <a:pt x="8513" y="3473"/>
                  </a:cubicBezTo>
                  <a:cubicBezTo>
                    <a:pt x="8506" y="3480"/>
                    <a:pt x="8500" y="3486"/>
                    <a:pt x="8493" y="3490"/>
                  </a:cubicBezTo>
                  <a:cubicBezTo>
                    <a:pt x="8486" y="3495"/>
                    <a:pt x="8479" y="3497"/>
                    <a:pt x="8473" y="3499"/>
                  </a:cubicBezTo>
                  <a:cubicBezTo>
                    <a:pt x="8467" y="3500"/>
                    <a:pt x="8461" y="3501"/>
                    <a:pt x="8456" y="3500"/>
                  </a:cubicBezTo>
                  <a:cubicBezTo>
                    <a:pt x="8449" y="3500"/>
                    <a:pt x="8439" y="3498"/>
                    <a:pt x="8428" y="3493"/>
                  </a:cubicBezTo>
                  <a:cubicBezTo>
                    <a:pt x="8417" y="3489"/>
                    <a:pt x="8406" y="3484"/>
                    <a:pt x="8396" y="3480"/>
                  </a:cubicBezTo>
                  <a:lnTo>
                    <a:pt x="8133" y="3350"/>
                  </a:lnTo>
                  <a:lnTo>
                    <a:pt x="8110" y="3396"/>
                  </a:lnTo>
                  <a:lnTo>
                    <a:pt x="8390" y="3534"/>
                  </a:lnTo>
                  <a:cubicBezTo>
                    <a:pt x="8399" y="3538"/>
                    <a:pt x="8409" y="3543"/>
                    <a:pt x="8421" y="3547"/>
                  </a:cubicBezTo>
                  <a:cubicBezTo>
                    <a:pt x="8433" y="3551"/>
                    <a:pt x="8445" y="3553"/>
                    <a:pt x="8457" y="3553"/>
                  </a:cubicBezTo>
                  <a:cubicBezTo>
                    <a:pt x="8482" y="3552"/>
                    <a:pt x="8503" y="3544"/>
                    <a:pt x="8521" y="3531"/>
                  </a:cubicBezTo>
                  <a:cubicBezTo>
                    <a:pt x="8539" y="3517"/>
                    <a:pt x="8555" y="3495"/>
                    <a:pt x="8570" y="3465"/>
                  </a:cubicBezTo>
                  <a:cubicBezTo>
                    <a:pt x="8582" y="3441"/>
                    <a:pt x="8590" y="3420"/>
                    <a:pt x="8593" y="3401"/>
                  </a:cubicBezTo>
                  <a:cubicBezTo>
                    <a:pt x="8596" y="3382"/>
                    <a:pt x="8595" y="3365"/>
                    <a:pt x="8591" y="3347"/>
                  </a:cubicBezTo>
                  <a:cubicBezTo>
                    <a:pt x="8587" y="3331"/>
                    <a:pt x="8579" y="3317"/>
                    <a:pt x="8568" y="3307"/>
                  </a:cubicBezTo>
                  <a:cubicBezTo>
                    <a:pt x="8557" y="3296"/>
                    <a:pt x="8539" y="3285"/>
                    <a:pt x="8516" y="3274"/>
                  </a:cubicBezTo>
                  <a:lnTo>
                    <a:pt x="8238" y="3137"/>
                  </a:lnTo>
                  <a:close/>
                  <a:moveTo>
                    <a:pt x="8812" y="2957"/>
                  </a:moveTo>
                  <a:lnTo>
                    <a:pt x="8421" y="2764"/>
                  </a:lnTo>
                  <a:lnTo>
                    <a:pt x="8398" y="2811"/>
                  </a:lnTo>
                  <a:lnTo>
                    <a:pt x="8612" y="2913"/>
                  </a:lnTo>
                  <a:cubicBezTo>
                    <a:pt x="8626" y="2920"/>
                    <a:pt x="8640" y="2927"/>
                    <a:pt x="8654" y="2933"/>
                  </a:cubicBezTo>
                  <a:cubicBezTo>
                    <a:pt x="8669" y="2940"/>
                    <a:pt x="8682" y="2945"/>
                    <a:pt x="8693" y="2950"/>
                  </a:cubicBezTo>
                  <a:cubicBezTo>
                    <a:pt x="8705" y="2955"/>
                    <a:pt x="8714" y="2959"/>
                    <a:pt x="8721" y="2962"/>
                  </a:cubicBezTo>
                  <a:cubicBezTo>
                    <a:pt x="8729" y="2965"/>
                    <a:pt x="8733" y="2967"/>
                    <a:pt x="8733" y="2967"/>
                  </a:cubicBezTo>
                  <a:cubicBezTo>
                    <a:pt x="8732" y="2967"/>
                    <a:pt x="8728" y="2966"/>
                    <a:pt x="8722" y="2966"/>
                  </a:cubicBezTo>
                  <a:cubicBezTo>
                    <a:pt x="8716" y="2965"/>
                    <a:pt x="8708" y="2965"/>
                    <a:pt x="8699" y="2965"/>
                  </a:cubicBezTo>
                  <a:cubicBezTo>
                    <a:pt x="8690" y="2964"/>
                    <a:pt x="8680" y="2964"/>
                    <a:pt x="8668" y="2963"/>
                  </a:cubicBezTo>
                  <a:cubicBezTo>
                    <a:pt x="8656" y="2963"/>
                    <a:pt x="8645" y="2963"/>
                    <a:pt x="8633" y="2963"/>
                  </a:cubicBezTo>
                  <a:lnTo>
                    <a:pt x="8320" y="2970"/>
                  </a:lnTo>
                  <a:lnTo>
                    <a:pt x="8293" y="3024"/>
                  </a:lnTo>
                  <a:lnTo>
                    <a:pt x="8684" y="3217"/>
                  </a:lnTo>
                  <a:lnTo>
                    <a:pt x="8708" y="3168"/>
                  </a:lnTo>
                  <a:lnTo>
                    <a:pt x="8480" y="3059"/>
                  </a:lnTo>
                  <a:cubicBezTo>
                    <a:pt x="8469" y="3053"/>
                    <a:pt x="8457" y="3048"/>
                    <a:pt x="8445" y="3043"/>
                  </a:cubicBezTo>
                  <a:cubicBezTo>
                    <a:pt x="8434" y="3038"/>
                    <a:pt x="8423" y="3033"/>
                    <a:pt x="8413" y="3029"/>
                  </a:cubicBezTo>
                  <a:cubicBezTo>
                    <a:pt x="8403" y="3025"/>
                    <a:pt x="8394" y="3021"/>
                    <a:pt x="8387" y="3018"/>
                  </a:cubicBezTo>
                  <a:cubicBezTo>
                    <a:pt x="8380" y="3015"/>
                    <a:pt x="8375" y="3013"/>
                    <a:pt x="8371" y="3012"/>
                  </a:cubicBezTo>
                  <a:cubicBezTo>
                    <a:pt x="8375" y="3012"/>
                    <a:pt x="8381" y="3013"/>
                    <a:pt x="8389" y="3013"/>
                  </a:cubicBezTo>
                  <a:cubicBezTo>
                    <a:pt x="8396" y="3013"/>
                    <a:pt x="8405" y="3014"/>
                    <a:pt x="8415" y="3014"/>
                  </a:cubicBezTo>
                  <a:cubicBezTo>
                    <a:pt x="8425" y="3014"/>
                    <a:pt x="8436" y="3014"/>
                    <a:pt x="8448" y="3014"/>
                  </a:cubicBezTo>
                  <a:cubicBezTo>
                    <a:pt x="8461" y="3014"/>
                    <a:pt x="8473" y="3014"/>
                    <a:pt x="8487" y="3013"/>
                  </a:cubicBezTo>
                  <a:lnTo>
                    <a:pt x="8788" y="3006"/>
                  </a:lnTo>
                  <a:lnTo>
                    <a:pt x="8812" y="2957"/>
                  </a:lnTo>
                  <a:close/>
                  <a:moveTo>
                    <a:pt x="8891" y="2797"/>
                  </a:moveTo>
                  <a:lnTo>
                    <a:pt x="8500" y="2604"/>
                  </a:lnTo>
                  <a:lnTo>
                    <a:pt x="8477" y="2650"/>
                  </a:lnTo>
                  <a:lnTo>
                    <a:pt x="8868" y="2842"/>
                  </a:lnTo>
                  <a:lnTo>
                    <a:pt x="8891" y="2797"/>
                  </a:lnTo>
                  <a:close/>
                  <a:moveTo>
                    <a:pt x="2039" y="18075"/>
                  </a:moveTo>
                  <a:cubicBezTo>
                    <a:pt x="2025" y="18073"/>
                    <a:pt x="2011" y="18074"/>
                    <a:pt x="1998" y="18078"/>
                  </a:cubicBezTo>
                  <a:cubicBezTo>
                    <a:pt x="1985" y="18081"/>
                    <a:pt x="1973" y="18087"/>
                    <a:pt x="1962" y="18094"/>
                  </a:cubicBezTo>
                  <a:cubicBezTo>
                    <a:pt x="1951" y="18101"/>
                    <a:pt x="1938" y="18112"/>
                    <a:pt x="1925" y="18127"/>
                  </a:cubicBezTo>
                  <a:lnTo>
                    <a:pt x="1888" y="18165"/>
                  </a:lnTo>
                  <a:cubicBezTo>
                    <a:pt x="1869" y="18185"/>
                    <a:pt x="1852" y="18197"/>
                    <a:pt x="1838" y="18203"/>
                  </a:cubicBezTo>
                  <a:cubicBezTo>
                    <a:pt x="1824" y="18208"/>
                    <a:pt x="1808" y="18207"/>
                    <a:pt x="1792" y="18199"/>
                  </a:cubicBezTo>
                  <a:cubicBezTo>
                    <a:pt x="1772" y="18189"/>
                    <a:pt x="1760" y="18174"/>
                    <a:pt x="1755" y="18155"/>
                  </a:cubicBezTo>
                  <a:cubicBezTo>
                    <a:pt x="1750" y="18136"/>
                    <a:pt x="1754" y="18114"/>
                    <a:pt x="1766" y="18089"/>
                  </a:cubicBezTo>
                  <a:cubicBezTo>
                    <a:pt x="1770" y="18081"/>
                    <a:pt x="1775" y="18073"/>
                    <a:pt x="1780" y="18066"/>
                  </a:cubicBezTo>
                  <a:cubicBezTo>
                    <a:pt x="1784" y="18060"/>
                    <a:pt x="1790" y="18053"/>
                    <a:pt x="1796" y="18047"/>
                  </a:cubicBezTo>
                  <a:cubicBezTo>
                    <a:pt x="1803" y="18041"/>
                    <a:pt x="1810" y="18035"/>
                    <a:pt x="1818" y="18029"/>
                  </a:cubicBezTo>
                  <a:cubicBezTo>
                    <a:pt x="1826" y="18023"/>
                    <a:pt x="1836" y="18017"/>
                    <a:pt x="1846" y="18010"/>
                  </a:cubicBezTo>
                  <a:lnTo>
                    <a:pt x="1823" y="17973"/>
                  </a:lnTo>
                  <a:cubicBezTo>
                    <a:pt x="1779" y="17998"/>
                    <a:pt x="1747" y="18031"/>
                    <a:pt x="1727" y="18073"/>
                  </a:cubicBezTo>
                  <a:cubicBezTo>
                    <a:pt x="1718" y="18092"/>
                    <a:pt x="1712" y="18110"/>
                    <a:pt x="1710" y="18129"/>
                  </a:cubicBezTo>
                  <a:cubicBezTo>
                    <a:pt x="1708" y="18147"/>
                    <a:pt x="1709" y="18164"/>
                    <a:pt x="1713" y="18180"/>
                  </a:cubicBezTo>
                  <a:cubicBezTo>
                    <a:pt x="1718" y="18196"/>
                    <a:pt x="1725" y="18210"/>
                    <a:pt x="1736" y="18223"/>
                  </a:cubicBezTo>
                  <a:cubicBezTo>
                    <a:pt x="1747" y="18235"/>
                    <a:pt x="1760" y="18246"/>
                    <a:pt x="1776" y="18254"/>
                  </a:cubicBezTo>
                  <a:lnTo>
                    <a:pt x="1870" y="18254"/>
                  </a:lnTo>
                  <a:cubicBezTo>
                    <a:pt x="1876" y="18251"/>
                    <a:pt x="1881" y="18248"/>
                    <a:pt x="1886" y="18244"/>
                  </a:cubicBezTo>
                  <a:cubicBezTo>
                    <a:pt x="1896" y="18236"/>
                    <a:pt x="1908" y="18224"/>
                    <a:pt x="1922" y="18209"/>
                  </a:cubicBezTo>
                  <a:lnTo>
                    <a:pt x="1953" y="18175"/>
                  </a:lnTo>
                  <a:cubicBezTo>
                    <a:pt x="1990" y="18136"/>
                    <a:pt x="2026" y="18124"/>
                    <a:pt x="2061" y="18141"/>
                  </a:cubicBezTo>
                  <a:cubicBezTo>
                    <a:pt x="2084" y="18153"/>
                    <a:pt x="2098" y="18171"/>
                    <a:pt x="2103" y="18197"/>
                  </a:cubicBezTo>
                  <a:cubicBezTo>
                    <a:pt x="2105" y="18208"/>
                    <a:pt x="2105" y="18219"/>
                    <a:pt x="2103" y="18229"/>
                  </a:cubicBezTo>
                  <a:cubicBezTo>
                    <a:pt x="2102" y="18237"/>
                    <a:pt x="2099" y="18245"/>
                    <a:pt x="2095" y="18254"/>
                  </a:cubicBezTo>
                  <a:lnTo>
                    <a:pt x="2141" y="18254"/>
                  </a:lnTo>
                  <a:cubicBezTo>
                    <a:pt x="2143" y="18248"/>
                    <a:pt x="2144" y="18241"/>
                    <a:pt x="2145" y="18235"/>
                  </a:cubicBezTo>
                  <a:cubicBezTo>
                    <a:pt x="2148" y="18220"/>
                    <a:pt x="2149" y="18203"/>
                    <a:pt x="2147" y="18186"/>
                  </a:cubicBezTo>
                  <a:cubicBezTo>
                    <a:pt x="2144" y="18164"/>
                    <a:pt x="2137" y="18143"/>
                    <a:pt x="2125" y="18126"/>
                  </a:cubicBezTo>
                  <a:cubicBezTo>
                    <a:pt x="2113" y="18108"/>
                    <a:pt x="2098" y="18095"/>
                    <a:pt x="2079" y="18086"/>
                  </a:cubicBezTo>
                  <a:cubicBezTo>
                    <a:pt x="2067" y="18080"/>
                    <a:pt x="2054" y="18076"/>
                    <a:pt x="2039" y="18075"/>
                  </a:cubicBezTo>
                  <a:close/>
                  <a:moveTo>
                    <a:pt x="9002" y="4138"/>
                  </a:moveTo>
                  <a:lnTo>
                    <a:pt x="9002" y="4082"/>
                  </a:lnTo>
                  <a:lnTo>
                    <a:pt x="8735" y="3951"/>
                  </a:lnTo>
                  <a:lnTo>
                    <a:pt x="8787" y="3845"/>
                  </a:lnTo>
                  <a:lnTo>
                    <a:pt x="8749" y="3823"/>
                  </a:lnTo>
                  <a:lnTo>
                    <a:pt x="8622" y="4082"/>
                  </a:lnTo>
                  <a:lnTo>
                    <a:pt x="8662" y="4101"/>
                  </a:lnTo>
                  <a:lnTo>
                    <a:pt x="8713" y="3996"/>
                  </a:lnTo>
                  <a:lnTo>
                    <a:pt x="9002" y="4138"/>
                  </a:lnTo>
                  <a:close/>
                  <a:moveTo>
                    <a:pt x="9002" y="3896"/>
                  </a:moveTo>
                  <a:lnTo>
                    <a:pt x="9002" y="3830"/>
                  </a:lnTo>
                  <a:lnTo>
                    <a:pt x="8863" y="3696"/>
                  </a:lnTo>
                  <a:lnTo>
                    <a:pt x="9002" y="3718"/>
                  </a:lnTo>
                  <a:lnTo>
                    <a:pt x="9002" y="3666"/>
                  </a:lnTo>
                  <a:lnTo>
                    <a:pt x="8838" y="3643"/>
                  </a:lnTo>
                  <a:lnTo>
                    <a:pt x="8808" y="3704"/>
                  </a:lnTo>
                  <a:lnTo>
                    <a:pt x="9002" y="3896"/>
                  </a:lnTo>
                  <a:close/>
                  <a:moveTo>
                    <a:pt x="9002" y="3432"/>
                  </a:moveTo>
                  <a:lnTo>
                    <a:pt x="9002" y="3310"/>
                  </a:lnTo>
                  <a:lnTo>
                    <a:pt x="8902" y="3513"/>
                  </a:lnTo>
                  <a:lnTo>
                    <a:pt x="8941" y="3532"/>
                  </a:lnTo>
                  <a:lnTo>
                    <a:pt x="8993" y="3427"/>
                  </a:lnTo>
                  <a:lnTo>
                    <a:pt x="9002" y="3432"/>
                  </a:lnTo>
                  <a:close/>
                  <a:moveTo>
                    <a:pt x="2257" y="18004"/>
                  </a:moveTo>
                  <a:lnTo>
                    <a:pt x="1866" y="17812"/>
                  </a:lnTo>
                  <a:lnTo>
                    <a:pt x="1844" y="17858"/>
                  </a:lnTo>
                  <a:lnTo>
                    <a:pt x="2234" y="18050"/>
                  </a:lnTo>
                  <a:lnTo>
                    <a:pt x="2257" y="18004"/>
                  </a:lnTo>
                  <a:close/>
                  <a:moveTo>
                    <a:pt x="2032" y="17475"/>
                  </a:moveTo>
                  <a:lnTo>
                    <a:pt x="1905" y="17734"/>
                  </a:lnTo>
                  <a:lnTo>
                    <a:pt x="1944" y="17753"/>
                  </a:lnTo>
                  <a:lnTo>
                    <a:pt x="1995" y="17648"/>
                  </a:lnTo>
                  <a:lnTo>
                    <a:pt x="2347" y="17821"/>
                  </a:lnTo>
                  <a:lnTo>
                    <a:pt x="2369" y="17776"/>
                  </a:lnTo>
                  <a:lnTo>
                    <a:pt x="2018" y="17603"/>
                  </a:lnTo>
                  <a:lnTo>
                    <a:pt x="2070" y="17497"/>
                  </a:lnTo>
                  <a:lnTo>
                    <a:pt x="2032" y="17475"/>
                  </a:lnTo>
                  <a:close/>
                  <a:moveTo>
                    <a:pt x="2199" y="17135"/>
                  </a:moveTo>
                  <a:lnTo>
                    <a:pt x="2173" y="17188"/>
                  </a:lnTo>
                  <a:lnTo>
                    <a:pt x="2285" y="17337"/>
                  </a:lnTo>
                  <a:cubicBezTo>
                    <a:pt x="2292" y="17347"/>
                    <a:pt x="2299" y="17356"/>
                    <a:pt x="2306" y="17364"/>
                  </a:cubicBezTo>
                  <a:cubicBezTo>
                    <a:pt x="2313" y="17373"/>
                    <a:pt x="2317" y="17378"/>
                    <a:pt x="2319" y="17379"/>
                  </a:cubicBezTo>
                  <a:cubicBezTo>
                    <a:pt x="2309" y="17379"/>
                    <a:pt x="2301" y="17379"/>
                    <a:pt x="2292" y="17378"/>
                  </a:cubicBezTo>
                  <a:cubicBezTo>
                    <a:pt x="2284" y="17378"/>
                    <a:pt x="2275" y="17378"/>
                    <a:pt x="2265" y="17378"/>
                  </a:cubicBezTo>
                  <a:lnTo>
                    <a:pt x="2079" y="17378"/>
                  </a:lnTo>
                  <a:lnTo>
                    <a:pt x="2051" y="17436"/>
                  </a:lnTo>
                  <a:lnTo>
                    <a:pt x="2349" y="17426"/>
                  </a:lnTo>
                  <a:lnTo>
                    <a:pt x="2504" y="17502"/>
                  </a:lnTo>
                  <a:lnTo>
                    <a:pt x="2528" y="17454"/>
                  </a:lnTo>
                  <a:lnTo>
                    <a:pt x="2376" y="17379"/>
                  </a:lnTo>
                  <a:lnTo>
                    <a:pt x="2199" y="17135"/>
                  </a:lnTo>
                  <a:close/>
                  <a:moveTo>
                    <a:pt x="2559" y="16706"/>
                  </a:moveTo>
                  <a:cubicBezTo>
                    <a:pt x="2532" y="16700"/>
                    <a:pt x="2507" y="16698"/>
                    <a:pt x="2483" y="16702"/>
                  </a:cubicBezTo>
                  <a:cubicBezTo>
                    <a:pt x="2474" y="16703"/>
                    <a:pt x="2464" y="16705"/>
                    <a:pt x="2453" y="16709"/>
                  </a:cubicBezTo>
                  <a:cubicBezTo>
                    <a:pt x="2442" y="16712"/>
                    <a:pt x="2430" y="16717"/>
                    <a:pt x="2419" y="16724"/>
                  </a:cubicBezTo>
                  <a:cubicBezTo>
                    <a:pt x="2408" y="16731"/>
                    <a:pt x="2397" y="16740"/>
                    <a:pt x="2387" y="16751"/>
                  </a:cubicBezTo>
                  <a:cubicBezTo>
                    <a:pt x="2377" y="16762"/>
                    <a:pt x="2367" y="16776"/>
                    <a:pt x="2359" y="16793"/>
                  </a:cubicBezTo>
                  <a:cubicBezTo>
                    <a:pt x="2347" y="16817"/>
                    <a:pt x="2341" y="16841"/>
                    <a:pt x="2341" y="16865"/>
                  </a:cubicBezTo>
                  <a:cubicBezTo>
                    <a:pt x="2341" y="16889"/>
                    <a:pt x="2346" y="16912"/>
                    <a:pt x="2356" y="16934"/>
                  </a:cubicBezTo>
                  <a:cubicBezTo>
                    <a:pt x="2367" y="16956"/>
                    <a:pt x="2383" y="16976"/>
                    <a:pt x="2404" y="16996"/>
                  </a:cubicBezTo>
                  <a:cubicBezTo>
                    <a:pt x="2425" y="17015"/>
                    <a:pt x="2452" y="17032"/>
                    <a:pt x="2483" y="17048"/>
                  </a:cubicBezTo>
                  <a:cubicBezTo>
                    <a:pt x="2550" y="17081"/>
                    <a:pt x="2610" y="17091"/>
                    <a:pt x="2661" y="17077"/>
                  </a:cubicBezTo>
                  <a:cubicBezTo>
                    <a:pt x="2682" y="17071"/>
                    <a:pt x="2702" y="17061"/>
                    <a:pt x="2720" y="17047"/>
                  </a:cubicBezTo>
                  <a:cubicBezTo>
                    <a:pt x="2738" y="17033"/>
                    <a:pt x="2753" y="17014"/>
                    <a:pt x="2765" y="16990"/>
                  </a:cubicBezTo>
                  <a:cubicBezTo>
                    <a:pt x="2775" y="16970"/>
                    <a:pt x="2781" y="16950"/>
                    <a:pt x="2783" y="16932"/>
                  </a:cubicBezTo>
                  <a:cubicBezTo>
                    <a:pt x="2785" y="16913"/>
                    <a:pt x="2782" y="16894"/>
                    <a:pt x="2776" y="16873"/>
                  </a:cubicBezTo>
                  <a:cubicBezTo>
                    <a:pt x="2768" y="16844"/>
                    <a:pt x="2753" y="16819"/>
                    <a:pt x="2732" y="16797"/>
                  </a:cubicBezTo>
                  <a:cubicBezTo>
                    <a:pt x="2712" y="16776"/>
                    <a:pt x="2683" y="16756"/>
                    <a:pt x="2645" y="16738"/>
                  </a:cubicBezTo>
                  <a:cubicBezTo>
                    <a:pt x="2614" y="16722"/>
                    <a:pt x="2585" y="16711"/>
                    <a:pt x="2559" y="16706"/>
                  </a:cubicBezTo>
                  <a:close/>
                  <a:moveTo>
                    <a:pt x="2668" y="16816"/>
                  </a:moveTo>
                  <a:cubicBezTo>
                    <a:pt x="2680" y="16823"/>
                    <a:pt x="2690" y="16830"/>
                    <a:pt x="2698" y="16837"/>
                  </a:cubicBezTo>
                  <a:cubicBezTo>
                    <a:pt x="2706" y="16844"/>
                    <a:pt x="2713" y="16851"/>
                    <a:pt x="2719" y="16858"/>
                  </a:cubicBezTo>
                  <a:cubicBezTo>
                    <a:pt x="2724" y="16866"/>
                    <a:pt x="2729" y="16873"/>
                    <a:pt x="2732" y="16881"/>
                  </a:cubicBezTo>
                  <a:cubicBezTo>
                    <a:pt x="2739" y="16895"/>
                    <a:pt x="2742" y="16910"/>
                    <a:pt x="2742" y="16924"/>
                  </a:cubicBezTo>
                  <a:cubicBezTo>
                    <a:pt x="2742" y="16939"/>
                    <a:pt x="2738" y="16954"/>
                    <a:pt x="2730" y="16970"/>
                  </a:cubicBezTo>
                  <a:cubicBezTo>
                    <a:pt x="2726" y="16978"/>
                    <a:pt x="2721" y="16986"/>
                    <a:pt x="2715" y="16993"/>
                  </a:cubicBezTo>
                  <a:cubicBezTo>
                    <a:pt x="2709" y="17001"/>
                    <a:pt x="2702" y="17007"/>
                    <a:pt x="2695" y="17013"/>
                  </a:cubicBezTo>
                  <a:cubicBezTo>
                    <a:pt x="2688" y="17018"/>
                    <a:pt x="2680" y="17023"/>
                    <a:pt x="2672" y="17027"/>
                  </a:cubicBezTo>
                  <a:cubicBezTo>
                    <a:pt x="2664" y="17030"/>
                    <a:pt x="2655" y="17032"/>
                    <a:pt x="2647" y="17033"/>
                  </a:cubicBezTo>
                  <a:cubicBezTo>
                    <a:pt x="2630" y="17034"/>
                    <a:pt x="2608" y="17031"/>
                    <a:pt x="2582" y="17024"/>
                  </a:cubicBezTo>
                  <a:cubicBezTo>
                    <a:pt x="2556" y="17016"/>
                    <a:pt x="2528" y="17006"/>
                    <a:pt x="2499" y="16991"/>
                  </a:cubicBezTo>
                  <a:cubicBezTo>
                    <a:pt x="2474" y="16979"/>
                    <a:pt x="2454" y="16967"/>
                    <a:pt x="2439" y="16955"/>
                  </a:cubicBezTo>
                  <a:cubicBezTo>
                    <a:pt x="2423" y="16944"/>
                    <a:pt x="2410" y="16931"/>
                    <a:pt x="2401" y="16918"/>
                  </a:cubicBezTo>
                  <a:cubicBezTo>
                    <a:pt x="2390" y="16904"/>
                    <a:pt x="2385" y="16887"/>
                    <a:pt x="2384" y="16868"/>
                  </a:cubicBezTo>
                  <a:cubicBezTo>
                    <a:pt x="2383" y="16849"/>
                    <a:pt x="2387" y="16830"/>
                    <a:pt x="2396" y="16812"/>
                  </a:cubicBezTo>
                  <a:cubicBezTo>
                    <a:pt x="2408" y="16789"/>
                    <a:pt x="2422" y="16773"/>
                    <a:pt x="2440" y="16764"/>
                  </a:cubicBezTo>
                  <a:cubicBezTo>
                    <a:pt x="2457" y="16755"/>
                    <a:pt x="2475" y="16751"/>
                    <a:pt x="2493" y="16751"/>
                  </a:cubicBezTo>
                  <a:cubicBezTo>
                    <a:pt x="2510" y="16751"/>
                    <a:pt x="2529" y="16755"/>
                    <a:pt x="2550" y="16762"/>
                  </a:cubicBezTo>
                  <a:cubicBezTo>
                    <a:pt x="2572" y="16769"/>
                    <a:pt x="2597" y="16779"/>
                    <a:pt x="2626" y="16793"/>
                  </a:cubicBezTo>
                  <a:cubicBezTo>
                    <a:pt x="2642" y="16801"/>
                    <a:pt x="2656" y="16809"/>
                    <a:pt x="2668" y="16816"/>
                  </a:cubicBezTo>
                  <a:close/>
                  <a:moveTo>
                    <a:pt x="2593" y="16335"/>
                  </a:moveTo>
                  <a:lnTo>
                    <a:pt x="2492" y="16540"/>
                  </a:lnTo>
                  <a:lnTo>
                    <a:pt x="2883" y="16733"/>
                  </a:lnTo>
                  <a:lnTo>
                    <a:pt x="2906" y="16685"/>
                  </a:lnTo>
                  <a:lnTo>
                    <a:pt x="2720" y="16594"/>
                  </a:lnTo>
                  <a:lnTo>
                    <a:pt x="2782" y="16469"/>
                  </a:lnTo>
                  <a:lnTo>
                    <a:pt x="2744" y="16450"/>
                  </a:lnTo>
                  <a:lnTo>
                    <a:pt x="2682" y="16575"/>
                  </a:lnTo>
                  <a:lnTo>
                    <a:pt x="2554" y="16512"/>
                  </a:lnTo>
                  <a:lnTo>
                    <a:pt x="2628" y="16361"/>
                  </a:lnTo>
                  <a:lnTo>
                    <a:pt x="2593" y="16335"/>
                  </a:lnTo>
                  <a:close/>
                  <a:moveTo>
                    <a:pt x="3259" y="15968"/>
                  </a:moveTo>
                  <a:lnTo>
                    <a:pt x="2851" y="15809"/>
                  </a:lnTo>
                  <a:lnTo>
                    <a:pt x="2818" y="15878"/>
                  </a:lnTo>
                  <a:lnTo>
                    <a:pt x="3041" y="16080"/>
                  </a:lnTo>
                  <a:cubicBezTo>
                    <a:pt x="3055" y="16091"/>
                    <a:pt x="3067" y="16102"/>
                    <a:pt x="3078" y="16110"/>
                  </a:cubicBezTo>
                  <a:cubicBezTo>
                    <a:pt x="3090" y="16119"/>
                    <a:pt x="3096" y="16124"/>
                    <a:pt x="3097" y="16125"/>
                  </a:cubicBezTo>
                  <a:cubicBezTo>
                    <a:pt x="3095" y="16124"/>
                    <a:pt x="3087" y="16122"/>
                    <a:pt x="3074" y="16119"/>
                  </a:cubicBezTo>
                  <a:cubicBezTo>
                    <a:pt x="3060" y="16115"/>
                    <a:pt x="3043" y="16111"/>
                    <a:pt x="3022" y="16107"/>
                  </a:cubicBezTo>
                  <a:lnTo>
                    <a:pt x="2732" y="16053"/>
                  </a:lnTo>
                  <a:lnTo>
                    <a:pt x="2698" y="16121"/>
                  </a:lnTo>
                  <a:lnTo>
                    <a:pt x="3072" y="16347"/>
                  </a:lnTo>
                  <a:lnTo>
                    <a:pt x="3094" y="16302"/>
                  </a:lnTo>
                  <a:lnTo>
                    <a:pt x="2827" y="16144"/>
                  </a:lnTo>
                  <a:cubicBezTo>
                    <a:pt x="2821" y="16141"/>
                    <a:pt x="2815" y="16137"/>
                    <a:pt x="2807" y="16133"/>
                  </a:cubicBezTo>
                  <a:cubicBezTo>
                    <a:pt x="2800" y="16128"/>
                    <a:pt x="2792" y="16124"/>
                    <a:pt x="2785" y="16120"/>
                  </a:cubicBezTo>
                  <a:cubicBezTo>
                    <a:pt x="2778" y="16116"/>
                    <a:pt x="2771" y="16112"/>
                    <a:pt x="2766" y="16109"/>
                  </a:cubicBezTo>
                  <a:cubicBezTo>
                    <a:pt x="2761" y="16106"/>
                    <a:pt x="2758" y="16104"/>
                    <a:pt x="2756" y="16104"/>
                  </a:cubicBezTo>
                  <a:cubicBezTo>
                    <a:pt x="2761" y="16105"/>
                    <a:pt x="2770" y="16107"/>
                    <a:pt x="2784" y="16109"/>
                  </a:cubicBezTo>
                  <a:cubicBezTo>
                    <a:pt x="2799" y="16112"/>
                    <a:pt x="2817" y="16116"/>
                    <a:pt x="2839" y="16120"/>
                  </a:cubicBezTo>
                  <a:lnTo>
                    <a:pt x="3155" y="16179"/>
                  </a:lnTo>
                  <a:lnTo>
                    <a:pt x="3174" y="16139"/>
                  </a:lnTo>
                  <a:lnTo>
                    <a:pt x="2924" y="15912"/>
                  </a:lnTo>
                  <a:cubicBezTo>
                    <a:pt x="2919" y="15908"/>
                    <a:pt x="2913" y="15903"/>
                    <a:pt x="2907" y="15898"/>
                  </a:cubicBezTo>
                  <a:cubicBezTo>
                    <a:pt x="2901" y="15893"/>
                    <a:pt x="2896" y="15888"/>
                    <a:pt x="2890" y="15884"/>
                  </a:cubicBezTo>
                  <a:cubicBezTo>
                    <a:pt x="2885" y="15879"/>
                    <a:pt x="2881" y="15875"/>
                    <a:pt x="2877" y="15872"/>
                  </a:cubicBezTo>
                  <a:cubicBezTo>
                    <a:pt x="2873" y="15869"/>
                    <a:pt x="2871" y="15868"/>
                    <a:pt x="2871" y="15867"/>
                  </a:cubicBezTo>
                  <a:cubicBezTo>
                    <a:pt x="2871" y="15867"/>
                    <a:pt x="2874" y="15868"/>
                    <a:pt x="2879" y="15870"/>
                  </a:cubicBezTo>
                  <a:cubicBezTo>
                    <a:pt x="2883" y="15873"/>
                    <a:pt x="2889" y="15875"/>
                    <a:pt x="2896" y="15878"/>
                  </a:cubicBezTo>
                  <a:cubicBezTo>
                    <a:pt x="2902" y="15881"/>
                    <a:pt x="2910" y="15884"/>
                    <a:pt x="2917" y="15888"/>
                  </a:cubicBezTo>
                  <a:cubicBezTo>
                    <a:pt x="2925" y="15891"/>
                    <a:pt x="2932" y="15894"/>
                    <a:pt x="2938" y="15896"/>
                  </a:cubicBezTo>
                  <a:lnTo>
                    <a:pt x="3236" y="16015"/>
                  </a:lnTo>
                  <a:lnTo>
                    <a:pt x="3259" y="15968"/>
                  </a:lnTo>
                  <a:close/>
                  <a:moveTo>
                    <a:pt x="3043" y="15419"/>
                  </a:moveTo>
                  <a:lnTo>
                    <a:pt x="3021" y="15466"/>
                  </a:lnTo>
                  <a:lnTo>
                    <a:pt x="3293" y="15600"/>
                  </a:lnTo>
                  <a:cubicBezTo>
                    <a:pt x="3306" y="15606"/>
                    <a:pt x="3317" y="15613"/>
                    <a:pt x="3326" y="15619"/>
                  </a:cubicBezTo>
                  <a:cubicBezTo>
                    <a:pt x="3334" y="15625"/>
                    <a:pt x="3341" y="15634"/>
                    <a:pt x="3347" y="15644"/>
                  </a:cubicBezTo>
                  <a:cubicBezTo>
                    <a:pt x="3352" y="15654"/>
                    <a:pt x="3353" y="15666"/>
                    <a:pt x="3352" y="15680"/>
                  </a:cubicBezTo>
                  <a:cubicBezTo>
                    <a:pt x="3350" y="15694"/>
                    <a:pt x="3345" y="15709"/>
                    <a:pt x="3337" y="15725"/>
                  </a:cubicBezTo>
                  <a:cubicBezTo>
                    <a:pt x="3331" y="15738"/>
                    <a:pt x="3325" y="15747"/>
                    <a:pt x="3318" y="15755"/>
                  </a:cubicBezTo>
                  <a:cubicBezTo>
                    <a:pt x="3312" y="15763"/>
                    <a:pt x="3305" y="15769"/>
                    <a:pt x="3298" y="15773"/>
                  </a:cubicBezTo>
                  <a:cubicBezTo>
                    <a:pt x="3291" y="15777"/>
                    <a:pt x="3285" y="15780"/>
                    <a:pt x="3279" y="15781"/>
                  </a:cubicBezTo>
                  <a:cubicBezTo>
                    <a:pt x="3272" y="15783"/>
                    <a:pt x="3266" y="15783"/>
                    <a:pt x="3261" y="15783"/>
                  </a:cubicBezTo>
                  <a:cubicBezTo>
                    <a:pt x="3254" y="15783"/>
                    <a:pt x="3245" y="15780"/>
                    <a:pt x="3233" y="15776"/>
                  </a:cubicBezTo>
                  <a:cubicBezTo>
                    <a:pt x="3222" y="15772"/>
                    <a:pt x="3211" y="15767"/>
                    <a:pt x="3202" y="15762"/>
                  </a:cubicBezTo>
                  <a:lnTo>
                    <a:pt x="2938" y="15633"/>
                  </a:lnTo>
                  <a:lnTo>
                    <a:pt x="2916" y="15679"/>
                  </a:lnTo>
                  <a:lnTo>
                    <a:pt x="3196" y="15817"/>
                  </a:lnTo>
                  <a:cubicBezTo>
                    <a:pt x="3205" y="15821"/>
                    <a:pt x="3215" y="15825"/>
                    <a:pt x="3227" y="15830"/>
                  </a:cubicBezTo>
                  <a:cubicBezTo>
                    <a:pt x="3239" y="15834"/>
                    <a:pt x="3250" y="15836"/>
                    <a:pt x="3263" y="15835"/>
                  </a:cubicBezTo>
                  <a:cubicBezTo>
                    <a:pt x="3287" y="15834"/>
                    <a:pt x="3308" y="15827"/>
                    <a:pt x="3326" y="15813"/>
                  </a:cubicBezTo>
                  <a:cubicBezTo>
                    <a:pt x="3344" y="15800"/>
                    <a:pt x="3361" y="15778"/>
                    <a:pt x="3376" y="15747"/>
                  </a:cubicBezTo>
                  <a:cubicBezTo>
                    <a:pt x="3388" y="15723"/>
                    <a:pt x="3395" y="15702"/>
                    <a:pt x="3398" y="15684"/>
                  </a:cubicBezTo>
                  <a:cubicBezTo>
                    <a:pt x="3401" y="15665"/>
                    <a:pt x="3400" y="15647"/>
                    <a:pt x="3396" y="15630"/>
                  </a:cubicBezTo>
                  <a:cubicBezTo>
                    <a:pt x="3392" y="15613"/>
                    <a:pt x="3384" y="15600"/>
                    <a:pt x="3373" y="15589"/>
                  </a:cubicBezTo>
                  <a:cubicBezTo>
                    <a:pt x="3362" y="15579"/>
                    <a:pt x="3345" y="15568"/>
                    <a:pt x="3321" y="15556"/>
                  </a:cubicBezTo>
                  <a:lnTo>
                    <a:pt x="3043" y="15419"/>
                  </a:lnTo>
                  <a:close/>
                  <a:moveTo>
                    <a:pt x="2886" y="15550"/>
                  </a:moveTo>
                  <a:cubicBezTo>
                    <a:pt x="2878" y="15553"/>
                    <a:pt x="2871" y="15559"/>
                    <a:pt x="2867" y="15567"/>
                  </a:cubicBezTo>
                  <a:cubicBezTo>
                    <a:pt x="2863" y="15575"/>
                    <a:pt x="2863" y="15583"/>
                    <a:pt x="2866" y="15592"/>
                  </a:cubicBezTo>
                  <a:cubicBezTo>
                    <a:pt x="2869" y="15600"/>
                    <a:pt x="2874" y="15607"/>
                    <a:pt x="2882" y="15610"/>
                  </a:cubicBezTo>
                  <a:cubicBezTo>
                    <a:pt x="2890" y="15615"/>
                    <a:pt x="2899" y="15615"/>
                    <a:pt x="2908" y="15612"/>
                  </a:cubicBezTo>
                  <a:cubicBezTo>
                    <a:pt x="2916" y="15610"/>
                    <a:pt x="2923" y="15604"/>
                    <a:pt x="2927" y="15596"/>
                  </a:cubicBezTo>
                  <a:cubicBezTo>
                    <a:pt x="2931" y="15587"/>
                    <a:pt x="2931" y="15579"/>
                    <a:pt x="2928" y="15571"/>
                  </a:cubicBezTo>
                  <a:cubicBezTo>
                    <a:pt x="2925" y="15562"/>
                    <a:pt x="2919" y="15556"/>
                    <a:pt x="2911" y="15552"/>
                  </a:cubicBezTo>
                  <a:cubicBezTo>
                    <a:pt x="2903" y="15548"/>
                    <a:pt x="2895" y="15547"/>
                    <a:pt x="2886" y="15550"/>
                  </a:cubicBezTo>
                  <a:close/>
                  <a:moveTo>
                    <a:pt x="2944" y="15433"/>
                  </a:moveTo>
                  <a:cubicBezTo>
                    <a:pt x="2935" y="15436"/>
                    <a:pt x="2929" y="15442"/>
                    <a:pt x="2925" y="15450"/>
                  </a:cubicBezTo>
                  <a:cubicBezTo>
                    <a:pt x="2921" y="15458"/>
                    <a:pt x="2920" y="15467"/>
                    <a:pt x="2923" y="15475"/>
                  </a:cubicBezTo>
                  <a:cubicBezTo>
                    <a:pt x="2926" y="15484"/>
                    <a:pt x="2931" y="15490"/>
                    <a:pt x="2939" y="15494"/>
                  </a:cubicBezTo>
                  <a:cubicBezTo>
                    <a:pt x="2948" y="15498"/>
                    <a:pt x="2956" y="15498"/>
                    <a:pt x="2965" y="15496"/>
                  </a:cubicBezTo>
                  <a:cubicBezTo>
                    <a:pt x="2974" y="15493"/>
                    <a:pt x="2980" y="15487"/>
                    <a:pt x="2984" y="15479"/>
                  </a:cubicBezTo>
                  <a:cubicBezTo>
                    <a:pt x="2988" y="15471"/>
                    <a:pt x="2989" y="15462"/>
                    <a:pt x="2986" y="15454"/>
                  </a:cubicBezTo>
                  <a:cubicBezTo>
                    <a:pt x="2982" y="15445"/>
                    <a:pt x="2977" y="15439"/>
                    <a:pt x="2968" y="15435"/>
                  </a:cubicBezTo>
                  <a:cubicBezTo>
                    <a:pt x="2960" y="15431"/>
                    <a:pt x="2952" y="15431"/>
                    <a:pt x="2944" y="15433"/>
                  </a:cubicBezTo>
                  <a:close/>
                  <a:moveTo>
                    <a:pt x="3617" y="15239"/>
                  </a:moveTo>
                  <a:lnTo>
                    <a:pt x="3227" y="15047"/>
                  </a:lnTo>
                  <a:lnTo>
                    <a:pt x="3204" y="15093"/>
                  </a:lnTo>
                  <a:lnTo>
                    <a:pt x="3417" y="15196"/>
                  </a:lnTo>
                  <a:cubicBezTo>
                    <a:pt x="3431" y="15203"/>
                    <a:pt x="3445" y="15209"/>
                    <a:pt x="3460" y="15216"/>
                  </a:cubicBezTo>
                  <a:cubicBezTo>
                    <a:pt x="3474" y="15222"/>
                    <a:pt x="3487" y="15228"/>
                    <a:pt x="3499" y="15233"/>
                  </a:cubicBezTo>
                  <a:cubicBezTo>
                    <a:pt x="3510" y="15238"/>
                    <a:pt x="3519" y="15242"/>
                    <a:pt x="3527" y="15245"/>
                  </a:cubicBezTo>
                  <a:cubicBezTo>
                    <a:pt x="3534" y="15248"/>
                    <a:pt x="3538" y="15249"/>
                    <a:pt x="3539" y="15249"/>
                  </a:cubicBezTo>
                  <a:cubicBezTo>
                    <a:pt x="3537" y="15249"/>
                    <a:pt x="3534" y="15249"/>
                    <a:pt x="3528" y="15248"/>
                  </a:cubicBezTo>
                  <a:cubicBezTo>
                    <a:pt x="3521" y="15248"/>
                    <a:pt x="3514" y="15248"/>
                    <a:pt x="3505" y="15247"/>
                  </a:cubicBezTo>
                  <a:cubicBezTo>
                    <a:pt x="3495" y="15247"/>
                    <a:pt x="3485" y="15246"/>
                    <a:pt x="3473" y="15246"/>
                  </a:cubicBezTo>
                  <a:cubicBezTo>
                    <a:pt x="3462" y="15245"/>
                    <a:pt x="3450" y="15245"/>
                    <a:pt x="3439" y="15245"/>
                  </a:cubicBezTo>
                  <a:lnTo>
                    <a:pt x="3125" y="15253"/>
                  </a:lnTo>
                  <a:lnTo>
                    <a:pt x="3099" y="15307"/>
                  </a:lnTo>
                  <a:lnTo>
                    <a:pt x="3490" y="15499"/>
                  </a:lnTo>
                  <a:lnTo>
                    <a:pt x="3513" y="15451"/>
                  </a:lnTo>
                  <a:lnTo>
                    <a:pt x="3285" y="15341"/>
                  </a:lnTo>
                  <a:cubicBezTo>
                    <a:pt x="3274" y="15336"/>
                    <a:pt x="3263" y="15330"/>
                    <a:pt x="3251" y="15325"/>
                  </a:cubicBezTo>
                  <a:cubicBezTo>
                    <a:pt x="3239" y="15320"/>
                    <a:pt x="3228" y="15316"/>
                    <a:pt x="3218" y="15311"/>
                  </a:cubicBezTo>
                  <a:cubicBezTo>
                    <a:pt x="3208" y="15307"/>
                    <a:pt x="3200" y="15304"/>
                    <a:pt x="3192" y="15300"/>
                  </a:cubicBezTo>
                  <a:cubicBezTo>
                    <a:pt x="3185" y="15297"/>
                    <a:pt x="3180" y="15295"/>
                    <a:pt x="3177" y="15294"/>
                  </a:cubicBezTo>
                  <a:cubicBezTo>
                    <a:pt x="3181" y="15295"/>
                    <a:pt x="3187" y="15295"/>
                    <a:pt x="3194" y="15296"/>
                  </a:cubicBezTo>
                  <a:cubicBezTo>
                    <a:pt x="3201" y="15296"/>
                    <a:pt x="3210" y="15296"/>
                    <a:pt x="3220" y="15296"/>
                  </a:cubicBezTo>
                  <a:cubicBezTo>
                    <a:pt x="3230" y="15296"/>
                    <a:pt x="3242" y="15296"/>
                    <a:pt x="3254" y="15296"/>
                  </a:cubicBezTo>
                  <a:cubicBezTo>
                    <a:pt x="3266" y="15296"/>
                    <a:pt x="3279" y="15296"/>
                    <a:pt x="3292" y="15296"/>
                  </a:cubicBezTo>
                  <a:lnTo>
                    <a:pt x="3593" y="15288"/>
                  </a:lnTo>
                  <a:lnTo>
                    <a:pt x="3617" y="15239"/>
                  </a:lnTo>
                  <a:close/>
                  <a:moveTo>
                    <a:pt x="3642" y="14818"/>
                  </a:moveTo>
                  <a:cubicBezTo>
                    <a:pt x="3627" y="14817"/>
                    <a:pt x="3613" y="14818"/>
                    <a:pt x="3600" y="14821"/>
                  </a:cubicBezTo>
                  <a:cubicBezTo>
                    <a:pt x="3587" y="14825"/>
                    <a:pt x="3575" y="14830"/>
                    <a:pt x="3564" y="14838"/>
                  </a:cubicBezTo>
                  <a:cubicBezTo>
                    <a:pt x="3553" y="14845"/>
                    <a:pt x="3541" y="14856"/>
                    <a:pt x="3527" y="14871"/>
                  </a:cubicBezTo>
                  <a:lnTo>
                    <a:pt x="3490" y="14909"/>
                  </a:lnTo>
                  <a:cubicBezTo>
                    <a:pt x="3471" y="14928"/>
                    <a:pt x="3455" y="14941"/>
                    <a:pt x="3440" y="14946"/>
                  </a:cubicBezTo>
                  <a:cubicBezTo>
                    <a:pt x="3426" y="14952"/>
                    <a:pt x="3411" y="14950"/>
                    <a:pt x="3395" y="14943"/>
                  </a:cubicBezTo>
                  <a:cubicBezTo>
                    <a:pt x="3375" y="14933"/>
                    <a:pt x="3362" y="14918"/>
                    <a:pt x="3358" y="14899"/>
                  </a:cubicBezTo>
                  <a:cubicBezTo>
                    <a:pt x="3353" y="14879"/>
                    <a:pt x="3357" y="14857"/>
                    <a:pt x="3369" y="14833"/>
                  </a:cubicBezTo>
                  <a:cubicBezTo>
                    <a:pt x="3373" y="14824"/>
                    <a:pt x="3377" y="14817"/>
                    <a:pt x="3382" y="14810"/>
                  </a:cubicBezTo>
                  <a:cubicBezTo>
                    <a:pt x="3387" y="14803"/>
                    <a:pt x="3392" y="14797"/>
                    <a:pt x="3399" y="14791"/>
                  </a:cubicBezTo>
                  <a:cubicBezTo>
                    <a:pt x="3405" y="14784"/>
                    <a:pt x="3412" y="14778"/>
                    <a:pt x="3420" y="14773"/>
                  </a:cubicBezTo>
                  <a:cubicBezTo>
                    <a:pt x="3428" y="14767"/>
                    <a:pt x="3438" y="14760"/>
                    <a:pt x="3449" y="14754"/>
                  </a:cubicBezTo>
                  <a:lnTo>
                    <a:pt x="3425" y="14717"/>
                  </a:lnTo>
                  <a:cubicBezTo>
                    <a:pt x="3382" y="14742"/>
                    <a:pt x="3350" y="14775"/>
                    <a:pt x="3329" y="14816"/>
                  </a:cubicBezTo>
                  <a:cubicBezTo>
                    <a:pt x="3320" y="14835"/>
                    <a:pt x="3314" y="14854"/>
                    <a:pt x="3312" y="14872"/>
                  </a:cubicBezTo>
                  <a:cubicBezTo>
                    <a:pt x="3310" y="14890"/>
                    <a:pt x="3311" y="14908"/>
                    <a:pt x="3316" y="14923"/>
                  </a:cubicBezTo>
                  <a:cubicBezTo>
                    <a:pt x="3320" y="14939"/>
                    <a:pt x="3328" y="14954"/>
                    <a:pt x="3338" y="14966"/>
                  </a:cubicBezTo>
                  <a:cubicBezTo>
                    <a:pt x="3349" y="14979"/>
                    <a:pt x="3363" y="14990"/>
                    <a:pt x="3379" y="14998"/>
                  </a:cubicBezTo>
                  <a:cubicBezTo>
                    <a:pt x="3404" y="15010"/>
                    <a:pt x="3430" y="15013"/>
                    <a:pt x="3455" y="15005"/>
                  </a:cubicBezTo>
                  <a:cubicBezTo>
                    <a:pt x="3467" y="15001"/>
                    <a:pt x="3478" y="14995"/>
                    <a:pt x="3488" y="14987"/>
                  </a:cubicBezTo>
                  <a:cubicBezTo>
                    <a:pt x="3498" y="14979"/>
                    <a:pt x="3510" y="14968"/>
                    <a:pt x="3524" y="14953"/>
                  </a:cubicBezTo>
                  <a:lnTo>
                    <a:pt x="3556" y="14919"/>
                  </a:lnTo>
                  <a:cubicBezTo>
                    <a:pt x="3593" y="14879"/>
                    <a:pt x="3628" y="14868"/>
                    <a:pt x="3663" y="14885"/>
                  </a:cubicBezTo>
                  <a:cubicBezTo>
                    <a:pt x="3686" y="14896"/>
                    <a:pt x="3700" y="14915"/>
                    <a:pt x="3705" y="14940"/>
                  </a:cubicBezTo>
                  <a:cubicBezTo>
                    <a:pt x="3707" y="14952"/>
                    <a:pt x="3708" y="14963"/>
                    <a:pt x="3706" y="14973"/>
                  </a:cubicBezTo>
                  <a:cubicBezTo>
                    <a:pt x="3704" y="14983"/>
                    <a:pt x="3699" y="14996"/>
                    <a:pt x="3692" y="15011"/>
                  </a:cubicBezTo>
                  <a:cubicBezTo>
                    <a:pt x="3682" y="15031"/>
                    <a:pt x="3670" y="15048"/>
                    <a:pt x="3657" y="15062"/>
                  </a:cubicBezTo>
                  <a:cubicBezTo>
                    <a:pt x="3643" y="15076"/>
                    <a:pt x="3626" y="15089"/>
                    <a:pt x="3606" y="15099"/>
                  </a:cubicBezTo>
                  <a:lnTo>
                    <a:pt x="3633" y="15138"/>
                  </a:lnTo>
                  <a:cubicBezTo>
                    <a:pt x="3654" y="15124"/>
                    <a:pt x="3673" y="15109"/>
                    <a:pt x="3689" y="15091"/>
                  </a:cubicBezTo>
                  <a:cubicBezTo>
                    <a:pt x="3705" y="15074"/>
                    <a:pt x="3718" y="15053"/>
                    <a:pt x="3730" y="15030"/>
                  </a:cubicBezTo>
                  <a:cubicBezTo>
                    <a:pt x="3739" y="15011"/>
                    <a:pt x="3745" y="14994"/>
                    <a:pt x="3748" y="14979"/>
                  </a:cubicBezTo>
                  <a:cubicBezTo>
                    <a:pt x="3751" y="14963"/>
                    <a:pt x="3751" y="14947"/>
                    <a:pt x="3749" y="14930"/>
                  </a:cubicBezTo>
                  <a:cubicBezTo>
                    <a:pt x="3747" y="14907"/>
                    <a:pt x="3739" y="14887"/>
                    <a:pt x="3727" y="14869"/>
                  </a:cubicBezTo>
                  <a:cubicBezTo>
                    <a:pt x="3715" y="14852"/>
                    <a:pt x="3700" y="14839"/>
                    <a:pt x="3682" y="14830"/>
                  </a:cubicBezTo>
                  <a:cubicBezTo>
                    <a:pt x="3669" y="14824"/>
                    <a:pt x="3656" y="14820"/>
                    <a:pt x="3642" y="14818"/>
                  </a:cubicBezTo>
                  <a:close/>
                  <a:moveTo>
                    <a:pt x="3559" y="14372"/>
                  </a:moveTo>
                  <a:lnTo>
                    <a:pt x="3432" y="14630"/>
                  </a:lnTo>
                  <a:lnTo>
                    <a:pt x="3471" y="14650"/>
                  </a:lnTo>
                  <a:lnTo>
                    <a:pt x="3522" y="14545"/>
                  </a:lnTo>
                  <a:lnTo>
                    <a:pt x="3874" y="14718"/>
                  </a:lnTo>
                  <a:lnTo>
                    <a:pt x="3896" y="14673"/>
                  </a:lnTo>
                  <a:lnTo>
                    <a:pt x="3545" y="14500"/>
                  </a:lnTo>
                  <a:lnTo>
                    <a:pt x="3597" y="14394"/>
                  </a:lnTo>
                  <a:lnTo>
                    <a:pt x="3559" y="14372"/>
                  </a:lnTo>
                  <a:close/>
                  <a:moveTo>
                    <a:pt x="4091" y="14277"/>
                  </a:moveTo>
                  <a:lnTo>
                    <a:pt x="4050" y="14258"/>
                  </a:lnTo>
                  <a:lnTo>
                    <a:pt x="3966" y="14430"/>
                  </a:lnTo>
                  <a:lnTo>
                    <a:pt x="3823" y="14359"/>
                  </a:lnTo>
                  <a:lnTo>
                    <a:pt x="3888" y="14225"/>
                  </a:lnTo>
                  <a:lnTo>
                    <a:pt x="3848" y="14205"/>
                  </a:lnTo>
                  <a:lnTo>
                    <a:pt x="3782" y="14339"/>
                  </a:lnTo>
                  <a:lnTo>
                    <a:pt x="3654" y="14276"/>
                  </a:lnTo>
                  <a:lnTo>
                    <a:pt x="3733" y="14116"/>
                  </a:lnTo>
                  <a:lnTo>
                    <a:pt x="3697" y="14091"/>
                  </a:lnTo>
                  <a:lnTo>
                    <a:pt x="3592" y="14304"/>
                  </a:lnTo>
                  <a:lnTo>
                    <a:pt x="3983" y="14497"/>
                  </a:lnTo>
                  <a:lnTo>
                    <a:pt x="4091" y="14277"/>
                  </a:lnTo>
                  <a:close/>
                  <a:moveTo>
                    <a:pt x="4254" y="13946"/>
                  </a:moveTo>
                  <a:lnTo>
                    <a:pt x="4217" y="13951"/>
                  </a:lnTo>
                  <a:cubicBezTo>
                    <a:pt x="4201" y="13953"/>
                    <a:pt x="4183" y="13956"/>
                    <a:pt x="4164" y="13958"/>
                  </a:cubicBezTo>
                  <a:cubicBezTo>
                    <a:pt x="4145" y="13961"/>
                    <a:pt x="4128" y="13963"/>
                    <a:pt x="4111" y="13966"/>
                  </a:cubicBezTo>
                  <a:cubicBezTo>
                    <a:pt x="4095" y="13968"/>
                    <a:pt x="4083" y="13970"/>
                    <a:pt x="4077" y="13971"/>
                  </a:cubicBezTo>
                  <a:cubicBezTo>
                    <a:pt x="4067" y="13973"/>
                    <a:pt x="4056" y="13975"/>
                    <a:pt x="4044" y="13978"/>
                  </a:cubicBezTo>
                  <a:cubicBezTo>
                    <a:pt x="4032" y="13981"/>
                    <a:pt x="4022" y="13985"/>
                    <a:pt x="4013" y="13989"/>
                  </a:cubicBezTo>
                  <a:lnTo>
                    <a:pt x="4016" y="13983"/>
                  </a:lnTo>
                  <a:cubicBezTo>
                    <a:pt x="4024" y="13968"/>
                    <a:pt x="4028" y="13952"/>
                    <a:pt x="4029" y="13937"/>
                  </a:cubicBezTo>
                  <a:cubicBezTo>
                    <a:pt x="4030" y="13922"/>
                    <a:pt x="4029" y="13907"/>
                    <a:pt x="4024" y="13893"/>
                  </a:cubicBezTo>
                  <a:cubicBezTo>
                    <a:pt x="4019" y="13880"/>
                    <a:pt x="4011" y="13867"/>
                    <a:pt x="4000" y="13856"/>
                  </a:cubicBezTo>
                  <a:cubicBezTo>
                    <a:pt x="3989" y="13844"/>
                    <a:pt x="3976" y="13835"/>
                    <a:pt x="3960" y="13827"/>
                  </a:cubicBezTo>
                  <a:cubicBezTo>
                    <a:pt x="3950" y="13822"/>
                    <a:pt x="3940" y="13818"/>
                    <a:pt x="3930" y="13816"/>
                  </a:cubicBezTo>
                  <a:cubicBezTo>
                    <a:pt x="3920" y="13815"/>
                    <a:pt x="3911" y="13814"/>
                    <a:pt x="3902" y="13814"/>
                  </a:cubicBezTo>
                  <a:cubicBezTo>
                    <a:pt x="3894" y="13815"/>
                    <a:pt x="3886" y="13816"/>
                    <a:pt x="3878" y="13818"/>
                  </a:cubicBezTo>
                  <a:cubicBezTo>
                    <a:pt x="3871" y="13820"/>
                    <a:pt x="3865" y="13822"/>
                    <a:pt x="3859" y="13825"/>
                  </a:cubicBezTo>
                  <a:cubicBezTo>
                    <a:pt x="3853" y="13828"/>
                    <a:pt x="3847" y="13831"/>
                    <a:pt x="3841" y="13836"/>
                  </a:cubicBezTo>
                  <a:cubicBezTo>
                    <a:pt x="3835" y="13840"/>
                    <a:pt x="3829" y="13846"/>
                    <a:pt x="3823" y="13852"/>
                  </a:cubicBezTo>
                  <a:cubicBezTo>
                    <a:pt x="3817" y="13859"/>
                    <a:pt x="3811" y="13867"/>
                    <a:pt x="3804" y="13877"/>
                  </a:cubicBezTo>
                  <a:cubicBezTo>
                    <a:pt x="3798" y="13886"/>
                    <a:pt x="3792" y="13898"/>
                    <a:pt x="3785" y="13911"/>
                  </a:cubicBezTo>
                  <a:lnTo>
                    <a:pt x="3740" y="14002"/>
                  </a:lnTo>
                  <a:lnTo>
                    <a:pt x="4131" y="14195"/>
                  </a:lnTo>
                  <a:lnTo>
                    <a:pt x="4154" y="14149"/>
                  </a:lnTo>
                  <a:lnTo>
                    <a:pt x="3977" y="14062"/>
                  </a:lnTo>
                  <a:cubicBezTo>
                    <a:pt x="3982" y="14053"/>
                    <a:pt x="3988" y="14046"/>
                    <a:pt x="3994" y="14041"/>
                  </a:cubicBezTo>
                  <a:cubicBezTo>
                    <a:pt x="4001" y="14037"/>
                    <a:pt x="4010" y="14033"/>
                    <a:pt x="4024" y="14030"/>
                  </a:cubicBezTo>
                  <a:cubicBezTo>
                    <a:pt x="4047" y="14025"/>
                    <a:pt x="4069" y="14021"/>
                    <a:pt x="4090" y="14018"/>
                  </a:cubicBezTo>
                  <a:cubicBezTo>
                    <a:pt x="4111" y="14015"/>
                    <a:pt x="4130" y="14012"/>
                    <a:pt x="4147" y="14010"/>
                  </a:cubicBezTo>
                  <a:cubicBezTo>
                    <a:pt x="4164" y="14008"/>
                    <a:pt x="4180" y="14006"/>
                    <a:pt x="4193" y="14006"/>
                  </a:cubicBezTo>
                  <a:cubicBezTo>
                    <a:pt x="4206" y="14005"/>
                    <a:pt x="4217" y="14005"/>
                    <a:pt x="4225" y="14005"/>
                  </a:cubicBezTo>
                  <a:lnTo>
                    <a:pt x="4254" y="13946"/>
                  </a:lnTo>
                  <a:close/>
                  <a:moveTo>
                    <a:pt x="3967" y="13897"/>
                  </a:moveTo>
                  <a:cubicBezTo>
                    <a:pt x="3976" y="13906"/>
                    <a:pt x="3981" y="13915"/>
                    <a:pt x="3984" y="13924"/>
                  </a:cubicBezTo>
                  <a:cubicBezTo>
                    <a:pt x="3987" y="13935"/>
                    <a:pt x="3988" y="13947"/>
                    <a:pt x="3986" y="13960"/>
                  </a:cubicBezTo>
                  <a:cubicBezTo>
                    <a:pt x="3983" y="13972"/>
                    <a:pt x="3978" y="13987"/>
                    <a:pt x="3969" y="14005"/>
                  </a:cubicBezTo>
                  <a:lnTo>
                    <a:pt x="3948" y="14048"/>
                  </a:lnTo>
                  <a:lnTo>
                    <a:pt x="3802" y="13976"/>
                  </a:lnTo>
                  <a:lnTo>
                    <a:pt x="3825" y="13929"/>
                  </a:lnTo>
                  <a:cubicBezTo>
                    <a:pt x="3830" y="13919"/>
                    <a:pt x="3836" y="13910"/>
                    <a:pt x="3841" y="13903"/>
                  </a:cubicBezTo>
                  <a:cubicBezTo>
                    <a:pt x="3846" y="13896"/>
                    <a:pt x="3851" y="13890"/>
                    <a:pt x="3857" y="13884"/>
                  </a:cubicBezTo>
                  <a:cubicBezTo>
                    <a:pt x="3867" y="13876"/>
                    <a:pt x="3880" y="13870"/>
                    <a:pt x="3894" y="13869"/>
                  </a:cubicBezTo>
                  <a:cubicBezTo>
                    <a:pt x="3909" y="13867"/>
                    <a:pt x="3922" y="13869"/>
                    <a:pt x="3935" y="13875"/>
                  </a:cubicBezTo>
                  <a:cubicBezTo>
                    <a:pt x="3948" y="13882"/>
                    <a:pt x="3959" y="13889"/>
                    <a:pt x="3967" y="13897"/>
                  </a:cubicBezTo>
                  <a:close/>
                  <a:moveTo>
                    <a:pt x="4465" y="13735"/>
                  </a:moveTo>
                  <a:lnTo>
                    <a:pt x="3916" y="13465"/>
                  </a:lnTo>
                  <a:lnTo>
                    <a:pt x="3898" y="13502"/>
                  </a:lnTo>
                  <a:lnTo>
                    <a:pt x="4447" y="13773"/>
                  </a:lnTo>
                  <a:lnTo>
                    <a:pt x="4465" y="13735"/>
                  </a:lnTo>
                  <a:close/>
                  <a:moveTo>
                    <a:pt x="4311" y="12844"/>
                  </a:moveTo>
                  <a:lnTo>
                    <a:pt x="4288" y="12890"/>
                  </a:lnTo>
                  <a:lnTo>
                    <a:pt x="4491" y="13050"/>
                  </a:lnTo>
                  <a:cubicBezTo>
                    <a:pt x="4504" y="13060"/>
                    <a:pt x="4516" y="13070"/>
                    <a:pt x="4529" y="13080"/>
                  </a:cubicBezTo>
                  <a:cubicBezTo>
                    <a:pt x="4542" y="13090"/>
                    <a:pt x="4553" y="13099"/>
                    <a:pt x="4563" y="13106"/>
                  </a:cubicBezTo>
                  <a:cubicBezTo>
                    <a:pt x="4574" y="13113"/>
                    <a:pt x="4582" y="13120"/>
                    <a:pt x="4589" y="13125"/>
                  </a:cubicBezTo>
                  <a:cubicBezTo>
                    <a:pt x="4594" y="13128"/>
                    <a:pt x="4597" y="13131"/>
                    <a:pt x="4599" y="13132"/>
                  </a:cubicBezTo>
                  <a:cubicBezTo>
                    <a:pt x="4597" y="13131"/>
                    <a:pt x="4594" y="13130"/>
                    <a:pt x="4589" y="13129"/>
                  </a:cubicBezTo>
                  <a:cubicBezTo>
                    <a:pt x="4583" y="13127"/>
                    <a:pt x="4575" y="13125"/>
                    <a:pt x="4565" y="13122"/>
                  </a:cubicBezTo>
                  <a:cubicBezTo>
                    <a:pt x="4555" y="13119"/>
                    <a:pt x="4543" y="13116"/>
                    <a:pt x="4530" y="13112"/>
                  </a:cubicBezTo>
                  <a:cubicBezTo>
                    <a:pt x="4516" y="13109"/>
                    <a:pt x="4502" y="13105"/>
                    <a:pt x="4486" y="13101"/>
                  </a:cubicBezTo>
                  <a:lnTo>
                    <a:pt x="4216" y="13036"/>
                  </a:lnTo>
                  <a:lnTo>
                    <a:pt x="4190" y="13089"/>
                  </a:lnTo>
                  <a:lnTo>
                    <a:pt x="4399" y="13256"/>
                  </a:lnTo>
                  <a:cubicBezTo>
                    <a:pt x="4409" y="13263"/>
                    <a:pt x="4420" y="13272"/>
                    <a:pt x="4431" y="13281"/>
                  </a:cubicBezTo>
                  <a:cubicBezTo>
                    <a:pt x="4443" y="13290"/>
                    <a:pt x="4454" y="13298"/>
                    <a:pt x="4463" y="13305"/>
                  </a:cubicBezTo>
                  <a:cubicBezTo>
                    <a:pt x="4473" y="13313"/>
                    <a:pt x="4482" y="13319"/>
                    <a:pt x="4489" y="13325"/>
                  </a:cubicBezTo>
                  <a:cubicBezTo>
                    <a:pt x="4496" y="13330"/>
                    <a:pt x="4500" y="13333"/>
                    <a:pt x="4501" y="13333"/>
                  </a:cubicBezTo>
                  <a:cubicBezTo>
                    <a:pt x="4499" y="13333"/>
                    <a:pt x="4494" y="13331"/>
                    <a:pt x="4485" y="13329"/>
                  </a:cubicBezTo>
                  <a:cubicBezTo>
                    <a:pt x="4477" y="13326"/>
                    <a:pt x="4466" y="13323"/>
                    <a:pt x="4454" y="13319"/>
                  </a:cubicBezTo>
                  <a:cubicBezTo>
                    <a:pt x="4442" y="13315"/>
                    <a:pt x="4428" y="13311"/>
                    <a:pt x="4414" y="13307"/>
                  </a:cubicBezTo>
                  <a:cubicBezTo>
                    <a:pt x="4399" y="13303"/>
                    <a:pt x="4385" y="13299"/>
                    <a:pt x="4372" y="13296"/>
                  </a:cubicBezTo>
                  <a:lnTo>
                    <a:pt x="4119" y="13233"/>
                  </a:lnTo>
                  <a:lnTo>
                    <a:pt x="4094" y="13283"/>
                  </a:lnTo>
                  <a:lnTo>
                    <a:pt x="4531" y="13383"/>
                  </a:lnTo>
                  <a:lnTo>
                    <a:pt x="4560" y="13323"/>
                  </a:lnTo>
                  <a:lnTo>
                    <a:pt x="4363" y="13167"/>
                  </a:lnTo>
                  <a:cubicBezTo>
                    <a:pt x="4352" y="13158"/>
                    <a:pt x="4340" y="13149"/>
                    <a:pt x="4329" y="13140"/>
                  </a:cubicBezTo>
                  <a:cubicBezTo>
                    <a:pt x="4318" y="13132"/>
                    <a:pt x="4308" y="13124"/>
                    <a:pt x="4299" y="13118"/>
                  </a:cubicBezTo>
                  <a:cubicBezTo>
                    <a:pt x="4290" y="13111"/>
                    <a:pt x="4283" y="13106"/>
                    <a:pt x="4277" y="13102"/>
                  </a:cubicBezTo>
                  <a:cubicBezTo>
                    <a:pt x="4271" y="13098"/>
                    <a:pt x="4268" y="13095"/>
                    <a:pt x="4267" y="13094"/>
                  </a:cubicBezTo>
                  <a:cubicBezTo>
                    <a:pt x="4268" y="13095"/>
                    <a:pt x="4272" y="13096"/>
                    <a:pt x="4279" y="13098"/>
                  </a:cubicBezTo>
                  <a:cubicBezTo>
                    <a:pt x="4286" y="13100"/>
                    <a:pt x="4295" y="13103"/>
                    <a:pt x="4305" y="13106"/>
                  </a:cubicBezTo>
                  <a:cubicBezTo>
                    <a:pt x="4316" y="13109"/>
                    <a:pt x="4328" y="13112"/>
                    <a:pt x="4342" y="13116"/>
                  </a:cubicBezTo>
                  <a:cubicBezTo>
                    <a:pt x="4356" y="13120"/>
                    <a:pt x="4371" y="13124"/>
                    <a:pt x="4387" y="13128"/>
                  </a:cubicBezTo>
                  <a:lnTo>
                    <a:pt x="4628" y="13186"/>
                  </a:lnTo>
                  <a:lnTo>
                    <a:pt x="4658" y="13125"/>
                  </a:lnTo>
                  <a:lnTo>
                    <a:pt x="4311" y="12844"/>
                  </a:lnTo>
                  <a:close/>
                  <a:moveTo>
                    <a:pt x="4848" y="12738"/>
                  </a:moveTo>
                  <a:lnTo>
                    <a:pt x="4808" y="12718"/>
                  </a:lnTo>
                  <a:lnTo>
                    <a:pt x="4723" y="12890"/>
                  </a:lnTo>
                  <a:lnTo>
                    <a:pt x="4580" y="12820"/>
                  </a:lnTo>
                  <a:lnTo>
                    <a:pt x="4646" y="12686"/>
                  </a:lnTo>
                  <a:lnTo>
                    <a:pt x="4605" y="12666"/>
                  </a:lnTo>
                  <a:lnTo>
                    <a:pt x="4540" y="12800"/>
                  </a:lnTo>
                  <a:lnTo>
                    <a:pt x="4411" y="12737"/>
                  </a:lnTo>
                  <a:lnTo>
                    <a:pt x="4490" y="12577"/>
                  </a:lnTo>
                  <a:lnTo>
                    <a:pt x="4454" y="12551"/>
                  </a:lnTo>
                  <a:lnTo>
                    <a:pt x="4349" y="12765"/>
                  </a:lnTo>
                  <a:lnTo>
                    <a:pt x="4740" y="12957"/>
                  </a:lnTo>
                  <a:lnTo>
                    <a:pt x="4848" y="12738"/>
                  </a:lnTo>
                  <a:close/>
                  <a:moveTo>
                    <a:pt x="4864" y="12334"/>
                  </a:moveTo>
                  <a:cubicBezTo>
                    <a:pt x="4850" y="12332"/>
                    <a:pt x="4836" y="12333"/>
                    <a:pt x="4823" y="12337"/>
                  </a:cubicBezTo>
                  <a:cubicBezTo>
                    <a:pt x="4810" y="12340"/>
                    <a:pt x="4798" y="12346"/>
                    <a:pt x="4787" y="12353"/>
                  </a:cubicBezTo>
                  <a:cubicBezTo>
                    <a:pt x="4776" y="12360"/>
                    <a:pt x="4763" y="12372"/>
                    <a:pt x="4749" y="12386"/>
                  </a:cubicBezTo>
                  <a:lnTo>
                    <a:pt x="4713" y="12424"/>
                  </a:lnTo>
                  <a:cubicBezTo>
                    <a:pt x="4694" y="12444"/>
                    <a:pt x="4677" y="12456"/>
                    <a:pt x="4663" y="12462"/>
                  </a:cubicBezTo>
                  <a:cubicBezTo>
                    <a:pt x="4648" y="12467"/>
                    <a:pt x="4633" y="12466"/>
                    <a:pt x="4617" y="12458"/>
                  </a:cubicBezTo>
                  <a:cubicBezTo>
                    <a:pt x="4597" y="12448"/>
                    <a:pt x="4585" y="12433"/>
                    <a:pt x="4580" y="12414"/>
                  </a:cubicBezTo>
                  <a:cubicBezTo>
                    <a:pt x="4575" y="12395"/>
                    <a:pt x="4579" y="12373"/>
                    <a:pt x="4591" y="12348"/>
                  </a:cubicBezTo>
                  <a:cubicBezTo>
                    <a:pt x="4595" y="12340"/>
                    <a:pt x="4600" y="12332"/>
                    <a:pt x="4605" y="12325"/>
                  </a:cubicBezTo>
                  <a:cubicBezTo>
                    <a:pt x="4609" y="12319"/>
                    <a:pt x="4615" y="12312"/>
                    <a:pt x="4621" y="12306"/>
                  </a:cubicBezTo>
                  <a:cubicBezTo>
                    <a:pt x="4628" y="12300"/>
                    <a:pt x="4635" y="12294"/>
                    <a:pt x="4643" y="12288"/>
                  </a:cubicBezTo>
                  <a:cubicBezTo>
                    <a:pt x="4651" y="12282"/>
                    <a:pt x="4660" y="12276"/>
                    <a:pt x="4671" y="12269"/>
                  </a:cubicBezTo>
                  <a:lnTo>
                    <a:pt x="4648" y="12232"/>
                  </a:lnTo>
                  <a:cubicBezTo>
                    <a:pt x="4604" y="12257"/>
                    <a:pt x="4572" y="12290"/>
                    <a:pt x="4552" y="12332"/>
                  </a:cubicBezTo>
                  <a:cubicBezTo>
                    <a:pt x="4543" y="12351"/>
                    <a:pt x="4537" y="12369"/>
                    <a:pt x="4535" y="12388"/>
                  </a:cubicBezTo>
                  <a:cubicBezTo>
                    <a:pt x="4533" y="12406"/>
                    <a:pt x="4534" y="12423"/>
                    <a:pt x="4538" y="12439"/>
                  </a:cubicBezTo>
                  <a:cubicBezTo>
                    <a:pt x="4543" y="12455"/>
                    <a:pt x="4550" y="12469"/>
                    <a:pt x="4561" y="12482"/>
                  </a:cubicBezTo>
                  <a:cubicBezTo>
                    <a:pt x="4572" y="12495"/>
                    <a:pt x="4585" y="12505"/>
                    <a:pt x="4602" y="12513"/>
                  </a:cubicBezTo>
                  <a:cubicBezTo>
                    <a:pt x="4627" y="12526"/>
                    <a:pt x="4652" y="12528"/>
                    <a:pt x="4678" y="12520"/>
                  </a:cubicBezTo>
                  <a:cubicBezTo>
                    <a:pt x="4690" y="12517"/>
                    <a:pt x="4700" y="12511"/>
                    <a:pt x="4711" y="12503"/>
                  </a:cubicBezTo>
                  <a:cubicBezTo>
                    <a:pt x="4721" y="12495"/>
                    <a:pt x="4733" y="12483"/>
                    <a:pt x="4747" y="12468"/>
                  </a:cubicBezTo>
                  <a:lnTo>
                    <a:pt x="4778" y="12434"/>
                  </a:lnTo>
                  <a:cubicBezTo>
                    <a:pt x="4815" y="12395"/>
                    <a:pt x="4851" y="12383"/>
                    <a:pt x="4886" y="12400"/>
                  </a:cubicBezTo>
                  <a:cubicBezTo>
                    <a:pt x="4909" y="12412"/>
                    <a:pt x="4923" y="12430"/>
                    <a:pt x="4928" y="12456"/>
                  </a:cubicBezTo>
                  <a:cubicBezTo>
                    <a:pt x="4930" y="12467"/>
                    <a:pt x="4930" y="12478"/>
                    <a:pt x="4928" y="12488"/>
                  </a:cubicBezTo>
                  <a:cubicBezTo>
                    <a:pt x="4926" y="12499"/>
                    <a:pt x="4921" y="12511"/>
                    <a:pt x="4914" y="12526"/>
                  </a:cubicBezTo>
                  <a:cubicBezTo>
                    <a:pt x="4904" y="12546"/>
                    <a:pt x="4893" y="12563"/>
                    <a:pt x="4879" y="12577"/>
                  </a:cubicBezTo>
                  <a:cubicBezTo>
                    <a:pt x="4865" y="12592"/>
                    <a:pt x="4849" y="12604"/>
                    <a:pt x="4829" y="12615"/>
                  </a:cubicBezTo>
                  <a:lnTo>
                    <a:pt x="4855" y="12653"/>
                  </a:lnTo>
                  <a:cubicBezTo>
                    <a:pt x="4877" y="12640"/>
                    <a:pt x="4896" y="12624"/>
                    <a:pt x="4911" y="12607"/>
                  </a:cubicBezTo>
                  <a:cubicBezTo>
                    <a:pt x="4927" y="12589"/>
                    <a:pt x="4941" y="12569"/>
                    <a:pt x="4952" y="12545"/>
                  </a:cubicBezTo>
                  <a:cubicBezTo>
                    <a:pt x="4961" y="12527"/>
                    <a:pt x="4967" y="12510"/>
                    <a:pt x="4970" y="12494"/>
                  </a:cubicBezTo>
                  <a:cubicBezTo>
                    <a:pt x="4973" y="12479"/>
                    <a:pt x="4974" y="12462"/>
                    <a:pt x="4972" y="12445"/>
                  </a:cubicBezTo>
                  <a:cubicBezTo>
                    <a:pt x="4969" y="12423"/>
                    <a:pt x="4962" y="12402"/>
                    <a:pt x="4950" y="12385"/>
                  </a:cubicBezTo>
                  <a:cubicBezTo>
                    <a:pt x="4938" y="12367"/>
                    <a:pt x="4922" y="12354"/>
                    <a:pt x="4904" y="12345"/>
                  </a:cubicBezTo>
                  <a:cubicBezTo>
                    <a:pt x="4892" y="12339"/>
                    <a:pt x="4879" y="12335"/>
                    <a:pt x="4864" y="12334"/>
                  </a:cubicBezTo>
                  <a:close/>
                  <a:moveTo>
                    <a:pt x="4781" y="11887"/>
                  </a:moveTo>
                  <a:lnTo>
                    <a:pt x="4654" y="12146"/>
                  </a:lnTo>
                  <a:lnTo>
                    <a:pt x="4693" y="12165"/>
                  </a:lnTo>
                  <a:lnTo>
                    <a:pt x="4745" y="12060"/>
                  </a:lnTo>
                  <a:lnTo>
                    <a:pt x="5097" y="12233"/>
                  </a:lnTo>
                  <a:lnTo>
                    <a:pt x="5119" y="12188"/>
                  </a:lnTo>
                  <a:lnTo>
                    <a:pt x="4767" y="12015"/>
                  </a:lnTo>
                  <a:lnTo>
                    <a:pt x="4819" y="11909"/>
                  </a:lnTo>
                  <a:lnTo>
                    <a:pt x="4781" y="11887"/>
                  </a:lnTo>
                  <a:close/>
                  <a:moveTo>
                    <a:pt x="4916" y="11614"/>
                  </a:moveTo>
                  <a:lnTo>
                    <a:pt x="4814" y="11820"/>
                  </a:lnTo>
                  <a:lnTo>
                    <a:pt x="5205" y="12012"/>
                  </a:lnTo>
                  <a:lnTo>
                    <a:pt x="5229" y="11965"/>
                  </a:lnTo>
                  <a:lnTo>
                    <a:pt x="5043" y="11874"/>
                  </a:lnTo>
                  <a:lnTo>
                    <a:pt x="5104" y="11748"/>
                  </a:lnTo>
                  <a:lnTo>
                    <a:pt x="5066" y="11729"/>
                  </a:lnTo>
                  <a:lnTo>
                    <a:pt x="5005" y="11855"/>
                  </a:lnTo>
                  <a:lnTo>
                    <a:pt x="4876" y="11792"/>
                  </a:lnTo>
                  <a:lnTo>
                    <a:pt x="4951" y="11641"/>
                  </a:lnTo>
                  <a:lnTo>
                    <a:pt x="4916" y="11614"/>
                  </a:lnTo>
                  <a:close/>
                  <a:moveTo>
                    <a:pt x="5463" y="11489"/>
                  </a:moveTo>
                  <a:lnTo>
                    <a:pt x="5008" y="11426"/>
                  </a:lnTo>
                  <a:lnTo>
                    <a:pt x="4978" y="11487"/>
                  </a:lnTo>
                  <a:lnTo>
                    <a:pt x="5305" y="11810"/>
                  </a:lnTo>
                  <a:lnTo>
                    <a:pt x="5328" y="11762"/>
                  </a:lnTo>
                  <a:lnTo>
                    <a:pt x="5227" y="11666"/>
                  </a:lnTo>
                  <a:lnTo>
                    <a:pt x="5298" y="11520"/>
                  </a:lnTo>
                  <a:lnTo>
                    <a:pt x="5437" y="11542"/>
                  </a:lnTo>
                  <a:lnTo>
                    <a:pt x="5463" y="11489"/>
                  </a:lnTo>
                  <a:close/>
                  <a:moveTo>
                    <a:pt x="5254" y="11513"/>
                  </a:moveTo>
                  <a:lnTo>
                    <a:pt x="5195" y="11634"/>
                  </a:lnTo>
                  <a:lnTo>
                    <a:pt x="5033" y="11479"/>
                  </a:lnTo>
                  <a:lnTo>
                    <a:pt x="5254" y="11513"/>
                  </a:lnTo>
                  <a:close/>
                  <a:moveTo>
                    <a:pt x="4900" y="11457"/>
                  </a:moveTo>
                  <a:cubicBezTo>
                    <a:pt x="4892" y="11460"/>
                    <a:pt x="4885" y="11466"/>
                    <a:pt x="4881" y="11474"/>
                  </a:cubicBezTo>
                  <a:cubicBezTo>
                    <a:pt x="4877" y="11482"/>
                    <a:pt x="4877" y="11490"/>
                    <a:pt x="4880" y="11499"/>
                  </a:cubicBezTo>
                  <a:cubicBezTo>
                    <a:pt x="4883" y="11507"/>
                    <a:pt x="4888" y="11513"/>
                    <a:pt x="4896" y="11517"/>
                  </a:cubicBezTo>
                  <a:cubicBezTo>
                    <a:pt x="4905" y="11521"/>
                    <a:pt x="4913" y="11522"/>
                    <a:pt x="4922" y="11519"/>
                  </a:cubicBezTo>
                  <a:cubicBezTo>
                    <a:pt x="4930" y="11516"/>
                    <a:pt x="4937" y="11511"/>
                    <a:pt x="4941" y="11502"/>
                  </a:cubicBezTo>
                  <a:cubicBezTo>
                    <a:pt x="4945" y="11494"/>
                    <a:pt x="4945" y="11486"/>
                    <a:pt x="4942" y="11477"/>
                  </a:cubicBezTo>
                  <a:cubicBezTo>
                    <a:pt x="4939" y="11469"/>
                    <a:pt x="4933" y="11463"/>
                    <a:pt x="4925" y="11459"/>
                  </a:cubicBezTo>
                  <a:cubicBezTo>
                    <a:pt x="4917" y="11455"/>
                    <a:pt x="4909" y="11454"/>
                    <a:pt x="4900" y="11457"/>
                  </a:cubicBezTo>
                  <a:close/>
                  <a:moveTo>
                    <a:pt x="4958" y="11340"/>
                  </a:moveTo>
                  <a:cubicBezTo>
                    <a:pt x="4950" y="11342"/>
                    <a:pt x="4943" y="11348"/>
                    <a:pt x="4939" y="11356"/>
                  </a:cubicBezTo>
                  <a:cubicBezTo>
                    <a:pt x="4935" y="11364"/>
                    <a:pt x="4935" y="11373"/>
                    <a:pt x="4938" y="11381"/>
                  </a:cubicBezTo>
                  <a:cubicBezTo>
                    <a:pt x="4940" y="11390"/>
                    <a:pt x="4946" y="11396"/>
                    <a:pt x="4954" y="11400"/>
                  </a:cubicBezTo>
                  <a:cubicBezTo>
                    <a:pt x="4962" y="11404"/>
                    <a:pt x="4971" y="11405"/>
                    <a:pt x="4979" y="11402"/>
                  </a:cubicBezTo>
                  <a:cubicBezTo>
                    <a:pt x="4988" y="11399"/>
                    <a:pt x="4995" y="11393"/>
                    <a:pt x="4999" y="11385"/>
                  </a:cubicBezTo>
                  <a:cubicBezTo>
                    <a:pt x="5003" y="11377"/>
                    <a:pt x="5003" y="11368"/>
                    <a:pt x="5000" y="11360"/>
                  </a:cubicBezTo>
                  <a:cubicBezTo>
                    <a:pt x="4997" y="11352"/>
                    <a:pt x="4991" y="11345"/>
                    <a:pt x="4983" y="11341"/>
                  </a:cubicBezTo>
                  <a:cubicBezTo>
                    <a:pt x="4975" y="11337"/>
                    <a:pt x="4967" y="11337"/>
                    <a:pt x="4958" y="11340"/>
                  </a:cubicBezTo>
                  <a:close/>
                  <a:moveTo>
                    <a:pt x="5559" y="11195"/>
                  </a:moveTo>
                  <a:lnTo>
                    <a:pt x="5483" y="11349"/>
                  </a:lnTo>
                  <a:lnTo>
                    <a:pt x="5131" y="11176"/>
                  </a:lnTo>
                  <a:lnTo>
                    <a:pt x="5108" y="11223"/>
                  </a:lnTo>
                  <a:lnTo>
                    <a:pt x="5499" y="11415"/>
                  </a:lnTo>
                  <a:lnTo>
                    <a:pt x="5595" y="11220"/>
                  </a:lnTo>
                  <a:lnTo>
                    <a:pt x="5559" y="11195"/>
                  </a:lnTo>
                  <a:close/>
                  <a:moveTo>
                    <a:pt x="5658" y="11093"/>
                  </a:moveTo>
                  <a:lnTo>
                    <a:pt x="5267" y="10901"/>
                  </a:lnTo>
                  <a:lnTo>
                    <a:pt x="5244" y="10946"/>
                  </a:lnTo>
                  <a:lnTo>
                    <a:pt x="5635" y="11139"/>
                  </a:lnTo>
                  <a:lnTo>
                    <a:pt x="5658" y="11093"/>
                  </a:lnTo>
                  <a:close/>
                  <a:moveTo>
                    <a:pt x="5682" y="10672"/>
                  </a:moveTo>
                  <a:cubicBezTo>
                    <a:pt x="5667" y="10671"/>
                    <a:pt x="5653" y="10672"/>
                    <a:pt x="5640" y="10675"/>
                  </a:cubicBezTo>
                  <a:cubicBezTo>
                    <a:pt x="5627" y="10679"/>
                    <a:pt x="5615" y="10684"/>
                    <a:pt x="5604" y="10691"/>
                  </a:cubicBezTo>
                  <a:cubicBezTo>
                    <a:pt x="5593" y="10699"/>
                    <a:pt x="5581" y="10710"/>
                    <a:pt x="5567" y="10725"/>
                  </a:cubicBezTo>
                  <a:lnTo>
                    <a:pt x="5531" y="10763"/>
                  </a:lnTo>
                  <a:cubicBezTo>
                    <a:pt x="5512" y="10782"/>
                    <a:pt x="5495" y="10795"/>
                    <a:pt x="5480" y="10800"/>
                  </a:cubicBezTo>
                  <a:cubicBezTo>
                    <a:pt x="5466" y="10805"/>
                    <a:pt x="5451" y="10804"/>
                    <a:pt x="5435" y="10796"/>
                  </a:cubicBezTo>
                  <a:cubicBezTo>
                    <a:pt x="5415" y="10786"/>
                    <a:pt x="5402" y="10772"/>
                    <a:pt x="5398" y="10753"/>
                  </a:cubicBezTo>
                  <a:cubicBezTo>
                    <a:pt x="5393" y="10733"/>
                    <a:pt x="5397" y="10711"/>
                    <a:pt x="5409" y="10687"/>
                  </a:cubicBezTo>
                  <a:cubicBezTo>
                    <a:pt x="5413" y="10678"/>
                    <a:pt x="5417" y="10671"/>
                    <a:pt x="5422" y="10664"/>
                  </a:cubicBezTo>
                  <a:cubicBezTo>
                    <a:pt x="5427" y="10657"/>
                    <a:pt x="5433" y="10650"/>
                    <a:pt x="5439" y="10644"/>
                  </a:cubicBezTo>
                  <a:cubicBezTo>
                    <a:pt x="5445" y="10638"/>
                    <a:pt x="5452" y="10632"/>
                    <a:pt x="5461" y="10626"/>
                  </a:cubicBezTo>
                  <a:cubicBezTo>
                    <a:pt x="5469" y="10620"/>
                    <a:pt x="5478" y="10614"/>
                    <a:pt x="5489" y="10608"/>
                  </a:cubicBezTo>
                  <a:lnTo>
                    <a:pt x="5465" y="10571"/>
                  </a:lnTo>
                  <a:cubicBezTo>
                    <a:pt x="5422" y="10595"/>
                    <a:pt x="5390" y="10629"/>
                    <a:pt x="5370" y="10670"/>
                  </a:cubicBezTo>
                  <a:cubicBezTo>
                    <a:pt x="5360" y="10689"/>
                    <a:pt x="5355" y="10708"/>
                    <a:pt x="5352" y="10726"/>
                  </a:cubicBezTo>
                  <a:cubicBezTo>
                    <a:pt x="5350" y="10744"/>
                    <a:pt x="5351" y="10761"/>
                    <a:pt x="5356" y="10777"/>
                  </a:cubicBezTo>
                  <a:cubicBezTo>
                    <a:pt x="5360" y="10793"/>
                    <a:pt x="5368" y="10807"/>
                    <a:pt x="5379" y="10820"/>
                  </a:cubicBezTo>
                  <a:cubicBezTo>
                    <a:pt x="5389" y="10833"/>
                    <a:pt x="5403" y="10844"/>
                    <a:pt x="5420" y="10852"/>
                  </a:cubicBezTo>
                  <a:cubicBezTo>
                    <a:pt x="5445" y="10864"/>
                    <a:pt x="5470" y="10866"/>
                    <a:pt x="5496" y="10859"/>
                  </a:cubicBezTo>
                  <a:cubicBezTo>
                    <a:pt x="5507" y="10855"/>
                    <a:pt x="5518" y="10849"/>
                    <a:pt x="5528" y="10841"/>
                  </a:cubicBezTo>
                  <a:cubicBezTo>
                    <a:pt x="5538" y="10833"/>
                    <a:pt x="5550" y="10821"/>
                    <a:pt x="5564" y="10806"/>
                  </a:cubicBezTo>
                  <a:lnTo>
                    <a:pt x="5596" y="10773"/>
                  </a:lnTo>
                  <a:cubicBezTo>
                    <a:pt x="5633" y="10733"/>
                    <a:pt x="5669" y="10722"/>
                    <a:pt x="5703" y="10739"/>
                  </a:cubicBezTo>
                  <a:cubicBezTo>
                    <a:pt x="5726" y="10750"/>
                    <a:pt x="5740" y="10768"/>
                    <a:pt x="5745" y="10794"/>
                  </a:cubicBezTo>
                  <a:cubicBezTo>
                    <a:pt x="5748" y="10806"/>
                    <a:pt x="5748" y="10816"/>
                    <a:pt x="5746" y="10827"/>
                  </a:cubicBezTo>
                  <a:cubicBezTo>
                    <a:pt x="5744" y="10837"/>
                    <a:pt x="5739" y="10850"/>
                    <a:pt x="5732" y="10865"/>
                  </a:cubicBezTo>
                  <a:cubicBezTo>
                    <a:pt x="5722" y="10884"/>
                    <a:pt x="5710" y="10901"/>
                    <a:pt x="5697" y="10916"/>
                  </a:cubicBezTo>
                  <a:cubicBezTo>
                    <a:pt x="5683" y="10930"/>
                    <a:pt x="5666" y="10942"/>
                    <a:pt x="5647" y="10953"/>
                  </a:cubicBezTo>
                  <a:lnTo>
                    <a:pt x="5673" y="10991"/>
                  </a:lnTo>
                  <a:cubicBezTo>
                    <a:pt x="5695" y="10978"/>
                    <a:pt x="5713" y="10962"/>
                    <a:pt x="5729" y="10945"/>
                  </a:cubicBezTo>
                  <a:cubicBezTo>
                    <a:pt x="5745" y="10927"/>
                    <a:pt x="5758" y="10907"/>
                    <a:pt x="5770" y="10883"/>
                  </a:cubicBezTo>
                  <a:cubicBezTo>
                    <a:pt x="5779" y="10865"/>
                    <a:pt x="5785" y="10848"/>
                    <a:pt x="5788" y="10833"/>
                  </a:cubicBezTo>
                  <a:cubicBezTo>
                    <a:pt x="5791" y="10817"/>
                    <a:pt x="5791" y="10801"/>
                    <a:pt x="5789" y="10784"/>
                  </a:cubicBezTo>
                  <a:cubicBezTo>
                    <a:pt x="5787" y="10761"/>
                    <a:pt x="5780" y="10741"/>
                    <a:pt x="5767" y="10723"/>
                  </a:cubicBezTo>
                  <a:cubicBezTo>
                    <a:pt x="5755" y="10706"/>
                    <a:pt x="5740" y="10692"/>
                    <a:pt x="5722" y="10683"/>
                  </a:cubicBezTo>
                  <a:cubicBezTo>
                    <a:pt x="5710" y="10677"/>
                    <a:pt x="5696" y="10674"/>
                    <a:pt x="5682" y="10672"/>
                  </a:cubicBezTo>
                  <a:close/>
                  <a:moveTo>
                    <a:pt x="5933" y="10390"/>
                  </a:moveTo>
                  <a:cubicBezTo>
                    <a:pt x="5935" y="10407"/>
                    <a:pt x="5936" y="10422"/>
                    <a:pt x="5934" y="10436"/>
                  </a:cubicBezTo>
                  <a:cubicBezTo>
                    <a:pt x="5932" y="10450"/>
                    <a:pt x="5927" y="10464"/>
                    <a:pt x="5920" y="10478"/>
                  </a:cubicBezTo>
                  <a:cubicBezTo>
                    <a:pt x="5909" y="10501"/>
                    <a:pt x="5893" y="10519"/>
                    <a:pt x="5872" y="10531"/>
                  </a:cubicBezTo>
                  <a:cubicBezTo>
                    <a:pt x="5851" y="10544"/>
                    <a:pt x="5825" y="10550"/>
                    <a:pt x="5796" y="10547"/>
                  </a:cubicBezTo>
                  <a:cubicBezTo>
                    <a:pt x="5782" y="10546"/>
                    <a:pt x="5769" y="10544"/>
                    <a:pt x="5755" y="10540"/>
                  </a:cubicBezTo>
                  <a:cubicBezTo>
                    <a:pt x="5742" y="10535"/>
                    <a:pt x="5726" y="10529"/>
                    <a:pt x="5707" y="10519"/>
                  </a:cubicBezTo>
                  <a:cubicBezTo>
                    <a:pt x="5684" y="10508"/>
                    <a:pt x="5665" y="10497"/>
                    <a:pt x="5650" y="10486"/>
                  </a:cubicBezTo>
                  <a:cubicBezTo>
                    <a:pt x="5635" y="10475"/>
                    <a:pt x="5622" y="10464"/>
                    <a:pt x="5612" y="10452"/>
                  </a:cubicBezTo>
                  <a:cubicBezTo>
                    <a:pt x="5594" y="10431"/>
                    <a:pt x="5584" y="10410"/>
                    <a:pt x="5580" y="10389"/>
                  </a:cubicBezTo>
                  <a:cubicBezTo>
                    <a:pt x="5577" y="10367"/>
                    <a:pt x="5580" y="10345"/>
                    <a:pt x="5592" y="10322"/>
                  </a:cubicBezTo>
                  <a:cubicBezTo>
                    <a:pt x="5599" y="10308"/>
                    <a:pt x="5607" y="10296"/>
                    <a:pt x="5617" y="10286"/>
                  </a:cubicBezTo>
                  <a:cubicBezTo>
                    <a:pt x="5626" y="10276"/>
                    <a:pt x="5638" y="10268"/>
                    <a:pt x="5653" y="10260"/>
                  </a:cubicBezTo>
                  <a:lnTo>
                    <a:pt x="5635" y="10220"/>
                  </a:lnTo>
                  <a:cubicBezTo>
                    <a:pt x="5618" y="10229"/>
                    <a:pt x="5603" y="10240"/>
                    <a:pt x="5589" y="10254"/>
                  </a:cubicBezTo>
                  <a:cubicBezTo>
                    <a:pt x="5575" y="10268"/>
                    <a:pt x="5564" y="10284"/>
                    <a:pt x="5554" y="10303"/>
                  </a:cubicBezTo>
                  <a:cubicBezTo>
                    <a:pt x="5543" y="10327"/>
                    <a:pt x="5537" y="10351"/>
                    <a:pt x="5537" y="10376"/>
                  </a:cubicBezTo>
                  <a:cubicBezTo>
                    <a:pt x="5537" y="10401"/>
                    <a:pt x="5543" y="10426"/>
                    <a:pt x="5554" y="10449"/>
                  </a:cubicBezTo>
                  <a:cubicBezTo>
                    <a:pt x="5565" y="10473"/>
                    <a:pt x="5580" y="10495"/>
                    <a:pt x="5601" y="10515"/>
                  </a:cubicBezTo>
                  <a:cubicBezTo>
                    <a:pt x="5622" y="10535"/>
                    <a:pt x="5646" y="10552"/>
                    <a:pt x="5675" y="10567"/>
                  </a:cubicBezTo>
                  <a:cubicBezTo>
                    <a:pt x="5705" y="10581"/>
                    <a:pt x="5734" y="10591"/>
                    <a:pt x="5763" y="10596"/>
                  </a:cubicBezTo>
                  <a:cubicBezTo>
                    <a:pt x="5792" y="10602"/>
                    <a:pt x="5820" y="10600"/>
                    <a:pt x="5847" y="10593"/>
                  </a:cubicBezTo>
                  <a:cubicBezTo>
                    <a:pt x="5872" y="10586"/>
                    <a:pt x="5893" y="10575"/>
                    <a:pt x="5912" y="10560"/>
                  </a:cubicBezTo>
                  <a:cubicBezTo>
                    <a:pt x="5930" y="10544"/>
                    <a:pt x="5944" y="10526"/>
                    <a:pt x="5955" y="10505"/>
                  </a:cubicBezTo>
                  <a:cubicBezTo>
                    <a:pt x="5964" y="10485"/>
                    <a:pt x="5971" y="10465"/>
                    <a:pt x="5975" y="10444"/>
                  </a:cubicBezTo>
                  <a:cubicBezTo>
                    <a:pt x="5978" y="10422"/>
                    <a:pt x="5979" y="10401"/>
                    <a:pt x="5977" y="10380"/>
                  </a:cubicBezTo>
                  <a:lnTo>
                    <a:pt x="5933" y="10390"/>
                  </a:lnTo>
                  <a:close/>
                  <a:moveTo>
                    <a:pt x="6169" y="10055"/>
                  </a:moveTo>
                  <a:lnTo>
                    <a:pt x="5778" y="9862"/>
                  </a:lnTo>
                  <a:lnTo>
                    <a:pt x="5755" y="9909"/>
                  </a:lnTo>
                  <a:lnTo>
                    <a:pt x="5918" y="9989"/>
                  </a:lnTo>
                  <a:lnTo>
                    <a:pt x="5837" y="10154"/>
                  </a:lnTo>
                  <a:lnTo>
                    <a:pt x="5674" y="10074"/>
                  </a:lnTo>
                  <a:lnTo>
                    <a:pt x="5651" y="10119"/>
                  </a:lnTo>
                  <a:lnTo>
                    <a:pt x="6042" y="10311"/>
                  </a:lnTo>
                  <a:lnTo>
                    <a:pt x="6065" y="10266"/>
                  </a:lnTo>
                  <a:lnTo>
                    <a:pt x="5875" y="10173"/>
                  </a:lnTo>
                  <a:lnTo>
                    <a:pt x="5956" y="10008"/>
                  </a:lnTo>
                  <a:lnTo>
                    <a:pt x="6146" y="10101"/>
                  </a:lnTo>
                  <a:lnTo>
                    <a:pt x="6169" y="10055"/>
                  </a:lnTo>
                  <a:close/>
                  <a:moveTo>
                    <a:pt x="6333" y="9721"/>
                  </a:moveTo>
                  <a:lnTo>
                    <a:pt x="6292" y="9701"/>
                  </a:lnTo>
                  <a:lnTo>
                    <a:pt x="6208" y="9873"/>
                  </a:lnTo>
                  <a:lnTo>
                    <a:pt x="6065" y="9803"/>
                  </a:lnTo>
                  <a:lnTo>
                    <a:pt x="6131" y="9669"/>
                  </a:lnTo>
                  <a:lnTo>
                    <a:pt x="6090" y="9649"/>
                  </a:lnTo>
                  <a:lnTo>
                    <a:pt x="6024" y="9783"/>
                  </a:lnTo>
                  <a:lnTo>
                    <a:pt x="5896" y="9720"/>
                  </a:lnTo>
                  <a:lnTo>
                    <a:pt x="5975" y="9559"/>
                  </a:lnTo>
                  <a:lnTo>
                    <a:pt x="5939" y="9534"/>
                  </a:lnTo>
                  <a:lnTo>
                    <a:pt x="5834" y="9748"/>
                  </a:lnTo>
                  <a:lnTo>
                    <a:pt x="6225" y="9940"/>
                  </a:lnTo>
                  <a:lnTo>
                    <a:pt x="6333" y="9721"/>
                  </a:lnTo>
                  <a:close/>
                  <a:moveTo>
                    <a:pt x="6250" y="8903"/>
                  </a:moveTo>
                  <a:lnTo>
                    <a:pt x="6227" y="8950"/>
                  </a:lnTo>
                  <a:lnTo>
                    <a:pt x="6429" y="9110"/>
                  </a:lnTo>
                  <a:cubicBezTo>
                    <a:pt x="6442" y="9120"/>
                    <a:pt x="6455" y="9130"/>
                    <a:pt x="6468" y="9140"/>
                  </a:cubicBezTo>
                  <a:cubicBezTo>
                    <a:pt x="6481" y="9150"/>
                    <a:pt x="6492" y="9158"/>
                    <a:pt x="6502" y="9166"/>
                  </a:cubicBezTo>
                  <a:cubicBezTo>
                    <a:pt x="6513" y="9173"/>
                    <a:pt x="6521" y="9179"/>
                    <a:pt x="6527" y="9184"/>
                  </a:cubicBezTo>
                  <a:cubicBezTo>
                    <a:pt x="6533" y="9188"/>
                    <a:pt x="6536" y="9190"/>
                    <a:pt x="6537" y="9191"/>
                  </a:cubicBezTo>
                  <a:cubicBezTo>
                    <a:pt x="6536" y="9191"/>
                    <a:pt x="6533" y="9190"/>
                    <a:pt x="6528" y="9189"/>
                  </a:cubicBezTo>
                  <a:cubicBezTo>
                    <a:pt x="6522" y="9187"/>
                    <a:pt x="6514" y="9185"/>
                    <a:pt x="6504" y="9182"/>
                  </a:cubicBezTo>
                  <a:cubicBezTo>
                    <a:pt x="6493" y="9179"/>
                    <a:pt x="6482" y="9176"/>
                    <a:pt x="6468" y="9172"/>
                  </a:cubicBezTo>
                  <a:cubicBezTo>
                    <a:pt x="6455" y="9169"/>
                    <a:pt x="6440" y="9165"/>
                    <a:pt x="6424" y="9161"/>
                  </a:cubicBezTo>
                  <a:lnTo>
                    <a:pt x="6155" y="9095"/>
                  </a:lnTo>
                  <a:lnTo>
                    <a:pt x="6129" y="9148"/>
                  </a:lnTo>
                  <a:lnTo>
                    <a:pt x="6338" y="9315"/>
                  </a:lnTo>
                  <a:cubicBezTo>
                    <a:pt x="6348" y="9323"/>
                    <a:pt x="6358" y="9332"/>
                    <a:pt x="6370" y="9341"/>
                  </a:cubicBezTo>
                  <a:cubicBezTo>
                    <a:pt x="6382" y="9350"/>
                    <a:pt x="6392" y="9358"/>
                    <a:pt x="6402" y="9365"/>
                  </a:cubicBezTo>
                  <a:cubicBezTo>
                    <a:pt x="6412" y="9373"/>
                    <a:pt x="6421" y="9379"/>
                    <a:pt x="6428" y="9385"/>
                  </a:cubicBezTo>
                  <a:cubicBezTo>
                    <a:pt x="6435" y="9390"/>
                    <a:pt x="6439" y="9393"/>
                    <a:pt x="6440" y="9393"/>
                  </a:cubicBezTo>
                  <a:cubicBezTo>
                    <a:pt x="6438" y="9393"/>
                    <a:pt x="6433" y="9391"/>
                    <a:pt x="6424" y="9388"/>
                  </a:cubicBezTo>
                  <a:cubicBezTo>
                    <a:pt x="6416" y="9386"/>
                    <a:pt x="6405" y="9382"/>
                    <a:pt x="6393" y="9379"/>
                  </a:cubicBezTo>
                  <a:cubicBezTo>
                    <a:pt x="6381" y="9375"/>
                    <a:pt x="6367" y="9371"/>
                    <a:pt x="6353" y="9367"/>
                  </a:cubicBezTo>
                  <a:cubicBezTo>
                    <a:pt x="6338" y="9363"/>
                    <a:pt x="6324" y="9359"/>
                    <a:pt x="6311" y="9356"/>
                  </a:cubicBezTo>
                  <a:lnTo>
                    <a:pt x="6058" y="9293"/>
                  </a:lnTo>
                  <a:lnTo>
                    <a:pt x="6033" y="9343"/>
                  </a:lnTo>
                  <a:lnTo>
                    <a:pt x="6469" y="9443"/>
                  </a:lnTo>
                  <a:lnTo>
                    <a:pt x="6499" y="9383"/>
                  </a:lnTo>
                  <a:lnTo>
                    <a:pt x="6302" y="9226"/>
                  </a:lnTo>
                  <a:cubicBezTo>
                    <a:pt x="6291" y="9217"/>
                    <a:pt x="6279" y="9209"/>
                    <a:pt x="6268" y="9200"/>
                  </a:cubicBezTo>
                  <a:cubicBezTo>
                    <a:pt x="6257" y="9192"/>
                    <a:pt x="6247" y="9184"/>
                    <a:pt x="6238" y="9177"/>
                  </a:cubicBezTo>
                  <a:cubicBezTo>
                    <a:pt x="6229" y="9171"/>
                    <a:pt x="6221" y="9166"/>
                    <a:pt x="6216" y="9162"/>
                  </a:cubicBezTo>
                  <a:cubicBezTo>
                    <a:pt x="6210" y="9158"/>
                    <a:pt x="6206" y="9155"/>
                    <a:pt x="6205" y="9154"/>
                  </a:cubicBezTo>
                  <a:cubicBezTo>
                    <a:pt x="6207" y="9155"/>
                    <a:pt x="6211" y="9156"/>
                    <a:pt x="6218" y="9158"/>
                  </a:cubicBezTo>
                  <a:cubicBezTo>
                    <a:pt x="6225" y="9160"/>
                    <a:pt x="6233" y="9163"/>
                    <a:pt x="6244" y="9166"/>
                  </a:cubicBezTo>
                  <a:cubicBezTo>
                    <a:pt x="6255" y="9169"/>
                    <a:pt x="6267" y="9172"/>
                    <a:pt x="6281" y="9176"/>
                  </a:cubicBezTo>
                  <a:cubicBezTo>
                    <a:pt x="6295" y="9180"/>
                    <a:pt x="6310" y="9184"/>
                    <a:pt x="6325" y="9188"/>
                  </a:cubicBezTo>
                  <a:lnTo>
                    <a:pt x="6566" y="9246"/>
                  </a:lnTo>
                  <a:lnTo>
                    <a:pt x="6596" y="9185"/>
                  </a:lnTo>
                  <a:lnTo>
                    <a:pt x="6250" y="8903"/>
                  </a:lnTo>
                  <a:close/>
                  <a:moveTo>
                    <a:pt x="6701" y="8972"/>
                  </a:moveTo>
                  <a:lnTo>
                    <a:pt x="6311" y="8779"/>
                  </a:lnTo>
                  <a:lnTo>
                    <a:pt x="6288" y="8825"/>
                  </a:lnTo>
                  <a:lnTo>
                    <a:pt x="6679" y="9017"/>
                  </a:lnTo>
                  <a:lnTo>
                    <a:pt x="6701" y="8972"/>
                  </a:lnTo>
                  <a:close/>
                  <a:moveTo>
                    <a:pt x="6818" y="8637"/>
                  </a:moveTo>
                  <a:lnTo>
                    <a:pt x="6742" y="8791"/>
                  </a:lnTo>
                  <a:lnTo>
                    <a:pt x="6390" y="8618"/>
                  </a:lnTo>
                  <a:lnTo>
                    <a:pt x="6367" y="8665"/>
                  </a:lnTo>
                  <a:lnTo>
                    <a:pt x="6758" y="8857"/>
                  </a:lnTo>
                  <a:lnTo>
                    <a:pt x="6854" y="8662"/>
                  </a:lnTo>
                  <a:lnTo>
                    <a:pt x="6818" y="8637"/>
                  </a:lnTo>
                  <a:close/>
                  <a:moveTo>
                    <a:pt x="7020" y="8324"/>
                  </a:moveTo>
                  <a:lnTo>
                    <a:pt x="6629" y="8131"/>
                  </a:lnTo>
                  <a:lnTo>
                    <a:pt x="6606" y="8178"/>
                  </a:lnTo>
                  <a:lnTo>
                    <a:pt x="6770" y="8258"/>
                  </a:lnTo>
                  <a:lnTo>
                    <a:pt x="6689" y="8423"/>
                  </a:lnTo>
                  <a:lnTo>
                    <a:pt x="6525" y="8343"/>
                  </a:lnTo>
                  <a:lnTo>
                    <a:pt x="6503" y="8388"/>
                  </a:lnTo>
                  <a:lnTo>
                    <a:pt x="6894" y="8581"/>
                  </a:lnTo>
                  <a:lnTo>
                    <a:pt x="6916" y="8535"/>
                  </a:lnTo>
                  <a:lnTo>
                    <a:pt x="6727" y="8442"/>
                  </a:lnTo>
                  <a:lnTo>
                    <a:pt x="6808" y="8277"/>
                  </a:lnTo>
                  <a:lnTo>
                    <a:pt x="6997" y="8370"/>
                  </a:lnTo>
                  <a:lnTo>
                    <a:pt x="7020" y="8324"/>
                  </a:lnTo>
                  <a:close/>
                  <a:moveTo>
                    <a:pt x="7185" y="7990"/>
                  </a:moveTo>
                  <a:lnTo>
                    <a:pt x="7144" y="7970"/>
                  </a:lnTo>
                  <a:lnTo>
                    <a:pt x="7059" y="8142"/>
                  </a:lnTo>
                  <a:lnTo>
                    <a:pt x="6916" y="8072"/>
                  </a:lnTo>
                  <a:lnTo>
                    <a:pt x="6982" y="7938"/>
                  </a:lnTo>
                  <a:lnTo>
                    <a:pt x="6942" y="7918"/>
                  </a:lnTo>
                  <a:lnTo>
                    <a:pt x="6876" y="8052"/>
                  </a:lnTo>
                  <a:lnTo>
                    <a:pt x="6748" y="7989"/>
                  </a:lnTo>
                  <a:lnTo>
                    <a:pt x="6827" y="7828"/>
                  </a:lnTo>
                  <a:lnTo>
                    <a:pt x="6791" y="7803"/>
                  </a:lnTo>
                  <a:lnTo>
                    <a:pt x="6686" y="8017"/>
                  </a:lnTo>
                  <a:lnTo>
                    <a:pt x="7077" y="8209"/>
                  </a:lnTo>
                  <a:lnTo>
                    <a:pt x="7185" y="7990"/>
                  </a:lnTo>
                  <a:close/>
                  <a:moveTo>
                    <a:pt x="7285" y="7687"/>
                  </a:moveTo>
                  <a:lnTo>
                    <a:pt x="7209" y="7841"/>
                  </a:lnTo>
                  <a:lnTo>
                    <a:pt x="6857" y="7668"/>
                  </a:lnTo>
                  <a:lnTo>
                    <a:pt x="6834" y="7715"/>
                  </a:lnTo>
                  <a:lnTo>
                    <a:pt x="7225" y="7907"/>
                  </a:lnTo>
                  <a:lnTo>
                    <a:pt x="7321" y="7712"/>
                  </a:lnTo>
                  <a:lnTo>
                    <a:pt x="7285" y="7687"/>
                  </a:lnTo>
                  <a:close/>
                  <a:moveTo>
                    <a:pt x="7544" y="7259"/>
                  </a:moveTo>
                  <a:lnTo>
                    <a:pt x="7137" y="7101"/>
                  </a:lnTo>
                  <a:lnTo>
                    <a:pt x="7103" y="7170"/>
                  </a:lnTo>
                  <a:lnTo>
                    <a:pt x="7326" y="7371"/>
                  </a:lnTo>
                  <a:cubicBezTo>
                    <a:pt x="7340" y="7383"/>
                    <a:pt x="7352" y="7393"/>
                    <a:pt x="7364" y="7402"/>
                  </a:cubicBezTo>
                  <a:cubicBezTo>
                    <a:pt x="7375" y="7410"/>
                    <a:pt x="7381" y="7415"/>
                    <a:pt x="7383" y="7416"/>
                  </a:cubicBezTo>
                  <a:cubicBezTo>
                    <a:pt x="7380" y="7416"/>
                    <a:pt x="7373" y="7414"/>
                    <a:pt x="7359" y="7410"/>
                  </a:cubicBezTo>
                  <a:cubicBezTo>
                    <a:pt x="7345" y="7406"/>
                    <a:pt x="7328" y="7402"/>
                    <a:pt x="7307" y="7398"/>
                  </a:cubicBezTo>
                  <a:lnTo>
                    <a:pt x="7017" y="7344"/>
                  </a:lnTo>
                  <a:lnTo>
                    <a:pt x="6983" y="7412"/>
                  </a:lnTo>
                  <a:lnTo>
                    <a:pt x="7357" y="7639"/>
                  </a:lnTo>
                  <a:lnTo>
                    <a:pt x="7379" y="7594"/>
                  </a:lnTo>
                  <a:lnTo>
                    <a:pt x="7112" y="7435"/>
                  </a:lnTo>
                  <a:cubicBezTo>
                    <a:pt x="7107" y="7432"/>
                    <a:pt x="7100" y="7428"/>
                    <a:pt x="7093" y="7424"/>
                  </a:cubicBezTo>
                  <a:cubicBezTo>
                    <a:pt x="7085" y="7420"/>
                    <a:pt x="7078" y="7415"/>
                    <a:pt x="7070" y="7411"/>
                  </a:cubicBezTo>
                  <a:cubicBezTo>
                    <a:pt x="7063" y="7407"/>
                    <a:pt x="7056" y="7403"/>
                    <a:pt x="7051" y="7400"/>
                  </a:cubicBezTo>
                  <a:cubicBezTo>
                    <a:pt x="7046" y="7397"/>
                    <a:pt x="7043" y="7396"/>
                    <a:pt x="7041" y="7395"/>
                  </a:cubicBezTo>
                  <a:cubicBezTo>
                    <a:pt x="7046" y="7396"/>
                    <a:pt x="7055" y="7398"/>
                    <a:pt x="7069" y="7401"/>
                  </a:cubicBezTo>
                  <a:cubicBezTo>
                    <a:pt x="7084" y="7404"/>
                    <a:pt x="7102" y="7408"/>
                    <a:pt x="7124" y="7412"/>
                  </a:cubicBezTo>
                  <a:lnTo>
                    <a:pt x="7440" y="7471"/>
                  </a:lnTo>
                  <a:lnTo>
                    <a:pt x="7460" y="7431"/>
                  </a:lnTo>
                  <a:lnTo>
                    <a:pt x="7209" y="7204"/>
                  </a:lnTo>
                  <a:cubicBezTo>
                    <a:pt x="7204" y="7199"/>
                    <a:pt x="7198" y="7194"/>
                    <a:pt x="7192" y="7189"/>
                  </a:cubicBezTo>
                  <a:cubicBezTo>
                    <a:pt x="7187" y="7184"/>
                    <a:pt x="7181" y="7180"/>
                    <a:pt x="7176" y="7175"/>
                  </a:cubicBezTo>
                  <a:cubicBezTo>
                    <a:pt x="7170" y="7171"/>
                    <a:pt x="7166" y="7167"/>
                    <a:pt x="7162" y="7164"/>
                  </a:cubicBezTo>
                  <a:cubicBezTo>
                    <a:pt x="7158" y="7161"/>
                    <a:pt x="7156" y="7159"/>
                    <a:pt x="7156" y="7158"/>
                  </a:cubicBezTo>
                  <a:cubicBezTo>
                    <a:pt x="7156" y="7159"/>
                    <a:pt x="7159" y="7160"/>
                    <a:pt x="7164" y="7162"/>
                  </a:cubicBezTo>
                  <a:cubicBezTo>
                    <a:pt x="7168" y="7164"/>
                    <a:pt x="7174" y="7166"/>
                    <a:pt x="7181" y="7170"/>
                  </a:cubicBezTo>
                  <a:cubicBezTo>
                    <a:pt x="7188" y="7173"/>
                    <a:pt x="7195" y="7176"/>
                    <a:pt x="7202" y="7179"/>
                  </a:cubicBezTo>
                  <a:cubicBezTo>
                    <a:pt x="7210" y="7182"/>
                    <a:pt x="7217" y="7185"/>
                    <a:pt x="7223" y="7188"/>
                  </a:cubicBezTo>
                  <a:lnTo>
                    <a:pt x="7521" y="7306"/>
                  </a:lnTo>
                  <a:lnTo>
                    <a:pt x="7544" y="7259"/>
                  </a:lnTo>
                  <a:close/>
                  <a:moveTo>
                    <a:pt x="7564" y="6848"/>
                  </a:moveTo>
                  <a:cubicBezTo>
                    <a:pt x="7549" y="6846"/>
                    <a:pt x="7535" y="6847"/>
                    <a:pt x="7522" y="6851"/>
                  </a:cubicBezTo>
                  <a:cubicBezTo>
                    <a:pt x="7509" y="6854"/>
                    <a:pt x="7497" y="6859"/>
                    <a:pt x="7486" y="6867"/>
                  </a:cubicBezTo>
                  <a:cubicBezTo>
                    <a:pt x="7475" y="6874"/>
                    <a:pt x="7463" y="6885"/>
                    <a:pt x="7449" y="6900"/>
                  </a:cubicBezTo>
                  <a:lnTo>
                    <a:pt x="7413" y="6938"/>
                  </a:lnTo>
                  <a:cubicBezTo>
                    <a:pt x="7394" y="6958"/>
                    <a:pt x="7377" y="6970"/>
                    <a:pt x="7362" y="6975"/>
                  </a:cubicBezTo>
                  <a:cubicBezTo>
                    <a:pt x="7348" y="6981"/>
                    <a:pt x="7333" y="6980"/>
                    <a:pt x="7317" y="6972"/>
                  </a:cubicBezTo>
                  <a:cubicBezTo>
                    <a:pt x="7297" y="6962"/>
                    <a:pt x="7284" y="6947"/>
                    <a:pt x="7280" y="6928"/>
                  </a:cubicBezTo>
                  <a:cubicBezTo>
                    <a:pt x="7275" y="6909"/>
                    <a:pt x="7279" y="6887"/>
                    <a:pt x="7291" y="6862"/>
                  </a:cubicBezTo>
                  <a:cubicBezTo>
                    <a:pt x="7295" y="6854"/>
                    <a:pt x="7299" y="6846"/>
                    <a:pt x="7304" y="6839"/>
                  </a:cubicBezTo>
                  <a:cubicBezTo>
                    <a:pt x="7309" y="6832"/>
                    <a:pt x="7315" y="6826"/>
                    <a:pt x="7321" y="6820"/>
                  </a:cubicBezTo>
                  <a:cubicBezTo>
                    <a:pt x="7327" y="6814"/>
                    <a:pt x="7334" y="6808"/>
                    <a:pt x="7342" y="6802"/>
                  </a:cubicBezTo>
                  <a:cubicBezTo>
                    <a:pt x="7351" y="6796"/>
                    <a:pt x="7360" y="6790"/>
                    <a:pt x="7371" y="6783"/>
                  </a:cubicBezTo>
                  <a:lnTo>
                    <a:pt x="7347" y="6746"/>
                  </a:lnTo>
                  <a:cubicBezTo>
                    <a:pt x="7304" y="6771"/>
                    <a:pt x="7272" y="6804"/>
                    <a:pt x="7252" y="6845"/>
                  </a:cubicBezTo>
                  <a:cubicBezTo>
                    <a:pt x="7242" y="6864"/>
                    <a:pt x="7236" y="6883"/>
                    <a:pt x="7234" y="6901"/>
                  </a:cubicBezTo>
                  <a:cubicBezTo>
                    <a:pt x="7232" y="6920"/>
                    <a:pt x="7233" y="6937"/>
                    <a:pt x="7238" y="6953"/>
                  </a:cubicBezTo>
                  <a:cubicBezTo>
                    <a:pt x="7242" y="6968"/>
                    <a:pt x="7250" y="6983"/>
                    <a:pt x="7260" y="6996"/>
                  </a:cubicBezTo>
                  <a:cubicBezTo>
                    <a:pt x="7271" y="7008"/>
                    <a:pt x="7285" y="7019"/>
                    <a:pt x="7302" y="7027"/>
                  </a:cubicBezTo>
                  <a:cubicBezTo>
                    <a:pt x="7327" y="7040"/>
                    <a:pt x="7352" y="7042"/>
                    <a:pt x="7377" y="7034"/>
                  </a:cubicBezTo>
                  <a:cubicBezTo>
                    <a:pt x="7389" y="7030"/>
                    <a:pt x="7400" y="7025"/>
                    <a:pt x="7410" y="7017"/>
                  </a:cubicBezTo>
                  <a:cubicBezTo>
                    <a:pt x="7420" y="7009"/>
                    <a:pt x="7432" y="6997"/>
                    <a:pt x="7446" y="6982"/>
                  </a:cubicBezTo>
                  <a:lnTo>
                    <a:pt x="7478" y="6948"/>
                  </a:lnTo>
                  <a:cubicBezTo>
                    <a:pt x="7515" y="6908"/>
                    <a:pt x="7551" y="6897"/>
                    <a:pt x="7585" y="6914"/>
                  </a:cubicBezTo>
                  <a:cubicBezTo>
                    <a:pt x="7608" y="6925"/>
                    <a:pt x="7622" y="6944"/>
                    <a:pt x="7627" y="6969"/>
                  </a:cubicBezTo>
                  <a:cubicBezTo>
                    <a:pt x="7630" y="6981"/>
                    <a:pt x="7630" y="6992"/>
                    <a:pt x="7628" y="7002"/>
                  </a:cubicBezTo>
                  <a:cubicBezTo>
                    <a:pt x="7626" y="7013"/>
                    <a:pt x="7621" y="7025"/>
                    <a:pt x="7614" y="7040"/>
                  </a:cubicBezTo>
                  <a:cubicBezTo>
                    <a:pt x="7604" y="7060"/>
                    <a:pt x="7592" y="7077"/>
                    <a:pt x="7579" y="7091"/>
                  </a:cubicBezTo>
                  <a:cubicBezTo>
                    <a:pt x="7565" y="7105"/>
                    <a:pt x="7548" y="7118"/>
                    <a:pt x="7529" y="7128"/>
                  </a:cubicBezTo>
                  <a:lnTo>
                    <a:pt x="7555" y="7167"/>
                  </a:lnTo>
                  <a:cubicBezTo>
                    <a:pt x="7577" y="7153"/>
                    <a:pt x="7595" y="7138"/>
                    <a:pt x="7611" y="7120"/>
                  </a:cubicBezTo>
                  <a:cubicBezTo>
                    <a:pt x="7627" y="7103"/>
                    <a:pt x="7640" y="7082"/>
                    <a:pt x="7652" y="7059"/>
                  </a:cubicBezTo>
                  <a:cubicBezTo>
                    <a:pt x="7661" y="7041"/>
                    <a:pt x="7667" y="7024"/>
                    <a:pt x="7670" y="7008"/>
                  </a:cubicBezTo>
                  <a:cubicBezTo>
                    <a:pt x="7673" y="6993"/>
                    <a:pt x="7673" y="6976"/>
                    <a:pt x="7671" y="6959"/>
                  </a:cubicBezTo>
                  <a:cubicBezTo>
                    <a:pt x="7669" y="6936"/>
                    <a:pt x="7661" y="6916"/>
                    <a:pt x="7649" y="6899"/>
                  </a:cubicBezTo>
                  <a:cubicBezTo>
                    <a:pt x="7637" y="6881"/>
                    <a:pt x="7622" y="6868"/>
                    <a:pt x="7604" y="6859"/>
                  </a:cubicBezTo>
                  <a:cubicBezTo>
                    <a:pt x="7592" y="6853"/>
                    <a:pt x="7578" y="6849"/>
                    <a:pt x="7564" y="6848"/>
                  </a:cubicBezTo>
                  <a:close/>
                  <a:moveTo>
                    <a:pt x="7678" y="6658"/>
                  </a:moveTo>
                  <a:lnTo>
                    <a:pt x="7635" y="6636"/>
                  </a:lnTo>
                  <a:lnTo>
                    <a:pt x="7581" y="6745"/>
                  </a:lnTo>
                  <a:lnTo>
                    <a:pt x="7624" y="6766"/>
                  </a:lnTo>
                  <a:lnTo>
                    <a:pt x="7678" y="6658"/>
                  </a:lnTo>
                  <a:close/>
                  <a:moveTo>
                    <a:pt x="7594" y="6170"/>
                  </a:moveTo>
                  <a:lnTo>
                    <a:pt x="7572" y="6216"/>
                  </a:lnTo>
                  <a:lnTo>
                    <a:pt x="7844" y="6350"/>
                  </a:lnTo>
                  <a:cubicBezTo>
                    <a:pt x="7857" y="6357"/>
                    <a:pt x="7868" y="6363"/>
                    <a:pt x="7877" y="6370"/>
                  </a:cubicBezTo>
                  <a:cubicBezTo>
                    <a:pt x="7885" y="6376"/>
                    <a:pt x="7892" y="6384"/>
                    <a:pt x="7898" y="6395"/>
                  </a:cubicBezTo>
                  <a:cubicBezTo>
                    <a:pt x="7903" y="6405"/>
                    <a:pt x="7904" y="6417"/>
                    <a:pt x="7903" y="6431"/>
                  </a:cubicBezTo>
                  <a:cubicBezTo>
                    <a:pt x="7901" y="6445"/>
                    <a:pt x="7896" y="6460"/>
                    <a:pt x="7888" y="6476"/>
                  </a:cubicBezTo>
                  <a:cubicBezTo>
                    <a:pt x="7882" y="6488"/>
                    <a:pt x="7876" y="6498"/>
                    <a:pt x="7869" y="6506"/>
                  </a:cubicBezTo>
                  <a:cubicBezTo>
                    <a:pt x="7863" y="6513"/>
                    <a:pt x="7856" y="6519"/>
                    <a:pt x="7849" y="6524"/>
                  </a:cubicBezTo>
                  <a:cubicBezTo>
                    <a:pt x="7843" y="6528"/>
                    <a:pt x="7836" y="6531"/>
                    <a:pt x="7830" y="6532"/>
                  </a:cubicBezTo>
                  <a:cubicBezTo>
                    <a:pt x="7823" y="6533"/>
                    <a:pt x="7818" y="6534"/>
                    <a:pt x="7813" y="6534"/>
                  </a:cubicBezTo>
                  <a:cubicBezTo>
                    <a:pt x="7805" y="6533"/>
                    <a:pt x="7796" y="6531"/>
                    <a:pt x="7785" y="6527"/>
                  </a:cubicBezTo>
                  <a:cubicBezTo>
                    <a:pt x="7773" y="6522"/>
                    <a:pt x="7763" y="6518"/>
                    <a:pt x="7753" y="6513"/>
                  </a:cubicBezTo>
                  <a:lnTo>
                    <a:pt x="7490" y="6383"/>
                  </a:lnTo>
                  <a:lnTo>
                    <a:pt x="7467" y="6429"/>
                  </a:lnTo>
                  <a:lnTo>
                    <a:pt x="7747" y="6567"/>
                  </a:lnTo>
                  <a:cubicBezTo>
                    <a:pt x="7756" y="6572"/>
                    <a:pt x="7766" y="6576"/>
                    <a:pt x="7778" y="6580"/>
                  </a:cubicBezTo>
                  <a:cubicBezTo>
                    <a:pt x="7790" y="6585"/>
                    <a:pt x="7802" y="6587"/>
                    <a:pt x="7814" y="6586"/>
                  </a:cubicBezTo>
                  <a:cubicBezTo>
                    <a:pt x="7838" y="6585"/>
                    <a:pt x="7860" y="6578"/>
                    <a:pt x="7878" y="6564"/>
                  </a:cubicBezTo>
                  <a:cubicBezTo>
                    <a:pt x="7896" y="6550"/>
                    <a:pt x="7912" y="6528"/>
                    <a:pt x="7927" y="6498"/>
                  </a:cubicBezTo>
                  <a:cubicBezTo>
                    <a:pt x="7939" y="6474"/>
                    <a:pt x="7946" y="6453"/>
                    <a:pt x="7949" y="6434"/>
                  </a:cubicBezTo>
                  <a:cubicBezTo>
                    <a:pt x="7952" y="6416"/>
                    <a:pt x="7952" y="6398"/>
                    <a:pt x="7947" y="6381"/>
                  </a:cubicBezTo>
                  <a:cubicBezTo>
                    <a:pt x="7943" y="6364"/>
                    <a:pt x="7936" y="6351"/>
                    <a:pt x="7924" y="6340"/>
                  </a:cubicBezTo>
                  <a:cubicBezTo>
                    <a:pt x="7913" y="6330"/>
                    <a:pt x="7896" y="6319"/>
                    <a:pt x="7872" y="6307"/>
                  </a:cubicBezTo>
                  <a:lnTo>
                    <a:pt x="7594" y="6170"/>
                  </a:lnTo>
                  <a:close/>
                  <a:moveTo>
                    <a:pt x="8169" y="5990"/>
                  </a:moveTo>
                  <a:lnTo>
                    <a:pt x="7778" y="5798"/>
                  </a:lnTo>
                  <a:lnTo>
                    <a:pt x="7755" y="5844"/>
                  </a:lnTo>
                  <a:lnTo>
                    <a:pt x="7968" y="5947"/>
                  </a:lnTo>
                  <a:cubicBezTo>
                    <a:pt x="7982" y="5954"/>
                    <a:pt x="7997" y="5960"/>
                    <a:pt x="8011" y="5967"/>
                  </a:cubicBezTo>
                  <a:cubicBezTo>
                    <a:pt x="8025" y="5973"/>
                    <a:pt x="8038" y="5979"/>
                    <a:pt x="8050" y="5984"/>
                  </a:cubicBezTo>
                  <a:cubicBezTo>
                    <a:pt x="8061" y="5988"/>
                    <a:pt x="8071" y="5992"/>
                    <a:pt x="8078" y="5995"/>
                  </a:cubicBezTo>
                  <a:cubicBezTo>
                    <a:pt x="8086" y="5998"/>
                    <a:pt x="8090" y="6000"/>
                    <a:pt x="8090" y="6000"/>
                  </a:cubicBezTo>
                  <a:cubicBezTo>
                    <a:pt x="8089" y="6000"/>
                    <a:pt x="8085" y="6000"/>
                    <a:pt x="8079" y="5999"/>
                  </a:cubicBezTo>
                  <a:cubicBezTo>
                    <a:pt x="8073" y="5999"/>
                    <a:pt x="8065" y="5998"/>
                    <a:pt x="8056" y="5998"/>
                  </a:cubicBezTo>
                  <a:cubicBezTo>
                    <a:pt x="8047" y="5997"/>
                    <a:pt x="8036" y="5997"/>
                    <a:pt x="8025" y="5996"/>
                  </a:cubicBezTo>
                  <a:cubicBezTo>
                    <a:pt x="8013" y="5996"/>
                    <a:pt x="8002" y="5996"/>
                    <a:pt x="7990" y="5996"/>
                  </a:cubicBezTo>
                  <a:lnTo>
                    <a:pt x="7677" y="6003"/>
                  </a:lnTo>
                  <a:lnTo>
                    <a:pt x="7650" y="6057"/>
                  </a:lnTo>
                  <a:lnTo>
                    <a:pt x="8041" y="6250"/>
                  </a:lnTo>
                  <a:lnTo>
                    <a:pt x="8065" y="6201"/>
                  </a:lnTo>
                  <a:lnTo>
                    <a:pt x="7837" y="6092"/>
                  </a:lnTo>
                  <a:cubicBezTo>
                    <a:pt x="7825" y="6086"/>
                    <a:pt x="7814" y="6081"/>
                    <a:pt x="7802" y="6076"/>
                  </a:cubicBezTo>
                  <a:cubicBezTo>
                    <a:pt x="7790" y="6071"/>
                    <a:pt x="7780" y="6066"/>
                    <a:pt x="7770" y="6062"/>
                  </a:cubicBezTo>
                  <a:cubicBezTo>
                    <a:pt x="7760" y="6058"/>
                    <a:pt x="7751" y="6054"/>
                    <a:pt x="7744" y="6051"/>
                  </a:cubicBezTo>
                  <a:cubicBezTo>
                    <a:pt x="7737" y="6048"/>
                    <a:pt x="7731" y="6046"/>
                    <a:pt x="7728" y="6045"/>
                  </a:cubicBezTo>
                  <a:cubicBezTo>
                    <a:pt x="7732" y="6046"/>
                    <a:pt x="7738" y="6046"/>
                    <a:pt x="7745" y="6046"/>
                  </a:cubicBezTo>
                  <a:cubicBezTo>
                    <a:pt x="7753" y="6047"/>
                    <a:pt x="7761" y="6047"/>
                    <a:pt x="7772" y="6047"/>
                  </a:cubicBezTo>
                  <a:cubicBezTo>
                    <a:pt x="7782" y="6047"/>
                    <a:pt x="7793" y="6047"/>
                    <a:pt x="7805" y="6047"/>
                  </a:cubicBezTo>
                  <a:cubicBezTo>
                    <a:pt x="7817" y="6047"/>
                    <a:pt x="7830" y="6047"/>
                    <a:pt x="7844" y="6047"/>
                  </a:cubicBezTo>
                  <a:lnTo>
                    <a:pt x="8144" y="6039"/>
                  </a:lnTo>
                  <a:lnTo>
                    <a:pt x="8169" y="5990"/>
                  </a:lnTo>
                  <a:close/>
                  <a:moveTo>
                    <a:pt x="8247" y="5830"/>
                  </a:moveTo>
                  <a:lnTo>
                    <a:pt x="7856" y="5638"/>
                  </a:lnTo>
                  <a:lnTo>
                    <a:pt x="7834" y="5683"/>
                  </a:lnTo>
                  <a:lnTo>
                    <a:pt x="8225" y="5876"/>
                  </a:lnTo>
                  <a:lnTo>
                    <a:pt x="8247" y="5830"/>
                  </a:lnTo>
                  <a:close/>
                  <a:moveTo>
                    <a:pt x="8047" y="5250"/>
                  </a:moveTo>
                  <a:lnTo>
                    <a:pt x="8023" y="5298"/>
                  </a:lnTo>
                  <a:lnTo>
                    <a:pt x="8240" y="5509"/>
                  </a:lnTo>
                  <a:cubicBezTo>
                    <a:pt x="8258" y="5526"/>
                    <a:pt x="8273" y="5540"/>
                    <a:pt x="8285" y="5551"/>
                  </a:cubicBezTo>
                  <a:cubicBezTo>
                    <a:pt x="8297" y="5562"/>
                    <a:pt x="8305" y="5569"/>
                    <a:pt x="8309" y="5573"/>
                  </a:cubicBezTo>
                  <a:cubicBezTo>
                    <a:pt x="8307" y="5572"/>
                    <a:pt x="8302" y="5571"/>
                    <a:pt x="8295" y="5569"/>
                  </a:cubicBezTo>
                  <a:cubicBezTo>
                    <a:pt x="8288" y="5567"/>
                    <a:pt x="8280" y="5565"/>
                    <a:pt x="8271" y="5563"/>
                  </a:cubicBezTo>
                  <a:cubicBezTo>
                    <a:pt x="8261" y="5561"/>
                    <a:pt x="8252" y="5559"/>
                    <a:pt x="8242" y="5558"/>
                  </a:cubicBezTo>
                  <a:cubicBezTo>
                    <a:pt x="8231" y="5556"/>
                    <a:pt x="8221" y="5554"/>
                    <a:pt x="8211" y="5553"/>
                  </a:cubicBezTo>
                  <a:lnTo>
                    <a:pt x="7919" y="5511"/>
                  </a:lnTo>
                  <a:lnTo>
                    <a:pt x="7894" y="5562"/>
                  </a:lnTo>
                  <a:lnTo>
                    <a:pt x="8349" y="5623"/>
                  </a:lnTo>
                  <a:lnTo>
                    <a:pt x="8372" y="5577"/>
                  </a:lnTo>
                  <a:lnTo>
                    <a:pt x="8047" y="5250"/>
                  </a:lnTo>
                  <a:close/>
                  <a:moveTo>
                    <a:pt x="8583" y="5148"/>
                  </a:moveTo>
                  <a:lnTo>
                    <a:pt x="8543" y="5128"/>
                  </a:lnTo>
                  <a:lnTo>
                    <a:pt x="8458" y="5300"/>
                  </a:lnTo>
                  <a:lnTo>
                    <a:pt x="8315" y="5230"/>
                  </a:lnTo>
                  <a:lnTo>
                    <a:pt x="8381" y="5096"/>
                  </a:lnTo>
                  <a:lnTo>
                    <a:pt x="8340" y="5076"/>
                  </a:lnTo>
                  <a:lnTo>
                    <a:pt x="8274" y="5210"/>
                  </a:lnTo>
                  <a:lnTo>
                    <a:pt x="8146" y="5147"/>
                  </a:lnTo>
                  <a:lnTo>
                    <a:pt x="8225" y="4986"/>
                  </a:lnTo>
                  <a:lnTo>
                    <a:pt x="8189" y="4961"/>
                  </a:lnTo>
                  <a:lnTo>
                    <a:pt x="8084" y="5175"/>
                  </a:lnTo>
                  <a:lnTo>
                    <a:pt x="8475" y="5367"/>
                  </a:lnTo>
                  <a:lnTo>
                    <a:pt x="8583" y="5148"/>
                  </a:lnTo>
                  <a:close/>
                  <a:moveTo>
                    <a:pt x="8746" y="4817"/>
                  </a:moveTo>
                  <a:lnTo>
                    <a:pt x="8710" y="4821"/>
                  </a:lnTo>
                  <a:cubicBezTo>
                    <a:pt x="8693" y="4824"/>
                    <a:pt x="8675" y="4826"/>
                    <a:pt x="8657" y="4829"/>
                  </a:cubicBezTo>
                  <a:cubicBezTo>
                    <a:pt x="8638" y="4831"/>
                    <a:pt x="8620" y="4834"/>
                    <a:pt x="8604" y="4836"/>
                  </a:cubicBezTo>
                  <a:cubicBezTo>
                    <a:pt x="8587" y="4838"/>
                    <a:pt x="8576" y="4840"/>
                    <a:pt x="8569" y="4841"/>
                  </a:cubicBezTo>
                  <a:cubicBezTo>
                    <a:pt x="8559" y="4843"/>
                    <a:pt x="8548" y="4846"/>
                    <a:pt x="8536" y="4849"/>
                  </a:cubicBezTo>
                  <a:cubicBezTo>
                    <a:pt x="8524" y="4852"/>
                    <a:pt x="8514" y="4855"/>
                    <a:pt x="8506" y="4859"/>
                  </a:cubicBezTo>
                  <a:lnTo>
                    <a:pt x="8508" y="4853"/>
                  </a:lnTo>
                  <a:cubicBezTo>
                    <a:pt x="8516" y="4838"/>
                    <a:pt x="8521" y="4822"/>
                    <a:pt x="8522" y="4807"/>
                  </a:cubicBezTo>
                  <a:cubicBezTo>
                    <a:pt x="8523" y="4792"/>
                    <a:pt x="8521" y="4777"/>
                    <a:pt x="8516" y="4764"/>
                  </a:cubicBezTo>
                  <a:cubicBezTo>
                    <a:pt x="8511" y="4750"/>
                    <a:pt x="8503" y="4738"/>
                    <a:pt x="8493" y="4726"/>
                  </a:cubicBezTo>
                  <a:cubicBezTo>
                    <a:pt x="8482" y="4715"/>
                    <a:pt x="8468" y="4705"/>
                    <a:pt x="8452" y="4697"/>
                  </a:cubicBezTo>
                  <a:cubicBezTo>
                    <a:pt x="8442" y="4692"/>
                    <a:pt x="8432" y="4689"/>
                    <a:pt x="8422" y="4687"/>
                  </a:cubicBezTo>
                  <a:cubicBezTo>
                    <a:pt x="8413" y="4685"/>
                    <a:pt x="8403" y="4684"/>
                    <a:pt x="8395" y="4685"/>
                  </a:cubicBezTo>
                  <a:cubicBezTo>
                    <a:pt x="8386" y="4685"/>
                    <a:pt x="8378" y="4686"/>
                    <a:pt x="8371" y="4688"/>
                  </a:cubicBezTo>
                  <a:cubicBezTo>
                    <a:pt x="8363" y="4690"/>
                    <a:pt x="8357" y="4693"/>
                    <a:pt x="8351" y="4695"/>
                  </a:cubicBezTo>
                  <a:cubicBezTo>
                    <a:pt x="8345" y="4698"/>
                    <a:pt x="8339" y="4702"/>
                    <a:pt x="8333" y="4706"/>
                  </a:cubicBezTo>
                  <a:cubicBezTo>
                    <a:pt x="8327" y="4710"/>
                    <a:pt x="8321" y="4716"/>
                    <a:pt x="8315" y="4723"/>
                  </a:cubicBezTo>
                  <a:cubicBezTo>
                    <a:pt x="8309" y="4729"/>
                    <a:pt x="8303" y="4737"/>
                    <a:pt x="8297" y="4747"/>
                  </a:cubicBezTo>
                  <a:cubicBezTo>
                    <a:pt x="8291" y="4757"/>
                    <a:pt x="8284" y="4768"/>
                    <a:pt x="8278" y="4782"/>
                  </a:cubicBezTo>
                  <a:lnTo>
                    <a:pt x="8233" y="4873"/>
                  </a:lnTo>
                  <a:lnTo>
                    <a:pt x="8624" y="5065"/>
                  </a:lnTo>
                  <a:lnTo>
                    <a:pt x="8646" y="5020"/>
                  </a:lnTo>
                  <a:lnTo>
                    <a:pt x="8469" y="4933"/>
                  </a:lnTo>
                  <a:cubicBezTo>
                    <a:pt x="8475" y="4923"/>
                    <a:pt x="8480" y="4916"/>
                    <a:pt x="8487" y="4911"/>
                  </a:cubicBezTo>
                  <a:cubicBezTo>
                    <a:pt x="8493" y="4907"/>
                    <a:pt x="8503" y="4903"/>
                    <a:pt x="8516" y="4901"/>
                  </a:cubicBezTo>
                  <a:cubicBezTo>
                    <a:pt x="8539" y="4896"/>
                    <a:pt x="8561" y="4892"/>
                    <a:pt x="8582" y="4888"/>
                  </a:cubicBezTo>
                  <a:cubicBezTo>
                    <a:pt x="8603" y="4885"/>
                    <a:pt x="8622" y="4882"/>
                    <a:pt x="8639" y="4880"/>
                  </a:cubicBezTo>
                  <a:cubicBezTo>
                    <a:pt x="8657" y="4878"/>
                    <a:pt x="8672" y="4877"/>
                    <a:pt x="8685" y="4876"/>
                  </a:cubicBezTo>
                  <a:cubicBezTo>
                    <a:pt x="8699" y="4875"/>
                    <a:pt x="8709" y="4875"/>
                    <a:pt x="8717" y="4875"/>
                  </a:cubicBezTo>
                  <a:lnTo>
                    <a:pt x="8746" y="4817"/>
                  </a:lnTo>
                  <a:close/>
                  <a:moveTo>
                    <a:pt x="8460" y="4768"/>
                  </a:moveTo>
                  <a:cubicBezTo>
                    <a:pt x="8468" y="4776"/>
                    <a:pt x="8474" y="4785"/>
                    <a:pt x="8477" y="4795"/>
                  </a:cubicBezTo>
                  <a:cubicBezTo>
                    <a:pt x="8480" y="4806"/>
                    <a:pt x="8480" y="4817"/>
                    <a:pt x="8478" y="4830"/>
                  </a:cubicBezTo>
                  <a:cubicBezTo>
                    <a:pt x="8476" y="4843"/>
                    <a:pt x="8470" y="4858"/>
                    <a:pt x="8462" y="4875"/>
                  </a:cubicBezTo>
                  <a:lnTo>
                    <a:pt x="8440" y="4918"/>
                  </a:lnTo>
                  <a:lnTo>
                    <a:pt x="8295" y="4847"/>
                  </a:lnTo>
                  <a:lnTo>
                    <a:pt x="8318" y="4800"/>
                  </a:lnTo>
                  <a:cubicBezTo>
                    <a:pt x="8323" y="4789"/>
                    <a:pt x="8328" y="4780"/>
                    <a:pt x="8333" y="4773"/>
                  </a:cubicBezTo>
                  <a:cubicBezTo>
                    <a:pt x="8338" y="4766"/>
                    <a:pt x="8344" y="4760"/>
                    <a:pt x="8350" y="4755"/>
                  </a:cubicBezTo>
                  <a:cubicBezTo>
                    <a:pt x="8360" y="4746"/>
                    <a:pt x="8372" y="4741"/>
                    <a:pt x="8386" y="4739"/>
                  </a:cubicBezTo>
                  <a:cubicBezTo>
                    <a:pt x="8401" y="4737"/>
                    <a:pt x="8415" y="4739"/>
                    <a:pt x="8428" y="4746"/>
                  </a:cubicBezTo>
                  <a:cubicBezTo>
                    <a:pt x="8441" y="4752"/>
                    <a:pt x="8451" y="4759"/>
                    <a:pt x="8460" y="4768"/>
                  </a:cubicBezTo>
                  <a:close/>
                  <a:moveTo>
                    <a:pt x="8757" y="4423"/>
                  </a:moveTo>
                  <a:cubicBezTo>
                    <a:pt x="8742" y="4421"/>
                    <a:pt x="8728" y="4422"/>
                    <a:pt x="8715" y="4426"/>
                  </a:cubicBezTo>
                  <a:cubicBezTo>
                    <a:pt x="8702" y="4429"/>
                    <a:pt x="8690" y="4435"/>
                    <a:pt x="8679" y="4442"/>
                  </a:cubicBezTo>
                  <a:cubicBezTo>
                    <a:pt x="8668" y="4449"/>
                    <a:pt x="8656" y="4460"/>
                    <a:pt x="8642" y="4475"/>
                  </a:cubicBezTo>
                  <a:lnTo>
                    <a:pt x="8606" y="4513"/>
                  </a:lnTo>
                  <a:cubicBezTo>
                    <a:pt x="8587" y="4533"/>
                    <a:pt x="8570" y="4545"/>
                    <a:pt x="8556" y="4550"/>
                  </a:cubicBezTo>
                  <a:cubicBezTo>
                    <a:pt x="8541" y="4556"/>
                    <a:pt x="8526" y="4555"/>
                    <a:pt x="8510" y="4547"/>
                  </a:cubicBezTo>
                  <a:cubicBezTo>
                    <a:pt x="8490" y="4537"/>
                    <a:pt x="8477" y="4522"/>
                    <a:pt x="8473" y="4503"/>
                  </a:cubicBezTo>
                  <a:cubicBezTo>
                    <a:pt x="8468" y="4484"/>
                    <a:pt x="8472" y="4462"/>
                    <a:pt x="8484" y="4437"/>
                  </a:cubicBezTo>
                  <a:cubicBezTo>
                    <a:pt x="8488" y="4429"/>
                    <a:pt x="8493" y="4421"/>
                    <a:pt x="8497" y="4414"/>
                  </a:cubicBezTo>
                  <a:cubicBezTo>
                    <a:pt x="8502" y="4407"/>
                    <a:pt x="8508" y="4401"/>
                    <a:pt x="8514" y="4395"/>
                  </a:cubicBezTo>
                  <a:cubicBezTo>
                    <a:pt x="8520" y="4389"/>
                    <a:pt x="8528" y="4383"/>
                    <a:pt x="8536" y="4377"/>
                  </a:cubicBezTo>
                  <a:cubicBezTo>
                    <a:pt x="8544" y="4371"/>
                    <a:pt x="8553" y="4365"/>
                    <a:pt x="8564" y="4358"/>
                  </a:cubicBezTo>
                  <a:lnTo>
                    <a:pt x="8540" y="4321"/>
                  </a:lnTo>
                  <a:cubicBezTo>
                    <a:pt x="8497" y="4346"/>
                    <a:pt x="8465" y="4379"/>
                    <a:pt x="8445" y="4421"/>
                  </a:cubicBezTo>
                  <a:cubicBezTo>
                    <a:pt x="8435" y="4440"/>
                    <a:pt x="8430" y="4458"/>
                    <a:pt x="8427" y="4476"/>
                  </a:cubicBezTo>
                  <a:cubicBezTo>
                    <a:pt x="8425" y="4495"/>
                    <a:pt x="8426" y="4512"/>
                    <a:pt x="8431" y="4528"/>
                  </a:cubicBezTo>
                  <a:cubicBezTo>
                    <a:pt x="8435" y="4544"/>
                    <a:pt x="8443" y="4558"/>
                    <a:pt x="8454" y="4571"/>
                  </a:cubicBezTo>
                  <a:cubicBezTo>
                    <a:pt x="8464" y="4584"/>
                    <a:pt x="8478" y="4594"/>
                    <a:pt x="8495" y="4602"/>
                  </a:cubicBezTo>
                  <a:cubicBezTo>
                    <a:pt x="8520" y="4615"/>
                    <a:pt x="8545" y="4617"/>
                    <a:pt x="8571" y="4609"/>
                  </a:cubicBezTo>
                  <a:cubicBezTo>
                    <a:pt x="8582" y="4606"/>
                    <a:pt x="8593" y="4600"/>
                    <a:pt x="8603" y="4592"/>
                  </a:cubicBezTo>
                  <a:cubicBezTo>
                    <a:pt x="8613" y="4584"/>
                    <a:pt x="8625" y="4572"/>
                    <a:pt x="8640" y="4557"/>
                  </a:cubicBezTo>
                  <a:lnTo>
                    <a:pt x="8671" y="4523"/>
                  </a:lnTo>
                  <a:cubicBezTo>
                    <a:pt x="8708" y="4484"/>
                    <a:pt x="8744" y="4472"/>
                    <a:pt x="8778" y="4489"/>
                  </a:cubicBezTo>
                  <a:cubicBezTo>
                    <a:pt x="8801" y="4501"/>
                    <a:pt x="8816" y="4519"/>
                    <a:pt x="8820" y="4545"/>
                  </a:cubicBezTo>
                  <a:cubicBezTo>
                    <a:pt x="8823" y="4556"/>
                    <a:pt x="8823" y="4567"/>
                    <a:pt x="8821" y="4577"/>
                  </a:cubicBezTo>
                  <a:cubicBezTo>
                    <a:pt x="8819" y="4588"/>
                    <a:pt x="8814" y="4600"/>
                    <a:pt x="8807" y="4615"/>
                  </a:cubicBezTo>
                  <a:cubicBezTo>
                    <a:pt x="8797" y="4635"/>
                    <a:pt x="8786" y="4652"/>
                    <a:pt x="8772" y="4666"/>
                  </a:cubicBezTo>
                  <a:cubicBezTo>
                    <a:pt x="8758" y="4680"/>
                    <a:pt x="8742" y="4693"/>
                    <a:pt x="8722" y="4703"/>
                  </a:cubicBezTo>
                  <a:lnTo>
                    <a:pt x="8748" y="4742"/>
                  </a:lnTo>
                  <a:cubicBezTo>
                    <a:pt x="8770" y="4728"/>
                    <a:pt x="8788" y="4713"/>
                    <a:pt x="8804" y="4695"/>
                  </a:cubicBezTo>
                  <a:cubicBezTo>
                    <a:pt x="8820" y="4678"/>
                    <a:pt x="8833" y="4657"/>
                    <a:pt x="8845" y="4634"/>
                  </a:cubicBezTo>
                  <a:cubicBezTo>
                    <a:pt x="8854" y="4616"/>
                    <a:pt x="8860" y="4599"/>
                    <a:pt x="8863" y="4583"/>
                  </a:cubicBezTo>
                  <a:cubicBezTo>
                    <a:pt x="8866" y="4568"/>
                    <a:pt x="8866" y="4551"/>
                    <a:pt x="8864" y="4534"/>
                  </a:cubicBezTo>
                  <a:cubicBezTo>
                    <a:pt x="8862" y="4511"/>
                    <a:pt x="8855" y="4491"/>
                    <a:pt x="8843" y="4474"/>
                  </a:cubicBezTo>
                  <a:cubicBezTo>
                    <a:pt x="8830" y="4456"/>
                    <a:pt x="8815" y="4443"/>
                    <a:pt x="8797" y="4434"/>
                  </a:cubicBezTo>
                  <a:cubicBezTo>
                    <a:pt x="8785" y="4428"/>
                    <a:pt x="8771" y="4424"/>
                    <a:pt x="8757" y="4423"/>
                  </a:cubicBezTo>
                  <a:close/>
                  <a:moveTo>
                    <a:pt x="8974" y="4352"/>
                  </a:moveTo>
                  <a:lnTo>
                    <a:pt x="8584" y="4160"/>
                  </a:lnTo>
                  <a:lnTo>
                    <a:pt x="8561" y="4206"/>
                  </a:lnTo>
                  <a:lnTo>
                    <a:pt x="8952" y="4398"/>
                  </a:lnTo>
                  <a:lnTo>
                    <a:pt x="8974" y="4352"/>
                  </a:lnTo>
                  <a:close/>
                  <a:moveTo>
                    <a:pt x="8730" y="3674"/>
                  </a:moveTo>
                  <a:cubicBezTo>
                    <a:pt x="8721" y="3677"/>
                    <a:pt x="8715" y="3683"/>
                    <a:pt x="8711" y="3691"/>
                  </a:cubicBezTo>
                  <a:cubicBezTo>
                    <a:pt x="8707" y="3699"/>
                    <a:pt x="8706" y="3707"/>
                    <a:pt x="8709" y="3716"/>
                  </a:cubicBezTo>
                  <a:cubicBezTo>
                    <a:pt x="8712" y="3724"/>
                    <a:pt x="8718" y="3731"/>
                    <a:pt x="8726" y="3735"/>
                  </a:cubicBezTo>
                  <a:cubicBezTo>
                    <a:pt x="8734" y="3739"/>
                    <a:pt x="8743" y="3739"/>
                    <a:pt x="8751" y="3736"/>
                  </a:cubicBezTo>
                  <a:cubicBezTo>
                    <a:pt x="8760" y="3734"/>
                    <a:pt x="8766" y="3728"/>
                    <a:pt x="8770" y="3720"/>
                  </a:cubicBezTo>
                  <a:cubicBezTo>
                    <a:pt x="8775" y="3711"/>
                    <a:pt x="8775" y="3703"/>
                    <a:pt x="8772" y="3695"/>
                  </a:cubicBezTo>
                  <a:cubicBezTo>
                    <a:pt x="8769" y="3686"/>
                    <a:pt x="8763" y="3680"/>
                    <a:pt x="8755" y="3676"/>
                  </a:cubicBezTo>
                  <a:cubicBezTo>
                    <a:pt x="8747" y="3672"/>
                    <a:pt x="8738" y="3671"/>
                    <a:pt x="8730" y="3674"/>
                  </a:cubicBezTo>
                  <a:close/>
                  <a:moveTo>
                    <a:pt x="8788" y="3557"/>
                  </a:moveTo>
                  <a:cubicBezTo>
                    <a:pt x="8779" y="3560"/>
                    <a:pt x="8773" y="3565"/>
                    <a:pt x="8769" y="3574"/>
                  </a:cubicBezTo>
                  <a:cubicBezTo>
                    <a:pt x="8765" y="3582"/>
                    <a:pt x="8764" y="3590"/>
                    <a:pt x="8767" y="3598"/>
                  </a:cubicBezTo>
                  <a:cubicBezTo>
                    <a:pt x="8770" y="3607"/>
                    <a:pt x="8775" y="3613"/>
                    <a:pt x="8783" y="3617"/>
                  </a:cubicBezTo>
                  <a:cubicBezTo>
                    <a:pt x="8792" y="3621"/>
                    <a:pt x="8800" y="3622"/>
                    <a:pt x="8809" y="3619"/>
                  </a:cubicBezTo>
                  <a:cubicBezTo>
                    <a:pt x="8818" y="3616"/>
                    <a:pt x="8824" y="3611"/>
                    <a:pt x="8828" y="3602"/>
                  </a:cubicBezTo>
                  <a:cubicBezTo>
                    <a:pt x="8832" y="3594"/>
                    <a:pt x="8833" y="3586"/>
                    <a:pt x="8830" y="3577"/>
                  </a:cubicBezTo>
                  <a:cubicBezTo>
                    <a:pt x="8826" y="3569"/>
                    <a:pt x="8821" y="3563"/>
                    <a:pt x="8812" y="3558"/>
                  </a:cubicBezTo>
                  <a:cubicBezTo>
                    <a:pt x="8804" y="3555"/>
                    <a:pt x="8796" y="3554"/>
                    <a:pt x="8788" y="3557"/>
                  </a:cubicBezTo>
                  <a:close/>
                  <a:moveTo>
                    <a:pt x="3128" y="17960"/>
                  </a:moveTo>
                  <a:lnTo>
                    <a:pt x="2720" y="17801"/>
                  </a:lnTo>
                  <a:lnTo>
                    <a:pt x="2687" y="17870"/>
                  </a:lnTo>
                  <a:lnTo>
                    <a:pt x="2910" y="18072"/>
                  </a:lnTo>
                  <a:cubicBezTo>
                    <a:pt x="2924" y="18084"/>
                    <a:pt x="2936" y="18094"/>
                    <a:pt x="2947" y="18102"/>
                  </a:cubicBezTo>
                  <a:cubicBezTo>
                    <a:pt x="2959" y="18111"/>
                    <a:pt x="2965" y="18116"/>
                    <a:pt x="2966" y="18117"/>
                  </a:cubicBezTo>
                  <a:cubicBezTo>
                    <a:pt x="2964" y="18116"/>
                    <a:pt x="2956" y="18114"/>
                    <a:pt x="2943" y="18111"/>
                  </a:cubicBezTo>
                  <a:cubicBezTo>
                    <a:pt x="2929" y="18107"/>
                    <a:pt x="2912" y="18103"/>
                    <a:pt x="2891" y="18099"/>
                  </a:cubicBezTo>
                  <a:lnTo>
                    <a:pt x="2601" y="18045"/>
                  </a:lnTo>
                  <a:lnTo>
                    <a:pt x="2567" y="18113"/>
                  </a:lnTo>
                  <a:lnTo>
                    <a:pt x="2800" y="18254"/>
                  </a:lnTo>
                  <a:lnTo>
                    <a:pt x="2895" y="18254"/>
                  </a:lnTo>
                  <a:lnTo>
                    <a:pt x="2696" y="18136"/>
                  </a:lnTo>
                  <a:cubicBezTo>
                    <a:pt x="2690" y="18133"/>
                    <a:pt x="2684" y="18129"/>
                    <a:pt x="2676" y="18125"/>
                  </a:cubicBezTo>
                  <a:cubicBezTo>
                    <a:pt x="2669" y="18120"/>
                    <a:pt x="2661" y="18116"/>
                    <a:pt x="2654" y="18112"/>
                  </a:cubicBezTo>
                  <a:cubicBezTo>
                    <a:pt x="2647" y="18108"/>
                    <a:pt x="2640" y="18104"/>
                    <a:pt x="2635" y="18101"/>
                  </a:cubicBezTo>
                  <a:cubicBezTo>
                    <a:pt x="2630" y="18098"/>
                    <a:pt x="2627" y="18096"/>
                    <a:pt x="2625" y="18096"/>
                  </a:cubicBezTo>
                  <a:cubicBezTo>
                    <a:pt x="2630" y="18097"/>
                    <a:pt x="2639" y="18099"/>
                    <a:pt x="2653" y="18101"/>
                  </a:cubicBezTo>
                  <a:cubicBezTo>
                    <a:pt x="2668" y="18105"/>
                    <a:pt x="2686" y="18108"/>
                    <a:pt x="2708" y="18112"/>
                  </a:cubicBezTo>
                  <a:lnTo>
                    <a:pt x="3024" y="18171"/>
                  </a:lnTo>
                  <a:lnTo>
                    <a:pt x="3043" y="18132"/>
                  </a:lnTo>
                  <a:lnTo>
                    <a:pt x="2793" y="17904"/>
                  </a:lnTo>
                  <a:cubicBezTo>
                    <a:pt x="2788" y="17900"/>
                    <a:pt x="2782" y="17895"/>
                    <a:pt x="2776" y="17890"/>
                  </a:cubicBezTo>
                  <a:cubicBezTo>
                    <a:pt x="2770" y="17885"/>
                    <a:pt x="2765" y="17880"/>
                    <a:pt x="2760" y="17876"/>
                  </a:cubicBezTo>
                  <a:cubicBezTo>
                    <a:pt x="2754" y="17871"/>
                    <a:pt x="2750" y="17868"/>
                    <a:pt x="2746" y="17865"/>
                  </a:cubicBezTo>
                  <a:cubicBezTo>
                    <a:pt x="2742" y="17862"/>
                    <a:pt x="2740" y="17860"/>
                    <a:pt x="2740" y="17859"/>
                  </a:cubicBezTo>
                  <a:cubicBezTo>
                    <a:pt x="2740" y="17859"/>
                    <a:pt x="2743" y="17860"/>
                    <a:pt x="2748" y="17863"/>
                  </a:cubicBezTo>
                  <a:cubicBezTo>
                    <a:pt x="2752" y="17865"/>
                    <a:pt x="2758" y="17867"/>
                    <a:pt x="2765" y="17870"/>
                  </a:cubicBezTo>
                  <a:cubicBezTo>
                    <a:pt x="2772" y="17873"/>
                    <a:pt x="2779" y="17876"/>
                    <a:pt x="2786" y="17880"/>
                  </a:cubicBezTo>
                  <a:cubicBezTo>
                    <a:pt x="2794" y="17883"/>
                    <a:pt x="2801" y="17886"/>
                    <a:pt x="2807" y="17889"/>
                  </a:cubicBezTo>
                  <a:lnTo>
                    <a:pt x="3105" y="18007"/>
                  </a:lnTo>
                  <a:lnTo>
                    <a:pt x="3128" y="17960"/>
                  </a:lnTo>
                  <a:close/>
                  <a:moveTo>
                    <a:pt x="9002" y="6041"/>
                  </a:moveTo>
                  <a:lnTo>
                    <a:pt x="9002" y="5883"/>
                  </a:lnTo>
                  <a:lnTo>
                    <a:pt x="9000" y="5880"/>
                  </a:lnTo>
                  <a:cubicBezTo>
                    <a:pt x="8988" y="5863"/>
                    <a:pt x="8972" y="5849"/>
                    <a:pt x="8954" y="5840"/>
                  </a:cubicBezTo>
                  <a:cubicBezTo>
                    <a:pt x="8942" y="5834"/>
                    <a:pt x="8929" y="5831"/>
                    <a:pt x="8914" y="5829"/>
                  </a:cubicBezTo>
                  <a:cubicBezTo>
                    <a:pt x="8899" y="5828"/>
                    <a:pt x="8886" y="5829"/>
                    <a:pt x="8873" y="5832"/>
                  </a:cubicBezTo>
                  <a:cubicBezTo>
                    <a:pt x="8860" y="5836"/>
                    <a:pt x="8848" y="5841"/>
                    <a:pt x="8837" y="5848"/>
                  </a:cubicBezTo>
                  <a:cubicBezTo>
                    <a:pt x="8826" y="5856"/>
                    <a:pt x="8813" y="5867"/>
                    <a:pt x="8799" y="5882"/>
                  </a:cubicBezTo>
                  <a:lnTo>
                    <a:pt x="8763" y="5920"/>
                  </a:lnTo>
                  <a:cubicBezTo>
                    <a:pt x="8744" y="5939"/>
                    <a:pt x="8727" y="5951"/>
                    <a:pt x="8713" y="5957"/>
                  </a:cubicBezTo>
                  <a:cubicBezTo>
                    <a:pt x="8698" y="5962"/>
                    <a:pt x="8683" y="5961"/>
                    <a:pt x="8667" y="5953"/>
                  </a:cubicBezTo>
                  <a:cubicBezTo>
                    <a:pt x="8647" y="5943"/>
                    <a:pt x="8635" y="5929"/>
                    <a:pt x="8630" y="5909"/>
                  </a:cubicBezTo>
                  <a:cubicBezTo>
                    <a:pt x="8625" y="5890"/>
                    <a:pt x="8629" y="5868"/>
                    <a:pt x="8641" y="5843"/>
                  </a:cubicBezTo>
                  <a:cubicBezTo>
                    <a:pt x="8645" y="5835"/>
                    <a:pt x="8650" y="5827"/>
                    <a:pt x="8655" y="5821"/>
                  </a:cubicBezTo>
                  <a:cubicBezTo>
                    <a:pt x="8659" y="5814"/>
                    <a:pt x="8665" y="5807"/>
                    <a:pt x="8671" y="5801"/>
                  </a:cubicBezTo>
                  <a:cubicBezTo>
                    <a:pt x="8678" y="5795"/>
                    <a:pt x="8685" y="5789"/>
                    <a:pt x="8693" y="5783"/>
                  </a:cubicBezTo>
                  <a:cubicBezTo>
                    <a:pt x="8701" y="5777"/>
                    <a:pt x="8710" y="5771"/>
                    <a:pt x="8721" y="5765"/>
                  </a:cubicBezTo>
                  <a:lnTo>
                    <a:pt x="8698" y="5728"/>
                  </a:lnTo>
                  <a:cubicBezTo>
                    <a:pt x="8654" y="5752"/>
                    <a:pt x="8622" y="5786"/>
                    <a:pt x="8602" y="5827"/>
                  </a:cubicBezTo>
                  <a:cubicBezTo>
                    <a:pt x="8593" y="5846"/>
                    <a:pt x="8587" y="5865"/>
                    <a:pt x="8585" y="5883"/>
                  </a:cubicBezTo>
                  <a:cubicBezTo>
                    <a:pt x="8583" y="5901"/>
                    <a:pt x="8584" y="5918"/>
                    <a:pt x="8588" y="5934"/>
                  </a:cubicBezTo>
                  <a:cubicBezTo>
                    <a:pt x="8593" y="5950"/>
                    <a:pt x="8600" y="5964"/>
                    <a:pt x="8611" y="5977"/>
                  </a:cubicBezTo>
                  <a:cubicBezTo>
                    <a:pt x="8622" y="5990"/>
                    <a:pt x="8635" y="6000"/>
                    <a:pt x="8652" y="6009"/>
                  </a:cubicBezTo>
                  <a:cubicBezTo>
                    <a:pt x="8677" y="6021"/>
                    <a:pt x="8702" y="6023"/>
                    <a:pt x="8728" y="6016"/>
                  </a:cubicBezTo>
                  <a:cubicBezTo>
                    <a:pt x="8740" y="6012"/>
                    <a:pt x="8750" y="6006"/>
                    <a:pt x="8761" y="5998"/>
                  </a:cubicBezTo>
                  <a:cubicBezTo>
                    <a:pt x="8771" y="5990"/>
                    <a:pt x="8783" y="5978"/>
                    <a:pt x="8797" y="5963"/>
                  </a:cubicBezTo>
                  <a:lnTo>
                    <a:pt x="8828" y="5930"/>
                  </a:lnTo>
                  <a:cubicBezTo>
                    <a:pt x="8865" y="5890"/>
                    <a:pt x="8901" y="5879"/>
                    <a:pt x="8936" y="5896"/>
                  </a:cubicBezTo>
                  <a:cubicBezTo>
                    <a:pt x="8959" y="5907"/>
                    <a:pt x="8973" y="5925"/>
                    <a:pt x="8978" y="5951"/>
                  </a:cubicBezTo>
                  <a:cubicBezTo>
                    <a:pt x="8980" y="5962"/>
                    <a:pt x="8980" y="5973"/>
                    <a:pt x="8978" y="5984"/>
                  </a:cubicBezTo>
                  <a:cubicBezTo>
                    <a:pt x="8976" y="5994"/>
                    <a:pt x="8971" y="6007"/>
                    <a:pt x="8964" y="6021"/>
                  </a:cubicBezTo>
                  <a:cubicBezTo>
                    <a:pt x="8954" y="6041"/>
                    <a:pt x="8943" y="6058"/>
                    <a:pt x="8929" y="6072"/>
                  </a:cubicBezTo>
                  <a:cubicBezTo>
                    <a:pt x="8915" y="6087"/>
                    <a:pt x="8899" y="6099"/>
                    <a:pt x="8879" y="6110"/>
                  </a:cubicBezTo>
                  <a:lnTo>
                    <a:pt x="8905" y="6148"/>
                  </a:lnTo>
                  <a:cubicBezTo>
                    <a:pt x="8927" y="6135"/>
                    <a:pt x="8946" y="6119"/>
                    <a:pt x="8961" y="6102"/>
                  </a:cubicBezTo>
                  <a:cubicBezTo>
                    <a:pt x="8977" y="6084"/>
                    <a:pt x="8990" y="6064"/>
                    <a:pt x="9002" y="6041"/>
                  </a:cubicBezTo>
                  <a:close/>
                  <a:moveTo>
                    <a:pt x="9002" y="5754"/>
                  </a:moveTo>
                  <a:lnTo>
                    <a:pt x="9002" y="5700"/>
                  </a:lnTo>
                  <a:cubicBezTo>
                    <a:pt x="8997" y="5699"/>
                    <a:pt x="8993" y="5698"/>
                    <a:pt x="8988" y="5696"/>
                  </a:cubicBezTo>
                  <a:cubicBezTo>
                    <a:pt x="8975" y="5692"/>
                    <a:pt x="8958" y="5686"/>
                    <a:pt x="8939" y="5676"/>
                  </a:cubicBezTo>
                  <a:cubicBezTo>
                    <a:pt x="8916" y="5665"/>
                    <a:pt x="8897" y="5654"/>
                    <a:pt x="8882" y="5643"/>
                  </a:cubicBezTo>
                  <a:cubicBezTo>
                    <a:pt x="8867" y="5632"/>
                    <a:pt x="8854" y="5621"/>
                    <a:pt x="8844" y="5609"/>
                  </a:cubicBezTo>
                  <a:cubicBezTo>
                    <a:pt x="8826" y="5588"/>
                    <a:pt x="8816" y="5567"/>
                    <a:pt x="8813" y="5546"/>
                  </a:cubicBezTo>
                  <a:cubicBezTo>
                    <a:pt x="8809" y="5524"/>
                    <a:pt x="8813" y="5502"/>
                    <a:pt x="8824" y="5479"/>
                  </a:cubicBezTo>
                  <a:cubicBezTo>
                    <a:pt x="8831" y="5465"/>
                    <a:pt x="8839" y="5453"/>
                    <a:pt x="8849" y="5443"/>
                  </a:cubicBezTo>
                  <a:cubicBezTo>
                    <a:pt x="8858" y="5433"/>
                    <a:pt x="8870" y="5425"/>
                    <a:pt x="8885" y="5417"/>
                  </a:cubicBezTo>
                  <a:lnTo>
                    <a:pt x="8867" y="5377"/>
                  </a:lnTo>
                  <a:cubicBezTo>
                    <a:pt x="8850" y="5386"/>
                    <a:pt x="8835" y="5397"/>
                    <a:pt x="8821" y="5411"/>
                  </a:cubicBezTo>
                  <a:cubicBezTo>
                    <a:pt x="8808" y="5425"/>
                    <a:pt x="8796" y="5441"/>
                    <a:pt x="8787" y="5460"/>
                  </a:cubicBezTo>
                  <a:cubicBezTo>
                    <a:pt x="8775" y="5484"/>
                    <a:pt x="8769" y="5508"/>
                    <a:pt x="8770" y="5533"/>
                  </a:cubicBezTo>
                  <a:cubicBezTo>
                    <a:pt x="8770" y="5558"/>
                    <a:pt x="8775" y="5583"/>
                    <a:pt x="8786" y="5606"/>
                  </a:cubicBezTo>
                  <a:cubicBezTo>
                    <a:pt x="8797" y="5630"/>
                    <a:pt x="8813" y="5651"/>
                    <a:pt x="8833" y="5672"/>
                  </a:cubicBezTo>
                  <a:cubicBezTo>
                    <a:pt x="8854" y="5692"/>
                    <a:pt x="8879" y="5709"/>
                    <a:pt x="8908" y="5724"/>
                  </a:cubicBezTo>
                  <a:cubicBezTo>
                    <a:pt x="8937" y="5738"/>
                    <a:pt x="8966" y="5748"/>
                    <a:pt x="8995" y="5753"/>
                  </a:cubicBezTo>
                  <a:cubicBezTo>
                    <a:pt x="8997" y="5754"/>
                    <a:pt x="9000" y="5754"/>
                    <a:pt x="9002" y="5754"/>
                  </a:cubicBezTo>
                  <a:close/>
                  <a:moveTo>
                    <a:pt x="2912" y="17412"/>
                  </a:moveTo>
                  <a:lnTo>
                    <a:pt x="2890" y="17458"/>
                  </a:lnTo>
                  <a:lnTo>
                    <a:pt x="3162" y="17592"/>
                  </a:lnTo>
                  <a:cubicBezTo>
                    <a:pt x="3175" y="17598"/>
                    <a:pt x="3186" y="17605"/>
                    <a:pt x="3195" y="17611"/>
                  </a:cubicBezTo>
                  <a:cubicBezTo>
                    <a:pt x="3203" y="17617"/>
                    <a:pt x="3210" y="17626"/>
                    <a:pt x="3216" y="17637"/>
                  </a:cubicBezTo>
                  <a:cubicBezTo>
                    <a:pt x="3221" y="17647"/>
                    <a:pt x="3222" y="17658"/>
                    <a:pt x="3221" y="17672"/>
                  </a:cubicBezTo>
                  <a:cubicBezTo>
                    <a:pt x="3219" y="17686"/>
                    <a:pt x="3214" y="17701"/>
                    <a:pt x="3206" y="17718"/>
                  </a:cubicBezTo>
                  <a:cubicBezTo>
                    <a:pt x="3200" y="17730"/>
                    <a:pt x="3194" y="17740"/>
                    <a:pt x="3187" y="17747"/>
                  </a:cubicBezTo>
                  <a:cubicBezTo>
                    <a:pt x="3181" y="17755"/>
                    <a:pt x="3174" y="17761"/>
                    <a:pt x="3167" y="17765"/>
                  </a:cubicBezTo>
                  <a:cubicBezTo>
                    <a:pt x="3160" y="17769"/>
                    <a:pt x="3154" y="17772"/>
                    <a:pt x="3148" y="17773"/>
                  </a:cubicBezTo>
                  <a:cubicBezTo>
                    <a:pt x="3141" y="17775"/>
                    <a:pt x="3136" y="17775"/>
                    <a:pt x="3130" y="17775"/>
                  </a:cubicBezTo>
                  <a:cubicBezTo>
                    <a:pt x="3123" y="17775"/>
                    <a:pt x="3114" y="17772"/>
                    <a:pt x="3102" y="17768"/>
                  </a:cubicBezTo>
                  <a:cubicBezTo>
                    <a:pt x="3091" y="17764"/>
                    <a:pt x="3081" y="17759"/>
                    <a:pt x="3071" y="17754"/>
                  </a:cubicBezTo>
                  <a:lnTo>
                    <a:pt x="2807" y="17625"/>
                  </a:lnTo>
                  <a:lnTo>
                    <a:pt x="2785" y="17671"/>
                  </a:lnTo>
                  <a:lnTo>
                    <a:pt x="3065" y="17809"/>
                  </a:lnTo>
                  <a:cubicBezTo>
                    <a:pt x="3074" y="17813"/>
                    <a:pt x="3084" y="17817"/>
                    <a:pt x="3096" y="17822"/>
                  </a:cubicBezTo>
                  <a:cubicBezTo>
                    <a:pt x="3108" y="17826"/>
                    <a:pt x="3119" y="17828"/>
                    <a:pt x="3132" y="17827"/>
                  </a:cubicBezTo>
                  <a:cubicBezTo>
                    <a:pt x="3156" y="17826"/>
                    <a:pt x="3177" y="17819"/>
                    <a:pt x="3196" y="17805"/>
                  </a:cubicBezTo>
                  <a:cubicBezTo>
                    <a:pt x="3213" y="17792"/>
                    <a:pt x="3230" y="17770"/>
                    <a:pt x="3245" y="17739"/>
                  </a:cubicBezTo>
                  <a:cubicBezTo>
                    <a:pt x="3257" y="17715"/>
                    <a:pt x="3264" y="17694"/>
                    <a:pt x="3267" y="17676"/>
                  </a:cubicBezTo>
                  <a:cubicBezTo>
                    <a:pt x="3270" y="17657"/>
                    <a:pt x="3269" y="17639"/>
                    <a:pt x="3265" y="17622"/>
                  </a:cubicBezTo>
                  <a:cubicBezTo>
                    <a:pt x="3261" y="17605"/>
                    <a:pt x="3254" y="17592"/>
                    <a:pt x="3242" y="17581"/>
                  </a:cubicBezTo>
                  <a:cubicBezTo>
                    <a:pt x="3231" y="17571"/>
                    <a:pt x="3214" y="17560"/>
                    <a:pt x="3190" y="17548"/>
                  </a:cubicBezTo>
                  <a:lnTo>
                    <a:pt x="2912" y="17412"/>
                  </a:lnTo>
                  <a:close/>
                  <a:moveTo>
                    <a:pt x="2755" y="17542"/>
                  </a:moveTo>
                  <a:cubicBezTo>
                    <a:pt x="2747" y="17545"/>
                    <a:pt x="2740" y="17551"/>
                    <a:pt x="2736" y="17559"/>
                  </a:cubicBezTo>
                  <a:cubicBezTo>
                    <a:pt x="2732" y="17567"/>
                    <a:pt x="2732" y="17575"/>
                    <a:pt x="2735" y="17584"/>
                  </a:cubicBezTo>
                  <a:cubicBezTo>
                    <a:pt x="2738" y="17592"/>
                    <a:pt x="2743" y="17599"/>
                    <a:pt x="2751" y="17603"/>
                  </a:cubicBezTo>
                  <a:cubicBezTo>
                    <a:pt x="2759" y="17607"/>
                    <a:pt x="2768" y="17607"/>
                    <a:pt x="2777" y="17605"/>
                  </a:cubicBezTo>
                  <a:cubicBezTo>
                    <a:pt x="2785" y="17602"/>
                    <a:pt x="2792" y="17596"/>
                    <a:pt x="2796" y="17588"/>
                  </a:cubicBezTo>
                  <a:cubicBezTo>
                    <a:pt x="2800" y="17579"/>
                    <a:pt x="2800" y="17571"/>
                    <a:pt x="2797" y="17563"/>
                  </a:cubicBezTo>
                  <a:cubicBezTo>
                    <a:pt x="2794" y="17554"/>
                    <a:pt x="2788" y="17548"/>
                    <a:pt x="2780" y="17544"/>
                  </a:cubicBezTo>
                  <a:cubicBezTo>
                    <a:pt x="2772" y="17540"/>
                    <a:pt x="2764" y="17539"/>
                    <a:pt x="2755" y="17542"/>
                  </a:cubicBezTo>
                  <a:close/>
                  <a:moveTo>
                    <a:pt x="2813" y="17426"/>
                  </a:moveTo>
                  <a:cubicBezTo>
                    <a:pt x="2804" y="17428"/>
                    <a:pt x="2798" y="17434"/>
                    <a:pt x="2794" y="17442"/>
                  </a:cubicBezTo>
                  <a:cubicBezTo>
                    <a:pt x="2790" y="17450"/>
                    <a:pt x="2789" y="17459"/>
                    <a:pt x="2792" y="17467"/>
                  </a:cubicBezTo>
                  <a:cubicBezTo>
                    <a:pt x="2795" y="17476"/>
                    <a:pt x="2801" y="17482"/>
                    <a:pt x="2809" y="17486"/>
                  </a:cubicBezTo>
                  <a:cubicBezTo>
                    <a:pt x="2817" y="17490"/>
                    <a:pt x="2825" y="17491"/>
                    <a:pt x="2834" y="17488"/>
                  </a:cubicBezTo>
                  <a:cubicBezTo>
                    <a:pt x="2843" y="17485"/>
                    <a:pt x="2849" y="17479"/>
                    <a:pt x="2853" y="17471"/>
                  </a:cubicBezTo>
                  <a:cubicBezTo>
                    <a:pt x="2857" y="17463"/>
                    <a:pt x="2858" y="17454"/>
                    <a:pt x="2855" y="17446"/>
                  </a:cubicBezTo>
                  <a:cubicBezTo>
                    <a:pt x="2852" y="17437"/>
                    <a:pt x="2846" y="17431"/>
                    <a:pt x="2837" y="17427"/>
                  </a:cubicBezTo>
                  <a:cubicBezTo>
                    <a:pt x="2829" y="17423"/>
                    <a:pt x="2821" y="17423"/>
                    <a:pt x="2813" y="17426"/>
                  </a:cubicBezTo>
                  <a:close/>
                  <a:moveTo>
                    <a:pt x="3486" y="17231"/>
                  </a:moveTo>
                  <a:lnTo>
                    <a:pt x="3096" y="17039"/>
                  </a:lnTo>
                  <a:lnTo>
                    <a:pt x="3073" y="17085"/>
                  </a:lnTo>
                  <a:lnTo>
                    <a:pt x="3286" y="17188"/>
                  </a:lnTo>
                  <a:cubicBezTo>
                    <a:pt x="3300" y="17195"/>
                    <a:pt x="3314" y="17202"/>
                    <a:pt x="3329" y="17208"/>
                  </a:cubicBezTo>
                  <a:cubicBezTo>
                    <a:pt x="3343" y="17214"/>
                    <a:pt x="3356" y="17220"/>
                    <a:pt x="3368" y="17225"/>
                  </a:cubicBezTo>
                  <a:cubicBezTo>
                    <a:pt x="3379" y="17230"/>
                    <a:pt x="3389" y="17234"/>
                    <a:pt x="3396" y="17237"/>
                  </a:cubicBezTo>
                  <a:cubicBezTo>
                    <a:pt x="3404" y="17240"/>
                    <a:pt x="3407" y="17241"/>
                    <a:pt x="3408" y="17241"/>
                  </a:cubicBezTo>
                  <a:cubicBezTo>
                    <a:pt x="3407" y="17241"/>
                    <a:pt x="3403" y="17241"/>
                    <a:pt x="3397" y="17241"/>
                  </a:cubicBezTo>
                  <a:cubicBezTo>
                    <a:pt x="3390" y="17240"/>
                    <a:pt x="3383" y="17240"/>
                    <a:pt x="3374" y="17239"/>
                  </a:cubicBezTo>
                  <a:cubicBezTo>
                    <a:pt x="3364" y="17239"/>
                    <a:pt x="3354" y="17238"/>
                    <a:pt x="3343" y="17238"/>
                  </a:cubicBezTo>
                  <a:cubicBezTo>
                    <a:pt x="3331" y="17237"/>
                    <a:pt x="3319" y="17237"/>
                    <a:pt x="3308" y="17238"/>
                  </a:cubicBezTo>
                  <a:lnTo>
                    <a:pt x="2994" y="17245"/>
                  </a:lnTo>
                  <a:lnTo>
                    <a:pt x="2968" y="17299"/>
                  </a:lnTo>
                  <a:lnTo>
                    <a:pt x="3359" y="17491"/>
                  </a:lnTo>
                  <a:lnTo>
                    <a:pt x="3382" y="17443"/>
                  </a:lnTo>
                  <a:lnTo>
                    <a:pt x="3155" y="17333"/>
                  </a:lnTo>
                  <a:cubicBezTo>
                    <a:pt x="3143" y="17328"/>
                    <a:pt x="3132" y="17322"/>
                    <a:pt x="3120" y="17317"/>
                  </a:cubicBezTo>
                  <a:cubicBezTo>
                    <a:pt x="3108" y="17312"/>
                    <a:pt x="3097" y="17308"/>
                    <a:pt x="3087" y="17304"/>
                  </a:cubicBezTo>
                  <a:cubicBezTo>
                    <a:pt x="3078" y="17299"/>
                    <a:pt x="3069" y="17296"/>
                    <a:pt x="3061" y="17293"/>
                  </a:cubicBezTo>
                  <a:cubicBezTo>
                    <a:pt x="3054" y="17290"/>
                    <a:pt x="3049" y="17288"/>
                    <a:pt x="3046" y="17286"/>
                  </a:cubicBezTo>
                  <a:cubicBezTo>
                    <a:pt x="3050" y="17287"/>
                    <a:pt x="3056" y="17287"/>
                    <a:pt x="3063" y="17288"/>
                  </a:cubicBezTo>
                  <a:cubicBezTo>
                    <a:pt x="3070" y="17288"/>
                    <a:pt x="3079" y="17288"/>
                    <a:pt x="3089" y="17288"/>
                  </a:cubicBezTo>
                  <a:cubicBezTo>
                    <a:pt x="3100" y="17288"/>
                    <a:pt x="3111" y="17288"/>
                    <a:pt x="3123" y="17288"/>
                  </a:cubicBezTo>
                  <a:cubicBezTo>
                    <a:pt x="3135" y="17289"/>
                    <a:pt x="3148" y="17288"/>
                    <a:pt x="3161" y="17288"/>
                  </a:cubicBezTo>
                  <a:lnTo>
                    <a:pt x="3462" y="17280"/>
                  </a:lnTo>
                  <a:lnTo>
                    <a:pt x="3486" y="17231"/>
                  </a:lnTo>
                  <a:close/>
                  <a:moveTo>
                    <a:pt x="3511" y="16810"/>
                  </a:moveTo>
                  <a:cubicBezTo>
                    <a:pt x="3496" y="16809"/>
                    <a:pt x="3482" y="16810"/>
                    <a:pt x="3469" y="16813"/>
                  </a:cubicBezTo>
                  <a:cubicBezTo>
                    <a:pt x="3456" y="16817"/>
                    <a:pt x="3444" y="16822"/>
                    <a:pt x="3433" y="16830"/>
                  </a:cubicBezTo>
                  <a:cubicBezTo>
                    <a:pt x="3422" y="16837"/>
                    <a:pt x="3410" y="16848"/>
                    <a:pt x="3396" y="16863"/>
                  </a:cubicBezTo>
                  <a:lnTo>
                    <a:pt x="3360" y="16901"/>
                  </a:lnTo>
                  <a:cubicBezTo>
                    <a:pt x="3340" y="16920"/>
                    <a:pt x="3324" y="16933"/>
                    <a:pt x="3309" y="16938"/>
                  </a:cubicBezTo>
                  <a:cubicBezTo>
                    <a:pt x="3295" y="16944"/>
                    <a:pt x="3280" y="16942"/>
                    <a:pt x="3264" y="16935"/>
                  </a:cubicBezTo>
                  <a:cubicBezTo>
                    <a:pt x="3244" y="16925"/>
                    <a:pt x="3231" y="16910"/>
                    <a:pt x="3227" y="16891"/>
                  </a:cubicBezTo>
                  <a:cubicBezTo>
                    <a:pt x="3222" y="16872"/>
                    <a:pt x="3226" y="16850"/>
                    <a:pt x="3238" y="16825"/>
                  </a:cubicBezTo>
                  <a:cubicBezTo>
                    <a:pt x="3242" y="16817"/>
                    <a:pt x="3246" y="16809"/>
                    <a:pt x="3251" y="16802"/>
                  </a:cubicBezTo>
                  <a:cubicBezTo>
                    <a:pt x="3256" y="16795"/>
                    <a:pt x="3261" y="16789"/>
                    <a:pt x="3268" y="16783"/>
                  </a:cubicBezTo>
                  <a:cubicBezTo>
                    <a:pt x="3274" y="16777"/>
                    <a:pt x="3281" y="16771"/>
                    <a:pt x="3289" y="16765"/>
                  </a:cubicBezTo>
                  <a:cubicBezTo>
                    <a:pt x="3297" y="16759"/>
                    <a:pt x="3307" y="16752"/>
                    <a:pt x="3318" y="16746"/>
                  </a:cubicBezTo>
                  <a:lnTo>
                    <a:pt x="3294" y="16709"/>
                  </a:lnTo>
                  <a:cubicBezTo>
                    <a:pt x="3251" y="16734"/>
                    <a:pt x="3219" y="16767"/>
                    <a:pt x="3198" y="16808"/>
                  </a:cubicBezTo>
                  <a:cubicBezTo>
                    <a:pt x="3189" y="16827"/>
                    <a:pt x="3183" y="16846"/>
                    <a:pt x="3181" y="16864"/>
                  </a:cubicBezTo>
                  <a:cubicBezTo>
                    <a:pt x="3179" y="16883"/>
                    <a:pt x="3180" y="16900"/>
                    <a:pt x="3185" y="16915"/>
                  </a:cubicBezTo>
                  <a:cubicBezTo>
                    <a:pt x="3189" y="16931"/>
                    <a:pt x="3197" y="16946"/>
                    <a:pt x="3207" y="16959"/>
                  </a:cubicBezTo>
                  <a:cubicBezTo>
                    <a:pt x="3218" y="16971"/>
                    <a:pt x="3232" y="16982"/>
                    <a:pt x="3248" y="16990"/>
                  </a:cubicBezTo>
                  <a:cubicBezTo>
                    <a:pt x="3274" y="17002"/>
                    <a:pt x="3299" y="17005"/>
                    <a:pt x="3324" y="16997"/>
                  </a:cubicBezTo>
                  <a:cubicBezTo>
                    <a:pt x="3336" y="16993"/>
                    <a:pt x="3347" y="16987"/>
                    <a:pt x="3357" y="16979"/>
                  </a:cubicBezTo>
                  <a:cubicBezTo>
                    <a:pt x="3367" y="16971"/>
                    <a:pt x="3379" y="16960"/>
                    <a:pt x="3393" y="16945"/>
                  </a:cubicBezTo>
                  <a:lnTo>
                    <a:pt x="3425" y="16911"/>
                  </a:lnTo>
                  <a:cubicBezTo>
                    <a:pt x="3462" y="16871"/>
                    <a:pt x="3497" y="16860"/>
                    <a:pt x="3532" y="16877"/>
                  </a:cubicBezTo>
                  <a:cubicBezTo>
                    <a:pt x="3555" y="16888"/>
                    <a:pt x="3569" y="16907"/>
                    <a:pt x="3574" y="16932"/>
                  </a:cubicBezTo>
                  <a:cubicBezTo>
                    <a:pt x="3576" y="16944"/>
                    <a:pt x="3577" y="16955"/>
                    <a:pt x="3575" y="16965"/>
                  </a:cubicBezTo>
                  <a:cubicBezTo>
                    <a:pt x="3573" y="16975"/>
                    <a:pt x="3568" y="16988"/>
                    <a:pt x="3561" y="17003"/>
                  </a:cubicBezTo>
                  <a:cubicBezTo>
                    <a:pt x="3551" y="17023"/>
                    <a:pt x="3539" y="17040"/>
                    <a:pt x="3526" y="17054"/>
                  </a:cubicBezTo>
                  <a:cubicBezTo>
                    <a:pt x="3512" y="17068"/>
                    <a:pt x="3495" y="17081"/>
                    <a:pt x="3475" y="17091"/>
                  </a:cubicBezTo>
                  <a:lnTo>
                    <a:pt x="3502" y="17130"/>
                  </a:lnTo>
                  <a:cubicBezTo>
                    <a:pt x="3524" y="17116"/>
                    <a:pt x="3542" y="17101"/>
                    <a:pt x="3558" y="17083"/>
                  </a:cubicBezTo>
                  <a:cubicBezTo>
                    <a:pt x="3574" y="17066"/>
                    <a:pt x="3587" y="17045"/>
                    <a:pt x="3599" y="17022"/>
                  </a:cubicBezTo>
                  <a:cubicBezTo>
                    <a:pt x="3608" y="17003"/>
                    <a:pt x="3614" y="16987"/>
                    <a:pt x="3617" y="16971"/>
                  </a:cubicBezTo>
                  <a:cubicBezTo>
                    <a:pt x="3620" y="16955"/>
                    <a:pt x="3620" y="16939"/>
                    <a:pt x="3618" y="16922"/>
                  </a:cubicBezTo>
                  <a:cubicBezTo>
                    <a:pt x="3616" y="16899"/>
                    <a:pt x="3608" y="16879"/>
                    <a:pt x="3596" y="16861"/>
                  </a:cubicBezTo>
                  <a:cubicBezTo>
                    <a:pt x="3584" y="16844"/>
                    <a:pt x="3569" y="16831"/>
                    <a:pt x="3551" y="16822"/>
                  </a:cubicBezTo>
                  <a:cubicBezTo>
                    <a:pt x="3539" y="16816"/>
                    <a:pt x="3525" y="16812"/>
                    <a:pt x="3511" y="16810"/>
                  </a:cubicBezTo>
                  <a:close/>
                  <a:moveTo>
                    <a:pt x="3428" y="16364"/>
                  </a:moveTo>
                  <a:lnTo>
                    <a:pt x="3301" y="16622"/>
                  </a:lnTo>
                  <a:lnTo>
                    <a:pt x="3340" y="16642"/>
                  </a:lnTo>
                  <a:lnTo>
                    <a:pt x="3391" y="16537"/>
                  </a:lnTo>
                  <a:lnTo>
                    <a:pt x="3743" y="16710"/>
                  </a:lnTo>
                  <a:lnTo>
                    <a:pt x="3765" y="16665"/>
                  </a:lnTo>
                  <a:lnTo>
                    <a:pt x="3414" y="16492"/>
                  </a:lnTo>
                  <a:lnTo>
                    <a:pt x="3466" y="16386"/>
                  </a:lnTo>
                  <a:lnTo>
                    <a:pt x="3428" y="16364"/>
                  </a:lnTo>
                  <a:close/>
                  <a:moveTo>
                    <a:pt x="3960" y="16269"/>
                  </a:moveTo>
                  <a:lnTo>
                    <a:pt x="3919" y="16250"/>
                  </a:lnTo>
                  <a:lnTo>
                    <a:pt x="3835" y="16422"/>
                  </a:lnTo>
                  <a:lnTo>
                    <a:pt x="3692" y="16351"/>
                  </a:lnTo>
                  <a:lnTo>
                    <a:pt x="3757" y="16217"/>
                  </a:lnTo>
                  <a:lnTo>
                    <a:pt x="3717" y="16197"/>
                  </a:lnTo>
                  <a:lnTo>
                    <a:pt x="3651" y="16331"/>
                  </a:lnTo>
                  <a:lnTo>
                    <a:pt x="3523" y="16268"/>
                  </a:lnTo>
                  <a:lnTo>
                    <a:pt x="3602" y="16108"/>
                  </a:lnTo>
                  <a:lnTo>
                    <a:pt x="3566" y="16083"/>
                  </a:lnTo>
                  <a:lnTo>
                    <a:pt x="3461" y="16297"/>
                  </a:lnTo>
                  <a:lnTo>
                    <a:pt x="3852" y="16489"/>
                  </a:lnTo>
                  <a:lnTo>
                    <a:pt x="3960" y="16269"/>
                  </a:lnTo>
                  <a:close/>
                  <a:moveTo>
                    <a:pt x="4123" y="15938"/>
                  </a:moveTo>
                  <a:lnTo>
                    <a:pt x="4086" y="15943"/>
                  </a:lnTo>
                  <a:cubicBezTo>
                    <a:pt x="4070" y="15945"/>
                    <a:pt x="4052" y="15948"/>
                    <a:pt x="4033" y="15950"/>
                  </a:cubicBezTo>
                  <a:cubicBezTo>
                    <a:pt x="4015" y="15953"/>
                    <a:pt x="3997" y="15955"/>
                    <a:pt x="3980" y="15958"/>
                  </a:cubicBezTo>
                  <a:cubicBezTo>
                    <a:pt x="3964" y="15960"/>
                    <a:pt x="3952" y="15962"/>
                    <a:pt x="3946" y="15963"/>
                  </a:cubicBezTo>
                  <a:cubicBezTo>
                    <a:pt x="3936" y="15965"/>
                    <a:pt x="3925" y="15967"/>
                    <a:pt x="3913" y="15970"/>
                  </a:cubicBezTo>
                  <a:cubicBezTo>
                    <a:pt x="3901" y="15974"/>
                    <a:pt x="3891" y="15977"/>
                    <a:pt x="3882" y="15981"/>
                  </a:cubicBezTo>
                  <a:lnTo>
                    <a:pt x="3885" y="15975"/>
                  </a:lnTo>
                  <a:cubicBezTo>
                    <a:pt x="3893" y="15960"/>
                    <a:pt x="3897" y="15944"/>
                    <a:pt x="3898" y="15929"/>
                  </a:cubicBezTo>
                  <a:cubicBezTo>
                    <a:pt x="3899" y="15914"/>
                    <a:pt x="3898" y="15899"/>
                    <a:pt x="3893" y="15885"/>
                  </a:cubicBezTo>
                  <a:cubicBezTo>
                    <a:pt x="3888" y="15872"/>
                    <a:pt x="3880" y="15859"/>
                    <a:pt x="3869" y="15848"/>
                  </a:cubicBezTo>
                  <a:cubicBezTo>
                    <a:pt x="3858" y="15836"/>
                    <a:pt x="3845" y="15827"/>
                    <a:pt x="3829" y="15819"/>
                  </a:cubicBezTo>
                  <a:cubicBezTo>
                    <a:pt x="3819" y="15814"/>
                    <a:pt x="3809" y="15810"/>
                    <a:pt x="3799" y="15809"/>
                  </a:cubicBezTo>
                  <a:cubicBezTo>
                    <a:pt x="3789" y="15807"/>
                    <a:pt x="3780" y="15806"/>
                    <a:pt x="3771" y="15806"/>
                  </a:cubicBezTo>
                  <a:cubicBezTo>
                    <a:pt x="3763" y="15807"/>
                    <a:pt x="3755" y="15808"/>
                    <a:pt x="3747" y="15810"/>
                  </a:cubicBezTo>
                  <a:cubicBezTo>
                    <a:pt x="3740" y="15812"/>
                    <a:pt x="3734" y="15814"/>
                    <a:pt x="3728" y="15817"/>
                  </a:cubicBezTo>
                  <a:cubicBezTo>
                    <a:pt x="3722" y="15820"/>
                    <a:pt x="3716" y="15823"/>
                    <a:pt x="3710" y="15828"/>
                  </a:cubicBezTo>
                  <a:cubicBezTo>
                    <a:pt x="3704" y="15832"/>
                    <a:pt x="3698" y="15838"/>
                    <a:pt x="3692" y="15844"/>
                  </a:cubicBezTo>
                  <a:cubicBezTo>
                    <a:pt x="3686" y="15851"/>
                    <a:pt x="3680" y="15859"/>
                    <a:pt x="3673" y="15869"/>
                  </a:cubicBezTo>
                  <a:cubicBezTo>
                    <a:pt x="3667" y="15879"/>
                    <a:pt x="3661" y="15890"/>
                    <a:pt x="3654" y="15903"/>
                  </a:cubicBezTo>
                  <a:lnTo>
                    <a:pt x="3610" y="15995"/>
                  </a:lnTo>
                  <a:lnTo>
                    <a:pt x="4000" y="16187"/>
                  </a:lnTo>
                  <a:lnTo>
                    <a:pt x="4023" y="16141"/>
                  </a:lnTo>
                  <a:lnTo>
                    <a:pt x="3846" y="16054"/>
                  </a:lnTo>
                  <a:cubicBezTo>
                    <a:pt x="3851" y="16045"/>
                    <a:pt x="3857" y="16038"/>
                    <a:pt x="3863" y="16033"/>
                  </a:cubicBezTo>
                  <a:cubicBezTo>
                    <a:pt x="3870" y="16029"/>
                    <a:pt x="3880" y="16025"/>
                    <a:pt x="3893" y="16022"/>
                  </a:cubicBezTo>
                  <a:cubicBezTo>
                    <a:pt x="3916" y="16018"/>
                    <a:pt x="3938" y="16013"/>
                    <a:pt x="3959" y="16010"/>
                  </a:cubicBezTo>
                  <a:cubicBezTo>
                    <a:pt x="3980" y="16007"/>
                    <a:pt x="3999" y="16004"/>
                    <a:pt x="4016" y="16002"/>
                  </a:cubicBezTo>
                  <a:cubicBezTo>
                    <a:pt x="4033" y="16000"/>
                    <a:pt x="4049" y="15998"/>
                    <a:pt x="4062" y="15998"/>
                  </a:cubicBezTo>
                  <a:cubicBezTo>
                    <a:pt x="4075" y="15997"/>
                    <a:pt x="4086" y="15997"/>
                    <a:pt x="4094" y="15997"/>
                  </a:cubicBezTo>
                  <a:lnTo>
                    <a:pt x="4123" y="15938"/>
                  </a:lnTo>
                  <a:close/>
                  <a:moveTo>
                    <a:pt x="3836" y="15890"/>
                  </a:moveTo>
                  <a:cubicBezTo>
                    <a:pt x="3845" y="15898"/>
                    <a:pt x="3850" y="15907"/>
                    <a:pt x="3853" y="15916"/>
                  </a:cubicBezTo>
                  <a:cubicBezTo>
                    <a:pt x="3856" y="15927"/>
                    <a:pt x="3857" y="15939"/>
                    <a:pt x="3855" y="15952"/>
                  </a:cubicBezTo>
                  <a:cubicBezTo>
                    <a:pt x="3852" y="15964"/>
                    <a:pt x="3847" y="15979"/>
                    <a:pt x="3838" y="15997"/>
                  </a:cubicBezTo>
                  <a:lnTo>
                    <a:pt x="3817" y="16040"/>
                  </a:lnTo>
                  <a:lnTo>
                    <a:pt x="3671" y="15968"/>
                  </a:lnTo>
                  <a:lnTo>
                    <a:pt x="3694" y="15922"/>
                  </a:lnTo>
                  <a:cubicBezTo>
                    <a:pt x="3699" y="15911"/>
                    <a:pt x="3705" y="15902"/>
                    <a:pt x="3710" y="15895"/>
                  </a:cubicBezTo>
                  <a:cubicBezTo>
                    <a:pt x="3715" y="15888"/>
                    <a:pt x="3721" y="15882"/>
                    <a:pt x="3726" y="15876"/>
                  </a:cubicBezTo>
                  <a:cubicBezTo>
                    <a:pt x="3736" y="15868"/>
                    <a:pt x="3749" y="15862"/>
                    <a:pt x="3763" y="15861"/>
                  </a:cubicBezTo>
                  <a:cubicBezTo>
                    <a:pt x="3778" y="15859"/>
                    <a:pt x="3791" y="15861"/>
                    <a:pt x="3804" y="15867"/>
                  </a:cubicBezTo>
                  <a:cubicBezTo>
                    <a:pt x="3817" y="15874"/>
                    <a:pt x="3828" y="15881"/>
                    <a:pt x="3836" y="15890"/>
                  </a:cubicBezTo>
                  <a:close/>
                  <a:moveTo>
                    <a:pt x="4335" y="15727"/>
                  </a:moveTo>
                  <a:lnTo>
                    <a:pt x="3785" y="15457"/>
                  </a:lnTo>
                  <a:lnTo>
                    <a:pt x="3767" y="15494"/>
                  </a:lnTo>
                  <a:lnTo>
                    <a:pt x="4316" y="15765"/>
                  </a:lnTo>
                  <a:lnTo>
                    <a:pt x="4335" y="15727"/>
                  </a:lnTo>
                  <a:close/>
                  <a:moveTo>
                    <a:pt x="4109" y="14979"/>
                  </a:moveTo>
                  <a:lnTo>
                    <a:pt x="4086" y="15025"/>
                  </a:lnTo>
                  <a:lnTo>
                    <a:pt x="4359" y="15159"/>
                  </a:lnTo>
                  <a:cubicBezTo>
                    <a:pt x="4372" y="15166"/>
                    <a:pt x="4383" y="15172"/>
                    <a:pt x="4391" y="15179"/>
                  </a:cubicBezTo>
                  <a:cubicBezTo>
                    <a:pt x="4400" y="15185"/>
                    <a:pt x="4407" y="15193"/>
                    <a:pt x="4412" y="15204"/>
                  </a:cubicBezTo>
                  <a:cubicBezTo>
                    <a:pt x="4417" y="15214"/>
                    <a:pt x="4419" y="15226"/>
                    <a:pt x="4417" y="15240"/>
                  </a:cubicBezTo>
                  <a:cubicBezTo>
                    <a:pt x="4416" y="15254"/>
                    <a:pt x="4411" y="15269"/>
                    <a:pt x="4403" y="15285"/>
                  </a:cubicBezTo>
                  <a:cubicBezTo>
                    <a:pt x="4397" y="15297"/>
                    <a:pt x="4391" y="15307"/>
                    <a:pt x="4384" y="15315"/>
                  </a:cubicBezTo>
                  <a:cubicBezTo>
                    <a:pt x="4378" y="15322"/>
                    <a:pt x="4371" y="15328"/>
                    <a:pt x="4364" y="15333"/>
                  </a:cubicBezTo>
                  <a:cubicBezTo>
                    <a:pt x="4357" y="15337"/>
                    <a:pt x="4351" y="15340"/>
                    <a:pt x="4344" y="15341"/>
                  </a:cubicBezTo>
                  <a:cubicBezTo>
                    <a:pt x="4338" y="15342"/>
                    <a:pt x="4332" y="15343"/>
                    <a:pt x="4327" y="15343"/>
                  </a:cubicBezTo>
                  <a:cubicBezTo>
                    <a:pt x="4320" y="15342"/>
                    <a:pt x="4311" y="15340"/>
                    <a:pt x="4299" y="15336"/>
                  </a:cubicBezTo>
                  <a:cubicBezTo>
                    <a:pt x="4288" y="15331"/>
                    <a:pt x="4277" y="15327"/>
                    <a:pt x="4267" y="15322"/>
                  </a:cubicBezTo>
                  <a:lnTo>
                    <a:pt x="4004" y="15192"/>
                  </a:lnTo>
                  <a:lnTo>
                    <a:pt x="3982" y="15238"/>
                  </a:lnTo>
                  <a:lnTo>
                    <a:pt x="4262" y="15376"/>
                  </a:lnTo>
                  <a:cubicBezTo>
                    <a:pt x="4271" y="15381"/>
                    <a:pt x="4281" y="15385"/>
                    <a:pt x="4293" y="15389"/>
                  </a:cubicBezTo>
                  <a:cubicBezTo>
                    <a:pt x="4304" y="15394"/>
                    <a:pt x="4316" y="15396"/>
                    <a:pt x="4328" y="15395"/>
                  </a:cubicBezTo>
                  <a:cubicBezTo>
                    <a:pt x="4353" y="15394"/>
                    <a:pt x="4374" y="15387"/>
                    <a:pt x="4392" y="15373"/>
                  </a:cubicBezTo>
                  <a:cubicBezTo>
                    <a:pt x="4410" y="15359"/>
                    <a:pt x="4427" y="15337"/>
                    <a:pt x="4442" y="15307"/>
                  </a:cubicBezTo>
                  <a:cubicBezTo>
                    <a:pt x="4454" y="15283"/>
                    <a:pt x="4461" y="15262"/>
                    <a:pt x="4464" y="15243"/>
                  </a:cubicBezTo>
                  <a:cubicBezTo>
                    <a:pt x="4467" y="15225"/>
                    <a:pt x="4466" y="15207"/>
                    <a:pt x="4462" y="15190"/>
                  </a:cubicBezTo>
                  <a:cubicBezTo>
                    <a:pt x="4458" y="15173"/>
                    <a:pt x="4450" y="15160"/>
                    <a:pt x="4439" y="15149"/>
                  </a:cubicBezTo>
                  <a:cubicBezTo>
                    <a:pt x="4428" y="15139"/>
                    <a:pt x="4411" y="15128"/>
                    <a:pt x="4387" y="15116"/>
                  </a:cubicBezTo>
                  <a:lnTo>
                    <a:pt x="4109" y="14979"/>
                  </a:lnTo>
                  <a:close/>
                  <a:moveTo>
                    <a:pt x="4683" y="14799"/>
                  </a:moveTo>
                  <a:lnTo>
                    <a:pt x="4292" y="14607"/>
                  </a:lnTo>
                  <a:lnTo>
                    <a:pt x="4270" y="14653"/>
                  </a:lnTo>
                  <a:lnTo>
                    <a:pt x="4483" y="14756"/>
                  </a:lnTo>
                  <a:cubicBezTo>
                    <a:pt x="4497" y="14763"/>
                    <a:pt x="4511" y="14769"/>
                    <a:pt x="4526" y="14776"/>
                  </a:cubicBezTo>
                  <a:cubicBezTo>
                    <a:pt x="4540" y="14782"/>
                    <a:pt x="4553" y="14788"/>
                    <a:pt x="4564" y="14792"/>
                  </a:cubicBezTo>
                  <a:cubicBezTo>
                    <a:pt x="4576" y="14797"/>
                    <a:pt x="4585" y="14801"/>
                    <a:pt x="4593" y="14804"/>
                  </a:cubicBezTo>
                  <a:cubicBezTo>
                    <a:pt x="4600" y="14807"/>
                    <a:pt x="4604" y="14809"/>
                    <a:pt x="4605" y="14809"/>
                  </a:cubicBezTo>
                  <a:cubicBezTo>
                    <a:pt x="4603" y="14809"/>
                    <a:pt x="4600" y="14809"/>
                    <a:pt x="4593" y="14808"/>
                  </a:cubicBezTo>
                  <a:cubicBezTo>
                    <a:pt x="4587" y="14808"/>
                    <a:pt x="4580" y="14807"/>
                    <a:pt x="4570" y="14807"/>
                  </a:cubicBezTo>
                  <a:cubicBezTo>
                    <a:pt x="4561" y="14806"/>
                    <a:pt x="4551" y="14806"/>
                    <a:pt x="4539" y="14805"/>
                  </a:cubicBezTo>
                  <a:cubicBezTo>
                    <a:pt x="4528" y="14805"/>
                    <a:pt x="4516" y="14805"/>
                    <a:pt x="4505" y="14805"/>
                  </a:cubicBezTo>
                  <a:lnTo>
                    <a:pt x="4191" y="14812"/>
                  </a:lnTo>
                  <a:lnTo>
                    <a:pt x="4165" y="14866"/>
                  </a:lnTo>
                  <a:lnTo>
                    <a:pt x="4555" y="15059"/>
                  </a:lnTo>
                  <a:lnTo>
                    <a:pt x="4579" y="15010"/>
                  </a:lnTo>
                  <a:lnTo>
                    <a:pt x="4351" y="14901"/>
                  </a:lnTo>
                  <a:cubicBezTo>
                    <a:pt x="4340" y="14895"/>
                    <a:pt x="4328" y="14890"/>
                    <a:pt x="4317" y="14885"/>
                  </a:cubicBezTo>
                  <a:cubicBezTo>
                    <a:pt x="4305" y="14880"/>
                    <a:pt x="4294" y="14875"/>
                    <a:pt x="4284" y="14871"/>
                  </a:cubicBezTo>
                  <a:cubicBezTo>
                    <a:pt x="4274" y="14867"/>
                    <a:pt x="4266" y="14863"/>
                    <a:pt x="4258" y="14860"/>
                  </a:cubicBezTo>
                  <a:cubicBezTo>
                    <a:pt x="4251" y="14857"/>
                    <a:pt x="4246" y="14855"/>
                    <a:pt x="4243" y="14854"/>
                  </a:cubicBezTo>
                  <a:cubicBezTo>
                    <a:pt x="4247" y="14855"/>
                    <a:pt x="4253" y="14855"/>
                    <a:pt x="4260" y="14855"/>
                  </a:cubicBezTo>
                  <a:cubicBezTo>
                    <a:pt x="4267" y="14856"/>
                    <a:pt x="4276" y="14856"/>
                    <a:pt x="4286" y="14856"/>
                  </a:cubicBezTo>
                  <a:cubicBezTo>
                    <a:pt x="4296" y="14856"/>
                    <a:pt x="4308" y="14856"/>
                    <a:pt x="4320" y="14856"/>
                  </a:cubicBezTo>
                  <a:cubicBezTo>
                    <a:pt x="4332" y="14856"/>
                    <a:pt x="4345" y="14856"/>
                    <a:pt x="4358" y="14856"/>
                  </a:cubicBezTo>
                  <a:lnTo>
                    <a:pt x="4659" y="14848"/>
                  </a:lnTo>
                  <a:lnTo>
                    <a:pt x="4683" y="14799"/>
                  </a:lnTo>
                  <a:close/>
                  <a:moveTo>
                    <a:pt x="4762" y="14639"/>
                  </a:moveTo>
                  <a:lnTo>
                    <a:pt x="4371" y="14447"/>
                  </a:lnTo>
                  <a:lnTo>
                    <a:pt x="4349" y="14492"/>
                  </a:lnTo>
                  <a:lnTo>
                    <a:pt x="4740" y="14685"/>
                  </a:lnTo>
                  <a:lnTo>
                    <a:pt x="4762" y="14639"/>
                  </a:lnTo>
                  <a:close/>
                  <a:moveTo>
                    <a:pt x="4562" y="14059"/>
                  </a:moveTo>
                  <a:lnTo>
                    <a:pt x="4538" y="14107"/>
                  </a:lnTo>
                  <a:lnTo>
                    <a:pt x="4755" y="14318"/>
                  </a:lnTo>
                  <a:cubicBezTo>
                    <a:pt x="4772" y="14335"/>
                    <a:pt x="4787" y="14349"/>
                    <a:pt x="4799" y="14360"/>
                  </a:cubicBezTo>
                  <a:cubicBezTo>
                    <a:pt x="4812" y="14371"/>
                    <a:pt x="4820" y="14378"/>
                    <a:pt x="4824" y="14382"/>
                  </a:cubicBezTo>
                  <a:cubicBezTo>
                    <a:pt x="4821" y="14381"/>
                    <a:pt x="4816" y="14379"/>
                    <a:pt x="4810" y="14378"/>
                  </a:cubicBezTo>
                  <a:cubicBezTo>
                    <a:pt x="4803" y="14376"/>
                    <a:pt x="4795" y="14374"/>
                    <a:pt x="4785" y="14372"/>
                  </a:cubicBezTo>
                  <a:cubicBezTo>
                    <a:pt x="4776" y="14370"/>
                    <a:pt x="4766" y="14368"/>
                    <a:pt x="4756" y="14367"/>
                  </a:cubicBezTo>
                  <a:cubicBezTo>
                    <a:pt x="4746" y="14365"/>
                    <a:pt x="4736" y="14363"/>
                    <a:pt x="4726" y="14362"/>
                  </a:cubicBezTo>
                  <a:lnTo>
                    <a:pt x="4433" y="14320"/>
                  </a:lnTo>
                  <a:lnTo>
                    <a:pt x="4408" y="14371"/>
                  </a:lnTo>
                  <a:lnTo>
                    <a:pt x="4864" y="14432"/>
                  </a:lnTo>
                  <a:lnTo>
                    <a:pt x="4887" y="14386"/>
                  </a:lnTo>
                  <a:lnTo>
                    <a:pt x="4562" y="14059"/>
                  </a:lnTo>
                  <a:close/>
                  <a:moveTo>
                    <a:pt x="5098" y="13957"/>
                  </a:moveTo>
                  <a:lnTo>
                    <a:pt x="5057" y="13937"/>
                  </a:lnTo>
                  <a:lnTo>
                    <a:pt x="4973" y="14109"/>
                  </a:lnTo>
                  <a:lnTo>
                    <a:pt x="4830" y="14039"/>
                  </a:lnTo>
                  <a:lnTo>
                    <a:pt x="4895" y="13905"/>
                  </a:lnTo>
                  <a:lnTo>
                    <a:pt x="4855" y="13885"/>
                  </a:lnTo>
                  <a:lnTo>
                    <a:pt x="4789" y="14019"/>
                  </a:lnTo>
                  <a:lnTo>
                    <a:pt x="4661" y="13956"/>
                  </a:lnTo>
                  <a:lnTo>
                    <a:pt x="4740" y="13795"/>
                  </a:lnTo>
                  <a:lnTo>
                    <a:pt x="4704" y="13770"/>
                  </a:lnTo>
                  <a:lnTo>
                    <a:pt x="4599" y="13984"/>
                  </a:lnTo>
                  <a:lnTo>
                    <a:pt x="4990" y="14176"/>
                  </a:lnTo>
                  <a:lnTo>
                    <a:pt x="5098" y="13957"/>
                  </a:lnTo>
                  <a:close/>
                  <a:moveTo>
                    <a:pt x="5261" y="13626"/>
                  </a:moveTo>
                  <a:lnTo>
                    <a:pt x="5224" y="13630"/>
                  </a:lnTo>
                  <a:cubicBezTo>
                    <a:pt x="5208" y="13633"/>
                    <a:pt x="5190" y="13635"/>
                    <a:pt x="5171" y="13638"/>
                  </a:cubicBezTo>
                  <a:cubicBezTo>
                    <a:pt x="5153" y="13640"/>
                    <a:pt x="5135" y="13643"/>
                    <a:pt x="5118" y="13645"/>
                  </a:cubicBezTo>
                  <a:cubicBezTo>
                    <a:pt x="5102" y="13647"/>
                    <a:pt x="5090" y="13649"/>
                    <a:pt x="5084" y="13650"/>
                  </a:cubicBezTo>
                  <a:cubicBezTo>
                    <a:pt x="5074" y="13652"/>
                    <a:pt x="5063" y="13655"/>
                    <a:pt x="5051" y="13658"/>
                  </a:cubicBezTo>
                  <a:cubicBezTo>
                    <a:pt x="5039" y="13661"/>
                    <a:pt x="5029" y="13664"/>
                    <a:pt x="5020" y="13668"/>
                  </a:cubicBezTo>
                  <a:lnTo>
                    <a:pt x="5023" y="13662"/>
                  </a:lnTo>
                  <a:cubicBezTo>
                    <a:pt x="5031" y="13647"/>
                    <a:pt x="5035" y="13631"/>
                    <a:pt x="5036" y="13616"/>
                  </a:cubicBezTo>
                  <a:cubicBezTo>
                    <a:pt x="5037" y="13601"/>
                    <a:pt x="5036" y="13586"/>
                    <a:pt x="5031" y="13573"/>
                  </a:cubicBezTo>
                  <a:cubicBezTo>
                    <a:pt x="5026" y="13559"/>
                    <a:pt x="5018" y="13546"/>
                    <a:pt x="5007" y="13535"/>
                  </a:cubicBezTo>
                  <a:cubicBezTo>
                    <a:pt x="4996" y="13524"/>
                    <a:pt x="4983" y="13514"/>
                    <a:pt x="4967" y="13506"/>
                  </a:cubicBezTo>
                  <a:cubicBezTo>
                    <a:pt x="4957" y="13501"/>
                    <a:pt x="4947" y="13498"/>
                    <a:pt x="4937" y="13496"/>
                  </a:cubicBezTo>
                  <a:cubicBezTo>
                    <a:pt x="4927" y="13494"/>
                    <a:pt x="4918" y="13493"/>
                    <a:pt x="4909" y="13494"/>
                  </a:cubicBezTo>
                  <a:cubicBezTo>
                    <a:pt x="4901" y="13494"/>
                    <a:pt x="4893" y="13495"/>
                    <a:pt x="4886" y="13497"/>
                  </a:cubicBezTo>
                  <a:cubicBezTo>
                    <a:pt x="4878" y="13499"/>
                    <a:pt x="4872" y="13501"/>
                    <a:pt x="4866" y="13504"/>
                  </a:cubicBezTo>
                  <a:cubicBezTo>
                    <a:pt x="4860" y="13507"/>
                    <a:pt x="4854" y="13511"/>
                    <a:pt x="4848" y="13515"/>
                  </a:cubicBezTo>
                  <a:cubicBezTo>
                    <a:pt x="4842" y="13519"/>
                    <a:pt x="4836" y="13525"/>
                    <a:pt x="4830" y="13532"/>
                  </a:cubicBezTo>
                  <a:cubicBezTo>
                    <a:pt x="4824" y="13538"/>
                    <a:pt x="4818" y="13546"/>
                    <a:pt x="4811" y="13556"/>
                  </a:cubicBezTo>
                  <a:cubicBezTo>
                    <a:pt x="4805" y="13566"/>
                    <a:pt x="4799" y="13577"/>
                    <a:pt x="4792" y="13591"/>
                  </a:cubicBezTo>
                  <a:lnTo>
                    <a:pt x="4748" y="13682"/>
                  </a:lnTo>
                  <a:lnTo>
                    <a:pt x="5138" y="13874"/>
                  </a:lnTo>
                  <a:lnTo>
                    <a:pt x="5161" y="13829"/>
                  </a:lnTo>
                  <a:lnTo>
                    <a:pt x="4984" y="13742"/>
                  </a:lnTo>
                  <a:cubicBezTo>
                    <a:pt x="4989" y="13732"/>
                    <a:pt x="4995" y="13725"/>
                    <a:pt x="5001" y="13720"/>
                  </a:cubicBezTo>
                  <a:cubicBezTo>
                    <a:pt x="5008" y="13716"/>
                    <a:pt x="5018" y="13712"/>
                    <a:pt x="5031" y="13709"/>
                  </a:cubicBezTo>
                  <a:cubicBezTo>
                    <a:pt x="5054" y="13705"/>
                    <a:pt x="5076" y="13701"/>
                    <a:pt x="5097" y="13697"/>
                  </a:cubicBezTo>
                  <a:cubicBezTo>
                    <a:pt x="5118" y="13694"/>
                    <a:pt x="5137" y="13691"/>
                    <a:pt x="5154" y="13689"/>
                  </a:cubicBezTo>
                  <a:cubicBezTo>
                    <a:pt x="5171" y="13687"/>
                    <a:pt x="5187" y="13686"/>
                    <a:pt x="5200" y="13685"/>
                  </a:cubicBezTo>
                  <a:cubicBezTo>
                    <a:pt x="5213" y="13684"/>
                    <a:pt x="5224" y="13684"/>
                    <a:pt x="5232" y="13684"/>
                  </a:cubicBezTo>
                  <a:lnTo>
                    <a:pt x="5261" y="13626"/>
                  </a:lnTo>
                  <a:close/>
                  <a:moveTo>
                    <a:pt x="4974" y="13577"/>
                  </a:moveTo>
                  <a:cubicBezTo>
                    <a:pt x="4983" y="13585"/>
                    <a:pt x="4988" y="13594"/>
                    <a:pt x="4991" y="13604"/>
                  </a:cubicBezTo>
                  <a:cubicBezTo>
                    <a:pt x="4994" y="13615"/>
                    <a:pt x="4995" y="13626"/>
                    <a:pt x="4993" y="13639"/>
                  </a:cubicBezTo>
                  <a:cubicBezTo>
                    <a:pt x="4990" y="13651"/>
                    <a:pt x="4985" y="13667"/>
                    <a:pt x="4976" y="13684"/>
                  </a:cubicBezTo>
                  <a:lnTo>
                    <a:pt x="4955" y="13727"/>
                  </a:lnTo>
                  <a:lnTo>
                    <a:pt x="4809" y="13656"/>
                  </a:lnTo>
                  <a:lnTo>
                    <a:pt x="4832" y="13609"/>
                  </a:lnTo>
                  <a:cubicBezTo>
                    <a:pt x="4838" y="13598"/>
                    <a:pt x="4843" y="13589"/>
                    <a:pt x="4848" y="13582"/>
                  </a:cubicBezTo>
                  <a:cubicBezTo>
                    <a:pt x="4853" y="13575"/>
                    <a:pt x="4859" y="13569"/>
                    <a:pt x="4864" y="13564"/>
                  </a:cubicBezTo>
                  <a:cubicBezTo>
                    <a:pt x="4874" y="13555"/>
                    <a:pt x="4887" y="13550"/>
                    <a:pt x="4901" y="13548"/>
                  </a:cubicBezTo>
                  <a:cubicBezTo>
                    <a:pt x="4916" y="13546"/>
                    <a:pt x="4929" y="13548"/>
                    <a:pt x="4942" y="13555"/>
                  </a:cubicBezTo>
                  <a:cubicBezTo>
                    <a:pt x="4955" y="13561"/>
                    <a:pt x="4966" y="13568"/>
                    <a:pt x="4974" y="13577"/>
                  </a:cubicBezTo>
                  <a:close/>
                  <a:moveTo>
                    <a:pt x="5272" y="13232"/>
                  </a:moveTo>
                  <a:cubicBezTo>
                    <a:pt x="5257" y="13230"/>
                    <a:pt x="5243" y="13231"/>
                    <a:pt x="5230" y="13235"/>
                  </a:cubicBezTo>
                  <a:cubicBezTo>
                    <a:pt x="5217" y="13238"/>
                    <a:pt x="5205" y="13244"/>
                    <a:pt x="5194" y="13251"/>
                  </a:cubicBezTo>
                  <a:cubicBezTo>
                    <a:pt x="5183" y="13258"/>
                    <a:pt x="5171" y="13269"/>
                    <a:pt x="5157" y="13284"/>
                  </a:cubicBezTo>
                  <a:lnTo>
                    <a:pt x="5120" y="13322"/>
                  </a:lnTo>
                  <a:cubicBezTo>
                    <a:pt x="5101" y="13342"/>
                    <a:pt x="5085" y="13354"/>
                    <a:pt x="5070" y="13359"/>
                  </a:cubicBezTo>
                  <a:cubicBezTo>
                    <a:pt x="5056" y="13365"/>
                    <a:pt x="5041" y="13364"/>
                    <a:pt x="5025" y="13356"/>
                  </a:cubicBezTo>
                  <a:cubicBezTo>
                    <a:pt x="5005" y="13346"/>
                    <a:pt x="4992" y="13331"/>
                    <a:pt x="4988" y="13312"/>
                  </a:cubicBezTo>
                  <a:cubicBezTo>
                    <a:pt x="4983" y="13293"/>
                    <a:pt x="4987" y="13271"/>
                    <a:pt x="4999" y="13246"/>
                  </a:cubicBezTo>
                  <a:cubicBezTo>
                    <a:pt x="5003" y="13238"/>
                    <a:pt x="5007" y="13230"/>
                    <a:pt x="5012" y="13223"/>
                  </a:cubicBezTo>
                  <a:cubicBezTo>
                    <a:pt x="5017" y="13216"/>
                    <a:pt x="5022" y="13210"/>
                    <a:pt x="5029" y="13204"/>
                  </a:cubicBezTo>
                  <a:cubicBezTo>
                    <a:pt x="5035" y="13198"/>
                    <a:pt x="5042" y="13192"/>
                    <a:pt x="5050" y="13186"/>
                  </a:cubicBezTo>
                  <a:cubicBezTo>
                    <a:pt x="5058" y="13180"/>
                    <a:pt x="5068" y="13174"/>
                    <a:pt x="5079" y="13167"/>
                  </a:cubicBezTo>
                  <a:lnTo>
                    <a:pt x="5055" y="13130"/>
                  </a:lnTo>
                  <a:cubicBezTo>
                    <a:pt x="5012" y="13155"/>
                    <a:pt x="4980" y="13188"/>
                    <a:pt x="4959" y="13230"/>
                  </a:cubicBezTo>
                  <a:cubicBezTo>
                    <a:pt x="4950" y="13249"/>
                    <a:pt x="4944" y="13267"/>
                    <a:pt x="4942" y="13285"/>
                  </a:cubicBezTo>
                  <a:cubicBezTo>
                    <a:pt x="4940" y="13304"/>
                    <a:pt x="4941" y="13321"/>
                    <a:pt x="4946" y="13337"/>
                  </a:cubicBezTo>
                  <a:cubicBezTo>
                    <a:pt x="4950" y="13353"/>
                    <a:pt x="4958" y="13367"/>
                    <a:pt x="4968" y="13380"/>
                  </a:cubicBezTo>
                  <a:cubicBezTo>
                    <a:pt x="4979" y="13393"/>
                    <a:pt x="4993" y="13403"/>
                    <a:pt x="5009" y="13411"/>
                  </a:cubicBezTo>
                  <a:cubicBezTo>
                    <a:pt x="5035" y="13424"/>
                    <a:pt x="5060" y="13426"/>
                    <a:pt x="5085" y="13418"/>
                  </a:cubicBezTo>
                  <a:cubicBezTo>
                    <a:pt x="5097" y="13415"/>
                    <a:pt x="5108" y="13409"/>
                    <a:pt x="5118" y="13401"/>
                  </a:cubicBezTo>
                  <a:cubicBezTo>
                    <a:pt x="5128" y="13393"/>
                    <a:pt x="5140" y="13381"/>
                    <a:pt x="5154" y="13366"/>
                  </a:cubicBezTo>
                  <a:lnTo>
                    <a:pt x="5186" y="13332"/>
                  </a:lnTo>
                  <a:cubicBezTo>
                    <a:pt x="5223" y="13293"/>
                    <a:pt x="5258" y="13281"/>
                    <a:pt x="5293" y="13298"/>
                  </a:cubicBezTo>
                  <a:cubicBezTo>
                    <a:pt x="5316" y="13310"/>
                    <a:pt x="5330" y="13328"/>
                    <a:pt x="5335" y="13354"/>
                  </a:cubicBezTo>
                  <a:cubicBezTo>
                    <a:pt x="5337" y="13365"/>
                    <a:pt x="5338" y="13376"/>
                    <a:pt x="5336" y="13386"/>
                  </a:cubicBezTo>
                  <a:cubicBezTo>
                    <a:pt x="5334" y="13397"/>
                    <a:pt x="5329" y="13409"/>
                    <a:pt x="5322" y="13424"/>
                  </a:cubicBezTo>
                  <a:cubicBezTo>
                    <a:pt x="5312" y="13444"/>
                    <a:pt x="5300" y="13461"/>
                    <a:pt x="5287" y="13475"/>
                  </a:cubicBezTo>
                  <a:cubicBezTo>
                    <a:pt x="5273" y="13489"/>
                    <a:pt x="5256" y="13502"/>
                    <a:pt x="5236" y="13512"/>
                  </a:cubicBezTo>
                  <a:lnTo>
                    <a:pt x="5263" y="13551"/>
                  </a:lnTo>
                  <a:cubicBezTo>
                    <a:pt x="5284" y="13537"/>
                    <a:pt x="5303" y="13522"/>
                    <a:pt x="5319" y="13504"/>
                  </a:cubicBezTo>
                  <a:cubicBezTo>
                    <a:pt x="5335" y="13487"/>
                    <a:pt x="5348" y="13466"/>
                    <a:pt x="5360" y="13443"/>
                  </a:cubicBezTo>
                  <a:cubicBezTo>
                    <a:pt x="5369" y="13425"/>
                    <a:pt x="5375" y="13408"/>
                    <a:pt x="5378" y="13392"/>
                  </a:cubicBezTo>
                  <a:cubicBezTo>
                    <a:pt x="5381" y="13377"/>
                    <a:pt x="5381" y="13360"/>
                    <a:pt x="5379" y="13343"/>
                  </a:cubicBezTo>
                  <a:cubicBezTo>
                    <a:pt x="5377" y="13320"/>
                    <a:pt x="5369" y="13300"/>
                    <a:pt x="5357" y="13283"/>
                  </a:cubicBezTo>
                  <a:cubicBezTo>
                    <a:pt x="5345" y="13265"/>
                    <a:pt x="5330" y="13252"/>
                    <a:pt x="5312" y="13243"/>
                  </a:cubicBezTo>
                  <a:cubicBezTo>
                    <a:pt x="5300" y="13237"/>
                    <a:pt x="5286" y="13233"/>
                    <a:pt x="5272" y="13232"/>
                  </a:cubicBezTo>
                  <a:close/>
                  <a:moveTo>
                    <a:pt x="5489" y="13161"/>
                  </a:moveTo>
                  <a:lnTo>
                    <a:pt x="5098" y="12969"/>
                  </a:lnTo>
                  <a:lnTo>
                    <a:pt x="5076" y="13015"/>
                  </a:lnTo>
                  <a:lnTo>
                    <a:pt x="5467" y="13207"/>
                  </a:lnTo>
                  <a:lnTo>
                    <a:pt x="5489" y="13161"/>
                  </a:lnTo>
                  <a:close/>
                  <a:moveTo>
                    <a:pt x="5264" y="12632"/>
                  </a:moveTo>
                  <a:lnTo>
                    <a:pt x="5137" y="12891"/>
                  </a:lnTo>
                  <a:lnTo>
                    <a:pt x="5176" y="12910"/>
                  </a:lnTo>
                  <a:lnTo>
                    <a:pt x="5228" y="12805"/>
                  </a:lnTo>
                  <a:lnTo>
                    <a:pt x="5579" y="12978"/>
                  </a:lnTo>
                  <a:lnTo>
                    <a:pt x="5601" y="12933"/>
                  </a:lnTo>
                  <a:lnTo>
                    <a:pt x="5250" y="12760"/>
                  </a:lnTo>
                  <a:lnTo>
                    <a:pt x="5302" y="12654"/>
                  </a:lnTo>
                  <a:lnTo>
                    <a:pt x="5264" y="12632"/>
                  </a:lnTo>
                  <a:close/>
                  <a:moveTo>
                    <a:pt x="5432" y="12291"/>
                  </a:moveTo>
                  <a:lnTo>
                    <a:pt x="5405" y="12345"/>
                  </a:lnTo>
                  <a:lnTo>
                    <a:pt x="5518" y="12494"/>
                  </a:lnTo>
                  <a:cubicBezTo>
                    <a:pt x="5525" y="12504"/>
                    <a:pt x="5532" y="12513"/>
                    <a:pt x="5538" y="12521"/>
                  </a:cubicBezTo>
                  <a:cubicBezTo>
                    <a:pt x="5545" y="12529"/>
                    <a:pt x="5549" y="12534"/>
                    <a:pt x="5551" y="12536"/>
                  </a:cubicBezTo>
                  <a:cubicBezTo>
                    <a:pt x="5542" y="12536"/>
                    <a:pt x="5533" y="12536"/>
                    <a:pt x="5524" y="12535"/>
                  </a:cubicBezTo>
                  <a:cubicBezTo>
                    <a:pt x="5516" y="12535"/>
                    <a:pt x="5507" y="12535"/>
                    <a:pt x="5497" y="12535"/>
                  </a:cubicBezTo>
                  <a:lnTo>
                    <a:pt x="5312" y="12535"/>
                  </a:lnTo>
                  <a:lnTo>
                    <a:pt x="5283" y="12593"/>
                  </a:lnTo>
                  <a:lnTo>
                    <a:pt x="5581" y="12583"/>
                  </a:lnTo>
                  <a:lnTo>
                    <a:pt x="5736" y="12659"/>
                  </a:lnTo>
                  <a:lnTo>
                    <a:pt x="5760" y="12611"/>
                  </a:lnTo>
                  <a:lnTo>
                    <a:pt x="5608" y="12536"/>
                  </a:lnTo>
                  <a:lnTo>
                    <a:pt x="5432" y="12291"/>
                  </a:lnTo>
                  <a:close/>
                  <a:moveTo>
                    <a:pt x="5791" y="11862"/>
                  </a:moveTo>
                  <a:cubicBezTo>
                    <a:pt x="5765" y="11857"/>
                    <a:pt x="5740" y="11855"/>
                    <a:pt x="5715" y="11859"/>
                  </a:cubicBezTo>
                  <a:cubicBezTo>
                    <a:pt x="5706" y="11860"/>
                    <a:pt x="5696" y="11862"/>
                    <a:pt x="5685" y="11866"/>
                  </a:cubicBezTo>
                  <a:cubicBezTo>
                    <a:pt x="5674" y="11869"/>
                    <a:pt x="5663" y="11874"/>
                    <a:pt x="5652" y="11881"/>
                  </a:cubicBezTo>
                  <a:cubicBezTo>
                    <a:pt x="5641" y="11888"/>
                    <a:pt x="5630" y="11897"/>
                    <a:pt x="5619" y="11908"/>
                  </a:cubicBezTo>
                  <a:cubicBezTo>
                    <a:pt x="5609" y="11919"/>
                    <a:pt x="5599" y="11933"/>
                    <a:pt x="5591" y="11950"/>
                  </a:cubicBezTo>
                  <a:cubicBezTo>
                    <a:pt x="5579" y="11974"/>
                    <a:pt x="5573" y="11998"/>
                    <a:pt x="5573" y="12022"/>
                  </a:cubicBezTo>
                  <a:cubicBezTo>
                    <a:pt x="5573" y="12046"/>
                    <a:pt x="5578" y="12069"/>
                    <a:pt x="5589" y="12091"/>
                  </a:cubicBezTo>
                  <a:cubicBezTo>
                    <a:pt x="5600" y="12112"/>
                    <a:pt x="5616" y="12133"/>
                    <a:pt x="5637" y="12152"/>
                  </a:cubicBezTo>
                  <a:cubicBezTo>
                    <a:pt x="5658" y="12172"/>
                    <a:pt x="5684" y="12189"/>
                    <a:pt x="5715" y="12204"/>
                  </a:cubicBezTo>
                  <a:cubicBezTo>
                    <a:pt x="5783" y="12238"/>
                    <a:pt x="5842" y="12248"/>
                    <a:pt x="5893" y="12234"/>
                  </a:cubicBezTo>
                  <a:cubicBezTo>
                    <a:pt x="5915" y="12228"/>
                    <a:pt x="5935" y="12218"/>
                    <a:pt x="5953" y="12204"/>
                  </a:cubicBezTo>
                  <a:cubicBezTo>
                    <a:pt x="5971" y="12190"/>
                    <a:pt x="5986" y="12171"/>
                    <a:pt x="5997" y="12147"/>
                  </a:cubicBezTo>
                  <a:cubicBezTo>
                    <a:pt x="6007" y="12127"/>
                    <a:pt x="6013" y="12107"/>
                    <a:pt x="6015" y="12089"/>
                  </a:cubicBezTo>
                  <a:cubicBezTo>
                    <a:pt x="6017" y="12070"/>
                    <a:pt x="6015" y="12051"/>
                    <a:pt x="6008" y="12030"/>
                  </a:cubicBezTo>
                  <a:cubicBezTo>
                    <a:pt x="6000" y="12001"/>
                    <a:pt x="5985" y="11976"/>
                    <a:pt x="5965" y="11954"/>
                  </a:cubicBezTo>
                  <a:cubicBezTo>
                    <a:pt x="5944" y="11933"/>
                    <a:pt x="5915" y="11913"/>
                    <a:pt x="5878" y="11894"/>
                  </a:cubicBezTo>
                  <a:cubicBezTo>
                    <a:pt x="5846" y="11879"/>
                    <a:pt x="5817" y="11868"/>
                    <a:pt x="5791" y="11862"/>
                  </a:cubicBezTo>
                  <a:close/>
                  <a:moveTo>
                    <a:pt x="5900" y="11973"/>
                  </a:moveTo>
                  <a:cubicBezTo>
                    <a:pt x="5912" y="11980"/>
                    <a:pt x="5922" y="11987"/>
                    <a:pt x="5930" y="11994"/>
                  </a:cubicBezTo>
                  <a:cubicBezTo>
                    <a:pt x="5939" y="12001"/>
                    <a:pt x="5946" y="12008"/>
                    <a:pt x="5951" y="12015"/>
                  </a:cubicBezTo>
                  <a:cubicBezTo>
                    <a:pt x="5957" y="12022"/>
                    <a:pt x="5961" y="12030"/>
                    <a:pt x="5965" y="12038"/>
                  </a:cubicBezTo>
                  <a:cubicBezTo>
                    <a:pt x="5972" y="12052"/>
                    <a:pt x="5975" y="12066"/>
                    <a:pt x="5975" y="12081"/>
                  </a:cubicBezTo>
                  <a:cubicBezTo>
                    <a:pt x="5974" y="12096"/>
                    <a:pt x="5970" y="12111"/>
                    <a:pt x="5963" y="12127"/>
                  </a:cubicBezTo>
                  <a:cubicBezTo>
                    <a:pt x="5959" y="12135"/>
                    <a:pt x="5954" y="12143"/>
                    <a:pt x="5947" y="12150"/>
                  </a:cubicBezTo>
                  <a:cubicBezTo>
                    <a:pt x="5941" y="12158"/>
                    <a:pt x="5934" y="12164"/>
                    <a:pt x="5927" y="12170"/>
                  </a:cubicBezTo>
                  <a:cubicBezTo>
                    <a:pt x="5920" y="12175"/>
                    <a:pt x="5912" y="12180"/>
                    <a:pt x="5904" y="12184"/>
                  </a:cubicBezTo>
                  <a:cubicBezTo>
                    <a:pt x="5896" y="12187"/>
                    <a:pt x="5888" y="12189"/>
                    <a:pt x="5879" y="12190"/>
                  </a:cubicBezTo>
                  <a:cubicBezTo>
                    <a:pt x="5862" y="12191"/>
                    <a:pt x="5841" y="12188"/>
                    <a:pt x="5815" y="12181"/>
                  </a:cubicBezTo>
                  <a:cubicBezTo>
                    <a:pt x="5788" y="12173"/>
                    <a:pt x="5761" y="12162"/>
                    <a:pt x="5731" y="12148"/>
                  </a:cubicBezTo>
                  <a:cubicBezTo>
                    <a:pt x="5707" y="12136"/>
                    <a:pt x="5687" y="12124"/>
                    <a:pt x="5671" y="12112"/>
                  </a:cubicBezTo>
                  <a:cubicBezTo>
                    <a:pt x="5655" y="12101"/>
                    <a:pt x="5643" y="12088"/>
                    <a:pt x="5633" y="12075"/>
                  </a:cubicBezTo>
                  <a:cubicBezTo>
                    <a:pt x="5623" y="12060"/>
                    <a:pt x="5617" y="12044"/>
                    <a:pt x="5616" y="12025"/>
                  </a:cubicBezTo>
                  <a:cubicBezTo>
                    <a:pt x="5616" y="12006"/>
                    <a:pt x="5620" y="11987"/>
                    <a:pt x="5629" y="11969"/>
                  </a:cubicBezTo>
                  <a:cubicBezTo>
                    <a:pt x="5640" y="11946"/>
                    <a:pt x="5654" y="11930"/>
                    <a:pt x="5672" y="11921"/>
                  </a:cubicBezTo>
                  <a:cubicBezTo>
                    <a:pt x="5690" y="11912"/>
                    <a:pt x="5707" y="11908"/>
                    <a:pt x="5725" y="11908"/>
                  </a:cubicBezTo>
                  <a:cubicBezTo>
                    <a:pt x="5742" y="11908"/>
                    <a:pt x="5761" y="11912"/>
                    <a:pt x="5783" y="11919"/>
                  </a:cubicBezTo>
                  <a:cubicBezTo>
                    <a:pt x="5804" y="11925"/>
                    <a:pt x="5830" y="11936"/>
                    <a:pt x="5859" y="11950"/>
                  </a:cubicBezTo>
                  <a:cubicBezTo>
                    <a:pt x="5875" y="11958"/>
                    <a:pt x="5888" y="11966"/>
                    <a:pt x="5900" y="11973"/>
                  </a:cubicBezTo>
                  <a:close/>
                  <a:moveTo>
                    <a:pt x="5825" y="11492"/>
                  </a:moveTo>
                  <a:lnTo>
                    <a:pt x="5724" y="11697"/>
                  </a:lnTo>
                  <a:lnTo>
                    <a:pt x="6115" y="11890"/>
                  </a:lnTo>
                  <a:lnTo>
                    <a:pt x="6138" y="11842"/>
                  </a:lnTo>
                  <a:lnTo>
                    <a:pt x="5952" y="11751"/>
                  </a:lnTo>
                  <a:lnTo>
                    <a:pt x="6014" y="11625"/>
                  </a:lnTo>
                  <a:lnTo>
                    <a:pt x="5976" y="11607"/>
                  </a:lnTo>
                  <a:lnTo>
                    <a:pt x="5914" y="11732"/>
                  </a:lnTo>
                  <a:lnTo>
                    <a:pt x="5786" y="11669"/>
                  </a:lnTo>
                  <a:lnTo>
                    <a:pt x="5860" y="11518"/>
                  </a:lnTo>
                  <a:lnTo>
                    <a:pt x="5825" y="11492"/>
                  </a:lnTo>
                  <a:close/>
                  <a:moveTo>
                    <a:pt x="6491" y="11125"/>
                  </a:moveTo>
                  <a:lnTo>
                    <a:pt x="6084" y="10966"/>
                  </a:lnTo>
                  <a:lnTo>
                    <a:pt x="6050" y="11035"/>
                  </a:lnTo>
                  <a:lnTo>
                    <a:pt x="6273" y="11236"/>
                  </a:lnTo>
                  <a:cubicBezTo>
                    <a:pt x="6287" y="11248"/>
                    <a:pt x="6299" y="11259"/>
                    <a:pt x="6311" y="11267"/>
                  </a:cubicBezTo>
                  <a:cubicBezTo>
                    <a:pt x="6322" y="11276"/>
                    <a:pt x="6328" y="11281"/>
                    <a:pt x="6330" y="11282"/>
                  </a:cubicBezTo>
                  <a:cubicBezTo>
                    <a:pt x="6328" y="11281"/>
                    <a:pt x="6320" y="11279"/>
                    <a:pt x="6306" y="11275"/>
                  </a:cubicBezTo>
                  <a:cubicBezTo>
                    <a:pt x="6292" y="11272"/>
                    <a:pt x="6275" y="11268"/>
                    <a:pt x="6254" y="11264"/>
                  </a:cubicBezTo>
                  <a:lnTo>
                    <a:pt x="5964" y="11209"/>
                  </a:lnTo>
                  <a:lnTo>
                    <a:pt x="5930" y="11278"/>
                  </a:lnTo>
                  <a:lnTo>
                    <a:pt x="6304" y="11504"/>
                  </a:lnTo>
                  <a:lnTo>
                    <a:pt x="6327" y="11459"/>
                  </a:lnTo>
                  <a:lnTo>
                    <a:pt x="6059" y="11301"/>
                  </a:lnTo>
                  <a:cubicBezTo>
                    <a:pt x="6054" y="11298"/>
                    <a:pt x="6047" y="11294"/>
                    <a:pt x="6040" y="11290"/>
                  </a:cubicBezTo>
                  <a:cubicBezTo>
                    <a:pt x="6032" y="11285"/>
                    <a:pt x="6025" y="11281"/>
                    <a:pt x="6017" y="11277"/>
                  </a:cubicBezTo>
                  <a:cubicBezTo>
                    <a:pt x="6010" y="11273"/>
                    <a:pt x="6003" y="11269"/>
                    <a:pt x="5998" y="11266"/>
                  </a:cubicBezTo>
                  <a:cubicBezTo>
                    <a:pt x="5993" y="11263"/>
                    <a:pt x="5990" y="11261"/>
                    <a:pt x="5989" y="11260"/>
                  </a:cubicBezTo>
                  <a:cubicBezTo>
                    <a:pt x="5993" y="11262"/>
                    <a:pt x="6002" y="11264"/>
                    <a:pt x="6016" y="11266"/>
                  </a:cubicBezTo>
                  <a:cubicBezTo>
                    <a:pt x="6031" y="11269"/>
                    <a:pt x="6050" y="11273"/>
                    <a:pt x="6072" y="11277"/>
                  </a:cubicBezTo>
                  <a:lnTo>
                    <a:pt x="6387" y="11336"/>
                  </a:lnTo>
                  <a:lnTo>
                    <a:pt x="6407" y="11296"/>
                  </a:lnTo>
                  <a:lnTo>
                    <a:pt x="6156" y="11069"/>
                  </a:lnTo>
                  <a:cubicBezTo>
                    <a:pt x="6151" y="11065"/>
                    <a:pt x="6145" y="11060"/>
                    <a:pt x="6140" y="11055"/>
                  </a:cubicBezTo>
                  <a:cubicBezTo>
                    <a:pt x="6134" y="11050"/>
                    <a:pt x="6128" y="11045"/>
                    <a:pt x="6123" y="11041"/>
                  </a:cubicBezTo>
                  <a:cubicBezTo>
                    <a:pt x="6118" y="11036"/>
                    <a:pt x="6113" y="11032"/>
                    <a:pt x="6109" y="11029"/>
                  </a:cubicBezTo>
                  <a:cubicBezTo>
                    <a:pt x="6106" y="11026"/>
                    <a:pt x="6103" y="11024"/>
                    <a:pt x="6103" y="11024"/>
                  </a:cubicBezTo>
                  <a:cubicBezTo>
                    <a:pt x="6104" y="11024"/>
                    <a:pt x="6106" y="11025"/>
                    <a:pt x="6111" y="11027"/>
                  </a:cubicBezTo>
                  <a:cubicBezTo>
                    <a:pt x="6116" y="11029"/>
                    <a:pt x="6121" y="11032"/>
                    <a:pt x="6128" y="11035"/>
                  </a:cubicBezTo>
                  <a:cubicBezTo>
                    <a:pt x="6135" y="11038"/>
                    <a:pt x="6142" y="11041"/>
                    <a:pt x="6150" y="11045"/>
                  </a:cubicBezTo>
                  <a:cubicBezTo>
                    <a:pt x="6157" y="11048"/>
                    <a:pt x="6164" y="11051"/>
                    <a:pt x="6170" y="11053"/>
                  </a:cubicBezTo>
                  <a:lnTo>
                    <a:pt x="6468" y="11172"/>
                  </a:lnTo>
                  <a:lnTo>
                    <a:pt x="6491" y="11125"/>
                  </a:lnTo>
                  <a:close/>
                  <a:moveTo>
                    <a:pt x="6276" y="10576"/>
                  </a:moveTo>
                  <a:lnTo>
                    <a:pt x="6253" y="10623"/>
                  </a:lnTo>
                  <a:lnTo>
                    <a:pt x="6525" y="10757"/>
                  </a:lnTo>
                  <a:cubicBezTo>
                    <a:pt x="6538" y="10763"/>
                    <a:pt x="6549" y="10770"/>
                    <a:pt x="6558" y="10776"/>
                  </a:cubicBezTo>
                  <a:cubicBezTo>
                    <a:pt x="6566" y="10782"/>
                    <a:pt x="6573" y="10791"/>
                    <a:pt x="6579" y="10801"/>
                  </a:cubicBezTo>
                  <a:cubicBezTo>
                    <a:pt x="6584" y="10811"/>
                    <a:pt x="6586" y="10823"/>
                    <a:pt x="6584" y="10837"/>
                  </a:cubicBezTo>
                  <a:cubicBezTo>
                    <a:pt x="6582" y="10851"/>
                    <a:pt x="6577" y="10866"/>
                    <a:pt x="6569" y="10882"/>
                  </a:cubicBezTo>
                  <a:cubicBezTo>
                    <a:pt x="6563" y="10894"/>
                    <a:pt x="6557" y="10904"/>
                    <a:pt x="6551" y="10912"/>
                  </a:cubicBezTo>
                  <a:cubicBezTo>
                    <a:pt x="6544" y="10920"/>
                    <a:pt x="6537" y="10926"/>
                    <a:pt x="6531" y="10930"/>
                  </a:cubicBezTo>
                  <a:cubicBezTo>
                    <a:pt x="6524" y="10934"/>
                    <a:pt x="6517" y="10937"/>
                    <a:pt x="6511" y="10938"/>
                  </a:cubicBezTo>
                  <a:cubicBezTo>
                    <a:pt x="6505" y="10939"/>
                    <a:pt x="6499" y="10940"/>
                    <a:pt x="6494" y="10940"/>
                  </a:cubicBezTo>
                  <a:cubicBezTo>
                    <a:pt x="6486" y="10940"/>
                    <a:pt x="6477" y="10937"/>
                    <a:pt x="6466" y="10933"/>
                  </a:cubicBezTo>
                  <a:cubicBezTo>
                    <a:pt x="6454" y="10928"/>
                    <a:pt x="6444" y="10924"/>
                    <a:pt x="6434" y="10919"/>
                  </a:cubicBezTo>
                  <a:lnTo>
                    <a:pt x="6171" y="10789"/>
                  </a:lnTo>
                  <a:lnTo>
                    <a:pt x="6148" y="10836"/>
                  </a:lnTo>
                  <a:lnTo>
                    <a:pt x="6428" y="10974"/>
                  </a:lnTo>
                  <a:cubicBezTo>
                    <a:pt x="6437" y="10978"/>
                    <a:pt x="6447" y="10982"/>
                    <a:pt x="6459" y="10987"/>
                  </a:cubicBezTo>
                  <a:cubicBezTo>
                    <a:pt x="6471" y="10991"/>
                    <a:pt x="6483" y="10993"/>
                    <a:pt x="6495" y="10992"/>
                  </a:cubicBezTo>
                  <a:cubicBezTo>
                    <a:pt x="6520" y="10991"/>
                    <a:pt x="6541" y="10984"/>
                    <a:pt x="6559" y="10970"/>
                  </a:cubicBezTo>
                  <a:cubicBezTo>
                    <a:pt x="6577" y="10957"/>
                    <a:pt x="6593" y="10935"/>
                    <a:pt x="6608" y="10904"/>
                  </a:cubicBezTo>
                  <a:cubicBezTo>
                    <a:pt x="6620" y="10880"/>
                    <a:pt x="6627" y="10859"/>
                    <a:pt x="6630" y="10840"/>
                  </a:cubicBezTo>
                  <a:cubicBezTo>
                    <a:pt x="6633" y="10822"/>
                    <a:pt x="6633" y="10804"/>
                    <a:pt x="6628" y="10787"/>
                  </a:cubicBezTo>
                  <a:cubicBezTo>
                    <a:pt x="6624" y="10770"/>
                    <a:pt x="6617" y="10757"/>
                    <a:pt x="6606" y="10746"/>
                  </a:cubicBezTo>
                  <a:cubicBezTo>
                    <a:pt x="6595" y="10736"/>
                    <a:pt x="6577" y="10725"/>
                    <a:pt x="6554" y="10713"/>
                  </a:cubicBezTo>
                  <a:lnTo>
                    <a:pt x="6276" y="10576"/>
                  </a:lnTo>
                  <a:close/>
                  <a:moveTo>
                    <a:pt x="6119" y="10707"/>
                  </a:moveTo>
                  <a:cubicBezTo>
                    <a:pt x="6110" y="10710"/>
                    <a:pt x="6104" y="10716"/>
                    <a:pt x="6100" y="10724"/>
                  </a:cubicBezTo>
                  <a:cubicBezTo>
                    <a:pt x="6096" y="10732"/>
                    <a:pt x="6095" y="10740"/>
                    <a:pt x="6098" y="10749"/>
                  </a:cubicBezTo>
                  <a:cubicBezTo>
                    <a:pt x="6101" y="10757"/>
                    <a:pt x="6106" y="10763"/>
                    <a:pt x="6114" y="10767"/>
                  </a:cubicBezTo>
                  <a:cubicBezTo>
                    <a:pt x="6123" y="10772"/>
                    <a:pt x="6131" y="10772"/>
                    <a:pt x="6140" y="10769"/>
                  </a:cubicBezTo>
                  <a:cubicBezTo>
                    <a:pt x="6149" y="10767"/>
                    <a:pt x="6155" y="10761"/>
                    <a:pt x="6159" y="10753"/>
                  </a:cubicBezTo>
                  <a:cubicBezTo>
                    <a:pt x="6163" y="10744"/>
                    <a:pt x="6164" y="10736"/>
                    <a:pt x="6161" y="10727"/>
                  </a:cubicBezTo>
                  <a:cubicBezTo>
                    <a:pt x="6157" y="10719"/>
                    <a:pt x="6152" y="10713"/>
                    <a:pt x="6143" y="10709"/>
                  </a:cubicBezTo>
                  <a:cubicBezTo>
                    <a:pt x="6135" y="10705"/>
                    <a:pt x="6127" y="10704"/>
                    <a:pt x="6119" y="10707"/>
                  </a:cubicBezTo>
                  <a:close/>
                  <a:moveTo>
                    <a:pt x="6176" y="10590"/>
                  </a:moveTo>
                  <a:cubicBezTo>
                    <a:pt x="6167" y="10593"/>
                    <a:pt x="6161" y="10599"/>
                    <a:pt x="6157" y="10607"/>
                  </a:cubicBezTo>
                  <a:cubicBezTo>
                    <a:pt x="6153" y="10615"/>
                    <a:pt x="6153" y="10623"/>
                    <a:pt x="6156" y="10632"/>
                  </a:cubicBezTo>
                  <a:cubicBezTo>
                    <a:pt x="6158" y="10640"/>
                    <a:pt x="6164" y="10647"/>
                    <a:pt x="6172" y="10651"/>
                  </a:cubicBezTo>
                  <a:cubicBezTo>
                    <a:pt x="6180" y="10655"/>
                    <a:pt x="6189" y="10655"/>
                    <a:pt x="6197" y="10653"/>
                  </a:cubicBezTo>
                  <a:cubicBezTo>
                    <a:pt x="6206" y="10650"/>
                    <a:pt x="6212" y="10644"/>
                    <a:pt x="6217" y="10636"/>
                  </a:cubicBezTo>
                  <a:cubicBezTo>
                    <a:pt x="6221" y="10627"/>
                    <a:pt x="6221" y="10619"/>
                    <a:pt x="6218" y="10611"/>
                  </a:cubicBezTo>
                  <a:cubicBezTo>
                    <a:pt x="6215" y="10602"/>
                    <a:pt x="6209" y="10596"/>
                    <a:pt x="6201" y="10592"/>
                  </a:cubicBezTo>
                  <a:cubicBezTo>
                    <a:pt x="6193" y="10588"/>
                    <a:pt x="6184" y="10587"/>
                    <a:pt x="6176" y="10590"/>
                  </a:cubicBezTo>
                  <a:close/>
                  <a:moveTo>
                    <a:pt x="6850" y="10396"/>
                  </a:moveTo>
                  <a:lnTo>
                    <a:pt x="6459" y="10204"/>
                  </a:lnTo>
                  <a:lnTo>
                    <a:pt x="6436" y="10250"/>
                  </a:lnTo>
                  <a:lnTo>
                    <a:pt x="6650" y="10353"/>
                  </a:lnTo>
                  <a:cubicBezTo>
                    <a:pt x="6664" y="10360"/>
                    <a:pt x="6678" y="10366"/>
                    <a:pt x="6692" y="10373"/>
                  </a:cubicBezTo>
                  <a:cubicBezTo>
                    <a:pt x="6706" y="10379"/>
                    <a:pt x="6719" y="10385"/>
                    <a:pt x="6731" y="10390"/>
                  </a:cubicBezTo>
                  <a:cubicBezTo>
                    <a:pt x="6742" y="10395"/>
                    <a:pt x="6752" y="10399"/>
                    <a:pt x="6759" y="10402"/>
                  </a:cubicBezTo>
                  <a:cubicBezTo>
                    <a:pt x="6767" y="10405"/>
                    <a:pt x="6771" y="10406"/>
                    <a:pt x="6771" y="10406"/>
                  </a:cubicBezTo>
                  <a:cubicBezTo>
                    <a:pt x="6770" y="10406"/>
                    <a:pt x="6766" y="10406"/>
                    <a:pt x="6760" y="10405"/>
                  </a:cubicBezTo>
                  <a:cubicBezTo>
                    <a:pt x="6754" y="10405"/>
                    <a:pt x="6746" y="10404"/>
                    <a:pt x="6737" y="10404"/>
                  </a:cubicBezTo>
                  <a:cubicBezTo>
                    <a:pt x="6728" y="10403"/>
                    <a:pt x="6717" y="10403"/>
                    <a:pt x="6706" y="10402"/>
                  </a:cubicBezTo>
                  <a:cubicBezTo>
                    <a:pt x="6694" y="10402"/>
                    <a:pt x="6683" y="10402"/>
                    <a:pt x="6671" y="10402"/>
                  </a:cubicBezTo>
                  <a:lnTo>
                    <a:pt x="6358" y="10409"/>
                  </a:lnTo>
                  <a:lnTo>
                    <a:pt x="6331" y="10464"/>
                  </a:lnTo>
                  <a:lnTo>
                    <a:pt x="6722" y="10656"/>
                  </a:lnTo>
                  <a:lnTo>
                    <a:pt x="6746" y="10608"/>
                  </a:lnTo>
                  <a:lnTo>
                    <a:pt x="6518" y="10498"/>
                  </a:lnTo>
                  <a:cubicBezTo>
                    <a:pt x="6506" y="10493"/>
                    <a:pt x="6495" y="10487"/>
                    <a:pt x="6483" y="10482"/>
                  </a:cubicBezTo>
                  <a:cubicBezTo>
                    <a:pt x="6472" y="10477"/>
                    <a:pt x="6461" y="10473"/>
                    <a:pt x="6451" y="10468"/>
                  </a:cubicBezTo>
                  <a:cubicBezTo>
                    <a:pt x="6441" y="10464"/>
                    <a:pt x="6432" y="10461"/>
                    <a:pt x="6425" y="10457"/>
                  </a:cubicBezTo>
                  <a:cubicBezTo>
                    <a:pt x="6418" y="10454"/>
                    <a:pt x="6413" y="10452"/>
                    <a:pt x="6409" y="10451"/>
                  </a:cubicBezTo>
                  <a:cubicBezTo>
                    <a:pt x="6413" y="10452"/>
                    <a:pt x="6419" y="10452"/>
                    <a:pt x="6426" y="10453"/>
                  </a:cubicBezTo>
                  <a:cubicBezTo>
                    <a:pt x="6434" y="10453"/>
                    <a:pt x="6443" y="10453"/>
                    <a:pt x="6453" y="10453"/>
                  </a:cubicBezTo>
                  <a:cubicBezTo>
                    <a:pt x="6463" y="10453"/>
                    <a:pt x="6474" y="10453"/>
                    <a:pt x="6486" y="10453"/>
                  </a:cubicBezTo>
                  <a:cubicBezTo>
                    <a:pt x="6498" y="10453"/>
                    <a:pt x="6511" y="10453"/>
                    <a:pt x="6525" y="10453"/>
                  </a:cubicBezTo>
                  <a:lnTo>
                    <a:pt x="6826" y="10445"/>
                  </a:lnTo>
                  <a:lnTo>
                    <a:pt x="6850" y="10396"/>
                  </a:lnTo>
                  <a:close/>
                  <a:moveTo>
                    <a:pt x="6874" y="9975"/>
                  </a:moveTo>
                  <a:cubicBezTo>
                    <a:pt x="6859" y="9974"/>
                    <a:pt x="6845" y="9975"/>
                    <a:pt x="6832" y="9978"/>
                  </a:cubicBezTo>
                  <a:cubicBezTo>
                    <a:pt x="6819" y="9982"/>
                    <a:pt x="6807" y="9987"/>
                    <a:pt x="6796" y="9995"/>
                  </a:cubicBezTo>
                  <a:cubicBezTo>
                    <a:pt x="6786" y="10002"/>
                    <a:pt x="6773" y="10013"/>
                    <a:pt x="6759" y="10028"/>
                  </a:cubicBezTo>
                  <a:lnTo>
                    <a:pt x="6723" y="10066"/>
                  </a:lnTo>
                  <a:cubicBezTo>
                    <a:pt x="6704" y="10085"/>
                    <a:pt x="6687" y="10098"/>
                    <a:pt x="6673" y="10103"/>
                  </a:cubicBezTo>
                  <a:cubicBezTo>
                    <a:pt x="6658" y="10109"/>
                    <a:pt x="6643" y="10107"/>
                    <a:pt x="6627" y="10099"/>
                  </a:cubicBezTo>
                  <a:cubicBezTo>
                    <a:pt x="6607" y="10090"/>
                    <a:pt x="6595" y="10075"/>
                    <a:pt x="6590" y="10056"/>
                  </a:cubicBezTo>
                  <a:cubicBezTo>
                    <a:pt x="6585" y="10036"/>
                    <a:pt x="6589" y="10014"/>
                    <a:pt x="6601" y="9990"/>
                  </a:cubicBezTo>
                  <a:cubicBezTo>
                    <a:pt x="6605" y="9981"/>
                    <a:pt x="6610" y="9974"/>
                    <a:pt x="6614" y="9967"/>
                  </a:cubicBezTo>
                  <a:cubicBezTo>
                    <a:pt x="6619" y="9960"/>
                    <a:pt x="6625" y="9954"/>
                    <a:pt x="6631" y="9947"/>
                  </a:cubicBezTo>
                  <a:cubicBezTo>
                    <a:pt x="6637" y="9941"/>
                    <a:pt x="6645" y="9935"/>
                    <a:pt x="6653" y="9929"/>
                  </a:cubicBezTo>
                  <a:cubicBezTo>
                    <a:pt x="6661" y="9924"/>
                    <a:pt x="6670" y="9917"/>
                    <a:pt x="6681" y="9911"/>
                  </a:cubicBezTo>
                  <a:lnTo>
                    <a:pt x="6657" y="9874"/>
                  </a:lnTo>
                  <a:cubicBezTo>
                    <a:pt x="6614" y="9899"/>
                    <a:pt x="6582" y="9932"/>
                    <a:pt x="6562" y="9973"/>
                  </a:cubicBezTo>
                  <a:cubicBezTo>
                    <a:pt x="6552" y="9992"/>
                    <a:pt x="6547" y="10011"/>
                    <a:pt x="6545" y="10029"/>
                  </a:cubicBezTo>
                  <a:cubicBezTo>
                    <a:pt x="6542" y="10047"/>
                    <a:pt x="6544" y="10064"/>
                    <a:pt x="6548" y="10080"/>
                  </a:cubicBezTo>
                  <a:cubicBezTo>
                    <a:pt x="6552" y="10096"/>
                    <a:pt x="6560" y="10111"/>
                    <a:pt x="6571" y="10123"/>
                  </a:cubicBezTo>
                  <a:cubicBezTo>
                    <a:pt x="6581" y="10136"/>
                    <a:pt x="6595" y="10147"/>
                    <a:pt x="6612" y="10155"/>
                  </a:cubicBezTo>
                  <a:cubicBezTo>
                    <a:pt x="6637" y="10167"/>
                    <a:pt x="6662" y="10170"/>
                    <a:pt x="6688" y="10162"/>
                  </a:cubicBezTo>
                  <a:cubicBezTo>
                    <a:pt x="6699" y="10158"/>
                    <a:pt x="6710" y="10152"/>
                    <a:pt x="6720" y="10144"/>
                  </a:cubicBezTo>
                  <a:cubicBezTo>
                    <a:pt x="6730" y="10136"/>
                    <a:pt x="6743" y="10125"/>
                    <a:pt x="6757" y="10109"/>
                  </a:cubicBezTo>
                  <a:lnTo>
                    <a:pt x="6788" y="10076"/>
                  </a:lnTo>
                  <a:cubicBezTo>
                    <a:pt x="6825" y="10036"/>
                    <a:pt x="6861" y="10025"/>
                    <a:pt x="6895" y="10042"/>
                  </a:cubicBezTo>
                  <a:cubicBezTo>
                    <a:pt x="6918" y="10053"/>
                    <a:pt x="6933" y="10072"/>
                    <a:pt x="6937" y="10097"/>
                  </a:cubicBezTo>
                  <a:cubicBezTo>
                    <a:pt x="6940" y="10109"/>
                    <a:pt x="6940" y="10120"/>
                    <a:pt x="6938" y="10130"/>
                  </a:cubicBezTo>
                  <a:cubicBezTo>
                    <a:pt x="6936" y="10140"/>
                    <a:pt x="6931" y="10153"/>
                    <a:pt x="6924" y="10168"/>
                  </a:cubicBezTo>
                  <a:cubicBezTo>
                    <a:pt x="6914" y="10187"/>
                    <a:pt x="6903" y="10204"/>
                    <a:pt x="6889" y="10219"/>
                  </a:cubicBezTo>
                  <a:cubicBezTo>
                    <a:pt x="6875" y="10233"/>
                    <a:pt x="6859" y="10245"/>
                    <a:pt x="6839" y="10256"/>
                  </a:cubicBezTo>
                  <a:lnTo>
                    <a:pt x="6865" y="10294"/>
                  </a:lnTo>
                  <a:cubicBezTo>
                    <a:pt x="6887" y="10281"/>
                    <a:pt x="6905" y="10266"/>
                    <a:pt x="6921" y="10248"/>
                  </a:cubicBezTo>
                  <a:cubicBezTo>
                    <a:pt x="6937" y="10231"/>
                    <a:pt x="6951" y="10210"/>
                    <a:pt x="6962" y="10186"/>
                  </a:cubicBezTo>
                  <a:cubicBezTo>
                    <a:pt x="6971" y="10168"/>
                    <a:pt x="6977" y="10151"/>
                    <a:pt x="6980" y="10136"/>
                  </a:cubicBezTo>
                  <a:cubicBezTo>
                    <a:pt x="6983" y="10120"/>
                    <a:pt x="6983" y="10104"/>
                    <a:pt x="6981" y="10087"/>
                  </a:cubicBezTo>
                  <a:cubicBezTo>
                    <a:pt x="6979" y="10064"/>
                    <a:pt x="6972" y="10044"/>
                    <a:pt x="6960" y="10026"/>
                  </a:cubicBezTo>
                  <a:cubicBezTo>
                    <a:pt x="6947" y="10009"/>
                    <a:pt x="6932" y="9996"/>
                    <a:pt x="6914" y="9987"/>
                  </a:cubicBezTo>
                  <a:cubicBezTo>
                    <a:pt x="6902" y="9981"/>
                    <a:pt x="6888" y="9977"/>
                    <a:pt x="6874" y="9975"/>
                  </a:cubicBezTo>
                  <a:close/>
                  <a:moveTo>
                    <a:pt x="6791" y="9529"/>
                  </a:moveTo>
                  <a:lnTo>
                    <a:pt x="6664" y="9787"/>
                  </a:lnTo>
                  <a:lnTo>
                    <a:pt x="6703" y="9807"/>
                  </a:lnTo>
                  <a:lnTo>
                    <a:pt x="6755" y="9702"/>
                  </a:lnTo>
                  <a:lnTo>
                    <a:pt x="7106" y="9875"/>
                  </a:lnTo>
                  <a:lnTo>
                    <a:pt x="7128" y="9830"/>
                  </a:lnTo>
                  <a:lnTo>
                    <a:pt x="6777" y="9657"/>
                  </a:lnTo>
                  <a:lnTo>
                    <a:pt x="6829" y="9551"/>
                  </a:lnTo>
                  <a:lnTo>
                    <a:pt x="6791" y="9529"/>
                  </a:lnTo>
                  <a:close/>
                  <a:moveTo>
                    <a:pt x="7323" y="9434"/>
                  </a:moveTo>
                  <a:lnTo>
                    <a:pt x="7283" y="9414"/>
                  </a:lnTo>
                  <a:lnTo>
                    <a:pt x="7198" y="9587"/>
                  </a:lnTo>
                  <a:lnTo>
                    <a:pt x="7055" y="9516"/>
                  </a:lnTo>
                  <a:lnTo>
                    <a:pt x="7121" y="9382"/>
                  </a:lnTo>
                  <a:lnTo>
                    <a:pt x="7080" y="9362"/>
                  </a:lnTo>
                  <a:lnTo>
                    <a:pt x="7014" y="9496"/>
                  </a:lnTo>
                  <a:lnTo>
                    <a:pt x="6886" y="9433"/>
                  </a:lnTo>
                  <a:lnTo>
                    <a:pt x="6965" y="9273"/>
                  </a:lnTo>
                  <a:lnTo>
                    <a:pt x="6929" y="9248"/>
                  </a:lnTo>
                  <a:lnTo>
                    <a:pt x="6824" y="9461"/>
                  </a:lnTo>
                  <a:lnTo>
                    <a:pt x="7215" y="9654"/>
                  </a:lnTo>
                  <a:lnTo>
                    <a:pt x="7323" y="9434"/>
                  </a:lnTo>
                  <a:close/>
                  <a:moveTo>
                    <a:pt x="7486" y="9103"/>
                  </a:moveTo>
                  <a:lnTo>
                    <a:pt x="7450" y="9108"/>
                  </a:lnTo>
                  <a:cubicBezTo>
                    <a:pt x="7433" y="9110"/>
                    <a:pt x="7415" y="9113"/>
                    <a:pt x="7397" y="9115"/>
                  </a:cubicBezTo>
                  <a:cubicBezTo>
                    <a:pt x="7378" y="9118"/>
                    <a:pt x="7360" y="9120"/>
                    <a:pt x="7344" y="9122"/>
                  </a:cubicBezTo>
                  <a:cubicBezTo>
                    <a:pt x="7327" y="9125"/>
                    <a:pt x="7316" y="9127"/>
                    <a:pt x="7309" y="9128"/>
                  </a:cubicBezTo>
                  <a:cubicBezTo>
                    <a:pt x="7299" y="9130"/>
                    <a:pt x="7288" y="9132"/>
                    <a:pt x="7276" y="9135"/>
                  </a:cubicBezTo>
                  <a:cubicBezTo>
                    <a:pt x="7264" y="9138"/>
                    <a:pt x="7254" y="9142"/>
                    <a:pt x="7246" y="9146"/>
                  </a:cubicBezTo>
                  <a:lnTo>
                    <a:pt x="7248" y="9140"/>
                  </a:lnTo>
                  <a:cubicBezTo>
                    <a:pt x="7256" y="9124"/>
                    <a:pt x="7261" y="9109"/>
                    <a:pt x="7262" y="9094"/>
                  </a:cubicBezTo>
                  <a:cubicBezTo>
                    <a:pt x="7263" y="9079"/>
                    <a:pt x="7261" y="9064"/>
                    <a:pt x="7256" y="9050"/>
                  </a:cubicBezTo>
                  <a:cubicBezTo>
                    <a:pt x="7251" y="9037"/>
                    <a:pt x="7243" y="9024"/>
                    <a:pt x="7233" y="9013"/>
                  </a:cubicBezTo>
                  <a:cubicBezTo>
                    <a:pt x="7222" y="9001"/>
                    <a:pt x="7208" y="8991"/>
                    <a:pt x="7192" y="8984"/>
                  </a:cubicBezTo>
                  <a:cubicBezTo>
                    <a:pt x="7182" y="8979"/>
                    <a:pt x="7172" y="8975"/>
                    <a:pt x="7162" y="8973"/>
                  </a:cubicBezTo>
                  <a:cubicBezTo>
                    <a:pt x="7153" y="8972"/>
                    <a:pt x="7143" y="8971"/>
                    <a:pt x="7135" y="8971"/>
                  </a:cubicBezTo>
                  <a:cubicBezTo>
                    <a:pt x="7126" y="8971"/>
                    <a:pt x="7118" y="8973"/>
                    <a:pt x="7111" y="8975"/>
                  </a:cubicBezTo>
                  <a:cubicBezTo>
                    <a:pt x="7103" y="8977"/>
                    <a:pt x="7097" y="8979"/>
                    <a:pt x="7091" y="8982"/>
                  </a:cubicBezTo>
                  <a:cubicBezTo>
                    <a:pt x="7085" y="8985"/>
                    <a:pt x="7079" y="8988"/>
                    <a:pt x="7073" y="8993"/>
                  </a:cubicBezTo>
                  <a:cubicBezTo>
                    <a:pt x="7067" y="8997"/>
                    <a:pt x="7061" y="9003"/>
                    <a:pt x="7055" y="9009"/>
                  </a:cubicBezTo>
                  <a:cubicBezTo>
                    <a:pt x="7049" y="9016"/>
                    <a:pt x="7043" y="9024"/>
                    <a:pt x="7037" y="9034"/>
                  </a:cubicBezTo>
                  <a:cubicBezTo>
                    <a:pt x="7031" y="9043"/>
                    <a:pt x="7024" y="9055"/>
                    <a:pt x="7018" y="9068"/>
                  </a:cubicBezTo>
                  <a:lnTo>
                    <a:pt x="6973" y="9159"/>
                  </a:lnTo>
                  <a:lnTo>
                    <a:pt x="7364" y="9352"/>
                  </a:lnTo>
                  <a:lnTo>
                    <a:pt x="7386" y="9306"/>
                  </a:lnTo>
                  <a:lnTo>
                    <a:pt x="7209" y="9219"/>
                  </a:lnTo>
                  <a:cubicBezTo>
                    <a:pt x="7215" y="9209"/>
                    <a:pt x="7220" y="9202"/>
                    <a:pt x="7227" y="9198"/>
                  </a:cubicBezTo>
                  <a:cubicBezTo>
                    <a:pt x="7233" y="9193"/>
                    <a:pt x="7243" y="9190"/>
                    <a:pt x="7256" y="9187"/>
                  </a:cubicBezTo>
                  <a:cubicBezTo>
                    <a:pt x="7280" y="9182"/>
                    <a:pt x="7301" y="9178"/>
                    <a:pt x="7322" y="9175"/>
                  </a:cubicBezTo>
                  <a:cubicBezTo>
                    <a:pt x="7343" y="9171"/>
                    <a:pt x="7362" y="9169"/>
                    <a:pt x="7379" y="9167"/>
                  </a:cubicBezTo>
                  <a:cubicBezTo>
                    <a:pt x="7397" y="9164"/>
                    <a:pt x="7412" y="9163"/>
                    <a:pt x="7425" y="9163"/>
                  </a:cubicBezTo>
                  <a:cubicBezTo>
                    <a:pt x="7439" y="9162"/>
                    <a:pt x="7449" y="9162"/>
                    <a:pt x="7457" y="9162"/>
                  </a:cubicBezTo>
                  <a:lnTo>
                    <a:pt x="7486" y="9103"/>
                  </a:lnTo>
                  <a:close/>
                  <a:moveTo>
                    <a:pt x="7200" y="9054"/>
                  </a:moveTo>
                  <a:cubicBezTo>
                    <a:pt x="7208" y="9063"/>
                    <a:pt x="7214" y="9072"/>
                    <a:pt x="7217" y="9081"/>
                  </a:cubicBezTo>
                  <a:cubicBezTo>
                    <a:pt x="7220" y="9092"/>
                    <a:pt x="7220" y="9104"/>
                    <a:pt x="7218" y="9116"/>
                  </a:cubicBezTo>
                  <a:cubicBezTo>
                    <a:pt x="7216" y="9129"/>
                    <a:pt x="7210" y="9144"/>
                    <a:pt x="7202" y="9162"/>
                  </a:cubicBezTo>
                  <a:lnTo>
                    <a:pt x="7180" y="9205"/>
                  </a:lnTo>
                  <a:lnTo>
                    <a:pt x="7035" y="9133"/>
                  </a:lnTo>
                  <a:lnTo>
                    <a:pt x="7058" y="9086"/>
                  </a:lnTo>
                  <a:cubicBezTo>
                    <a:pt x="7063" y="9076"/>
                    <a:pt x="7068" y="9067"/>
                    <a:pt x="7073" y="9060"/>
                  </a:cubicBezTo>
                  <a:cubicBezTo>
                    <a:pt x="7078" y="9053"/>
                    <a:pt x="7084" y="9046"/>
                    <a:pt x="7090" y="9041"/>
                  </a:cubicBezTo>
                  <a:cubicBezTo>
                    <a:pt x="7100" y="9033"/>
                    <a:pt x="7112" y="9027"/>
                    <a:pt x="7126" y="9025"/>
                  </a:cubicBezTo>
                  <a:cubicBezTo>
                    <a:pt x="7141" y="9024"/>
                    <a:pt x="7155" y="9026"/>
                    <a:pt x="7168" y="9032"/>
                  </a:cubicBezTo>
                  <a:cubicBezTo>
                    <a:pt x="7181" y="9039"/>
                    <a:pt x="7191" y="9046"/>
                    <a:pt x="7200" y="9054"/>
                  </a:cubicBezTo>
                  <a:close/>
                  <a:moveTo>
                    <a:pt x="7698" y="8892"/>
                  </a:moveTo>
                  <a:lnTo>
                    <a:pt x="7149" y="8622"/>
                  </a:lnTo>
                  <a:lnTo>
                    <a:pt x="7130" y="8659"/>
                  </a:lnTo>
                  <a:lnTo>
                    <a:pt x="7679" y="8929"/>
                  </a:lnTo>
                  <a:lnTo>
                    <a:pt x="7698" y="8892"/>
                  </a:lnTo>
                  <a:close/>
                  <a:moveTo>
                    <a:pt x="7543" y="8000"/>
                  </a:moveTo>
                  <a:lnTo>
                    <a:pt x="7520" y="8047"/>
                  </a:lnTo>
                  <a:lnTo>
                    <a:pt x="7723" y="8207"/>
                  </a:lnTo>
                  <a:cubicBezTo>
                    <a:pt x="7736" y="8217"/>
                    <a:pt x="7749" y="8227"/>
                    <a:pt x="7761" y="8237"/>
                  </a:cubicBezTo>
                  <a:cubicBezTo>
                    <a:pt x="7774" y="8247"/>
                    <a:pt x="7786" y="8255"/>
                    <a:pt x="7796" y="8263"/>
                  </a:cubicBezTo>
                  <a:cubicBezTo>
                    <a:pt x="7806" y="8270"/>
                    <a:pt x="7814" y="8276"/>
                    <a:pt x="7821" y="8282"/>
                  </a:cubicBezTo>
                  <a:cubicBezTo>
                    <a:pt x="7826" y="8285"/>
                    <a:pt x="7830" y="8287"/>
                    <a:pt x="7831" y="8289"/>
                  </a:cubicBezTo>
                  <a:cubicBezTo>
                    <a:pt x="7829" y="8288"/>
                    <a:pt x="7826" y="8287"/>
                    <a:pt x="7822" y="8286"/>
                  </a:cubicBezTo>
                  <a:cubicBezTo>
                    <a:pt x="7815" y="8284"/>
                    <a:pt x="7807" y="8282"/>
                    <a:pt x="7797" y="8279"/>
                  </a:cubicBezTo>
                  <a:cubicBezTo>
                    <a:pt x="7787" y="8276"/>
                    <a:pt x="7775" y="8273"/>
                    <a:pt x="7762" y="8269"/>
                  </a:cubicBezTo>
                  <a:cubicBezTo>
                    <a:pt x="7749" y="8266"/>
                    <a:pt x="7734" y="8262"/>
                    <a:pt x="7718" y="8258"/>
                  </a:cubicBezTo>
                  <a:lnTo>
                    <a:pt x="7449" y="8192"/>
                  </a:lnTo>
                  <a:lnTo>
                    <a:pt x="7423" y="8245"/>
                  </a:lnTo>
                  <a:lnTo>
                    <a:pt x="7631" y="8413"/>
                  </a:lnTo>
                  <a:cubicBezTo>
                    <a:pt x="7641" y="8420"/>
                    <a:pt x="7652" y="8429"/>
                    <a:pt x="7663" y="8438"/>
                  </a:cubicBezTo>
                  <a:cubicBezTo>
                    <a:pt x="7675" y="8447"/>
                    <a:pt x="7686" y="8455"/>
                    <a:pt x="7696" y="8462"/>
                  </a:cubicBezTo>
                  <a:cubicBezTo>
                    <a:pt x="7706" y="8470"/>
                    <a:pt x="7714" y="8476"/>
                    <a:pt x="7721" y="8482"/>
                  </a:cubicBezTo>
                  <a:cubicBezTo>
                    <a:pt x="7728" y="8487"/>
                    <a:pt x="7732" y="8490"/>
                    <a:pt x="7733" y="8490"/>
                  </a:cubicBezTo>
                  <a:cubicBezTo>
                    <a:pt x="7731" y="8490"/>
                    <a:pt x="7726" y="8488"/>
                    <a:pt x="7718" y="8486"/>
                  </a:cubicBezTo>
                  <a:cubicBezTo>
                    <a:pt x="7709" y="8483"/>
                    <a:pt x="7699" y="8480"/>
                    <a:pt x="7686" y="8476"/>
                  </a:cubicBezTo>
                  <a:cubicBezTo>
                    <a:pt x="7674" y="8472"/>
                    <a:pt x="7661" y="8468"/>
                    <a:pt x="7646" y="8464"/>
                  </a:cubicBezTo>
                  <a:cubicBezTo>
                    <a:pt x="7632" y="8460"/>
                    <a:pt x="7618" y="8456"/>
                    <a:pt x="7604" y="8453"/>
                  </a:cubicBezTo>
                  <a:lnTo>
                    <a:pt x="7351" y="8390"/>
                  </a:lnTo>
                  <a:lnTo>
                    <a:pt x="7327" y="8440"/>
                  </a:lnTo>
                  <a:lnTo>
                    <a:pt x="7763" y="8540"/>
                  </a:lnTo>
                  <a:lnTo>
                    <a:pt x="7793" y="8480"/>
                  </a:lnTo>
                  <a:lnTo>
                    <a:pt x="7596" y="8324"/>
                  </a:lnTo>
                  <a:cubicBezTo>
                    <a:pt x="7584" y="8315"/>
                    <a:pt x="7573" y="8306"/>
                    <a:pt x="7562" y="8297"/>
                  </a:cubicBezTo>
                  <a:cubicBezTo>
                    <a:pt x="7550" y="8289"/>
                    <a:pt x="7540" y="8281"/>
                    <a:pt x="7531" y="8275"/>
                  </a:cubicBezTo>
                  <a:cubicBezTo>
                    <a:pt x="7522" y="8268"/>
                    <a:pt x="7515" y="8263"/>
                    <a:pt x="7509" y="8259"/>
                  </a:cubicBezTo>
                  <a:cubicBezTo>
                    <a:pt x="7503" y="8255"/>
                    <a:pt x="7500" y="8252"/>
                    <a:pt x="7499" y="8251"/>
                  </a:cubicBezTo>
                  <a:cubicBezTo>
                    <a:pt x="7500" y="8252"/>
                    <a:pt x="7505" y="8253"/>
                    <a:pt x="7511" y="8255"/>
                  </a:cubicBezTo>
                  <a:cubicBezTo>
                    <a:pt x="7518" y="8257"/>
                    <a:pt x="7527" y="8260"/>
                    <a:pt x="7537" y="8263"/>
                  </a:cubicBezTo>
                  <a:cubicBezTo>
                    <a:pt x="7548" y="8266"/>
                    <a:pt x="7560" y="8269"/>
                    <a:pt x="7574" y="8273"/>
                  </a:cubicBezTo>
                  <a:cubicBezTo>
                    <a:pt x="7588" y="8277"/>
                    <a:pt x="7603" y="8281"/>
                    <a:pt x="7619" y="8285"/>
                  </a:cubicBezTo>
                  <a:lnTo>
                    <a:pt x="7860" y="8343"/>
                  </a:lnTo>
                  <a:lnTo>
                    <a:pt x="7890" y="8282"/>
                  </a:lnTo>
                  <a:lnTo>
                    <a:pt x="7543" y="8000"/>
                  </a:lnTo>
                  <a:close/>
                  <a:moveTo>
                    <a:pt x="8080" y="7895"/>
                  </a:moveTo>
                  <a:lnTo>
                    <a:pt x="8040" y="7875"/>
                  </a:lnTo>
                  <a:lnTo>
                    <a:pt x="7955" y="8047"/>
                  </a:lnTo>
                  <a:lnTo>
                    <a:pt x="7812" y="7977"/>
                  </a:lnTo>
                  <a:lnTo>
                    <a:pt x="7878" y="7843"/>
                  </a:lnTo>
                  <a:lnTo>
                    <a:pt x="7838" y="7823"/>
                  </a:lnTo>
                  <a:lnTo>
                    <a:pt x="7772" y="7957"/>
                  </a:lnTo>
                  <a:lnTo>
                    <a:pt x="7644" y="7894"/>
                  </a:lnTo>
                  <a:lnTo>
                    <a:pt x="7722" y="7734"/>
                  </a:lnTo>
                  <a:lnTo>
                    <a:pt x="7687" y="7708"/>
                  </a:lnTo>
                  <a:lnTo>
                    <a:pt x="7582" y="7922"/>
                  </a:lnTo>
                  <a:lnTo>
                    <a:pt x="7973" y="8114"/>
                  </a:lnTo>
                  <a:lnTo>
                    <a:pt x="8080" y="7895"/>
                  </a:lnTo>
                  <a:close/>
                  <a:moveTo>
                    <a:pt x="8096" y="7491"/>
                  </a:moveTo>
                  <a:cubicBezTo>
                    <a:pt x="8082" y="7489"/>
                    <a:pt x="8068" y="7490"/>
                    <a:pt x="8055" y="7494"/>
                  </a:cubicBezTo>
                  <a:cubicBezTo>
                    <a:pt x="8042" y="7497"/>
                    <a:pt x="8030" y="7503"/>
                    <a:pt x="8019" y="7510"/>
                  </a:cubicBezTo>
                  <a:cubicBezTo>
                    <a:pt x="8008" y="7517"/>
                    <a:pt x="7996" y="7528"/>
                    <a:pt x="7982" y="7543"/>
                  </a:cubicBezTo>
                  <a:lnTo>
                    <a:pt x="7945" y="7581"/>
                  </a:lnTo>
                  <a:cubicBezTo>
                    <a:pt x="7926" y="7601"/>
                    <a:pt x="7910" y="7613"/>
                    <a:pt x="7895" y="7619"/>
                  </a:cubicBezTo>
                  <a:cubicBezTo>
                    <a:pt x="7881" y="7624"/>
                    <a:pt x="7866" y="7623"/>
                    <a:pt x="7850" y="7615"/>
                  </a:cubicBezTo>
                  <a:cubicBezTo>
                    <a:pt x="7829" y="7605"/>
                    <a:pt x="7817" y="7590"/>
                    <a:pt x="7812" y="7571"/>
                  </a:cubicBezTo>
                  <a:cubicBezTo>
                    <a:pt x="7808" y="7552"/>
                    <a:pt x="7811" y="7530"/>
                    <a:pt x="7824" y="7505"/>
                  </a:cubicBezTo>
                  <a:cubicBezTo>
                    <a:pt x="7828" y="7497"/>
                    <a:pt x="7832" y="7489"/>
                    <a:pt x="7837" y="7482"/>
                  </a:cubicBezTo>
                  <a:cubicBezTo>
                    <a:pt x="7842" y="7475"/>
                    <a:pt x="7847" y="7469"/>
                    <a:pt x="7854" y="7463"/>
                  </a:cubicBezTo>
                  <a:cubicBezTo>
                    <a:pt x="7860" y="7457"/>
                    <a:pt x="7867" y="7451"/>
                    <a:pt x="7875" y="7445"/>
                  </a:cubicBezTo>
                  <a:cubicBezTo>
                    <a:pt x="7883" y="7439"/>
                    <a:pt x="7893" y="7433"/>
                    <a:pt x="7904" y="7426"/>
                  </a:cubicBezTo>
                  <a:lnTo>
                    <a:pt x="7880" y="7389"/>
                  </a:lnTo>
                  <a:cubicBezTo>
                    <a:pt x="7837" y="7414"/>
                    <a:pt x="7805" y="7447"/>
                    <a:pt x="7784" y="7489"/>
                  </a:cubicBezTo>
                  <a:cubicBezTo>
                    <a:pt x="7775" y="7508"/>
                    <a:pt x="7769" y="7526"/>
                    <a:pt x="7767" y="7545"/>
                  </a:cubicBezTo>
                  <a:cubicBezTo>
                    <a:pt x="7765" y="7563"/>
                    <a:pt x="7766" y="7580"/>
                    <a:pt x="7771" y="7596"/>
                  </a:cubicBezTo>
                  <a:cubicBezTo>
                    <a:pt x="7775" y="7612"/>
                    <a:pt x="7783" y="7626"/>
                    <a:pt x="7793" y="7639"/>
                  </a:cubicBezTo>
                  <a:cubicBezTo>
                    <a:pt x="7804" y="7652"/>
                    <a:pt x="7818" y="7662"/>
                    <a:pt x="7834" y="7670"/>
                  </a:cubicBezTo>
                  <a:cubicBezTo>
                    <a:pt x="7859" y="7683"/>
                    <a:pt x="7885" y="7685"/>
                    <a:pt x="7910" y="7677"/>
                  </a:cubicBezTo>
                  <a:cubicBezTo>
                    <a:pt x="7922" y="7674"/>
                    <a:pt x="7933" y="7668"/>
                    <a:pt x="7943" y="7660"/>
                  </a:cubicBezTo>
                  <a:cubicBezTo>
                    <a:pt x="7953" y="7652"/>
                    <a:pt x="7965" y="7640"/>
                    <a:pt x="7979" y="7625"/>
                  </a:cubicBezTo>
                  <a:lnTo>
                    <a:pt x="8010" y="7591"/>
                  </a:lnTo>
                  <a:cubicBezTo>
                    <a:pt x="8048" y="7552"/>
                    <a:pt x="8083" y="7540"/>
                    <a:pt x="8118" y="7557"/>
                  </a:cubicBezTo>
                  <a:cubicBezTo>
                    <a:pt x="8141" y="7569"/>
                    <a:pt x="8155" y="7587"/>
                    <a:pt x="8160" y="7613"/>
                  </a:cubicBezTo>
                  <a:cubicBezTo>
                    <a:pt x="8162" y="7624"/>
                    <a:pt x="8162" y="7635"/>
                    <a:pt x="8160" y="7645"/>
                  </a:cubicBezTo>
                  <a:cubicBezTo>
                    <a:pt x="8158" y="7656"/>
                    <a:pt x="8154" y="7668"/>
                    <a:pt x="8146" y="7683"/>
                  </a:cubicBezTo>
                  <a:cubicBezTo>
                    <a:pt x="8137" y="7703"/>
                    <a:pt x="8125" y="7720"/>
                    <a:pt x="8111" y="7734"/>
                  </a:cubicBezTo>
                  <a:cubicBezTo>
                    <a:pt x="8098" y="7748"/>
                    <a:pt x="8081" y="7761"/>
                    <a:pt x="8061" y="7771"/>
                  </a:cubicBezTo>
                  <a:lnTo>
                    <a:pt x="8088" y="7810"/>
                  </a:lnTo>
                  <a:cubicBezTo>
                    <a:pt x="8109" y="7796"/>
                    <a:pt x="8128" y="7781"/>
                    <a:pt x="8144" y="7763"/>
                  </a:cubicBezTo>
                  <a:cubicBezTo>
                    <a:pt x="8159" y="7746"/>
                    <a:pt x="8173" y="7725"/>
                    <a:pt x="8185" y="7702"/>
                  </a:cubicBezTo>
                  <a:cubicBezTo>
                    <a:pt x="8194" y="7684"/>
                    <a:pt x="8200" y="7667"/>
                    <a:pt x="8203" y="7651"/>
                  </a:cubicBezTo>
                  <a:cubicBezTo>
                    <a:pt x="8205" y="7636"/>
                    <a:pt x="8206" y="7619"/>
                    <a:pt x="8204" y="7602"/>
                  </a:cubicBezTo>
                  <a:cubicBezTo>
                    <a:pt x="8202" y="7580"/>
                    <a:pt x="8194" y="7559"/>
                    <a:pt x="8182" y="7542"/>
                  </a:cubicBezTo>
                  <a:cubicBezTo>
                    <a:pt x="8170" y="7524"/>
                    <a:pt x="8155" y="7511"/>
                    <a:pt x="8137" y="7502"/>
                  </a:cubicBezTo>
                  <a:cubicBezTo>
                    <a:pt x="8124" y="7496"/>
                    <a:pt x="8111" y="7492"/>
                    <a:pt x="8096" y="7491"/>
                  </a:cubicBezTo>
                  <a:close/>
                  <a:moveTo>
                    <a:pt x="8014" y="7044"/>
                  </a:moveTo>
                  <a:lnTo>
                    <a:pt x="7886" y="7303"/>
                  </a:lnTo>
                  <a:lnTo>
                    <a:pt x="7926" y="7322"/>
                  </a:lnTo>
                  <a:lnTo>
                    <a:pt x="7977" y="7217"/>
                  </a:lnTo>
                  <a:lnTo>
                    <a:pt x="8329" y="7390"/>
                  </a:lnTo>
                  <a:lnTo>
                    <a:pt x="8351" y="7345"/>
                  </a:lnTo>
                  <a:lnTo>
                    <a:pt x="7999" y="7172"/>
                  </a:lnTo>
                  <a:lnTo>
                    <a:pt x="8052" y="7066"/>
                  </a:lnTo>
                  <a:lnTo>
                    <a:pt x="8014" y="7044"/>
                  </a:lnTo>
                  <a:close/>
                  <a:moveTo>
                    <a:pt x="8148" y="6771"/>
                  </a:moveTo>
                  <a:lnTo>
                    <a:pt x="8047" y="6977"/>
                  </a:lnTo>
                  <a:lnTo>
                    <a:pt x="8438" y="7169"/>
                  </a:lnTo>
                  <a:lnTo>
                    <a:pt x="8461" y="7122"/>
                  </a:lnTo>
                  <a:lnTo>
                    <a:pt x="8275" y="7030"/>
                  </a:lnTo>
                  <a:lnTo>
                    <a:pt x="8337" y="6905"/>
                  </a:lnTo>
                  <a:lnTo>
                    <a:pt x="8299" y="6886"/>
                  </a:lnTo>
                  <a:lnTo>
                    <a:pt x="8237" y="7012"/>
                  </a:lnTo>
                  <a:lnTo>
                    <a:pt x="8109" y="6949"/>
                  </a:lnTo>
                  <a:lnTo>
                    <a:pt x="8183" y="6798"/>
                  </a:lnTo>
                  <a:lnTo>
                    <a:pt x="8148" y="6771"/>
                  </a:lnTo>
                  <a:close/>
                  <a:moveTo>
                    <a:pt x="8695" y="6646"/>
                  </a:moveTo>
                  <a:lnTo>
                    <a:pt x="8241" y="6583"/>
                  </a:lnTo>
                  <a:lnTo>
                    <a:pt x="8211" y="6644"/>
                  </a:lnTo>
                  <a:lnTo>
                    <a:pt x="8537" y="6967"/>
                  </a:lnTo>
                  <a:lnTo>
                    <a:pt x="8561" y="6919"/>
                  </a:lnTo>
                  <a:lnTo>
                    <a:pt x="8459" y="6823"/>
                  </a:lnTo>
                  <a:lnTo>
                    <a:pt x="8531" y="6677"/>
                  </a:lnTo>
                  <a:lnTo>
                    <a:pt x="8669" y="6699"/>
                  </a:lnTo>
                  <a:lnTo>
                    <a:pt x="8695" y="6646"/>
                  </a:lnTo>
                  <a:close/>
                  <a:moveTo>
                    <a:pt x="8487" y="6670"/>
                  </a:moveTo>
                  <a:lnTo>
                    <a:pt x="8427" y="6791"/>
                  </a:lnTo>
                  <a:lnTo>
                    <a:pt x="8266" y="6635"/>
                  </a:lnTo>
                  <a:lnTo>
                    <a:pt x="8487" y="6670"/>
                  </a:lnTo>
                  <a:close/>
                  <a:moveTo>
                    <a:pt x="8133" y="6614"/>
                  </a:moveTo>
                  <a:cubicBezTo>
                    <a:pt x="8124" y="6617"/>
                    <a:pt x="8118" y="6622"/>
                    <a:pt x="8114" y="6631"/>
                  </a:cubicBezTo>
                  <a:cubicBezTo>
                    <a:pt x="8110" y="6639"/>
                    <a:pt x="8109" y="6647"/>
                    <a:pt x="8112" y="6655"/>
                  </a:cubicBezTo>
                  <a:cubicBezTo>
                    <a:pt x="8115" y="6664"/>
                    <a:pt x="8121" y="6670"/>
                    <a:pt x="8129" y="6674"/>
                  </a:cubicBezTo>
                  <a:cubicBezTo>
                    <a:pt x="8137" y="6678"/>
                    <a:pt x="8145" y="6679"/>
                    <a:pt x="8154" y="6676"/>
                  </a:cubicBezTo>
                  <a:cubicBezTo>
                    <a:pt x="8163" y="6673"/>
                    <a:pt x="8169" y="6668"/>
                    <a:pt x="8173" y="6659"/>
                  </a:cubicBezTo>
                  <a:cubicBezTo>
                    <a:pt x="8177" y="6651"/>
                    <a:pt x="8178" y="6643"/>
                    <a:pt x="8175" y="6634"/>
                  </a:cubicBezTo>
                  <a:cubicBezTo>
                    <a:pt x="8172" y="6626"/>
                    <a:pt x="8166" y="6620"/>
                    <a:pt x="8157" y="6615"/>
                  </a:cubicBezTo>
                  <a:cubicBezTo>
                    <a:pt x="8149" y="6612"/>
                    <a:pt x="8141" y="6611"/>
                    <a:pt x="8133" y="6614"/>
                  </a:cubicBezTo>
                  <a:close/>
                  <a:moveTo>
                    <a:pt x="8190" y="6497"/>
                  </a:moveTo>
                  <a:cubicBezTo>
                    <a:pt x="8182" y="6499"/>
                    <a:pt x="8176" y="6505"/>
                    <a:pt x="8171" y="6513"/>
                  </a:cubicBezTo>
                  <a:cubicBezTo>
                    <a:pt x="8168" y="6521"/>
                    <a:pt x="8167" y="6530"/>
                    <a:pt x="8170" y="6538"/>
                  </a:cubicBezTo>
                  <a:cubicBezTo>
                    <a:pt x="8173" y="6547"/>
                    <a:pt x="8178" y="6553"/>
                    <a:pt x="8186" y="6557"/>
                  </a:cubicBezTo>
                  <a:cubicBezTo>
                    <a:pt x="8195" y="6561"/>
                    <a:pt x="8203" y="6562"/>
                    <a:pt x="8212" y="6559"/>
                  </a:cubicBezTo>
                  <a:cubicBezTo>
                    <a:pt x="8221" y="6556"/>
                    <a:pt x="8227" y="6550"/>
                    <a:pt x="8231" y="6542"/>
                  </a:cubicBezTo>
                  <a:cubicBezTo>
                    <a:pt x="8235" y="6534"/>
                    <a:pt x="8236" y="6525"/>
                    <a:pt x="8232" y="6517"/>
                  </a:cubicBezTo>
                  <a:cubicBezTo>
                    <a:pt x="8229" y="6508"/>
                    <a:pt x="8223" y="6502"/>
                    <a:pt x="8215" y="6498"/>
                  </a:cubicBezTo>
                  <a:cubicBezTo>
                    <a:pt x="8207" y="6494"/>
                    <a:pt x="8199" y="6494"/>
                    <a:pt x="8190" y="6497"/>
                  </a:cubicBezTo>
                  <a:close/>
                  <a:moveTo>
                    <a:pt x="8791" y="6351"/>
                  </a:moveTo>
                  <a:lnTo>
                    <a:pt x="8715" y="6506"/>
                  </a:lnTo>
                  <a:lnTo>
                    <a:pt x="8364" y="6333"/>
                  </a:lnTo>
                  <a:lnTo>
                    <a:pt x="8341" y="6380"/>
                  </a:lnTo>
                  <a:lnTo>
                    <a:pt x="8732" y="6572"/>
                  </a:lnTo>
                  <a:lnTo>
                    <a:pt x="8827" y="6377"/>
                  </a:lnTo>
                  <a:lnTo>
                    <a:pt x="8791" y="6351"/>
                  </a:lnTo>
                  <a:close/>
                  <a:moveTo>
                    <a:pt x="8890" y="6250"/>
                  </a:moveTo>
                  <a:lnTo>
                    <a:pt x="8499" y="6058"/>
                  </a:lnTo>
                  <a:lnTo>
                    <a:pt x="8477" y="6103"/>
                  </a:lnTo>
                  <a:lnTo>
                    <a:pt x="8868" y="6295"/>
                  </a:lnTo>
                  <a:lnTo>
                    <a:pt x="8890" y="6250"/>
                  </a:lnTo>
                  <a:close/>
                  <a:moveTo>
                    <a:pt x="3914" y="18089"/>
                  </a:moveTo>
                  <a:lnTo>
                    <a:pt x="3523" y="17896"/>
                  </a:lnTo>
                  <a:lnTo>
                    <a:pt x="3500" y="17943"/>
                  </a:lnTo>
                  <a:lnTo>
                    <a:pt x="3664" y="18023"/>
                  </a:lnTo>
                  <a:lnTo>
                    <a:pt x="3583" y="18188"/>
                  </a:lnTo>
                  <a:lnTo>
                    <a:pt x="3419" y="18108"/>
                  </a:lnTo>
                  <a:lnTo>
                    <a:pt x="3397" y="18153"/>
                  </a:lnTo>
                  <a:lnTo>
                    <a:pt x="3601" y="18254"/>
                  </a:lnTo>
                  <a:lnTo>
                    <a:pt x="3717" y="18254"/>
                  </a:lnTo>
                  <a:lnTo>
                    <a:pt x="3621" y="18207"/>
                  </a:lnTo>
                  <a:lnTo>
                    <a:pt x="3702" y="18042"/>
                  </a:lnTo>
                  <a:lnTo>
                    <a:pt x="3891" y="18135"/>
                  </a:lnTo>
                  <a:lnTo>
                    <a:pt x="3914" y="18089"/>
                  </a:lnTo>
                  <a:close/>
                  <a:moveTo>
                    <a:pt x="9002" y="7621"/>
                  </a:moveTo>
                  <a:lnTo>
                    <a:pt x="9002" y="7564"/>
                  </a:lnTo>
                  <a:lnTo>
                    <a:pt x="8684" y="7408"/>
                  </a:lnTo>
                  <a:lnTo>
                    <a:pt x="8661" y="7454"/>
                  </a:lnTo>
                  <a:lnTo>
                    <a:pt x="9002" y="7621"/>
                  </a:lnTo>
                  <a:close/>
                  <a:moveTo>
                    <a:pt x="9002" y="7370"/>
                  </a:moveTo>
                  <a:lnTo>
                    <a:pt x="9002" y="7318"/>
                  </a:lnTo>
                  <a:lnTo>
                    <a:pt x="8746" y="7282"/>
                  </a:lnTo>
                  <a:lnTo>
                    <a:pt x="8721" y="7332"/>
                  </a:lnTo>
                  <a:lnTo>
                    <a:pt x="9002" y="7370"/>
                  </a:lnTo>
                  <a:close/>
                  <a:moveTo>
                    <a:pt x="9002" y="7216"/>
                  </a:moveTo>
                  <a:lnTo>
                    <a:pt x="9002" y="7149"/>
                  </a:lnTo>
                  <a:lnTo>
                    <a:pt x="8874" y="7021"/>
                  </a:lnTo>
                  <a:lnTo>
                    <a:pt x="8851" y="7069"/>
                  </a:lnTo>
                  <a:lnTo>
                    <a:pt x="9002" y="7216"/>
                  </a:lnTo>
                  <a:close/>
                  <a:moveTo>
                    <a:pt x="9002" y="6990"/>
                  </a:moveTo>
                  <a:lnTo>
                    <a:pt x="9002" y="6931"/>
                  </a:lnTo>
                  <a:lnTo>
                    <a:pt x="8974" y="6917"/>
                  </a:lnTo>
                  <a:lnTo>
                    <a:pt x="9002" y="6859"/>
                  </a:lnTo>
                  <a:lnTo>
                    <a:pt x="9002" y="6761"/>
                  </a:lnTo>
                  <a:lnTo>
                    <a:pt x="8912" y="6945"/>
                  </a:lnTo>
                  <a:lnTo>
                    <a:pt x="9002" y="6990"/>
                  </a:lnTo>
                  <a:close/>
                  <a:moveTo>
                    <a:pt x="4078" y="17755"/>
                  </a:moveTo>
                  <a:lnTo>
                    <a:pt x="4038" y="17735"/>
                  </a:lnTo>
                  <a:lnTo>
                    <a:pt x="3953" y="17907"/>
                  </a:lnTo>
                  <a:lnTo>
                    <a:pt x="3810" y="17837"/>
                  </a:lnTo>
                  <a:lnTo>
                    <a:pt x="3876" y="17703"/>
                  </a:lnTo>
                  <a:lnTo>
                    <a:pt x="3835" y="17683"/>
                  </a:lnTo>
                  <a:lnTo>
                    <a:pt x="3770" y="17817"/>
                  </a:lnTo>
                  <a:lnTo>
                    <a:pt x="3641" y="17754"/>
                  </a:lnTo>
                  <a:lnTo>
                    <a:pt x="3720" y="17593"/>
                  </a:lnTo>
                  <a:lnTo>
                    <a:pt x="3684" y="17568"/>
                  </a:lnTo>
                  <a:lnTo>
                    <a:pt x="3579" y="17782"/>
                  </a:lnTo>
                  <a:lnTo>
                    <a:pt x="3970" y="17974"/>
                  </a:lnTo>
                  <a:lnTo>
                    <a:pt x="4078" y="17755"/>
                  </a:lnTo>
                  <a:close/>
                  <a:moveTo>
                    <a:pt x="3995" y="16937"/>
                  </a:moveTo>
                  <a:lnTo>
                    <a:pt x="3972" y="16984"/>
                  </a:lnTo>
                  <a:lnTo>
                    <a:pt x="4175" y="17144"/>
                  </a:lnTo>
                  <a:cubicBezTo>
                    <a:pt x="4188" y="17154"/>
                    <a:pt x="4200" y="17164"/>
                    <a:pt x="4213" y="17174"/>
                  </a:cubicBezTo>
                  <a:cubicBezTo>
                    <a:pt x="4226" y="17184"/>
                    <a:pt x="4237" y="17192"/>
                    <a:pt x="4248" y="17200"/>
                  </a:cubicBezTo>
                  <a:cubicBezTo>
                    <a:pt x="4258" y="17207"/>
                    <a:pt x="4266" y="17213"/>
                    <a:pt x="4273" y="17218"/>
                  </a:cubicBezTo>
                  <a:cubicBezTo>
                    <a:pt x="4278" y="17222"/>
                    <a:pt x="4281" y="17224"/>
                    <a:pt x="4283" y="17226"/>
                  </a:cubicBezTo>
                  <a:cubicBezTo>
                    <a:pt x="4281" y="17225"/>
                    <a:pt x="4278" y="17224"/>
                    <a:pt x="4273" y="17223"/>
                  </a:cubicBezTo>
                  <a:cubicBezTo>
                    <a:pt x="4267" y="17221"/>
                    <a:pt x="4259" y="17218"/>
                    <a:pt x="4249" y="17216"/>
                  </a:cubicBezTo>
                  <a:cubicBezTo>
                    <a:pt x="4239" y="17213"/>
                    <a:pt x="4227" y="17210"/>
                    <a:pt x="4214" y="17206"/>
                  </a:cubicBezTo>
                  <a:cubicBezTo>
                    <a:pt x="4200" y="17203"/>
                    <a:pt x="4186" y="17199"/>
                    <a:pt x="4170" y="17195"/>
                  </a:cubicBezTo>
                  <a:lnTo>
                    <a:pt x="3900" y="17129"/>
                  </a:lnTo>
                  <a:lnTo>
                    <a:pt x="3874" y="17182"/>
                  </a:lnTo>
                  <a:lnTo>
                    <a:pt x="4083" y="17349"/>
                  </a:lnTo>
                  <a:cubicBezTo>
                    <a:pt x="4093" y="17357"/>
                    <a:pt x="4104" y="17366"/>
                    <a:pt x="4115" y="17375"/>
                  </a:cubicBezTo>
                  <a:cubicBezTo>
                    <a:pt x="4127" y="17384"/>
                    <a:pt x="4138" y="17392"/>
                    <a:pt x="4148" y="17399"/>
                  </a:cubicBezTo>
                  <a:cubicBezTo>
                    <a:pt x="4158" y="17407"/>
                    <a:pt x="4166" y="17413"/>
                    <a:pt x="4173" y="17419"/>
                  </a:cubicBezTo>
                  <a:cubicBezTo>
                    <a:pt x="4180" y="17424"/>
                    <a:pt x="4184" y="17427"/>
                    <a:pt x="4185" y="17427"/>
                  </a:cubicBezTo>
                  <a:cubicBezTo>
                    <a:pt x="4183" y="17427"/>
                    <a:pt x="4178" y="17425"/>
                    <a:pt x="4169" y="17422"/>
                  </a:cubicBezTo>
                  <a:cubicBezTo>
                    <a:pt x="4161" y="17420"/>
                    <a:pt x="4150" y="17416"/>
                    <a:pt x="4138" y="17413"/>
                  </a:cubicBezTo>
                  <a:cubicBezTo>
                    <a:pt x="4126" y="17409"/>
                    <a:pt x="4112" y="17405"/>
                    <a:pt x="4098" y="17401"/>
                  </a:cubicBezTo>
                  <a:cubicBezTo>
                    <a:pt x="4083" y="17397"/>
                    <a:pt x="4069" y="17393"/>
                    <a:pt x="4056" y="17390"/>
                  </a:cubicBezTo>
                  <a:lnTo>
                    <a:pt x="3803" y="17327"/>
                  </a:lnTo>
                  <a:lnTo>
                    <a:pt x="3778" y="17377"/>
                  </a:lnTo>
                  <a:lnTo>
                    <a:pt x="4215" y="17477"/>
                  </a:lnTo>
                  <a:lnTo>
                    <a:pt x="4244" y="17417"/>
                  </a:lnTo>
                  <a:lnTo>
                    <a:pt x="4047" y="17261"/>
                  </a:lnTo>
                  <a:cubicBezTo>
                    <a:pt x="4036" y="17252"/>
                    <a:pt x="4024" y="17243"/>
                    <a:pt x="4013" y="17234"/>
                  </a:cubicBezTo>
                  <a:cubicBezTo>
                    <a:pt x="4002" y="17226"/>
                    <a:pt x="3992" y="17218"/>
                    <a:pt x="3983" y="17212"/>
                  </a:cubicBezTo>
                  <a:cubicBezTo>
                    <a:pt x="3974" y="17205"/>
                    <a:pt x="3967" y="17200"/>
                    <a:pt x="3961" y="17196"/>
                  </a:cubicBezTo>
                  <a:cubicBezTo>
                    <a:pt x="3955" y="17192"/>
                    <a:pt x="3952" y="17189"/>
                    <a:pt x="3951" y="17188"/>
                  </a:cubicBezTo>
                  <a:cubicBezTo>
                    <a:pt x="3952" y="17189"/>
                    <a:pt x="3956" y="17190"/>
                    <a:pt x="3963" y="17192"/>
                  </a:cubicBezTo>
                  <a:cubicBezTo>
                    <a:pt x="3970" y="17194"/>
                    <a:pt x="3979" y="17197"/>
                    <a:pt x="3989" y="17200"/>
                  </a:cubicBezTo>
                  <a:cubicBezTo>
                    <a:pt x="4000" y="17203"/>
                    <a:pt x="4012" y="17206"/>
                    <a:pt x="4026" y="17210"/>
                  </a:cubicBezTo>
                  <a:cubicBezTo>
                    <a:pt x="4040" y="17214"/>
                    <a:pt x="4055" y="17218"/>
                    <a:pt x="4071" y="17222"/>
                  </a:cubicBezTo>
                  <a:lnTo>
                    <a:pt x="4312" y="17280"/>
                  </a:lnTo>
                  <a:lnTo>
                    <a:pt x="4342" y="17219"/>
                  </a:lnTo>
                  <a:lnTo>
                    <a:pt x="3995" y="16937"/>
                  </a:lnTo>
                  <a:close/>
                  <a:moveTo>
                    <a:pt x="4447" y="17006"/>
                  </a:moveTo>
                  <a:lnTo>
                    <a:pt x="4056" y="16813"/>
                  </a:lnTo>
                  <a:lnTo>
                    <a:pt x="4033" y="16859"/>
                  </a:lnTo>
                  <a:lnTo>
                    <a:pt x="4424" y="17051"/>
                  </a:lnTo>
                  <a:lnTo>
                    <a:pt x="4447" y="17006"/>
                  </a:lnTo>
                  <a:close/>
                  <a:moveTo>
                    <a:pt x="4563" y="16671"/>
                  </a:moveTo>
                  <a:lnTo>
                    <a:pt x="4487" y="16825"/>
                  </a:lnTo>
                  <a:lnTo>
                    <a:pt x="4135" y="16652"/>
                  </a:lnTo>
                  <a:lnTo>
                    <a:pt x="4112" y="16699"/>
                  </a:lnTo>
                  <a:lnTo>
                    <a:pt x="4503" y="16891"/>
                  </a:lnTo>
                  <a:lnTo>
                    <a:pt x="4599" y="16696"/>
                  </a:lnTo>
                  <a:lnTo>
                    <a:pt x="4563" y="16671"/>
                  </a:lnTo>
                  <a:close/>
                  <a:moveTo>
                    <a:pt x="4766" y="16358"/>
                  </a:moveTo>
                  <a:lnTo>
                    <a:pt x="4375" y="16165"/>
                  </a:lnTo>
                  <a:lnTo>
                    <a:pt x="4352" y="16212"/>
                  </a:lnTo>
                  <a:lnTo>
                    <a:pt x="4515" y="16292"/>
                  </a:lnTo>
                  <a:lnTo>
                    <a:pt x="4434" y="16457"/>
                  </a:lnTo>
                  <a:lnTo>
                    <a:pt x="4271" y="16377"/>
                  </a:lnTo>
                  <a:lnTo>
                    <a:pt x="4248" y="16422"/>
                  </a:lnTo>
                  <a:lnTo>
                    <a:pt x="4639" y="16615"/>
                  </a:lnTo>
                  <a:lnTo>
                    <a:pt x="4662" y="16569"/>
                  </a:lnTo>
                  <a:lnTo>
                    <a:pt x="4472" y="16476"/>
                  </a:lnTo>
                  <a:lnTo>
                    <a:pt x="4553" y="16311"/>
                  </a:lnTo>
                  <a:lnTo>
                    <a:pt x="4743" y="16404"/>
                  </a:lnTo>
                  <a:lnTo>
                    <a:pt x="4766" y="16358"/>
                  </a:lnTo>
                  <a:close/>
                  <a:moveTo>
                    <a:pt x="4930" y="16024"/>
                  </a:moveTo>
                  <a:lnTo>
                    <a:pt x="4889" y="16004"/>
                  </a:lnTo>
                  <a:lnTo>
                    <a:pt x="4805" y="16176"/>
                  </a:lnTo>
                  <a:lnTo>
                    <a:pt x="4662" y="16106"/>
                  </a:lnTo>
                  <a:lnTo>
                    <a:pt x="4728" y="15972"/>
                  </a:lnTo>
                  <a:lnTo>
                    <a:pt x="4687" y="15952"/>
                  </a:lnTo>
                  <a:lnTo>
                    <a:pt x="4621" y="16086"/>
                  </a:lnTo>
                  <a:lnTo>
                    <a:pt x="4493" y="16023"/>
                  </a:lnTo>
                  <a:lnTo>
                    <a:pt x="4572" y="15862"/>
                  </a:lnTo>
                  <a:lnTo>
                    <a:pt x="4536" y="15837"/>
                  </a:lnTo>
                  <a:lnTo>
                    <a:pt x="4431" y="16051"/>
                  </a:lnTo>
                  <a:lnTo>
                    <a:pt x="4822" y="16243"/>
                  </a:lnTo>
                  <a:lnTo>
                    <a:pt x="4930" y="16024"/>
                  </a:lnTo>
                  <a:close/>
                  <a:moveTo>
                    <a:pt x="5030" y="15721"/>
                  </a:moveTo>
                  <a:lnTo>
                    <a:pt x="4954" y="15875"/>
                  </a:lnTo>
                  <a:lnTo>
                    <a:pt x="4603" y="15702"/>
                  </a:lnTo>
                  <a:lnTo>
                    <a:pt x="4580" y="15749"/>
                  </a:lnTo>
                  <a:lnTo>
                    <a:pt x="4971" y="15941"/>
                  </a:lnTo>
                  <a:lnTo>
                    <a:pt x="5066" y="15746"/>
                  </a:lnTo>
                  <a:lnTo>
                    <a:pt x="5030" y="15721"/>
                  </a:lnTo>
                  <a:close/>
                  <a:moveTo>
                    <a:pt x="5289" y="15293"/>
                  </a:moveTo>
                  <a:lnTo>
                    <a:pt x="4882" y="15135"/>
                  </a:lnTo>
                  <a:lnTo>
                    <a:pt x="4848" y="15204"/>
                  </a:lnTo>
                  <a:lnTo>
                    <a:pt x="5072" y="15405"/>
                  </a:lnTo>
                  <a:cubicBezTo>
                    <a:pt x="5085" y="15417"/>
                    <a:pt x="5098" y="15427"/>
                    <a:pt x="5109" y="15436"/>
                  </a:cubicBezTo>
                  <a:cubicBezTo>
                    <a:pt x="5120" y="15444"/>
                    <a:pt x="5127" y="15449"/>
                    <a:pt x="5128" y="15450"/>
                  </a:cubicBezTo>
                  <a:cubicBezTo>
                    <a:pt x="5126" y="15450"/>
                    <a:pt x="5118" y="15448"/>
                    <a:pt x="5104" y="15444"/>
                  </a:cubicBezTo>
                  <a:cubicBezTo>
                    <a:pt x="5090" y="15440"/>
                    <a:pt x="5073" y="15436"/>
                    <a:pt x="5052" y="15432"/>
                  </a:cubicBezTo>
                  <a:lnTo>
                    <a:pt x="4762" y="15378"/>
                  </a:lnTo>
                  <a:lnTo>
                    <a:pt x="4729" y="15446"/>
                  </a:lnTo>
                  <a:lnTo>
                    <a:pt x="5103" y="15673"/>
                  </a:lnTo>
                  <a:lnTo>
                    <a:pt x="5125" y="15628"/>
                  </a:lnTo>
                  <a:lnTo>
                    <a:pt x="4857" y="15469"/>
                  </a:lnTo>
                  <a:cubicBezTo>
                    <a:pt x="4852" y="15466"/>
                    <a:pt x="4845" y="15462"/>
                    <a:pt x="4838" y="15458"/>
                  </a:cubicBezTo>
                  <a:cubicBezTo>
                    <a:pt x="4830" y="15454"/>
                    <a:pt x="4823" y="15449"/>
                    <a:pt x="4815" y="15445"/>
                  </a:cubicBezTo>
                  <a:cubicBezTo>
                    <a:pt x="4808" y="15441"/>
                    <a:pt x="4802" y="15437"/>
                    <a:pt x="4796" y="15434"/>
                  </a:cubicBezTo>
                  <a:cubicBezTo>
                    <a:pt x="4791" y="15431"/>
                    <a:pt x="4788" y="15430"/>
                    <a:pt x="4787" y="15429"/>
                  </a:cubicBezTo>
                  <a:cubicBezTo>
                    <a:pt x="4791" y="15430"/>
                    <a:pt x="4800" y="15432"/>
                    <a:pt x="4814" y="15435"/>
                  </a:cubicBezTo>
                  <a:cubicBezTo>
                    <a:pt x="4829" y="15438"/>
                    <a:pt x="4848" y="15442"/>
                    <a:pt x="4870" y="15446"/>
                  </a:cubicBezTo>
                  <a:lnTo>
                    <a:pt x="5185" y="15505"/>
                  </a:lnTo>
                  <a:lnTo>
                    <a:pt x="5205" y="15465"/>
                  </a:lnTo>
                  <a:lnTo>
                    <a:pt x="4954" y="15238"/>
                  </a:lnTo>
                  <a:cubicBezTo>
                    <a:pt x="4949" y="15233"/>
                    <a:pt x="4943" y="15228"/>
                    <a:pt x="4938" y="15223"/>
                  </a:cubicBezTo>
                  <a:cubicBezTo>
                    <a:pt x="4932" y="15218"/>
                    <a:pt x="4926" y="15214"/>
                    <a:pt x="4921" y="15209"/>
                  </a:cubicBezTo>
                  <a:cubicBezTo>
                    <a:pt x="4916" y="15205"/>
                    <a:pt x="4911" y="15201"/>
                    <a:pt x="4907" y="15198"/>
                  </a:cubicBezTo>
                  <a:cubicBezTo>
                    <a:pt x="4904" y="15195"/>
                    <a:pt x="4902" y="15193"/>
                    <a:pt x="4901" y="15192"/>
                  </a:cubicBezTo>
                  <a:cubicBezTo>
                    <a:pt x="4902" y="15193"/>
                    <a:pt x="4904" y="15194"/>
                    <a:pt x="4909" y="15196"/>
                  </a:cubicBezTo>
                  <a:cubicBezTo>
                    <a:pt x="4914" y="15198"/>
                    <a:pt x="4919" y="15201"/>
                    <a:pt x="4926" y="15204"/>
                  </a:cubicBezTo>
                  <a:cubicBezTo>
                    <a:pt x="4933" y="15207"/>
                    <a:pt x="4940" y="15210"/>
                    <a:pt x="4948" y="15213"/>
                  </a:cubicBezTo>
                  <a:cubicBezTo>
                    <a:pt x="4955" y="15216"/>
                    <a:pt x="4962" y="15219"/>
                    <a:pt x="4968" y="15222"/>
                  </a:cubicBezTo>
                  <a:lnTo>
                    <a:pt x="5266" y="15340"/>
                  </a:lnTo>
                  <a:lnTo>
                    <a:pt x="5289" y="15293"/>
                  </a:lnTo>
                  <a:close/>
                  <a:moveTo>
                    <a:pt x="5309" y="14882"/>
                  </a:moveTo>
                  <a:cubicBezTo>
                    <a:pt x="5294" y="14880"/>
                    <a:pt x="5281" y="14881"/>
                    <a:pt x="5268" y="14885"/>
                  </a:cubicBezTo>
                  <a:cubicBezTo>
                    <a:pt x="5254" y="14888"/>
                    <a:pt x="5242" y="14893"/>
                    <a:pt x="5232" y="14901"/>
                  </a:cubicBezTo>
                  <a:cubicBezTo>
                    <a:pt x="5221" y="14908"/>
                    <a:pt x="5208" y="14919"/>
                    <a:pt x="5194" y="14934"/>
                  </a:cubicBezTo>
                  <a:lnTo>
                    <a:pt x="5158" y="14972"/>
                  </a:lnTo>
                  <a:cubicBezTo>
                    <a:pt x="5139" y="14992"/>
                    <a:pt x="5122" y="15004"/>
                    <a:pt x="5108" y="15009"/>
                  </a:cubicBezTo>
                  <a:cubicBezTo>
                    <a:pt x="5093" y="15015"/>
                    <a:pt x="5078" y="15014"/>
                    <a:pt x="5062" y="15006"/>
                  </a:cubicBezTo>
                  <a:cubicBezTo>
                    <a:pt x="5042" y="14996"/>
                    <a:pt x="5030" y="14981"/>
                    <a:pt x="5025" y="14962"/>
                  </a:cubicBezTo>
                  <a:cubicBezTo>
                    <a:pt x="5020" y="14943"/>
                    <a:pt x="5024" y="14921"/>
                    <a:pt x="5036" y="14896"/>
                  </a:cubicBezTo>
                  <a:cubicBezTo>
                    <a:pt x="5040" y="14888"/>
                    <a:pt x="5045" y="14880"/>
                    <a:pt x="5049" y="14873"/>
                  </a:cubicBezTo>
                  <a:cubicBezTo>
                    <a:pt x="5054" y="14866"/>
                    <a:pt x="5060" y="14860"/>
                    <a:pt x="5066" y="14854"/>
                  </a:cubicBezTo>
                  <a:cubicBezTo>
                    <a:pt x="5072" y="14848"/>
                    <a:pt x="5080" y="14842"/>
                    <a:pt x="5088" y="14836"/>
                  </a:cubicBezTo>
                  <a:cubicBezTo>
                    <a:pt x="5096" y="14830"/>
                    <a:pt x="5105" y="14824"/>
                    <a:pt x="5116" y="14817"/>
                  </a:cubicBezTo>
                  <a:lnTo>
                    <a:pt x="5092" y="14780"/>
                  </a:lnTo>
                  <a:cubicBezTo>
                    <a:pt x="5049" y="14805"/>
                    <a:pt x="5017" y="14838"/>
                    <a:pt x="4997" y="14879"/>
                  </a:cubicBezTo>
                  <a:cubicBezTo>
                    <a:pt x="4987" y="14898"/>
                    <a:pt x="4982" y="14917"/>
                    <a:pt x="4980" y="14935"/>
                  </a:cubicBezTo>
                  <a:cubicBezTo>
                    <a:pt x="4977" y="14954"/>
                    <a:pt x="4979" y="14971"/>
                    <a:pt x="4983" y="14987"/>
                  </a:cubicBezTo>
                  <a:cubicBezTo>
                    <a:pt x="4988" y="15002"/>
                    <a:pt x="4995" y="15017"/>
                    <a:pt x="5006" y="15030"/>
                  </a:cubicBezTo>
                  <a:cubicBezTo>
                    <a:pt x="5016" y="15042"/>
                    <a:pt x="5030" y="15053"/>
                    <a:pt x="5047" y="15061"/>
                  </a:cubicBezTo>
                  <a:cubicBezTo>
                    <a:pt x="5072" y="15074"/>
                    <a:pt x="5097" y="15076"/>
                    <a:pt x="5123" y="15068"/>
                  </a:cubicBezTo>
                  <a:cubicBezTo>
                    <a:pt x="5134" y="15064"/>
                    <a:pt x="5145" y="15059"/>
                    <a:pt x="5155" y="15051"/>
                  </a:cubicBezTo>
                  <a:cubicBezTo>
                    <a:pt x="5165" y="15043"/>
                    <a:pt x="5178" y="15031"/>
                    <a:pt x="5192" y="15016"/>
                  </a:cubicBezTo>
                  <a:lnTo>
                    <a:pt x="5223" y="14982"/>
                  </a:lnTo>
                  <a:cubicBezTo>
                    <a:pt x="5260" y="14942"/>
                    <a:pt x="5296" y="14931"/>
                    <a:pt x="5330" y="14948"/>
                  </a:cubicBezTo>
                  <a:cubicBezTo>
                    <a:pt x="5354" y="14959"/>
                    <a:pt x="5368" y="14978"/>
                    <a:pt x="5372" y="15003"/>
                  </a:cubicBezTo>
                  <a:cubicBezTo>
                    <a:pt x="5375" y="15015"/>
                    <a:pt x="5375" y="15026"/>
                    <a:pt x="5373" y="15036"/>
                  </a:cubicBezTo>
                  <a:cubicBezTo>
                    <a:pt x="5371" y="15047"/>
                    <a:pt x="5366" y="15059"/>
                    <a:pt x="5359" y="15074"/>
                  </a:cubicBezTo>
                  <a:cubicBezTo>
                    <a:pt x="5349" y="15094"/>
                    <a:pt x="5338" y="15111"/>
                    <a:pt x="5324" y="15125"/>
                  </a:cubicBezTo>
                  <a:cubicBezTo>
                    <a:pt x="5310" y="15139"/>
                    <a:pt x="5294" y="15152"/>
                    <a:pt x="5274" y="15162"/>
                  </a:cubicBezTo>
                  <a:lnTo>
                    <a:pt x="5300" y="15201"/>
                  </a:lnTo>
                  <a:cubicBezTo>
                    <a:pt x="5322" y="15187"/>
                    <a:pt x="5341" y="15172"/>
                    <a:pt x="5356" y="15154"/>
                  </a:cubicBezTo>
                  <a:cubicBezTo>
                    <a:pt x="5372" y="15137"/>
                    <a:pt x="5386" y="15116"/>
                    <a:pt x="5397" y="15093"/>
                  </a:cubicBezTo>
                  <a:cubicBezTo>
                    <a:pt x="5406" y="15074"/>
                    <a:pt x="5412" y="15058"/>
                    <a:pt x="5415" y="15042"/>
                  </a:cubicBezTo>
                  <a:cubicBezTo>
                    <a:pt x="5418" y="15027"/>
                    <a:pt x="5418" y="15010"/>
                    <a:pt x="5416" y="14993"/>
                  </a:cubicBezTo>
                  <a:cubicBezTo>
                    <a:pt x="5414" y="14970"/>
                    <a:pt x="5407" y="14950"/>
                    <a:pt x="5395" y="14933"/>
                  </a:cubicBezTo>
                  <a:cubicBezTo>
                    <a:pt x="5382" y="14915"/>
                    <a:pt x="5367" y="14902"/>
                    <a:pt x="5349" y="14893"/>
                  </a:cubicBezTo>
                  <a:cubicBezTo>
                    <a:pt x="5337" y="14887"/>
                    <a:pt x="5324" y="14883"/>
                    <a:pt x="5309" y="14882"/>
                  </a:cubicBezTo>
                  <a:close/>
                  <a:moveTo>
                    <a:pt x="5423" y="14692"/>
                  </a:moveTo>
                  <a:lnTo>
                    <a:pt x="5380" y="14670"/>
                  </a:lnTo>
                  <a:lnTo>
                    <a:pt x="5326" y="14779"/>
                  </a:lnTo>
                  <a:lnTo>
                    <a:pt x="5370" y="14800"/>
                  </a:lnTo>
                  <a:lnTo>
                    <a:pt x="5423" y="14692"/>
                  </a:lnTo>
                  <a:close/>
                  <a:moveTo>
                    <a:pt x="5340" y="14204"/>
                  </a:moveTo>
                  <a:lnTo>
                    <a:pt x="5317" y="14250"/>
                  </a:lnTo>
                  <a:lnTo>
                    <a:pt x="5589" y="14384"/>
                  </a:lnTo>
                  <a:cubicBezTo>
                    <a:pt x="5603" y="14391"/>
                    <a:pt x="5614" y="14397"/>
                    <a:pt x="5622" y="14404"/>
                  </a:cubicBezTo>
                  <a:cubicBezTo>
                    <a:pt x="5630" y="14410"/>
                    <a:pt x="5637" y="14418"/>
                    <a:pt x="5643" y="14429"/>
                  </a:cubicBezTo>
                  <a:cubicBezTo>
                    <a:pt x="5648" y="14439"/>
                    <a:pt x="5650" y="14451"/>
                    <a:pt x="5648" y="14465"/>
                  </a:cubicBezTo>
                  <a:cubicBezTo>
                    <a:pt x="5646" y="14479"/>
                    <a:pt x="5642" y="14494"/>
                    <a:pt x="5634" y="14510"/>
                  </a:cubicBezTo>
                  <a:cubicBezTo>
                    <a:pt x="5628" y="14522"/>
                    <a:pt x="5621" y="14532"/>
                    <a:pt x="5615" y="14540"/>
                  </a:cubicBezTo>
                  <a:cubicBezTo>
                    <a:pt x="5608" y="14547"/>
                    <a:pt x="5601" y="14553"/>
                    <a:pt x="5595" y="14558"/>
                  </a:cubicBezTo>
                  <a:cubicBezTo>
                    <a:pt x="5588" y="14562"/>
                    <a:pt x="5581" y="14565"/>
                    <a:pt x="5575" y="14566"/>
                  </a:cubicBezTo>
                  <a:cubicBezTo>
                    <a:pt x="5569" y="14567"/>
                    <a:pt x="5563" y="14568"/>
                    <a:pt x="5558" y="14568"/>
                  </a:cubicBezTo>
                  <a:cubicBezTo>
                    <a:pt x="5550" y="14567"/>
                    <a:pt x="5541" y="14565"/>
                    <a:pt x="5530" y="14561"/>
                  </a:cubicBezTo>
                  <a:cubicBezTo>
                    <a:pt x="5519" y="14556"/>
                    <a:pt x="5508" y="14552"/>
                    <a:pt x="5498" y="14547"/>
                  </a:cubicBezTo>
                  <a:lnTo>
                    <a:pt x="5235" y="14417"/>
                  </a:lnTo>
                  <a:lnTo>
                    <a:pt x="5212" y="14463"/>
                  </a:lnTo>
                  <a:lnTo>
                    <a:pt x="5492" y="14601"/>
                  </a:lnTo>
                  <a:cubicBezTo>
                    <a:pt x="5501" y="14606"/>
                    <a:pt x="5511" y="14610"/>
                    <a:pt x="5523" y="14614"/>
                  </a:cubicBezTo>
                  <a:cubicBezTo>
                    <a:pt x="5535" y="14619"/>
                    <a:pt x="5547" y="14621"/>
                    <a:pt x="5559" y="14620"/>
                  </a:cubicBezTo>
                  <a:cubicBezTo>
                    <a:pt x="5584" y="14619"/>
                    <a:pt x="5605" y="14612"/>
                    <a:pt x="5623" y="14598"/>
                  </a:cubicBezTo>
                  <a:cubicBezTo>
                    <a:pt x="5641" y="14584"/>
                    <a:pt x="5657" y="14563"/>
                    <a:pt x="5672" y="14532"/>
                  </a:cubicBezTo>
                  <a:cubicBezTo>
                    <a:pt x="5684" y="14508"/>
                    <a:pt x="5692" y="14487"/>
                    <a:pt x="5695" y="14468"/>
                  </a:cubicBezTo>
                  <a:cubicBezTo>
                    <a:pt x="5698" y="14450"/>
                    <a:pt x="5697" y="14432"/>
                    <a:pt x="5693" y="14415"/>
                  </a:cubicBezTo>
                  <a:cubicBezTo>
                    <a:pt x="5689" y="14398"/>
                    <a:pt x="5681" y="14385"/>
                    <a:pt x="5670" y="14374"/>
                  </a:cubicBezTo>
                  <a:cubicBezTo>
                    <a:pt x="5659" y="14364"/>
                    <a:pt x="5641" y="14353"/>
                    <a:pt x="5618" y="14341"/>
                  </a:cubicBezTo>
                  <a:lnTo>
                    <a:pt x="5340" y="14204"/>
                  </a:lnTo>
                  <a:close/>
                  <a:moveTo>
                    <a:pt x="5914" y="14024"/>
                  </a:moveTo>
                  <a:lnTo>
                    <a:pt x="5523" y="13832"/>
                  </a:lnTo>
                  <a:lnTo>
                    <a:pt x="5500" y="13878"/>
                  </a:lnTo>
                  <a:lnTo>
                    <a:pt x="5714" y="13981"/>
                  </a:lnTo>
                  <a:cubicBezTo>
                    <a:pt x="5728" y="13988"/>
                    <a:pt x="5742" y="13994"/>
                    <a:pt x="5756" y="14001"/>
                  </a:cubicBezTo>
                  <a:cubicBezTo>
                    <a:pt x="5771" y="14007"/>
                    <a:pt x="5784" y="14013"/>
                    <a:pt x="5795" y="14017"/>
                  </a:cubicBezTo>
                  <a:cubicBezTo>
                    <a:pt x="5806" y="14022"/>
                    <a:pt x="5816" y="14026"/>
                    <a:pt x="5823" y="14029"/>
                  </a:cubicBezTo>
                  <a:cubicBezTo>
                    <a:pt x="5831" y="14032"/>
                    <a:pt x="5835" y="14034"/>
                    <a:pt x="5835" y="14034"/>
                  </a:cubicBezTo>
                  <a:cubicBezTo>
                    <a:pt x="5834" y="14034"/>
                    <a:pt x="5830" y="14034"/>
                    <a:pt x="5824" y="14033"/>
                  </a:cubicBezTo>
                  <a:cubicBezTo>
                    <a:pt x="5818" y="14033"/>
                    <a:pt x="5810" y="14032"/>
                    <a:pt x="5801" y="14032"/>
                  </a:cubicBezTo>
                  <a:cubicBezTo>
                    <a:pt x="5792" y="14031"/>
                    <a:pt x="5782" y="14031"/>
                    <a:pt x="5770" y="14030"/>
                  </a:cubicBezTo>
                  <a:cubicBezTo>
                    <a:pt x="5758" y="14030"/>
                    <a:pt x="5747" y="14030"/>
                    <a:pt x="5735" y="14030"/>
                  </a:cubicBezTo>
                  <a:lnTo>
                    <a:pt x="5422" y="14037"/>
                  </a:lnTo>
                  <a:lnTo>
                    <a:pt x="5395" y="14091"/>
                  </a:lnTo>
                  <a:lnTo>
                    <a:pt x="5786" y="14284"/>
                  </a:lnTo>
                  <a:lnTo>
                    <a:pt x="5810" y="14235"/>
                  </a:lnTo>
                  <a:lnTo>
                    <a:pt x="5582" y="14126"/>
                  </a:lnTo>
                  <a:cubicBezTo>
                    <a:pt x="5571" y="14120"/>
                    <a:pt x="5559" y="14115"/>
                    <a:pt x="5547" y="14110"/>
                  </a:cubicBezTo>
                  <a:cubicBezTo>
                    <a:pt x="5536" y="14105"/>
                    <a:pt x="5525" y="14100"/>
                    <a:pt x="5515" y="14096"/>
                  </a:cubicBezTo>
                  <a:cubicBezTo>
                    <a:pt x="5505" y="14092"/>
                    <a:pt x="5496" y="14088"/>
                    <a:pt x="5489" y="14085"/>
                  </a:cubicBezTo>
                  <a:cubicBezTo>
                    <a:pt x="5482" y="14082"/>
                    <a:pt x="5477" y="14080"/>
                    <a:pt x="5473" y="14079"/>
                  </a:cubicBezTo>
                  <a:cubicBezTo>
                    <a:pt x="5477" y="14080"/>
                    <a:pt x="5483" y="14080"/>
                    <a:pt x="5491" y="14080"/>
                  </a:cubicBezTo>
                  <a:cubicBezTo>
                    <a:pt x="5498" y="14081"/>
                    <a:pt x="5507" y="14081"/>
                    <a:pt x="5517" y="14081"/>
                  </a:cubicBezTo>
                  <a:cubicBezTo>
                    <a:pt x="5527" y="14081"/>
                    <a:pt x="5538" y="14081"/>
                    <a:pt x="5550" y="14081"/>
                  </a:cubicBezTo>
                  <a:cubicBezTo>
                    <a:pt x="5563" y="14081"/>
                    <a:pt x="5575" y="14081"/>
                    <a:pt x="5589" y="14081"/>
                  </a:cubicBezTo>
                  <a:lnTo>
                    <a:pt x="5890" y="14073"/>
                  </a:lnTo>
                  <a:lnTo>
                    <a:pt x="5914" y="14024"/>
                  </a:lnTo>
                  <a:close/>
                  <a:moveTo>
                    <a:pt x="5993" y="13864"/>
                  </a:moveTo>
                  <a:lnTo>
                    <a:pt x="5602" y="13672"/>
                  </a:lnTo>
                  <a:lnTo>
                    <a:pt x="5579" y="13717"/>
                  </a:lnTo>
                  <a:lnTo>
                    <a:pt x="5970" y="13910"/>
                  </a:lnTo>
                  <a:lnTo>
                    <a:pt x="5993" y="13864"/>
                  </a:lnTo>
                  <a:close/>
                  <a:moveTo>
                    <a:pt x="5792" y="13284"/>
                  </a:moveTo>
                  <a:lnTo>
                    <a:pt x="5769" y="13332"/>
                  </a:lnTo>
                  <a:lnTo>
                    <a:pt x="5985" y="13543"/>
                  </a:lnTo>
                  <a:cubicBezTo>
                    <a:pt x="6003" y="13560"/>
                    <a:pt x="6018" y="13574"/>
                    <a:pt x="6030" y="13585"/>
                  </a:cubicBezTo>
                  <a:cubicBezTo>
                    <a:pt x="6042" y="13596"/>
                    <a:pt x="6050" y="13603"/>
                    <a:pt x="6055" y="13607"/>
                  </a:cubicBezTo>
                  <a:cubicBezTo>
                    <a:pt x="6052" y="13606"/>
                    <a:pt x="6047" y="13605"/>
                    <a:pt x="6040" y="13603"/>
                  </a:cubicBezTo>
                  <a:cubicBezTo>
                    <a:pt x="6033" y="13601"/>
                    <a:pt x="6025" y="13599"/>
                    <a:pt x="6016" y="13597"/>
                  </a:cubicBezTo>
                  <a:cubicBezTo>
                    <a:pt x="6007" y="13595"/>
                    <a:pt x="5997" y="13593"/>
                    <a:pt x="5987" y="13592"/>
                  </a:cubicBezTo>
                  <a:cubicBezTo>
                    <a:pt x="5977" y="13590"/>
                    <a:pt x="5966" y="13588"/>
                    <a:pt x="5956" y="13587"/>
                  </a:cubicBezTo>
                  <a:lnTo>
                    <a:pt x="5664" y="13545"/>
                  </a:lnTo>
                  <a:lnTo>
                    <a:pt x="5639" y="13596"/>
                  </a:lnTo>
                  <a:lnTo>
                    <a:pt x="6095" y="13657"/>
                  </a:lnTo>
                  <a:lnTo>
                    <a:pt x="6117" y="13611"/>
                  </a:lnTo>
                  <a:lnTo>
                    <a:pt x="5792" y="13284"/>
                  </a:lnTo>
                  <a:close/>
                  <a:moveTo>
                    <a:pt x="6328" y="13182"/>
                  </a:moveTo>
                  <a:lnTo>
                    <a:pt x="6288" y="13162"/>
                  </a:lnTo>
                  <a:lnTo>
                    <a:pt x="6203" y="13334"/>
                  </a:lnTo>
                  <a:lnTo>
                    <a:pt x="6060" y="13264"/>
                  </a:lnTo>
                  <a:lnTo>
                    <a:pt x="6126" y="13130"/>
                  </a:lnTo>
                  <a:lnTo>
                    <a:pt x="6086" y="13110"/>
                  </a:lnTo>
                  <a:lnTo>
                    <a:pt x="6020" y="13244"/>
                  </a:lnTo>
                  <a:lnTo>
                    <a:pt x="5892" y="13181"/>
                  </a:lnTo>
                  <a:lnTo>
                    <a:pt x="5970" y="13020"/>
                  </a:lnTo>
                  <a:lnTo>
                    <a:pt x="5935" y="12995"/>
                  </a:lnTo>
                  <a:lnTo>
                    <a:pt x="5830" y="13209"/>
                  </a:lnTo>
                  <a:lnTo>
                    <a:pt x="6220" y="13401"/>
                  </a:lnTo>
                  <a:lnTo>
                    <a:pt x="6328" y="13182"/>
                  </a:lnTo>
                  <a:close/>
                  <a:moveTo>
                    <a:pt x="6491" y="12851"/>
                  </a:moveTo>
                  <a:lnTo>
                    <a:pt x="6455" y="12855"/>
                  </a:lnTo>
                  <a:cubicBezTo>
                    <a:pt x="6438" y="12858"/>
                    <a:pt x="6421" y="12860"/>
                    <a:pt x="6402" y="12863"/>
                  </a:cubicBezTo>
                  <a:cubicBezTo>
                    <a:pt x="6383" y="12865"/>
                    <a:pt x="6366" y="12868"/>
                    <a:pt x="6349" y="12870"/>
                  </a:cubicBezTo>
                  <a:cubicBezTo>
                    <a:pt x="6333" y="12872"/>
                    <a:pt x="6321" y="12874"/>
                    <a:pt x="6314" y="12875"/>
                  </a:cubicBezTo>
                  <a:cubicBezTo>
                    <a:pt x="6304" y="12877"/>
                    <a:pt x="6293" y="12880"/>
                    <a:pt x="6282" y="12883"/>
                  </a:cubicBezTo>
                  <a:cubicBezTo>
                    <a:pt x="6270" y="12886"/>
                    <a:pt x="6259" y="12889"/>
                    <a:pt x="6251" y="12893"/>
                  </a:cubicBezTo>
                  <a:lnTo>
                    <a:pt x="6254" y="12887"/>
                  </a:lnTo>
                  <a:cubicBezTo>
                    <a:pt x="6261" y="12872"/>
                    <a:pt x="6266" y="12856"/>
                    <a:pt x="6267" y="12841"/>
                  </a:cubicBezTo>
                  <a:cubicBezTo>
                    <a:pt x="6268" y="12826"/>
                    <a:pt x="6266" y="12811"/>
                    <a:pt x="6261" y="12798"/>
                  </a:cubicBezTo>
                  <a:cubicBezTo>
                    <a:pt x="6257" y="12784"/>
                    <a:pt x="6249" y="12772"/>
                    <a:pt x="6238" y="12760"/>
                  </a:cubicBezTo>
                  <a:cubicBezTo>
                    <a:pt x="6227" y="12749"/>
                    <a:pt x="6214" y="12739"/>
                    <a:pt x="6198" y="12731"/>
                  </a:cubicBezTo>
                  <a:cubicBezTo>
                    <a:pt x="6187" y="12726"/>
                    <a:pt x="6177" y="12723"/>
                    <a:pt x="6168" y="12721"/>
                  </a:cubicBezTo>
                  <a:cubicBezTo>
                    <a:pt x="6158" y="12719"/>
                    <a:pt x="6149" y="12718"/>
                    <a:pt x="6140" y="12719"/>
                  </a:cubicBezTo>
                  <a:cubicBezTo>
                    <a:pt x="6131" y="12719"/>
                    <a:pt x="6123" y="12720"/>
                    <a:pt x="6116" y="12722"/>
                  </a:cubicBezTo>
                  <a:cubicBezTo>
                    <a:pt x="6109" y="12724"/>
                    <a:pt x="6102" y="12727"/>
                    <a:pt x="6097" y="12729"/>
                  </a:cubicBezTo>
                  <a:cubicBezTo>
                    <a:pt x="6091" y="12732"/>
                    <a:pt x="6085" y="12736"/>
                    <a:pt x="6079" y="12740"/>
                  </a:cubicBezTo>
                  <a:cubicBezTo>
                    <a:pt x="6073" y="12744"/>
                    <a:pt x="6067" y="12750"/>
                    <a:pt x="6061" y="12757"/>
                  </a:cubicBezTo>
                  <a:cubicBezTo>
                    <a:pt x="6054" y="12763"/>
                    <a:pt x="6048" y="12771"/>
                    <a:pt x="6042" y="12781"/>
                  </a:cubicBezTo>
                  <a:cubicBezTo>
                    <a:pt x="6036" y="12791"/>
                    <a:pt x="6030" y="12802"/>
                    <a:pt x="6023" y="12816"/>
                  </a:cubicBezTo>
                  <a:lnTo>
                    <a:pt x="5978" y="12907"/>
                  </a:lnTo>
                  <a:lnTo>
                    <a:pt x="6369" y="13099"/>
                  </a:lnTo>
                  <a:lnTo>
                    <a:pt x="6391" y="13054"/>
                  </a:lnTo>
                  <a:lnTo>
                    <a:pt x="6215" y="12967"/>
                  </a:lnTo>
                  <a:cubicBezTo>
                    <a:pt x="6220" y="12957"/>
                    <a:pt x="6226" y="12950"/>
                    <a:pt x="6232" y="12945"/>
                  </a:cubicBezTo>
                  <a:cubicBezTo>
                    <a:pt x="6238" y="12941"/>
                    <a:pt x="6248" y="12937"/>
                    <a:pt x="6262" y="12935"/>
                  </a:cubicBezTo>
                  <a:cubicBezTo>
                    <a:pt x="6285" y="12930"/>
                    <a:pt x="6307" y="12926"/>
                    <a:pt x="6328" y="12922"/>
                  </a:cubicBezTo>
                  <a:cubicBezTo>
                    <a:pt x="6348" y="12919"/>
                    <a:pt x="6367" y="12916"/>
                    <a:pt x="6385" y="12914"/>
                  </a:cubicBezTo>
                  <a:cubicBezTo>
                    <a:pt x="6402" y="12912"/>
                    <a:pt x="6417" y="12911"/>
                    <a:pt x="6431" y="12910"/>
                  </a:cubicBezTo>
                  <a:cubicBezTo>
                    <a:pt x="6444" y="12909"/>
                    <a:pt x="6454" y="12909"/>
                    <a:pt x="6462" y="12909"/>
                  </a:cubicBezTo>
                  <a:lnTo>
                    <a:pt x="6491" y="12851"/>
                  </a:lnTo>
                  <a:close/>
                  <a:moveTo>
                    <a:pt x="6205" y="12802"/>
                  </a:moveTo>
                  <a:cubicBezTo>
                    <a:pt x="6213" y="12810"/>
                    <a:pt x="6219" y="12819"/>
                    <a:pt x="6222" y="12829"/>
                  </a:cubicBezTo>
                  <a:cubicBezTo>
                    <a:pt x="6225" y="12840"/>
                    <a:pt x="6225" y="12851"/>
                    <a:pt x="6223" y="12864"/>
                  </a:cubicBezTo>
                  <a:cubicBezTo>
                    <a:pt x="6221" y="12877"/>
                    <a:pt x="6216" y="12892"/>
                    <a:pt x="6207" y="12909"/>
                  </a:cubicBezTo>
                  <a:lnTo>
                    <a:pt x="6186" y="12952"/>
                  </a:lnTo>
                  <a:lnTo>
                    <a:pt x="6040" y="12881"/>
                  </a:lnTo>
                  <a:lnTo>
                    <a:pt x="6063" y="12834"/>
                  </a:lnTo>
                  <a:cubicBezTo>
                    <a:pt x="6068" y="12823"/>
                    <a:pt x="6073" y="12814"/>
                    <a:pt x="6078" y="12807"/>
                  </a:cubicBezTo>
                  <a:cubicBezTo>
                    <a:pt x="6084" y="12800"/>
                    <a:pt x="6089" y="12794"/>
                    <a:pt x="6095" y="12789"/>
                  </a:cubicBezTo>
                  <a:cubicBezTo>
                    <a:pt x="6105" y="12780"/>
                    <a:pt x="6117" y="12775"/>
                    <a:pt x="6132" y="12773"/>
                  </a:cubicBezTo>
                  <a:cubicBezTo>
                    <a:pt x="6146" y="12771"/>
                    <a:pt x="6160" y="12773"/>
                    <a:pt x="6173" y="12780"/>
                  </a:cubicBezTo>
                  <a:cubicBezTo>
                    <a:pt x="6186" y="12786"/>
                    <a:pt x="6197" y="12793"/>
                    <a:pt x="6205" y="12802"/>
                  </a:cubicBezTo>
                  <a:close/>
                  <a:moveTo>
                    <a:pt x="6502" y="12457"/>
                  </a:moveTo>
                  <a:cubicBezTo>
                    <a:pt x="6488" y="12455"/>
                    <a:pt x="6474" y="12456"/>
                    <a:pt x="6461" y="12460"/>
                  </a:cubicBezTo>
                  <a:cubicBezTo>
                    <a:pt x="6448" y="12463"/>
                    <a:pt x="6436" y="12469"/>
                    <a:pt x="6425" y="12476"/>
                  </a:cubicBezTo>
                  <a:cubicBezTo>
                    <a:pt x="6414" y="12483"/>
                    <a:pt x="6401" y="12494"/>
                    <a:pt x="6387" y="12509"/>
                  </a:cubicBezTo>
                  <a:lnTo>
                    <a:pt x="6351" y="12547"/>
                  </a:lnTo>
                  <a:cubicBezTo>
                    <a:pt x="6332" y="12567"/>
                    <a:pt x="6315" y="12579"/>
                    <a:pt x="6301" y="12585"/>
                  </a:cubicBezTo>
                  <a:cubicBezTo>
                    <a:pt x="6286" y="12590"/>
                    <a:pt x="6271" y="12589"/>
                    <a:pt x="6255" y="12581"/>
                  </a:cubicBezTo>
                  <a:cubicBezTo>
                    <a:pt x="6235" y="12571"/>
                    <a:pt x="6223" y="12556"/>
                    <a:pt x="6218" y="12537"/>
                  </a:cubicBezTo>
                  <a:cubicBezTo>
                    <a:pt x="6213" y="12518"/>
                    <a:pt x="6217" y="12496"/>
                    <a:pt x="6229" y="12471"/>
                  </a:cubicBezTo>
                  <a:cubicBezTo>
                    <a:pt x="6233" y="12463"/>
                    <a:pt x="6238" y="12455"/>
                    <a:pt x="6243" y="12448"/>
                  </a:cubicBezTo>
                  <a:cubicBezTo>
                    <a:pt x="6247" y="12441"/>
                    <a:pt x="6253" y="12435"/>
                    <a:pt x="6259" y="12429"/>
                  </a:cubicBezTo>
                  <a:cubicBezTo>
                    <a:pt x="6266" y="12423"/>
                    <a:pt x="6273" y="12417"/>
                    <a:pt x="6281" y="12411"/>
                  </a:cubicBezTo>
                  <a:cubicBezTo>
                    <a:pt x="6289" y="12405"/>
                    <a:pt x="6298" y="12399"/>
                    <a:pt x="6309" y="12392"/>
                  </a:cubicBezTo>
                  <a:lnTo>
                    <a:pt x="6286" y="12355"/>
                  </a:lnTo>
                  <a:cubicBezTo>
                    <a:pt x="6242" y="12380"/>
                    <a:pt x="6210" y="12413"/>
                    <a:pt x="6190" y="12455"/>
                  </a:cubicBezTo>
                  <a:cubicBezTo>
                    <a:pt x="6181" y="12474"/>
                    <a:pt x="6175" y="12492"/>
                    <a:pt x="6173" y="12511"/>
                  </a:cubicBezTo>
                  <a:cubicBezTo>
                    <a:pt x="6171" y="12529"/>
                    <a:pt x="6172" y="12546"/>
                    <a:pt x="6176" y="12562"/>
                  </a:cubicBezTo>
                  <a:cubicBezTo>
                    <a:pt x="6181" y="12578"/>
                    <a:pt x="6188" y="12592"/>
                    <a:pt x="6199" y="12605"/>
                  </a:cubicBezTo>
                  <a:cubicBezTo>
                    <a:pt x="6210" y="12618"/>
                    <a:pt x="6223" y="12628"/>
                    <a:pt x="6240" y="12636"/>
                  </a:cubicBezTo>
                  <a:cubicBezTo>
                    <a:pt x="6265" y="12649"/>
                    <a:pt x="6290" y="12651"/>
                    <a:pt x="6316" y="12643"/>
                  </a:cubicBezTo>
                  <a:cubicBezTo>
                    <a:pt x="6328" y="12640"/>
                    <a:pt x="6339" y="12634"/>
                    <a:pt x="6349" y="12626"/>
                  </a:cubicBezTo>
                  <a:cubicBezTo>
                    <a:pt x="6359" y="12618"/>
                    <a:pt x="6371" y="12606"/>
                    <a:pt x="6385" y="12591"/>
                  </a:cubicBezTo>
                  <a:lnTo>
                    <a:pt x="6416" y="12557"/>
                  </a:lnTo>
                  <a:cubicBezTo>
                    <a:pt x="6453" y="12518"/>
                    <a:pt x="6489" y="12506"/>
                    <a:pt x="6524" y="12523"/>
                  </a:cubicBezTo>
                  <a:cubicBezTo>
                    <a:pt x="6547" y="12535"/>
                    <a:pt x="6561" y="12553"/>
                    <a:pt x="6566" y="12579"/>
                  </a:cubicBezTo>
                  <a:cubicBezTo>
                    <a:pt x="6568" y="12590"/>
                    <a:pt x="6568" y="12601"/>
                    <a:pt x="6566" y="12611"/>
                  </a:cubicBezTo>
                  <a:cubicBezTo>
                    <a:pt x="6564" y="12622"/>
                    <a:pt x="6559" y="12634"/>
                    <a:pt x="6552" y="12649"/>
                  </a:cubicBezTo>
                  <a:cubicBezTo>
                    <a:pt x="6542" y="12669"/>
                    <a:pt x="6531" y="12686"/>
                    <a:pt x="6517" y="12700"/>
                  </a:cubicBezTo>
                  <a:cubicBezTo>
                    <a:pt x="6504" y="12714"/>
                    <a:pt x="6487" y="12727"/>
                    <a:pt x="6467" y="12737"/>
                  </a:cubicBezTo>
                  <a:lnTo>
                    <a:pt x="6493" y="12776"/>
                  </a:lnTo>
                  <a:cubicBezTo>
                    <a:pt x="6515" y="12762"/>
                    <a:pt x="6534" y="12747"/>
                    <a:pt x="6549" y="12729"/>
                  </a:cubicBezTo>
                  <a:cubicBezTo>
                    <a:pt x="6565" y="12712"/>
                    <a:pt x="6579" y="12691"/>
                    <a:pt x="6590" y="12668"/>
                  </a:cubicBezTo>
                  <a:cubicBezTo>
                    <a:pt x="6599" y="12650"/>
                    <a:pt x="6605" y="12633"/>
                    <a:pt x="6608" y="12617"/>
                  </a:cubicBezTo>
                  <a:cubicBezTo>
                    <a:pt x="6611" y="12602"/>
                    <a:pt x="6612" y="12585"/>
                    <a:pt x="6610" y="12568"/>
                  </a:cubicBezTo>
                  <a:cubicBezTo>
                    <a:pt x="6607" y="12545"/>
                    <a:pt x="6600" y="12525"/>
                    <a:pt x="6588" y="12508"/>
                  </a:cubicBezTo>
                  <a:cubicBezTo>
                    <a:pt x="6576" y="12490"/>
                    <a:pt x="6560" y="12477"/>
                    <a:pt x="6542" y="12468"/>
                  </a:cubicBezTo>
                  <a:cubicBezTo>
                    <a:pt x="6530" y="12462"/>
                    <a:pt x="6517" y="12458"/>
                    <a:pt x="6502" y="12457"/>
                  </a:cubicBezTo>
                  <a:close/>
                  <a:moveTo>
                    <a:pt x="6720" y="12386"/>
                  </a:moveTo>
                  <a:lnTo>
                    <a:pt x="6329" y="12194"/>
                  </a:lnTo>
                  <a:lnTo>
                    <a:pt x="6306" y="12240"/>
                  </a:lnTo>
                  <a:lnTo>
                    <a:pt x="6697" y="12432"/>
                  </a:lnTo>
                  <a:lnTo>
                    <a:pt x="6720" y="12386"/>
                  </a:lnTo>
                  <a:close/>
                  <a:moveTo>
                    <a:pt x="6495" y="11857"/>
                  </a:moveTo>
                  <a:lnTo>
                    <a:pt x="6367" y="12116"/>
                  </a:lnTo>
                  <a:lnTo>
                    <a:pt x="6407" y="12135"/>
                  </a:lnTo>
                  <a:lnTo>
                    <a:pt x="6458" y="12030"/>
                  </a:lnTo>
                  <a:lnTo>
                    <a:pt x="6810" y="12203"/>
                  </a:lnTo>
                  <a:lnTo>
                    <a:pt x="6832" y="12158"/>
                  </a:lnTo>
                  <a:lnTo>
                    <a:pt x="6481" y="11985"/>
                  </a:lnTo>
                  <a:lnTo>
                    <a:pt x="6533" y="11879"/>
                  </a:lnTo>
                  <a:lnTo>
                    <a:pt x="6495" y="11857"/>
                  </a:lnTo>
                  <a:close/>
                  <a:moveTo>
                    <a:pt x="7038" y="11740"/>
                  </a:moveTo>
                  <a:lnTo>
                    <a:pt x="6583" y="11677"/>
                  </a:lnTo>
                  <a:lnTo>
                    <a:pt x="6553" y="11738"/>
                  </a:lnTo>
                  <a:lnTo>
                    <a:pt x="6880" y="12061"/>
                  </a:lnTo>
                  <a:lnTo>
                    <a:pt x="6903" y="12014"/>
                  </a:lnTo>
                  <a:lnTo>
                    <a:pt x="6801" y="11917"/>
                  </a:lnTo>
                  <a:lnTo>
                    <a:pt x="6873" y="11771"/>
                  </a:lnTo>
                  <a:lnTo>
                    <a:pt x="7012" y="11793"/>
                  </a:lnTo>
                  <a:lnTo>
                    <a:pt x="7038" y="11740"/>
                  </a:lnTo>
                  <a:close/>
                  <a:moveTo>
                    <a:pt x="6829" y="11764"/>
                  </a:moveTo>
                  <a:lnTo>
                    <a:pt x="6769" y="11886"/>
                  </a:lnTo>
                  <a:lnTo>
                    <a:pt x="6608" y="11730"/>
                  </a:lnTo>
                  <a:lnTo>
                    <a:pt x="6829" y="11764"/>
                  </a:lnTo>
                  <a:close/>
                  <a:moveTo>
                    <a:pt x="6475" y="11708"/>
                  </a:moveTo>
                  <a:cubicBezTo>
                    <a:pt x="6467" y="11711"/>
                    <a:pt x="6460" y="11717"/>
                    <a:pt x="6456" y="11725"/>
                  </a:cubicBezTo>
                  <a:cubicBezTo>
                    <a:pt x="6452" y="11733"/>
                    <a:pt x="6452" y="11741"/>
                    <a:pt x="6455" y="11750"/>
                  </a:cubicBezTo>
                  <a:cubicBezTo>
                    <a:pt x="6458" y="11758"/>
                    <a:pt x="6463" y="11765"/>
                    <a:pt x="6471" y="11769"/>
                  </a:cubicBezTo>
                  <a:cubicBezTo>
                    <a:pt x="6479" y="11773"/>
                    <a:pt x="6488" y="11773"/>
                    <a:pt x="6497" y="11770"/>
                  </a:cubicBezTo>
                  <a:cubicBezTo>
                    <a:pt x="6505" y="11768"/>
                    <a:pt x="6512" y="11762"/>
                    <a:pt x="6516" y="11754"/>
                  </a:cubicBezTo>
                  <a:cubicBezTo>
                    <a:pt x="6520" y="11745"/>
                    <a:pt x="6520" y="11737"/>
                    <a:pt x="6517" y="11729"/>
                  </a:cubicBezTo>
                  <a:cubicBezTo>
                    <a:pt x="6514" y="11720"/>
                    <a:pt x="6508" y="11714"/>
                    <a:pt x="6500" y="11710"/>
                  </a:cubicBezTo>
                  <a:cubicBezTo>
                    <a:pt x="6492" y="11706"/>
                    <a:pt x="6484" y="11705"/>
                    <a:pt x="6475" y="11708"/>
                  </a:cubicBezTo>
                  <a:close/>
                  <a:moveTo>
                    <a:pt x="6533" y="11591"/>
                  </a:moveTo>
                  <a:cubicBezTo>
                    <a:pt x="6524" y="11594"/>
                    <a:pt x="6518" y="11599"/>
                    <a:pt x="6514" y="11608"/>
                  </a:cubicBezTo>
                  <a:cubicBezTo>
                    <a:pt x="6510" y="11616"/>
                    <a:pt x="6510" y="11624"/>
                    <a:pt x="6512" y="11633"/>
                  </a:cubicBezTo>
                  <a:cubicBezTo>
                    <a:pt x="6515" y="11641"/>
                    <a:pt x="6521" y="11647"/>
                    <a:pt x="6529" y="11651"/>
                  </a:cubicBezTo>
                  <a:cubicBezTo>
                    <a:pt x="6537" y="11655"/>
                    <a:pt x="6546" y="11656"/>
                    <a:pt x="6554" y="11653"/>
                  </a:cubicBezTo>
                  <a:cubicBezTo>
                    <a:pt x="6563" y="11650"/>
                    <a:pt x="6569" y="11645"/>
                    <a:pt x="6574" y="11636"/>
                  </a:cubicBezTo>
                  <a:cubicBezTo>
                    <a:pt x="6578" y="11628"/>
                    <a:pt x="6578" y="11620"/>
                    <a:pt x="6575" y="11611"/>
                  </a:cubicBezTo>
                  <a:cubicBezTo>
                    <a:pt x="6572" y="11603"/>
                    <a:pt x="6566" y="11597"/>
                    <a:pt x="6558" y="11592"/>
                  </a:cubicBezTo>
                  <a:cubicBezTo>
                    <a:pt x="6550" y="11589"/>
                    <a:pt x="6541" y="11588"/>
                    <a:pt x="6533" y="11591"/>
                  </a:cubicBezTo>
                  <a:close/>
                  <a:moveTo>
                    <a:pt x="6775" y="11288"/>
                  </a:moveTo>
                  <a:lnTo>
                    <a:pt x="6647" y="11547"/>
                  </a:lnTo>
                  <a:lnTo>
                    <a:pt x="6687" y="11566"/>
                  </a:lnTo>
                  <a:lnTo>
                    <a:pt x="6738" y="11461"/>
                  </a:lnTo>
                  <a:lnTo>
                    <a:pt x="7090" y="11634"/>
                  </a:lnTo>
                  <a:lnTo>
                    <a:pt x="7112" y="11589"/>
                  </a:lnTo>
                  <a:lnTo>
                    <a:pt x="6760" y="11416"/>
                  </a:lnTo>
                  <a:lnTo>
                    <a:pt x="6813" y="11310"/>
                  </a:lnTo>
                  <a:lnTo>
                    <a:pt x="6775" y="11288"/>
                  </a:lnTo>
                  <a:close/>
                  <a:moveTo>
                    <a:pt x="7441" y="10921"/>
                  </a:moveTo>
                  <a:lnTo>
                    <a:pt x="7033" y="10763"/>
                  </a:lnTo>
                  <a:lnTo>
                    <a:pt x="6999" y="10832"/>
                  </a:lnTo>
                  <a:lnTo>
                    <a:pt x="7223" y="11033"/>
                  </a:lnTo>
                  <a:cubicBezTo>
                    <a:pt x="7236" y="11045"/>
                    <a:pt x="7249" y="11055"/>
                    <a:pt x="7260" y="11064"/>
                  </a:cubicBezTo>
                  <a:cubicBezTo>
                    <a:pt x="7271" y="11072"/>
                    <a:pt x="7278" y="11077"/>
                    <a:pt x="7279" y="11078"/>
                  </a:cubicBezTo>
                  <a:cubicBezTo>
                    <a:pt x="7277" y="11078"/>
                    <a:pt x="7269" y="11076"/>
                    <a:pt x="7255" y="11072"/>
                  </a:cubicBezTo>
                  <a:cubicBezTo>
                    <a:pt x="7242" y="11068"/>
                    <a:pt x="7224" y="11064"/>
                    <a:pt x="7204" y="11060"/>
                  </a:cubicBezTo>
                  <a:lnTo>
                    <a:pt x="6913" y="11006"/>
                  </a:lnTo>
                  <a:lnTo>
                    <a:pt x="6880" y="11074"/>
                  </a:lnTo>
                  <a:lnTo>
                    <a:pt x="7254" y="11301"/>
                  </a:lnTo>
                  <a:lnTo>
                    <a:pt x="7276" y="11256"/>
                  </a:lnTo>
                  <a:lnTo>
                    <a:pt x="7009" y="11097"/>
                  </a:lnTo>
                  <a:cubicBezTo>
                    <a:pt x="7003" y="11094"/>
                    <a:pt x="6997" y="11090"/>
                    <a:pt x="6989" y="11086"/>
                  </a:cubicBezTo>
                  <a:cubicBezTo>
                    <a:pt x="6982" y="11082"/>
                    <a:pt x="6974" y="11077"/>
                    <a:pt x="6967" y="11073"/>
                  </a:cubicBezTo>
                  <a:cubicBezTo>
                    <a:pt x="6959" y="11069"/>
                    <a:pt x="6953" y="11065"/>
                    <a:pt x="6947" y="11062"/>
                  </a:cubicBezTo>
                  <a:cubicBezTo>
                    <a:pt x="6943" y="11059"/>
                    <a:pt x="6939" y="11058"/>
                    <a:pt x="6938" y="11057"/>
                  </a:cubicBezTo>
                  <a:cubicBezTo>
                    <a:pt x="6942" y="11058"/>
                    <a:pt x="6952" y="11060"/>
                    <a:pt x="6966" y="11063"/>
                  </a:cubicBezTo>
                  <a:cubicBezTo>
                    <a:pt x="6980" y="11066"/>
                    <a:pt x="6999" y="11069"/>
                    <a:pt x="7021" y="11074"/>
                  </a:cubicBezTo>
                  <a:lnTo>
                    <a:pt x="7337" y="11133"/>
                  </a:lnTo>
                  <a:lnTo>
                    <a:pt x="7356" y="11093"/>
                  </a:lnTo>
                  <a:lnTo>
                    <a:pt x="7106" y="10866"/>
                  </a:lnTo>
                  <a:cubicBezTo>
                    <a:pt x="7100" y="10861"/>
                    <a:pt x="7095" y="10856"/>
                    <a:pt x="7089" y="10851"/>
                  </a:cubicBezTo>
                  <a:cubicBezTo>
                    <a:pt x="7083" y="10846"/>
                    <a:pt x="7078" y="10842"/>
                    <a:pt x="7072" y="10837"/>
                  </a:cubicBezTo>
                  <a:cubicBezTo>
                    <a:pt x="7067" y="10833"/>
                    <a:pt x="7062" y="10829"/>
                    <a:pt x="7059" y="10826"/>
                  </a:cubicBezTo>
                  <a:cubicBezTo>
                    <a:pt x="7055" y="10823"/>
                    <a:pt x="7053" y="10821"/>
                    <a:pt x="7052" y="10820"/>
                  </a:cubicBezTo>
                  <a:cubicBezTo>
                    <a:pt x="7053" y="10821"/>
                    <a:pt x="7056" y="10822"/>
                    <a:pt x="7060" y="10824"/>
                  </a:cubicBezTo>
                  <a:cubicBezTo>
                    <a:pt x="7065" y="10826"/>
                    <a:pt x="7071" y="10828"/>
                    <a:pt x="7078" y="10832"/>
                  </a:cubicBezTo>
                  <a:cubicBezTo>
                    <a:pt x="7084" y="10835"/>
                    <a:pt x="7091" y="10838"/>
                    <a:pt x="7099" y="10841"/>
                  </a:cubicBezTo>
                  <a:cubicBezTo>
                    <a:pt x="7107" y="10844"/>
                    <a:pt x="7114" y="10847"/>
                    <a:pt x="7120" y="10850"/>
                  </a:cubicBezTo>
                  <a:lnTo>
                    <a:pt x="7418" y="10968"/>
                  </a:lnTo>
                  <a:lnTo>
                    <a:pt x="7441" y="10921"/>
                  </a:lnTo>
                  <a:close/>
                  <a:moveTo>
                    <a:pt x="7225" y="10373"/>
                  </a:moveTo>
                  <a:lnTo>
                    <a:pt x="7202" y="10419"/>
                  </a:lnTo>
                  <a:lnTo>
                    <a:pt x="7475" y="10553"/>
                  </a:lnTo>
                  <a:cubicBezTo>
                    <a:pt x="7488" y="10560"/>
                    <a:pt x="7499" y="10566"/>
                    <a:pt x="7507" y="10572"/>
                  </a:cubicBezTo>
                  <a:cubicBezTo>
                    <a:pt x="7516" y="10579"/>
                    <a:pt x="7523" y="10587"/>
                    <a:pt x="7528" y="10598"/>
                  </a:cubicBezTo>
                  <a:cubicBezTo>
                    <a:pt x="7533" y="10608"/>
                    <a:pt x="7535" y="10620"/>
                    <a:pt x="7533" y="10634"/>
                  </a:cubicBezTo>
                  <a:cubicBezTo>
                    <a:pt x="7532" y="10647"/>
                    <a:pt x="7527" y="10662"/>
                    <a:pt x="7519" y="10679"/>
                  </a:cubicBezTo>
                  <a:cubicBezTo>
                    <a:pt x="7513" y="10691"/>
                    <a:pt x="7507" y="10701"/>
                    <a:pt x="7500" y="10708"/>
                  </a:cubicBezTo>
                  <a:cubicBezTo>
                    <a:pt x="7493" y="10716"/>
                    <a:pt x="7487" y="10722"/>
                    <a:pt x="7480" y="10726"/>
                  </a:cubicBezTo>
                  <a:cubicBezTo>
                    <a:pt x="7473" y="10730"/>
                    <a:pt x="7467" y="10733"/>
                    <a:pt x="7460" y="10735"/>
                  </a:cubicBezTo>
                  <a:cubicBezTo>
                    <a:pt x="7454" y="10736"/>
                    <a:pt x="7448" y="10737"/>
                    <a:pt x="7443" y="10736"/>
                  </a:cubicBezTo>
                  <a:cubicBezTo>
                    <a:pt x="7436" y="10736"/>
                    <a:pt x="7426" y="10734"/>
                    <a:pt x="7415" y="10729"/>
                  </a:cubicBezTo>
                  <a:cubicBezTo>
                    <a:pt x="7404" y="10725"/>
                    <a:pt x="7393" y="10720"/>
                    <a:pt x="7383" y="10715"/>
                  </a:cubicBezTo>
                  <a:lnTo>
                    <a:pt x="7120" y="10586"/>
                  </a:lnTo>
                  <a:lnTo>
                    <a:pt x="7097" y="10632"/>
                  </a:lnTo>
                  <a:lnTo>
                    <a:pt x="7378" y="10770"/>
                  </a:lnTo>
                  <a:cubicBezTo>
                    <a:pt x="7387" y="10774"/>
                    <a:pt x="7397" y="10779"/>
                    <a:pt x="7409" y="10783"/>
                  </a:cubicBezTo>
                  <a:cubicBezTo>
                    <a:pt x="7420" y="10787"/>
                    <a:pt x="7432" y="10789"/>
                    <a:pt x="7444" y="10789"/>
                  </a:cubicBezTo>
                  <a:cubicBezTo>
                    <a:pt x="7469" y="10788"/>
                    <a:pt x="7490" y="10780"/>
                    <a:pt x="7508" y="10767"/>
                  </a:cubicBezTo>
                  <a:cubicBezTo>
                    <a:pt x="7526" y="10753"/>
                    <a:pt x="7543" y="10731"/>
                    <a:pt x="7558" y="10701"/>
                  </a:cubicBezTo>
                  <a:cubicBezTo>
                    <a:pt x="7569" y="10677"/>
                    <a:pt x="7577" y="10656"/>
                    <a:pt x="7580" y="10637"/>
                  </a:cubicBezTo>
                  <a:cubicBezTo>
                    <a:pt x="7583" y="10618"/>
                    <a:pt x="7582" y="10600"/>
                    <a:pt x="7578" y="10583"/>
                  </a:cubicBezTo>
                  <a:cubicBezTo>
                    <a:pt x="7574" y="10567"/>
                    <a:pt x="7566" y="10553"/>
                    <a:pt x="7555" y="10543"/>
                  </a:cubicBezTo>
                  <a:cubicBezTo>
                    <a:pt x="7544" y="10532"/>
                    <a:pt x="7527" y="10521"/>
                    <a:pt x="7503" y="10510"/>
                  </a:cubicBezTo>
                  <a:lnTo>
                    <a:pt x="7225" y="10373"/>
                  </a:lnTo>
                  <a:close/>
                  <a:moveTo>
                    <a:pt x="7068" y="10504"/>
                  </a:moveTo>
                  <a:cubicBezTo>
                    <a:pt x="7059" y="10507"/>
                    <a:pt x="7053" y="10512"/>
                    <a:pt x="7049" y="10520"/>
                  </a:cubicBezTo>
                  <a:cubicBezTo>
                    <a:pt x="7045" y="10528"/>
                    <a:pt x="7045" y="10537"/>
                    <a:pt x="7047" y="10545"/>
                  </a:cubicBezTo>
                  <a:cubicBezTo>
                    <a:pt x="7050" y="10554"/>
                    <a:pt x="7056" y="10560"/>
                    <a:pt x="7064" y="10564"/>
                  </a:cubicBezTo>
                  <a:cubicBezTo>
                    <a:pt x="7072" y="10568"/>
                    <a:pt x="7081" y="10569"/>
                    <a:pt x="7089" y="10566"/>
                  </a:cubicBezTo>
                  <a:cubicBezTo>
                    <a:pt x="7098" y="10563"/>
                    <a:pt x="7104" y="10557"/>
                    <a:pt x="7109" y="10549"/>
                  </a:cubicBezTo>
                  <a:cubicBezTo>
                    <a:pt x="7113" y="10541"/>
                    <a:pt x="7113" y="10532"/>
                    <a:pt x="7110" y="10524"/>
                  </a:cubicBezTo>
                  <a:cubicBezTo>
                    <a:pt x="7107" y="10516"/>
                    <a:pt x="7101" y="10509"/>
                    <a:pt x="7093" y="10505"/>
                  </a:cubicBezTo>
                  <a:cubicBezTo>
                    <a:pt x="7085" y="10501"/>
                    <a:pt x="7076" y="10501"/>
                    <a:pt x="7068" y="10504"/>
                  </a:cubicBezTo>
                  <a:close/>
                  <a:moveTo>
                    <a:pt x="7125" y="10387"/>
                  </a:moveTo>
                  <a:cubicBezTo>
                    <a:pt x="7117" y="10390"/>
                    <a:pt x="7111" y="10395"/>
                    <a:pt x="7106" y="10404"/>
                  </a:cubicBezTo>
                  <a:cubicBezTo>
                    <a:pt x="7103" y="10412"/>
                    <a:pt x="7102" y="10420"/>
                    <a:pt x="7105" y="10428"/>
                  </a:cubicBezTo>
                  <a:cubicBezTo>
                    <a:pt x="7108" y="10437"/>
                    <a:pt x="7113" y="10443"/>
                    <a:pt x="7121" y="10447"/>
                  </a:cubicBezTo>
                  <a:cubicBezTo>
                    <a:pt x="7130" y="10451"/>
                    <a:pt x="7138" y="10452"/>
                    <a:pt x="7147" y="10449"/>
                  </a:cubicBezTo>
                  <a:cubicBezTo>
                    <a:pt x="7156" y="10446"/>
                    <a:pt x="7162" y="10441"/>
                    <a:pt x="7166" y="10432"/>
                  </a:cubicBezTo>
                  <a:cubicBezTo>
                    <a:pt x="7170" y="10424"/>
                    <a:pt x="7171" y="10416"/>
                    <a:pt x="7167" y="10407"/>
                  </a:cubicBezTo>
                  <a:cubicBezTo>
                    <a:pt x="7164" y="10399"/>
                    <a:pt x="7158" y="10392"/>
                    <a:pt x="7150" y="10388"/>
                  </a:cubicBezTo>
                  <a:cubicBezTo>
                    <a:pt x="7142" y="10384"/>
                    <a:pt x="7134" y="10384"/>
                    <a:pt x="7125" y="10387"/>
                  </a:cubicBezTo>
                  <a:close/>
                  <a:moveTo>
                    <a:pt x="7799" y="10193"/>
                  </a:moveTo>
                  <a:lnTo>
                    <a:pt x="7408" y="10000"/>
                  </a:lnTo>
                  <a:lnTo>
                    <a:pt x="7386" y="10046"/>
                  </a:lnTo>
                  <a:lnTo>
                    <a:pt x="7599" y="10149"/>
                  </a:lnTo>
                  <a:cubicBezTo>
                    <a:pt x="7613" y="10156"/>
                    <a:pt x="7627" y="10163"/>
                    <a:pt x="7642" y="10169"/>
                  </a:cubicBezTo>
                  <a:cubicBezTo>
                    <a:pt x="7656" y="10176"/>
                    <a:pt x="7669" y="10181"/>
                    <a:pt x="7680" y="10186"/>
                  </a:cubicBezTo>
                  <a:cubicBezTo>
                    <a:pt x="7692" y="10191"/>
                    <a:pt x="7701" y="10195"/>
                    <a:pt x="7709" y="10198"/>
                  </a:cubicBezTo>
                  <a:cubicBezTo>
                    <a:pt x="7716" y="10201"/>
                    <a:pt x="7720" y="10203"/>
                    <a:pt x="7721" y="10203"/>
                  </a:cubicBezTo>
                  <a:cubicBezTo>
                    <a:pt x="7719" y="10203"/>
                    <a:pt x="7716" y="10202"/>
                    <a:pt x="7709" y="10202"/>
                  </a:cubicBezTo>
                  <a:cubicBezTo>
                    <a:pt x="7703" y="10201"/>
                    <a:pt x="7696" y="10201"/>
                    <a:pt x="7686" y="10200"/>
                  </a:cubicBezTo>
                  <a:cubicBezTo>
                    <a:pt x="7677" y="10200"/>
                    <a:pt x="7667" y="10199"/>
                    <a:pt x="7655" y="10199"/>
                  </a:cubicBezTo>
                  <a:cubicBezTo>
                    <a:pt x="7644" y="10198"/>
                    <a:pt x="7632" y="10198"/>
                    <a:pt x="7621" y="10199"/>
                  </a:cubicBezTo>
                  <a:lnTo>
                    <a:pt x="7307" y="10206"/>
                  </a:lnTo>
                  <a:lnTo>
                    <a:pt x="7280" y="10260"/>
                  </a:lnTo>
                  <a:lnTo>
                    <a:pt x="7671" y="10452"/>
                  </a:lnTo>
                  <a:lnTo>
                    <a:pt x="7695" y="10404"/>
                  </a:lnTo>
                  <a:lnTo>
                    <a:pt x="7467" y="10295"/>
                  </a:lnTo>
                  <a:cubicBezTo>
                    <a:pt x="7456" y="10289"/>
                    <a:pt x="7444" y="10284"/>
                    <a:pt x="7433" y="10279"/>
                  </a:cubicBezTo>
                  <a:cubicBezTo>
                    <a:pt x="7421" y="10274"/>
                    <a:pt x="7410" y="10269"/>
                    <a:pt x="7400" y="10265"/>
                  </a:cubicBezTo>
                  <a:cubicBezTo>
                    <a:pt x="7390" y="10261"/>
                    <a:pt x="7382" y="10257"/>
                    <a:pt x="7374" y="10254"/>
                  </a:cubicBezTo>
                  <a:cubicBezTo>
                    <a:pt x="7367" y="10251"/>
                    <a:pt x="7362" y="10249"/>
                    <a:pt x="7359" y="10248"/>
                  </a:cubicBezTo>
                  <a:cubicBezTo>
                    <a:pt x="7363" y="10248"/>
                    <a:pt x="7368" y="10249"/>
                    <a:pt x="7376" y="10249"/>
                  </a:cubicBezTo>
                  <a:cubicBezTo>
                    <a:pt x="7383" y="10249"/>
                    <a:pt x="7392" y="10249"/>
                    <a:pt x="7402" y="10249"/>
                  </a:cubicBezTo>
                  <a:cubicBezTo>
                    <a:pt x="7412" y="10250"/>
                    <a:pt x="7423" y="10250"/>
                    <a:pt x="7436" y="10250"/>
                  </a:cubicBezTo>
                  <a:cubicBezTo>
                    <a:pt x="7448" y="10250"/>
                    <a:pt x="7461" y="10250"/>
                    <a:pt x="7474" y="10249"/>
                  </a:cubicBezTo>
                  <a:lnTo>
                    <a:pt x="7775" y="10242"/>
                  </a:lnTo>
                  <a:lnTo>
                    <a:pt x="7799" y="10193"/>
                  </a:lnTo>
                  <a:close/>
                  <a:moveTo>
                    <a:pt x="7823" y="9772"/>
                  </a:moveTo>
                  <a:cubicBezTo>
                    <a:pt x="7809" y="9770"/>
                    <a:pt x="7795" y="9771"/>
                    <a:pt x="7782" y="9775"/>
                  </a:cubicBezTo>
                  <a:cubicBezTo>
                    <a:pt x="7769" y="9778"/>
                    <a:pt x="7757" y="9784"/>
                    <a:pt x="7746" y="9791"/>
                  </a:cubicBezTo>
                  <a:cubicBezTo>
                    <a:pt x="7735" y="9798"/>
                    <a:pt x="7723" y="9809"/>
                    <a:pt x="7709" y="9824"/>
                  </a:cubicBezTo>
                  <a:lnTo>
                    <a:pt x="7672" y="9862"/>
                  </a:lnTo>
                  <a:cubicBezTo>
                    <a:pt x="7653" y="9882"/>
                    <a:pt x="7637" y="9894"/>
                    <a:pt x="7622" y="9900"/>
                  </a:cubicBezTo>
                  <a:cubicBezTo>
                    <a:pt x="7608" y="9905"/>
                    <a:pt x="7592" y="9904"/>
                    <a:pt x="7576" y="9896"/>
                  </a:cubicBezTo>
                  <a:cubicBezTo>
                    <a:pt x="7556" y="9886"/>
                    <a:pt x="7544" y="9871"/>
                    <a:pt x="7539" y="9852"/>
                  </a:cubicBezTo>
                  <a:cubicBezTo>
                    <a:pt x="7535" y="9833"/>
                    <a:pt x="7538" y="9811"/>
                    <a:pt x="7550" y="9786"/>
                  </a:cubicBezTo>
                  <a:cubicBezTo>
                    <a:pt x="7555" y="9778"/>
                    <a:pt x="7559" y="9770"/>
                    <a:pt x="7564" y="9763"/>
                  </a:cubicBezTo>
                  <a:cubicBezTo>
                    <a:pt x="7569" y="9756"/>
                    <a:pt x="7574" y="9750"/>
                    <a:pt x="7580" y="9744"/>
                  </a:cubicBezTo>
                  <a:cubicBezTo>
                    <a:pt x="7587" y="9738"/>
                    <a:pt x="7594" y="9732"/>
                    <a:pt x="7602" y="9726"/>
                  </a:cubicBezTo>
                  <a:cubicBezTo>
                    <a:pt x="7610" y="9720"/>
                    <a:pt x="7620" y="9714"/>
                    <a:pt x="7630" y="9707"/>
                  </a:cubicBezTo>
                  <a:lnTo>
                    <a:pt x="7607" y="9670"/>
                  </a:lnTo>
                  <a:cubicBezTo>
                    <a:pt x="7563" y="9695"/>
                    <a:pt x="7532" y="9728"/>
                    <a:pt x="7511" y="9770"/>
                  </a:cubicBezTo>
                  <a:cubicBezTo>
                    <a:pt x="7502" y="9789"/>
                    <a:pt x="7496" y="9807"/>
                    <a:pt x="7494" y="9826"/>
                  </a:cubicBezTo>
                  <a:cubicBezTo>
                    <a:pt x="7492" y="9844"/>
                    <a:pt x="7493" y="9861"/>
                    <a:pt x="7497" y="9877"/>
                  </a:cubicBezTo>
                  <a:cubicBezTo>
                    <a:pt x="7502" y="9893"/>
                    <a:pt x="7509" y="9907"/>
                    <a:pt x="7520" y="9920"/>
                  </a:cubicBezTo>
                  <a:cubicBezTo>
                    <a:pt x="7531" y="9933"/>
                    <a:pt x="7544" y="9943"/>
                    <a:pt x="7561" y="9951"/>
                  </a:cubicBezTo>
                  <a:cubicBezTo>
                    <a:pt x="7586" y="9964"/>
                    <a:pt x="7612" y="9966"/>
                    <a:pt x="7637" y="9958"/>
                  </a:cubicBezTo>
                  <a:cubicBezTo>
                    <a:pt x="7649" y="9955"/>
                    <a:pt x="7660" y="9949"/>
                    <a:pt x="7670" y="9941"/>
                  </a:cubicBezTo>
                  <a:cubicBezTo>
                    <a:pt x="7680" y="9933"/>
                    <a:pt x="7692" y="9921"/>
                    <a:pt x="7706" y="9906"/>
                  </a:cubicBezTo>
                  <a:lnTo>
                    <a:pt x="7737" y="9872"/>
                  </a:lnTo>
                  <a:cubicBezTo>
                    <a:pt x="7774" y="9833"/>
                    <a:pt x="7810" y="9821"/>
                    <a:pt x="7845" y="9838"/>
                  </a:cubicBezTo>
                  <a:cubicBezTo>
                    <a:pt x="7868" y="9850"/>
                    <a:pt x="7882" y="9868"/>
                    <a:pt x="7887" y="9894"/>
                  </a:cubicBezTo>
                  <a:cubicBezTo>
                    <a:pt x="7889" y="9905"/>
                    <a:pt x="7889" y="9916"/>
                    <a:pt x="7887" y="9926"/>
                  </a:cubicBezTo>
                  <a:cubicBezTo>
                    <a:pt x="7885" y="9937"/>
                    <a:pt x="7881" y="9949"/>
                    <a:pt x="7873" y="9964"/>
                  </a:cubicBezTo>
                  <a:cubicBezTo>
                    <a:pt x="7864" y="9984"/>
                    <a:pt x="7852" y="10001"/>
                    <a:pt x="7838" y="10015"/>
                  </a:cubicBezTo>
                  <a:cubicBezTo>
                    <a:pt x="7825" y="10029"/>
                    <a:pt x="7808" y="10042"/>
                    <a:pt x="7788" y="10052"/>
                  </a:cubicBezTo>
                  <a:lnTo>
                    <a:pt x="7815" y="10091"/>
                  </a:lnTo>
                  <a:cubicBezTo>
                    <a:pt x="7836" y="10077"/>
                    <a:pt x="7855" y="10062"/>
                    <a:pt x="7871" y="10045"/>
                  </a:cubicBezTo>
                  <a:cubicBezTo>
                    <a:pt x="7886" y="10027"/>
                    <a:pt x="7900" y="10006"/>
                    <a:pt x="7912" y="9983"/>
                  </a:cubicBezTo>
                  <a:cubicBezTo>
                    <a:pt x="7921" y="9965"/>
                    <a:pt x="7926" y="9948"/>
                    <a:pt x="7929" y="9932"/>
                  </a:cubicBezTo>
                  <a:cubicBezTo>
                    <a:pt x="7932" y="9917"/>
                    <a:pt x="7933" y="9900"/>
                    <a:pt x="7931" y="9883"/>
                  </a:cubicBezTo>
                  <a:cubicBezTo>
                    <a:pt x="7928" y="9861"/>
                    <a:pt x="7921" y="9840"/>
                    <a:pt x="7909" y="9823"/>
                  </a:cubicBezTo>
                  <a:cubicBezTo>
                    <a:pt x="7897" y="9805"/>
                    <a:pt x="7882" y="9792"/>
                    <a:pt x="7863" y="9783"/>
                  </a:cubicBezTo>
                  <a:cubicBezTo>
                    <a:pt x="7851" y="9777"/>
                    <a:pt x="7838" y="9773"/>
                    <a:pt x="7823" y="9772"/>
                  </a:cubicBezTo>
                  <a:close/>
                  <a:moveTo>
                    <a:pt x="7741" y="9325"/>
                  </a:moveTo>
                  <a:lnTo>
                    <a:pt x="7613" y="9584"/>
                  </a:lnTo>
                  <a:lnTo>
                    <a:pt x="7653" y="9603"/>
                  </a:lnTo>
                  <a:lnTo>
                    <a:pt x="7704" y="9498"/>
                  </a:lnTo>
                  <a:lnTo>
                    <a:pt x="8056" y="9671"/>
                  </a:lnTo>
                  <a:lnTo>
                    <a:pt x="8078" y="9626"/>
                  </a:lnTo>
                  <a:lnTo>
                    <a:pt x="7726" y="9453"/>
                  </a:lnTo>
                  <a:lnTo>
                    <a:pt x="7779" y="9347"/>
                  </a:lnTo>
                  <a:lnTo>
                    <a:pt x="7741" y="9325"/>
                  </a:lnTo>
                  <a:close/>
                  <a:moveTo>
                    <a:pt x="8272" y="9231"/>
                  </a:moveTo>
                  <a:lnTo>
                    <a:pt x="8232" y="9211"/>
                  </a:lnTo>
                  <a:lnTo>
                    <a:pt x="8147" y="9383"/>
                  </a:lnTo>
                  <a:lnTo>
                    <a:pt x="8004" y="9313"/>
                  </a:lnTo>
                  <a:lnTo>
                    <a:pt x="8070" y="9179"/>
                  </a:lnTo>
                  <a:lnTo>
                    <a:pt x="8030" y="9159"/>
                  </a:lnTo>
                  <a:lnTo>
                    <a:pt x="7964" y="9293"/>
                  </a:lnTo>
                  <a:lnTo>
                    <a:pt x="7836" y="9230"/>
                  </a:lnTo>
                  <a:lnTo>
                    <a:pt x="7914" y="9069"/>
                  </a:lnTo>
                  <a:lnTo>
                    <a:pt x="7879" y="9044"/>
                  </a:lnTo>
                  <a:lnTo>
                    <a:pt x="7774" y="9258"/>
                  </a:lnTo>
                  <a:lnTo>
                    <a:pt x="8164" y="9450"/>
                  </a:lnTo>
                  <a:lnTo>
                    <a:pt x="8272" y="9231"/>
                  </a:lnTo>
                  <a:close/>
                  <a:moveTo>
                    <a:pt x="8435" y="8900"/>
                  </a:moveTo>
                  <a:lnTo>
                    <a:pt x="8399" y="8904"/>
                  </a:lnTo>
                  <a:cubicBezTo>
                    <a:pt x="8382" y="8907"/>
                    <a:pt x="8365" y="8909"/>
                    <a:pt x="8346" y="8912"/>
                  </a:cubicBezTo>
                  <a:cubicBezTo>
                    <a:pt x="8327" y="8914"/>
                    <a:pt x="8310" y="8917"/>
                    <a:pt x="8293" y="8919"/>
                  </a:cubicBezTo>
                  <a:cubicBezTo>
                    <a:pt x="8277" y="8921"/>
                    <a:pt x="8265" y="8923"/>
                    <a:pt x="8258" y="8924"/>
                  </a:cubicBezTo>
                  <a:cubicBezTo>
                    <a:pt x="8248" y="8926"/>
                    <a:pt x="8238" y="8929"/>
                    <a:pt x="8226" y="8932"/>
                  </a:cubicBezTo>
                  <a:cubicBezTo>
                    <a:pt x="8214" y="8935"/>
                    <a:pt x="8204" y="8938"/>
                    <a:pt x="8195" y="8942"/>
                  </a:cubicBezTo>
                  <a:lnTo>
                    <a:pt x="8198" y="8936"/>
                  </a:lnTo>
                  <a:cubicBezTo>
                    <a:pt x="8206" y="8921"/>
                    <a:pt x="8210" y="8905"/>
                    <a:pt x="8211" y="8890"/>
                  </a:cubicBezTo>
                  <a:cubicBezTo>
                    <a:pt x="8212" y="8875"/>
                    <a:pt x="8210" y="8860"/>
                    <a:pt x="8206" y="8847"/>
                  </a:cubicBezTo>
                  <a:cubicBezTo>
                    <a:pt x="8201" y="8833"/>
                    <a:pt x="8193" y="8821"/>
                    <a:pt x="8182" y="8809"/>
                  </a:cubicBezTo>
                  <a:cubicBezTo>
                    <a:pt x="8171" y="8798"/>
                    <a:pt x="8158" y="8788"/>
                    <a:pt x="8142" y="8780"/>
                  </a:cubicBezTo>
                  <a:cubicBezTo>
                    <a:pt x="8132" y="8775"/>
                    <a:pt x="8122" y="8772"/>
                    <a:pt x="8112" y="8770"/>
                  </a:cubicBezTo>
                  <a:cubicBezTo>
                    <a:pt x="8102" y="8768"/>
                    <a:pt x="8093" y="8767"/>
                    <a:pt x="8084" y="8768"/>
                  </a:cubicBezTo>
                  <a:cubicBezTo>
                    <a:pt x="8076" y="8768"/>
                    <a:pt x="8068" y="8769"/>
                    <a:pt x="8060" y="8771"/>
                  </a:cubicBezTo>
                  <a:cubicBezTo>
                    <a:pt x="8053" y="8773"/>
                    <a:pt x="8046" y="8776"/>
                    <a:pt x="8041" y="8778"/>
                  </a:cubicBezTo>
                  <a:cubicBezTo>
                    <a:pt x="8035" y="8781"/>
                    <a:pt x="8029" y="8785"/>
                    <a:pt x="8023" y="8789"/>
                  </a:cubicBezTo>
                  <a:cubicBezTo>
                    <a:pt x="8017" y="8793"/>
                    <a:pt x="8011" y="8799"/>
                    <a:pt x="8005" y="8806"/>
                  </a:cubicBezTo>
                  <a:cubicBezTo>
                    <a:pt x="7999" y="8812"/>
                    <a:pt x="7992" y="8820"/>
                    <a:pt x="7986" y="8830"/>
                  </a:cubicBezTo>
                  <a:cubicBezTo>
                    <a:pt x="7980" y="8840"/>
                    <a:pt x="7974" y="8851"/>
                    <a:pt x="7967" y="8865"/>
                  </a:cubicBezTo>
                  <a:lnTo>
                    <a:pt x="7922" y="8956"/>
                  </a:lnTo>
                  <a:lnTo>
                    <a:pt x="8313" y="9148"/>
                  </a:lnTo>
                  <a:lnTo>
                    <a:pt x="8336" y="9103"/>
                  </a:lnTo>
                  <a:lnTo>
                    <a:pt x="8159" y="9016"/>
                  </a:lnTo>
                  <a:cubicBezTo>
                    <a:pt x="8164" y="9006"/>
                    <a:pt x="8170" y="8999"/>
                    <a:pt x="8176" y="8994"/>
                  </a:cubicBezTo>
                  <a:cubicBezTo>
                    <a:pt x="8182" y="8990"/>
                    <a:pt x="8192" y="8986"/>
                    <a:pt x="8206" y="8984"/>
                  </a:cubicBezTo>
                  <a:cubicBezTo>
                    <a:pt x="8229" y="8979"/>
                    <a:pt x="8251" y="8975"/>
                    <a:pt x="8272" y="8971"/>
                  </a:cubicBezTo>
                  <a:cubicBezTo>
                    <a:pt x="8292" y="8968"/>
                    <a:pt x="8312" y="8965"/>
                    <a:pt x="8329" y="8963"/>
                  </a:cubicBezTo>
                  <a:cubicBezTo>
                    <a:pt x="8346" y="8961"/>
                    <a:pt x="8361" y="8960"/>
                    <a:pt x="8375" y="8959"/>
                  </a:cubicBezTo>
                  <a:cubicBezTo>
                    <a:pt x="8388" y="8958"/>
                    <a:pt x="8399" y="8958"/>
                    <a:pt x="8406" y="8958"/>
                  </a:cubicBezTo>
                  <a:lnTo>
                    <a:pt x="8435" y="8900"/>
                  </a:lnTo>
                  <a:close/>
                  <a:moveTo>
                    <a:pt x="8149" y="8851"/>
                  </a:moveTo>
                  <a:cubicBezTo>
                    <a:pt x="8157" y="8859"/>
                    <a:pt x="8163" y="8868"/>
                    <a:pt x="8166" y="8878"/>
                  </a:cubicBezTo>
                  <a:cubicBezTo>
                    <a:pt x="8169" y="8889"/>
                    <a:pt x="8170" y="8900"/>
                    <a:pt x="8167" y="8913"/>
                  </a:cubicBezTo>
                  <a:cubicBezTo>
                    <a:pt x="8165" y="8926"/>
                    <a:pt x="8160" y="8941"/>
                    <a:pt x="8151" y="8958"/>
                  </a:cubicBezTo>
                  <a:lnTo>
                    <a:pt x="8130" y="9001"/>
                  </a:lnTo>
                  <a:lnTo>
                    <a:pt x="7984" y="8930"/>
                  </a:lnTo>
                  <a:lnTo>
                    <a:pt x="8007" y="8883"/>
                  </a:lnTo>
                  <a:cubicBezTo>
                    <a:pt x="8012" y="8872"/>
                    <a:pt x="8017" y="8863"/>
                    <a:pt x="8023" y="8856"/>
                  </a:cubicBezTo>
                  <a:cubicBezTo>
                    <a:pt x="8028" y="8849"/>
                    <a:pt x="8033" y="8843"/>
                    <a:pt x="8039" y="8838"/>
                  </a:cubicBezTo>
                  <a:cubicBezTo>
                    <a:pt x="8049" y="8829"/>
                    <a:pt x="8061" y="8824"/>
                    <a:pt x="8076" y="8822"/>
                  </a:cubicBezTo>
                  <a:cubicBezTo>
                    <a:pt x="8090" y="8820"/>
                    <a:pt x="8104" y="8822"/>
                    <a:pt x="8117" y="8829"/>
                  </a:cubicBezTo>
                  <a:cubicBezTo>
                    <a:pt x="8130" y="8835"/>
                    <a:pt x="8141" y="8842"/>
                    <a:pt x="8149" y="8851"/>
                  </a:cubicBezTo>
                  <a:close/>
                  <a:moveTo>
                    <a:pt x="8647" y="8688"/>
                  </a:moveTo>
                  <a:lnTo>
                    <a:pt x="8098" y="8418"/>
                  </a:lnTo>
                  <a:lnTo>
                    <a:pt x="8080" y="8456"/>
                  </a:lnTo>
                  <a:lnTo>
                    <a:pt x="8629" y="8726"/>
                  </a:lnTo>
                  <a:lnTo>
                    <a:pt x="8647" y="8688"/>
                  </a:lnTo>
                  <a:close/>
                  <a:moveTo>
                    <a:pt x="8422" y="7940"/>
                  </a:moveTo>
                  <a:lnTo>
                    <a:pt x="8399" y="7987"/>
                  </a:lnTo>
                  <a:lnTo>
                    <a:pt x="8671" y="8121"/>
                  </a:lnTo>
                  <a:cubicBezTo>
                    <a:pt x="8685" y="8127"/>
                    <a:pt x="8696" y="8134"/>
                    <a:pt x="8704" y="8140"/>
                  </a:cubicBezTo>
                  <a:cubicBezTo>
                    <a:pt x="8713" y="8146"/>
                    <a:pt x="8720" y="8155"/>
                    <a:pt x="8725" y="8165"/>
                  </a:cubicBezTo>
                  <a:cubicBezTo>
                    <a:pt x="8730" y="8175"/>
                    <a:pt x="8732" y="8187"/>
                    <a:pt x="8730" y="8201"/>
                  </a:cubicBezTo>
                  <a:cubicBezTo>
                    <a:pt x="8729" y="8215"/>
                    <a:pt x="8724" y="8230"/>
                    <a:pt x="8716" y="8246"/>
                  </a:cubicBezTo>
                  <a:cubicBezTo>
                    <a:pt x="8710" y="8259"/>
                    <a:pt x="8703" y="8268"/>
                    <a:pt x="8697" y="8276"/>
                  </a:cubicBezTo>
                  <a:cubicBezTo>
                    <a:pt x="8690" y="8284"/>
                    <a:pt x="8684" y="8290"/>
                    <a:pt x="8677" y="8294"/>
                  </a:cubicBezTo>
                  <a:cubicBezTo>
                    <a:pt x="8670" y="8298"/>
                    <a:pt x="8663" y="8301"/>
                    <a:pt x="8657" y="8302"/>
                  </a:cubicBezTo>
                  <a:cubicBezTo>
                    <a:pt x="8651" y="8304"/>
                    <a:pt x="8645" y="8304"/>
                    <a:pt x="8640" y="8304"/>
                  </a:cubicBezTo>
                  <a:cubicBezTo>
                    <a:pt x="8633" y="8304"/>
                    <a:pt x="8623" y="8301"/>
                    <a:pt x="8612" y="8297"/>
                  </a:cubicBezTo>
                  <a:cubicBezTo>
                    <a:pt x="8601" y="8293"/>
                    <a:pt x="8590" y="8288"/>
                    <a:pt x="8580" y="8283"/>
                  </a:cubicBezTo>
                  <a:lnTo>
                    <a:pt x="8317" y="8154"/>
                  </a:lnTo>
                  <a:lnTo>
                    <a:pt x="8294" y="8200"/>
                  </a:lnTo>
                  <a:lnTo>
                    <a:pt x="8575" y="8338"/>
                  </a:lnTo>
                  <a:cubicBezTo>
                    <a:pt x="8583" y="8342"/>
                    <a:pt x="8594" y="8346"/>
                    <a:pt x="8605" y="8351"/>
                  </a:cubicBezTo>
                  <a:cubicBezTo>
                    <a:pt x="8617" y="8355"/>
                    <a:pt x="8629" y="8357"/>
                    <a:pt x="8641" y="8356"/>
                  </a:cubicBezTo>
                  <a:cubicBezTo>
                    <a:pt x="8666" y="8355"/>
                    <a:pt x="8687" y="8348"/>
                    <a:pt x="8705" y="8334"/>
                  </a:cubicBezTo>
                  <a:cubicBezTo>
                    <a:pt x="8723" y="8321"/>
                    <a:pt x="8740" y="8299"/>
                    <a:pt x="8755" y="8268"/>
                  </a:cubicBezTo>
                  <a:cubicBezTo>
                    <a:pt x="8766" y="8244"/>
                    <a:pt x="8774" y="8223"/>
                    <a:pt x="8777" y="8205"/>
                  </a:cubicBezTo>
                  <a:cubicBezTo>
                    <a:pt x="8780" y="8186"/>
                    <a:pt x="8779" y="8168"/>
                    <a:pt x="8775" y="8151"/>
                  </a:cubicBezTo>
                  <a:cubicBezTo>
                    <a:pt x="8771" y="8134"/>
                    <a:pt x="8763" y="8121"/>
                    <a:pt x="8752" y="8110"/>
                  </a:cubicBezTo>
                  <a:cubicBezTo>
                    <a:pt x="8741" y="8100"/>
                    <a:pt x="8723" y="8089"/>
                    <a:pt x="8700" y="8077"/>
                  </a:cubicBezTo>
                  <a:lnTo>
                    <a:pt x="8422" y="7940"/>
                  </a:lnTo>
                  <a:close/>
                  <a:moveTo>
                    <a:pt x="8996" y="7760"/>
                  </a:moveTo>
                  <a:lnTo>
                    <a:pt x="8605" y="7568"/>
                  </a:lnTo>
                  <a:lnTo>
                    <a:pt x="8582" y="7614"/>
                  </a:lnTo>
                  <a:lnTo>
                    <a:pt x="8796" y="7717"/>
                  </a:lnTo>
                  <a:cubicBezTo>
                    <a:pt x="8810" y="7724"/>
                    <a:pt x="8824" y="7731"/>
                    <a:pt x="8838" y="7737"/>
                  </a:cubicBezTo>
                  <a:cubicBezTo>
                    <a:pt x="8853" y="7743"/>
                    <a:pt x="8866" y="7749"/>
                    <a:pt x="8877" y="7754"/>
                  </a:cubicBezTo>
                  <a:cubicBezTo>
                    <a:pt x="8889" y="7759"/>
                    <a:pt x="8898" y="7763"/>
                    <a:pt x="8906" y="7766"/>
                  </a:cubicBezTo>
                  <a:cubicBezTo>
                    <a:pt x="8913" y="7769"/>
                    <a:pt x="8917" y="7770"/>
                    <a:pt x="8917" y="7770"/>
                  </a:cubicBezTo>
                  <a:cubicBezTo>
                    <a:pt x="8916" y="7770"/>
                    <a:pt x="8912" y="7770"/>
                    <a:pt x="8906" y="7769"/>
                  </a:cubicBezTo>
                  <a:cubicBezTo>
                    <a:pt x="8900" y="7769"/>
                    <a:pt x="8892" y="7769"/>
                    <a:pt x="8883" y="7768"/>
                  </a:cubicBezTo>
                  <a:cubicBezTo>
                    <a:pt x="8874" y="7768"/>
                    <a:pt x="8864" y="7767"/>
                    <a:pt x="8852" y="7767"/>
                  </a:cubicBezTo>
                  <a:cubicBezTo>
                    <a:pt x="8841" y="7766"/>
                    <a:pt x="8829" y="7766"/>
                    <a:pt x="8817" y="7766"/>
                  </a:cubicBezTo>
                  <a:lnTo>
                    <a:pt x="8504" y="7774"/>
                  </a:lnTo>
                  <a:lnTo>
                    <a:pt x="8477" y="7828"/>
                  </a:lnTo>
                  <a:lnTo>
                    <a:pt x="8868" y="8020"/>
                  </a:lnTo>
                  <a:lnTo>
                    <a:pt x="8892" y="7972"/>
                  </a:lnTo>
                  <a:lnTo>
                    <a:pt x="8664" y="7862"/>
                  </a:lnTo>
                  <a:cubicBezTo>
                    <a:pt x="8653" y="7857"/>
                    <a:pt x="8641" y="7851"/>
                    <a:pt x="8630" y="7846"/>
                  </a:cubicBezTo>
                  <a:cubicBezTo>
                    <a:pt x="8618" y="7841"/>
                    <a:pt x="8607" y="7837"/>
                    <a:pt x="8597" y="7833"/>
                  </a:cubicBezTo>
                  <a:cubicBezTo>
                    <a:pt x="8587" y="7828"/>
                    <a:pt x="8578" y="7825"/>
                    <a:pt x="8571" y="7821"/>
                  </a:cubicBezTo>
                  <a:cubicBezTo>
                    <a:pt x="8564" y="7818"/>
                    <a:pt x="8559" y="7816"/>
                    <a:pt x="8556" y="7815"/>
                  </a:cubicBezTo>
                  <a:cubicBezTo>
                    <a:pt x="8560" y="7816"/>
                    <a:pt x="8565" y="7816"/>
                    <a:pt x="8573" y="7817"/>
                  </a:cubicBezTo>
                  <a:cubicBezTo>
                    <a:pt x="8580" y="7817"/>
                    <a:pt x="8589" y="7817"/>
                    <a:pt x="8599" y="7817"/>
                  </a:cubicBezTo>
                  <a:cubicBezTo>
                    <a:pt x="8609" y="7817"/>
                    <a:pt x="8620" y="7817"/>
                    <a:pt x="8632" y="7817"/>
                  </a:cubicBezTo>
                  <a:cubicBezTo>
                    <a:pt x="8645" y="7817"/>
                    <a:pt x="8657" y="7817"/>
                    <a:pt x="8671" y="7817"/>
                  </a:cubicBezTo>
                  <a:lnTo>
                    <a:pt x="8972" y="7809"/>
                  </a:lnTo>
                  <a:lnTo>
                    <a:pt x="8996" y="7760"/>
                  </a:lnTo>
                  <a:close/>
                  <a:moveTo>
                    <a:pt x="4776" y="18063"/>
                  </a:moveTo>
                  <a:lnTo>
                    <a:pt x="4739" y="18068"/>
                  </a:lnTo>
                  <a:cubicBezTo>
                    <a:pt x="4723" y="18070"/>
                    <a:pt x="4705" y="18073"/>
                    <a:pt x="4686" y="18075"/>
                  </a:cubicBezTo>
                  <a:cubicBezTo>
                    <a:pt x="4668" y="18078"/>
                    <a:pt x="4650" y="18080"/>
                    <a:pt x="4633" y="18082"/>
                  </a:cubicBezTo>
                  <a:cubicBezTo>
                    <a:pt x="4617" y="18085"/>
                    <a:pt x="4605" y="18087"/>
                    <a:pt x="4599" y="18088"/>
                  </a:cubicBezTo>
                  <a:cubicBezTo>
                    <a:pt x="4589" y="18090"/>
                    <a:pt x="4578" y="18092"/>
                    <a:pt x="4566" y="18095"/>
                  </a:cubicBezTo>
                  <a:cubicBezTo>
                    <a:pt x="4554" y="18098"/>
                    <a:pt x="4544" y="18102"/>
                    <a:pt x="4535" y="18106"/>
                  </a:cubicBezTo>
                  <a:lnTo>
                    <a:pt x="4538" y="18100"/>
                  </a:lnTo>
                  <a:cubicBezTo>
                    <a:pt x="4546" y="18084"/>
                    <a:pt x="4550" y="18069"/>
                    <a:pt x="4551" y="18054"/>
                  </a:cubicBezTo>
                  <a:cubicBezTo>
                    <a:pt x="4552" y="18038"/>
                    <a:pt x="4551" y="18024"/>
                    <a:pt x="4546" y="18010"/>
                  </a:cubicBezTo>
                  <a:cubicBezTo>
                    <a:pt x="4541" y="17997"/>
                    <a:pt x="4533" y="17984"/>
                    <a:pt x="4522" y="17972"/>
                  </a:cubicBezTo>
                  <a:cubicBezTo>
                    <a:pt x="4511" y="17961"/>
                    <a:pt x="4498" y="17951"/>
                    <a:pt x="4482" y="17943"/>
                  </a:cubicBezTo>
                  <a:cubicBezTo>
                    <a:pt x="4472" y="17938"/>
                    <a:pt x="4462" y="17935"/>
                    <a:pt x="4452" y="17933"/>
                  </a:cubicBezTo>
                  <a:cubicBezTo>
                    <a:pt x="4442" y="17932"/>
                    <a:pt x="4433" y="17931"/>
                    <a:pt x="4424" y="17931"/>
                  </a:cubicBezTo>
                  <a:cubicBezTo>
                    <a:pt x="4416" y="17931"/>
                    <a:pt x="4408" y="17932"/>
                    <a:pt x="4400" y="17935"/>
                  </a:cubicBezTo>
                  <a:cubicBezTo>
                    <a:pt x="4393" y="17937"/>
                    <a:pt x="4387" y="17939"/>
                    <a:pt x="4381" y="17942"/>
                  </a:cubicBezTo>
                  <a:cubicBezTo>
                    <a:pt x="4375" y="17945"/>
                    <a:pt x="4369" y="17948"/>
                    <a:pt x="4363" y="17952"/>
                  </a:cubicBezTo>
                  <a:cubicBezTo>
                    <a:pt x="4357" y="17957"/>
                    <a:pt x="4351" y="17962"/>
                    <a:pt x="4345" y="17969"/>
                  </a:cubicBezTo>
                  <a:cubicBezTo>
                    <a:pt x="4339" y="17976"/>
                    <a:pt x="4333" y="17984"/>
                    <a:pt x="4326" y="17994"/>
                  </a:cubicBezTo>
                  <a:cubicBezTo>
                    <a:pt x="4320" y="18003"/>
                    <a:pt x="4314" y="18015"/>
                    <a:pt x="4307" y="18028"/>
                  </a:cubicBezTo>
                  <a:lnTo>
                    <a:pt x="4263" y="18119"/>
                  </a:lnTo>
                  <a:lnTo>
                    <a:pt x="4536" y="18254"/>
                  </a:lnTo>
                  <a:lnTo>
                    <a:pt x="4651" y="18254"/>
                  </a:lnTo>
                  <a:lnTo>
                    <a:pt x="4499" y="18179"/>
                  </a:lnTo>
                  <a:cubicBezTo>
                    <a:pt x="4504" y="18169"/>
                    <a:pt x="4510" y="18162"/>
                    <a:pt x="4516" y="18158"/>
                  </a:cubicBezTo>
                  <a:cubicBezTo>
                    <a:pt x="4523" y="18153"/>
                    <a:pt x="4532" y="18150"/>
                    <a:pt x="4546" y="18147"/>
                  </a:cubicBezTo>
                  <a:cubicBezTo>
                    <a:pt x="4569" y="18142"/>
                    <a:pt x="4591" y="18138"/>
                    <a:pt x="4612" y="18135"/>
                  </a:cubicBezTo>
                  <a:cubicBezTo>
                    <a:pt x="4633" y="18131"/>
                    <a:pt x="4652" y="18129"/>
                    <a:pt x="4669" y="18126"/>
                  </a:cubicBezTo>
                  <a:cubicBezTo>
                    <a:pt x="4686" y="18124"/>
                    <a:pt x="4702" y="18123"/>
                    <a:pt x="4715" y="18122"/>
                  </a:cubicBezTo>
                  <a:cubicBezTo>
                    <a:pt x="4728" y="18122"/>
                    <a:pt x="4739" y="18122"/>
                    <a:pt x="4747" y="18122"/>
                  </a:cubicBezTo>
                  <a:lnTo>
                    <a:pt x="4776" y="18063"/>
                  </a:lnTo>
                  <a:close/>
                  <a:moveTo>
                    <a:pt x="9002" y="9474"/>
                  </a:moveTo>
                  <a:lnTo>
                    <a:pt x="9002" y="9372"/>
                  </a:lnTo>
                  <a:lnTo>
                    <a:pt x="8955" y="9467"/>
                  </a:lnTo>
                  <a:lnTo>
                    <a:pt x="8812" y="9397"/>
                  </a:lnTo>
                  <a:lnTo>
                    <a:pt x="8878" y="9263"/>
                  </a:lnTo>
                  <a:lnTo>
                    <a:pt x="8837" y="9243"/>
                  </a:lnTo>
                  <a:lnTo>
                    <a:pt x="8772" y="9377"/>
                  </a:lnTo>
                  <a:lnTo>
                    <a:pt x="8643" y="9314"/>
                  </a:lnTo>
                  <a:lnTo>
                    <a:pt x="8722" y="9154"/>
                  </a:lnTo>
                  <a:lnTo>
                    <a:pt x="8687" y="9129"/>
                  </a:lnTo>
                  <a:lnTo>
                    <a:pt x="8581" y="9342"/>
                  </a:lnTo>
                  <a:lnTo>
                    <a:pt x="8972" y="9535"/>
                  </a:lnTo>
                  <a:lnTo>
                    <a:pt x="9002" y="9474"/>
                  </a:lnTo>
                  <a:close/>
                  <a:moveTo>
                    <a:pt x="9002" y="8988"/>
                  </a:moveTo>
                  <a:lnTo>
                    <a:pt x="9002" y="8936"/>
                  </a:lnTo>
                  <a:lnTo>
                    <a:pt x="8805" y="8888"/>
                  </a:lnTo>
                  <a:lnTo>
                    <a:pt x="8780" y="8938"/>
                  </a:lnTo>
                  <a:lnTo>
                    <a:pt x="9002" y="8988"/>
                  </a:lnTo>
                  <a:close/>
                  <a:moveTo>
                    <a:pt x="9002" y="8843"/>
                  </a:moveTo>
                  <a:lnTo>
                    <a:pt x="9002" y="8784"/>
                  </a:lnTo>
                  <a:cubicBezTo>
                    <a:pt x="8996" y="8780"/>
                    <a:pt x="8990" y="8776"/>
                    <a:pt x="8985" y="8772"/>
                  </a:cubicBezTo>
                  <a:cubicBezTo>
                    <a:pt x="8976" y="8765"/>
                    <a:pt x="8969" y="8760"/>
                    <a:pt x="8963" y="8756"/>
                  </a:cubicBezTo>
                  <a:cubicBezTo>
                    <a:pt x="8957" y="8752"/>
                    <a:pt x="8954" y="8750"/>
                    <a:pt x="8953" y="8749"/>
                  </a:cubicBezTo>
                  <a:cubicBezTo>
                    <a:pt x="8954" y="8749"/>
                    <a:pt x="8958" y="8751"/>
                    <a:pt x="8965" y="8753"/>
                  </a:cubicBezTo>
                  <a:cubicBezTo>
                    <a:pt x="8972" y="8755"/>
                    <a:pt x="8981" y="8757"/>
                    <a:pt x="8991" y="8760"/>
                  </a:cubicBezTo>
                  <a:lnTo>
                    <a:pt x="9002" y="8763"/>
                  </a:lnTo>
                  <a:lnTo>
                    <a:pt x="9002" y="8714"/>
                  </a:lnTo>
                  <a:lnTo>
                    <a:pt x="8902" y="8690"/>
                  </a:lnTo>
                  <a:lnTo>
                    <a:pt x="8876" y="8743"/>
                  </a:lnTo>
                  <a:lnTo>
                    <a:pt x="9002" y="8843"/>
                  </a:lnTo>
                  <a:close/>
                  <a:moveTo>
                    <a:pt x="9002" y="8567"/>
                  </a:moveTo>
                  <a:lnTo>
                    <a:pt x="9002" y="8502"/>
                  </a:lnTo>
                  <a:lnTo>
                    <a:pt x="8997" y="8498"/>
                  </a:lnTo>
                  <a:lnTo>
                    <a:pt x="8974" y="8545"/>
                  </a:lnTo>
                  <a:lnTo>
                    <a:pt x="9002" y="8567"/>
                  </a:lnTo>
                  <a:close/>
                  <a:moveTo>
                    <a:pt x="4489" y="18014"/>
                  </a:moveTo>
                  <a:cubicBezTo>
                    <a:pt x="4498" y="18023"/>
                    <a:pt x="4503" y="18032"/>
                    <a:pt x="4506" y="18041"/>
                  </a:cubicBezTo>
                  <a:cubicBezTo>
                    <a:pt x="4509" y="18052"/>
                    <a:pt x="4510" y="18064"/>
                    <a:pt x="4508" y="18076"/>
                  </a:cubicBezTo>
                  <a:cubicBezTo>
                    <a:pt x="4505" y="18089"/>
                    <a:pt x="4500" y="18104"/>
                    <a:pt x="4491" y="18122"/>
                  </a:cubicBezTo>
                  <a:lnTo>
                    <a:pt x="4470" y="18165"/>
                  </a:lnTo>
                  <a:lnTo>
                    <a:pt x="4324" y="18093"/>
                  </a:lnTo>
                  <a:lnTo>
                    <a:pt x="4347" y="18046"/>
                  </a:lnTo>
                  <a:cubicBezTo>
                    <a:pt x="4352" y="18036"/>
                    <a:pt x="4358" y="18027"/>
                    <a:pt x="4363" y="18020"/>
                  </a:cubicBezTo>
                  <a:cubicBezTo>
                    <a:pt x="4368" y="18013"/>
                    <a:pt x="4374" y="18006"/>
                    <a:pt x="4379" y="18001"/>
                  </a:cubicBezTo>
                  <a:cubicBezTo>
                    <a:pt x="4389" y="17992"/>
                    <a:pt x="4402" y="17987"/>
                    <a:pt x="4416" y="17985"/>
                  </a:cubicBezTo>
                  <a:cubicBezTo>
                    <a:pt x="4431" y="17984"/>
                    <a:pt x="4444" y="17986"/>
                    <a:pt x="4457" y="17992"/>
                  </a:cubicBezTo>
                  <a:cubicBezTo>
                    <a:pt x="4470" y="17999"/>
                    <a:pt x="4481" y="18006"/>
                    <a:pt x="4489" y="18014"/>
                  </a:cubicBezTo>
                  <a:close/>
                  <a:moveTo>
                    <a:pt x="4787" y="17669"/>
                  </a:moveTo>
                  <a:cubicBezTo>
                    <a:pt x="4772" y="17668"/>
                    <a:pt x="4758" y="17669"/>
                    <a:pt x="4745" y="17672"/>
                  </a:cubicBezTo>
                  <a:cubicBezTo>
                    <a:pt x="4732" y="17676"/>
                    <a:pt x="4720" y="17681"/>
                    <a:pt x="4709" y="17688"/>
                  </a:cubicBezTo>
                  <a:cubicBezTo>
                    <a:pt x="4698" y="17696"/>
                    <a:pt x="4686" y="17707"/>
                    <a:pt x="4672" y="17722"/>
                  </a:cubicBezTo>
                  <a:lnTo>
                    <a:pt x="4635" y="17760"/>
                  </a:lnTo>
                  <a:cubicBezTo>
                    <a:pt x="4616" y="17779"/>
                    <a:pt x="4600" y="17792"/>
                    <a:pt x="4585" y="17797"/>
                  </a:cubicBezTo>
                  <a:cubicBezTo>
                    <a:pt x="4571" y="17802"/>
                    <a:pt x="4556" y="17801"/>
                    <a:pt x="4540" y="17793"/>
                  </a:cubicBezTo>
                  <a:cubicBezTo>
                    <a:pt x="4520" y="17783"/>
                    <a:pt x="4507" y="17769"/>
                    <a:pt x="4502" y="17750"/>
                  </a:cubicBezTo>
                  <a:cubicBezTo>
                    <a:pt x="4498" y="17730"/>
                    <a:pt x="4502" y="17708"/>
                    <a:pt x="4514" y="17684"/>
                  </a:cubicBezTo>
                  <a:cubicBezTo>
                    <a:pt x="4518" y="17675"/>
                    <a:pt x="4522" y="17668"/>
                    <a:pt x="4527" y="17661"/>
                  </a:cubicBezTo>
                  <a:cubicBezTo>
                    <a:pt x="4532" y="17654"/>
                    <a:pt x="4537" y="17647"/>
                    <a:pt x="4544" y="17641"/>
                  </a:cubicBezTo>
                  <a:cubicBezTo>
                    <a:pt x="4550" y="17635"/>
                    <a:pt x="4557" y="17629"/>
                    <a:pt x="4565" y="17623"/>
                  </a:cubicBezTo>
                  <a:cubicBezTo>
                    <a:pt x="4573" y="17617"/>
                    <a:pt x="4583" y="17611"/>
                    <a:pt x="4594" y="17605"/>
                  </a:cubicBezTo>
                  <a:lnTo>
                    <a:pt x="4570" y="17568"/>
                  </a:lnTo>
                  <a:cubicBezTo>
                    <a:pt x="4527" y="17593"/>
                    <a:pt x="4495" y="17626"/>
                    <a:pt x="4474" y="17667"/>
                  </a:cubicBezTo>
                  <a:cubicBezTo>
                    <a:pt x="4465" y="17686"/>
                    <a:pt x="4459" y="17705"/>
                    <a:pt x="4457" y="17723"/>
                  </a:cubicBezTo>
                  <a:cubicBezTo>
                    <a:pt x="4455" y="17741"/>
                    <a:pt x="4456" y="17758"/>
                    <a:pt x="4461" y="17774"/>
                  </a:cubicBezTo>
                  <a:cubicBezTo>
                    <a:pt x="4465" y="17790"/>
                    <a:pt x="4473" y="17804"/>
                    <a:pt x="4483" y="17817"/>
                  </a:cubicBezTo>
                  <a:cubicBezTo>
                    <a:pt x="4494" y="17830"/>
                    <a:pt x="4508" y="17841"/>
                    <a:pt x="4524" y="17849"/>
                  </a:cubicBezTo>
                  <a:cubicBezTo>
                    <a:pt x="4550" y="17861"/>
                    <a:pt x="4575" y="17863"/>
                    <a:pt x="4600" y="17856"/>
                  </a:cubicBezTo>
                  <a:cubicBezTo>
                    <a:pt x="4612" y="17852"/>
                    <a:pt x="4623" y="17846"/>
                    <a:pt x="4633" y="17838"/>
                  </a:cubicBezTo>
                  <a:cubicBezTo>
                    <a:pt x="4643" y="17830"/>
                    <a:pt x="4655" y="17819"/>
                    <a:pt x="4669" y="17803"/>
                  </a:cubicBezTo>
                  <a:lnTo>
                    <a:pt x="4701" y="17770"/>
                  </a:lnTo>
                  <a:cubicBezTo>
                    <a:pt x="4738" y="17730"/>
                    <a:pt x="4773" y="17719"/>
                    <a:pt x="4808" y="17736"/>
                  </a:cubicBezTo>
                  <a:cubicBezTo>
                    <a:pt x="4831" y="17747"/>
                    <a:pt x="4845" y="17766"/>
                    <a:pt x="4850" y="17791"/>
                  </a:cubicBezTo>
                  <a:cubicBezTo>
                    <a:pt x="4852" y="17803"/>
                    <a:pt x="4853" y="17814"/>
                    <a:pt x="4851" y="17824"/>
                  </a:cubicBezTo>
                  <a:cubicBezTo>
                    <a:pt x="4849" y="17834"/>
                    <a:pt x="4844" y="17847"/>
                    <a:pt x="4837" y="17862"/>
                  </a:cubicBezTo>
                  <a:cubicBezTo>
                    <a:pt x="4827" y="17881"/>
                    <a:pt x="4815" y="17898"/>
                    <a:pt x="4802" y="17913"/>
                  </a:cubicBezTo>
                  <a:cubicBezTo>
                    <a:pt x="4788" y="17927"/>
                    <a:pt x="4771" y="17939"/>
                    <a:pt x="4751" y="17950"/>
                  </a:cubicBezTo>
                  <a:lnTo>
                    <a:pt x="4778" y="17988"/>
                  </a:lnTo>
                  <a:cubicBezTo>
                    <a:pt x="4799" y="17975"/>
                    <a:pt x="4818" y="17959"/>
                    <a:pt x="4834" y="17942"/>
                  </a:cubicBezTo>
                  <a:cubicBezTo>
                    <a:pt x="4850" y="17924"/>
                    <a:pt x="4863" y="17904"/>
                    <a:pt x="4875" y="17880"/>
                  </a:cubicBezTo>
                  <a:cubicBezTo>
                    <a:pt x="4884" y="17862"/>
                    <a:pt x="4890" y="17845"/>
                    <a:pt x="4893" y="17830"/>
                  </a:cubicBezTo>
                  <a:cubicBezTo>
                    <a:pt x="4896" y="17814"/>
                    <a:pt x="4896" y="17798"/>
                    <a:pt x="4894" y="17781"/>
                  </a:cubicBezTo>
                  <a:cubicBezTo>
                    <a:pt x="4892" y="17758"/>
                    <a:pt x="4884" y="17738"/>
                    <a:pt x="4872" y="17720"/>
                  </a:cubicBezTo>
                  <a:cubicBezTo>
                    <a:pt x="4860" y="17703"/>
                    <a:pt x="4845" y="17689"/>
                    <a:pt x="4827" y="17680"/>
                  </a:cubicBezTo>
                  <a:cubicBezTo>
                    <a:pt x="4815" y="17674"/>
                    <a:pt x="4801" y="17671"/>
                    <a:pt x="4787" y="17669"/>
                  </a:cubicBezTo>
                  <a:close/>
                  <a:moveTo>
                    <a:pt x="5004" y="17599"/>
                  </a:moveTo>
                  <a:lnTo>
                    <a:pt x="4613" y="17406"/>
                  </a:lnTo>
                  <a:lnTo>
                    <a:pt x="4591" y="17452"/>
                  </a:lnTo>
                  <a:lnTo>
                    <a:pt x="4982" y="17644"/>
                  </a:lnTo>
                  <a:lnTo>
                    <a:pt x="5004" y="17599"/>
                  </a:lnTo>
                  <a:close/>
                  <a:moveTo>
                    <a:pt x="4779" y="17069"/>
                  </a:moveTo>
                  <a:lnTo>
                    <a:pt x="4652" y="17328"/>
                  </a:lnTo>
                  <a:lnTo>
                    <a:pt x="4691" y="17347"/>
                  </a:lnTo>
                  <a:lnTo>
                    <a:pt x="4743" y="17243"/>
                  </a:lnTo>
                  <a:lnTo>
                    <a:pt x="5094" y="17415"/>
                  </a:lnTo>
                  <a:lnTo>
                    <a:pt x="5116" y="17370"/>
                  </a:lnTo>
                  <a:lnTo>
                    <a:pt x="4765" y="17198"/>
                  </a:lnTo>
                  <a:lnTo>
                    <a:pt x="4817" y="17092"/>
                  </a:lnTo>
                  <a:lnTo>
                    <a:pt x="4779" y="17069"/>
                  </a:lnTo>
                  <a:close/>
                  <a:moveTo>
                    <a:pt x="4947" y="16729"/>
                  </a:moveTo>
                  <a:lnTo>
                    <a:pt x="4920" y="16783"/>
                  </a:lnTo>
                  <a:lnTo>
                    <a:pt x="5033" y="16931"/>
                  </a:lnTo>
                  <a:cubicBezTo>
                    <a:pt x="5040" y="16941"/>
                    <a:pt x="5047" y="16951"/>
                    <a:pt x="5053" y="16959"/>
                  </a:cubicBezTo>
                  <a:cubicBezTo>
                    <a:pt x="5060" y="16967"/>
                    <a:pt x="5064" y="16972"/>
                    <a:pt x="5066" y="16974"/>
                  </a:cubicBezTo>
                  <a:cubicBezTo>
                    <a:pt x="5057" y="16974"/>
                    <a:pt x="5048" y="16973"/>
                    <a:pt x="5039" y="16973"/>
                  </a:cubicBezTo>
                  <a:cubicBezTo>
                    <a:pt x="5031" y="16972"/>
                    <a:pt x="5022" y="16972"/>
                    <a:pt x="5012" y="16972"/>
                  </a:cubicBezTo>
                  <a:lnTo>
                    <a:pt x="4827" y="16973"/>
                  </a:lnTo>
                  <a:lnTo>
                    <a:pt x="4798" y="17030"/>
                  </a:lnTo>
                  <a:lnTo>
                    <a:pt x="5096" y="17021"/>
                  </a:lnTo>
                  <a:lnTo>
                    <a:pt x="5251" y="17097"/>
                  </a:lnTo>
                  <a:lnTo>
                    <a:pt x="5275" y="17048"/>
                  </a:lnTo>
                  <a:lnTo>
                    <a:pt x="5123" y="16973"/>
                  </a:lnTo>
                  <a:lnTo>
                    <a:pt x="4947" y="16729"/>
                  </a:lnTo>
                  <a:close/>
                  <a:moveTo>
                    <a:pt x="5306" y="16300"/>
                  </a:moveTo>
                  <a:cubicBezTo>
                    <a:pt x="5280" y="16294"/>
                    <a:pt x="5255" y="16293"/>
                    <a:pt x="5230" y="16296"/>
                  </a:cubicBezTo>
                  <a:cubicBezTo>
                    <a:pt x="5221" y="16297"/>
                    <a:pt x="5211" y="16300"/>
                    <a:pt x="5200" y="16303"/>
                  </a:cubicBezTo>
                  <a:cubicBezTo>
                    <a:pt x="5189" y="16307"/>
                    <a:pt x="5178" y="16312"/>
                    <a:pt x="5167" y="16318"/>
                  </a:cubicBezTo>
                  <a:cubicBezTo>
                    <a:pt x="5156" y="16325"/>
                    <a:pt x="5145" y="16334"/>
                    <a:pt x="5134" y="16345"/>
                  </a:cubicBezTo>
                  <a:cubicBezTo>
                    <a:pt x="5124" y="16357"/>
                    <a:pt x="5114" y="16371"/>
                    <a:pt x="5106" y="16388"/>
                  </a:cubicBezTo>
                  <a:cubicBezTo>
                    <a:pt x="5094" y="16412"/>
                    <a:pt x="5088" y="16436"/>
                    <a:pt x="5088" y="16460"/>
                  </a:cubicBezTo>
                  <a:cubicBezTo>
                    <a:pt x="5088" y="16484"/>
                    <a:pt x="5093" y="16506"/>
                    <a:pt x="5104" y="16528"/>
                  </a:cubicBezTo>
                  <a:cubicBezTo>
                    <a:pt x="5115" y="16550"/>
                    <a:pt x="5130" y="16571"/>
                    <a:pt x="5152" y="16590"/>
                  </a:cubicBezTo>
                  <a:cubicBezTo>
                    <a:pt x="5173" y="16609"/>
                    <a:pt x="5199" y="16627"/>
                    <a:pt x="5230" y="16642"/>
                  </a:cubicBezTo>
                  <a:cubicBezTo>
                    <a:pt x="5298" y="16675"/>
                    <a:pt x="5357" y="16685"/>
                    <a:pt x="5408" y="16672"/>
                  </a:cubicBezTo>
                  <a:cubicBezTo>
                    <a:pt x="5430" y="16666"/>
                    <a:pt x="5450" y="16656"/>
                    <a:pt x="5468" y="16642"/>
                  </a:cubicBezTo>
                  <a:cubicBezTo>
                    <a:pt x="5486" y="16628"/>
                    <a:pt x="5500" y="16609"/>
                    <a:pt x="5512" y="16585"/>
                  </a:cubicBezTo>
                  <a:cubicBezTo>
                    <a:pt x="5522" y="16564"/>
                    <a:pt x="5528" y="16545"/>
                    <a:pt x="5530" y="16526"/>
                  </a:cubicBezTo>
                  <a:cubicBezTo>
                    <a:pt x="5532" y="16508"/>
                    <a:pt x="5530" y="16488"/>
                    <a:pt x="5523" y="16467"/>
                  </a:cubicBezTo>
                  <a:cubicBezTo>
                    <a:pt x="5515" y="16438"/>
                    <a:pt x="5500" y="16413"/>
                    <a:pt x="5480" y="16392"/>
                  </a:cubicBezTo>
                  <a:cubicBezTo>
                    <a:pt x="5459" y="16370"/>
                    <a:pt x="5430" y="16350"/>
                    <a:pt x="5393" y="16332"/>
                  </a:cubicBezTo>
                  <a:cubicBezTo>
                    <a:pt x="5361" y="16316"/>
                    <a:pt x="5332" y="16306"/>
                    <a:pt x="5306" y="16300"/>
                  </a:cubicBezTo>
                  <a:close/>
                  <a:moveTo>
                    <a:pt x="5415" y="16410"/>
                  </a:moveTo>
                  <a:cubicBezTo>
                    <a:pt x="5427" y="16418"/>
                    <a:pt x="5437" y="16425"/>
                    <a:pt x="5445" y="16432"/>
                  </a:cubicBezTo>
                  <a:cubicBezTo>
                    <a:pt x="5454" y="16439"/>
                    <a:pt x="5461" y="16446"/>
                    <a:pt x="5466" y="16453"/>
                  </a:cubicBezTo>
                  <a:cubicBezTo>
                    <a:pt x="5472" y="16460"/>
                    <a:pt x="5476" y="16467"/>
                    <a:pt x="5480" y="16475"/>
                  </a:cubicBezTo>
                  <a:cubicBezTo>
                    <a:pt x="5486" y="16490"/>
                    <a:pt x="5490" y="16504"/>
                    <a:pt x="5490" y="16519"/>
                  </a:cubicBezTo>
                  <a:cubicBezTo>
                    <a:pt x="5489" y="16534"/>
                    <a:pt x="5485" y="16549"/>
                    <a:pt x="5477" y="16565"/>
                  </a:cubicBezTo>
                  <a:cubicBezTo>
                    <a:pt x="5474" y="16573"/>
                    <a:pt x="5469" y="16580"/>
                    <a:pt x="5462" y="16588"/>
                  </a:cubicBezTo>
                  <a:cubicBezTo>
                    <a:pt x="5456" y="16595"/>
                    <a:pt x="5449" y="16602"/>
                    <a:pt x="5442" y="16607"/>
                  </a:cubicBezTo>
                  <a:cubicBezTo>
                    <a:pt x="5435" y="16613"/>
                    <a:pt x="5427" y="16617"/>
                    <a:pt x="5419" y="16621"/>
                  </a:cubicBezTo>
                  <a:cubicBezTo>
                    <a:pt x="5411" y="16625"/>
                    <a:pt x="5403" y="16627"/>
                    <a:pt x="5394" y="16627"/>
                  </a:cubicBezTo>
                  <a:cubicBezTo>
                    <a:pt x="5377" y="16628"/>
                    <a:pt x="5356" y="16625"/>
                    <a:pt x="5330" y="16618"/>
                  </a:cubicBezTo>
                  <a:cubicBezTo>
                    <a:pt x="5303" y="16611"/>
                    <a:pt x="5276" y="16600"/>
                    <a:pt x="5246" y="16585"/>
                  </a:cubicBezTo>
                  <a:cubicBezTo>
                    <a:pt x="5222" y="16573"/>
                    <a:pt x="5202" y="16562"/>
                    <a:pt x="5186" y="16550"/>
                  </a:cubicBezTo>
                  <a:cubicBezTo>
                    <a:pt x="5170" y="16538"/>
                    <a:pt x="5158" y="16526"/>
                    <a:pt x="5148" y="16512"/>
                  </a:cubicBezTo>
                  <a:cubicBezTo>
                    <a:pt x="5138" y="16498"/>
                    <a:pt x="5132" y="16481"/>
                    <a:pt x="5131" y="16462"/>
                  </a:cubicBezTo>
                  <a:cubicBezTo>
                    <a:pt x="5131" y="16443"/>
                    <a:pt x="5135" y="16424"/>
                    <a:pt x="5144" y="16406"/>
                  </a:cubicBezTo>
                  <a:cubicBezTo>
                    <a:pt x="5155" y="16383"/>
                    <a:pt x="5169" y="16368"/>
                    <a:pt x="5187" y="16359"/>
                  </a:cubicBezTo>
                  <a:cubicBezTo>
                    <a:pt x="5205" y="16350"/>
                    <a:pt x="5222" y="16345"/>
                    <a:pt x="5240" y="16345"/>
                  </a:cubicBezTo>
                  <a:cubicBezTo>
                    <a:pt x="5257" y="16346"/>
                    <a:pt x="5276" y="16349"/>
                    <a:pt x="5298" y="16356"/>
                  </a:cubicBezTo>
                  <a:cubicBezTo>
                    <a:pt x="5319" y="16363"/>
                    <a:pt x="5345" y="16374"/>
                    <a:pt x="5374" y="16388"/>
                  </a:cubicBezTo>
                  <a:cubicBezTo>
                    <a:pt x="5390" y="16396"/>
                    <a:pt x="5403" y="16403"/>
                    <a:pt x="5415" y="16410"/>
                  </a:cubicBezTo>
                  <a:close/>
                  <a:moveTo>
                    <a:pt x="5340" y="15929"/>
                  </a:moveTo>
                  <a:lnTo>
                    <a:pt x="5239" y="16135"/>
                  </a:lnTo>
                  <a:lnTo>
                    <a:pt x="5630" y="16327"/>
                  </a:lnTo>
                  <a:lnTo>
                    <a:pt x="5653" y="16280"/>
                  </a:lnTo>
                  <a:lnTo>
                    <a:pt x="5467" y="16188"/>
                  </a:lnTo>
                  <a:lnTo>
                    <a:pt x="5529" y="16063"/>
                  </a:lnTo>
                  <a:lnTo>
                    <a:pt x="5491" y="16044"/>
                  </a:lnTo>
                  <a:lnTo>
                    <a:pt x="5429" y="16170"/>
                  </a:lnTo>
                  <a:lnTo>
                    <a:pt x="5301" y="16106"/>
                  </a:lnTo>
                  <a:lnTo>
                    <a:pt x="5375" y="15955"/>
                  </a:lnTo>
                  <a:lnTo>
                    <a:pt x="5340" y="15929"/>
                  </a:lnTo>
                  <a:close/>
                  <a:moveTo>
                    <a:pt x="6006" y="15562"/>
                  </a:moveTo>
                  <a:lnTo>
                    <a:pt x="5599" y="15404"/>
                  </a:lnTo>
                  <a:lnTo>
                    <a:pt x="5565" y="15473"/>
                  </a:lnTo>
                  <a:lnTo>
                    <a:pt x="5788" y="15674"/>
                  </a:lnTo>
                  <a:cubicBezTo>
                    <a:pt x="5802" y="15686"/>
                    <a:pt x="5814" y="15696"/>
                    <a:pt x="5826" y="15705"/>
                  </a:cubicBezTo>
                  <a:cubicBezTo>
                    <a:pt x="5837" y="15713"/>
                    <a:pt x="5843" y="15718"/>
                    <a:pt x="5845" y="15719"/>
                  </a:cubicBezTo>
                  <a:cubicBezTo>
                    <a:pt x="5843" y="15719"/>
                    <a:pt x="5835" y="15717"/>
                    <a:pt x="5821" y="15713"/>
                  </a:cubicBezTo>
                  <a:cubicBezTo>
                    <a:pt x="5807" y="15709"/>
                    <a:pt x="5790" y="15705"/>
                    <a:pt x="5769" y="15701"/>
                  </a:cubicBezTo>
                  <a:lnTo>
                    <a:pt x="5479" y="15647"/>
                  </a:lnTo>
                  <a:lnTo>
                    <a:pt x="5445" y="15715"/>
                  </a:lnTo>
                  <a:lnTo>
                    <a:pt x="5819" y="15942"/>
                  </a:lnTo>
                  <a:lnTo>
                    <a:pt x="5842" y="15897"/>
                  </a:lnTo>
                  <a:lnTo>
                    <a:pt x="5574" y="15738"/>
                  </a:lnTo>
                  <a:cubicBezTo>
                    <a:pt x="5569" y="15735"/>
                    <a:pt x="5562" y="15731"/>
                    <a:pt x="5555" y="15727"/>
                  </a:cubicBezTo>
                  <a:cubicBezTo>
                    <a:pt x="5547" y="15723"/>
                    <a:pt x="5540" y="15718"/>
                    <a:pt x="5532" y="15714"/>
                  </a:cubicBezTo>
                  <a:cubicBezTo>
                    <a:pt x="5525" y="15710"/>
                    <a:pt x="5518" y="15706"/>
                    <a:pt x="5513" y="15703"/>
                  </a:cubicBezTo>
                  <a:cubicBezTo>
                    <a:pt x="5508" y="15700"/>
                    <a:pt x="5505" y="15699"/>
                    <a:pt x="5503" y="15698"/>
                  </a:cubicBezTo>
                  <a:cubicBezTo>
                    <a:pt x="5508" y="15699"/>
                    <a:pt x="5517" y="15701"/>
                    <a:pt x="5531" y="15704"/>
                  </a:cubicBezTo>
                  <a:cubicBezTo>
                    <a:pt x="5546" y="15707"/>
                    <a:pt x="5565" y="15711"/>
                    <a:pt x="5587" y="15715"/>
                  </a:cubicBezTo>
                  <a:lnTo>
                    <a:pt x="5902" y="15774"/>
                  </a:lnTo>
                  <a:lnTo>
                    <a:pt x="5922" y="15734"/>
                  </a:lnTo>
                  <a:lnTo>
                    <a:pt x="5671" y="15507"/>
                  </a:lnTo>
                  <a:cubicBezTo>
                    <a:pt x="5666" y="15502"/>
                    <a:pt x="5660" y="15497"/>
                    <a:pt x="5655" y="15492"/>
                  </a:cubicBezTo>
                  <a:cubicBezTo>
                    <a:pt x="5649" y="15487"/>
                    <a:pt x="5643" y="15483"/>
                    <a:pt x="5638" y="15478"/>
                  </a:cubicBezTo>
                  <a:cubicBezTo>
                    <a:pt x="5632" y="15474"/>
                    <a:pt x="5628" y="15470"/>
                    <a:pt x="5624" y="15467"/>
                  </a:cubicBezTo>
                  <a:cubicBezTo>
                    <a:pt x="5621" y="15464"/>
                    <a:pt x="5618" y="15462"/>
                    <a:pt x="5618" y="15461"/>
                  </a:cubicBezTo>
                  <a:cubicBezTo>
                    <a:pt x="5619" y="15462"/>
                    <a:pt x="5621" y="15463"/>
                    <a:pt x="5626" y="15465"/>
                  </a:cubicBezTo>
                  <a:cubicBezTo>
                    <a:pt x="5631" y="15467"/>
                    <a:pt x="5636" y="15469"/>
                    <a:pt x="5643" y="15473"/>
                  </a:cubicBezTo>
                  <a:cubicBezTo>
                    <a:pt x="5650" y="15476"/>
                    <a:pt x="5657" y="15479"/>
                    <a:pt x="5665" y="15482"/>
                  </a:cubicBezTo>
                  <a:cubicBezTo>
                    <a:pt x="5672" y="15485"/>
                    <a:pt x="5679" y="15488"/>
                    <a:pt x="5685" y="15491"/>
                  </a:cubicBezTo>
                  <a:lnTo>
                    <a:pt x="5983" y="15609"/>
                  </a:lnTo>
                  <a:lnTo>
                    <a:pt x="6006" y="15562"/>
                  </a:lnTo>
                  <a:close/>
                  <a:moveTo>
                    <a:pt x="5791" y="15014"/>
                  </a:moveTo>
                  <a:lnTo>
                    <a:pt x="5768" y="15060"/>
                  </a:lnTo>
                  <a:lnTo>
                    <a:pt x="6040" y="15194"/>
                  </a:lnTo>
                  <a:cubicBezTo>
                    <a:pt x="6053" y="15201"/>
                    <a:pt x="6064" y="15207"/>
                    <a:pt x="6073" y="15213"/>
                  </a:cubicBezTo>
                  <a:cubicBezTo>
                    <a:pt x="6081" y="15220"/>
                    <a:pt x="6088" y="15228"/>
                    <a:pt x="6094" y="15239"/>
                  </a:cubicBezTo>
                  <a:cubicBezTo>
                    <a:pt x="6099" y="15249"/>
                    <a:pt x="6101" y="15261"/>
                    <a:pt x="6099" y="15275"/>
                  </a:cubicBezTo>
                  <a:cubicBezTo>
                    <a:pt x="6097" y="15288"/>
                    <a:pt x="6092" y="15304"/>
                    <a:pt x="6084" y="15320"/>
                  </a:cubicBezTo>
                  <a:cubicBezTo>
                    <a:pt x="6078" y="15332"/>
                    <a:pt x="6072" y="15342"/>
                    <a:pt x="6066" y="15350"/>
                  </a:cubicBezTo>
                  <a:cubicBezTo>
                    <a:pt x="6059" y="15357"/>
                    <a:pt x="6052" y="15363"/>
                    <a:pt x="6046" y="15367"/>
                  </a:cubicBezTo>
                  <a:cubicBezTo>
                    <a:pt x="6039" y="15371"/>
                    <a:pt x="6032" y="15374"/>
                    <a:pt x="6026" y="15376"/>
                  </a:cubicBezTo>
                  <a:cubicBezTo>
                    <a:pt x="6020" y="15377"/>
                    <a:pt x="6014" y="15378"/>
                    <a:pt x="6009" y="15377"/>
                  </a:cubicBezTo>
                  <a:cubicBezTo>
                    <a:pt x="6001" y="15377"/>
                    <a:pt x="5992" y="15375"/>
                    <a:pt x="5981" y="15370"/>
                  </a:cubicBezTo>
                  <a:cubicBezTo>
                    <a:pt x="5969" y="15366"/>
                    <a:pt x="5959" y="15361"/>
                    <a:pt x="5949" y="15357"/>
                  </a:cubicBezTo>
                  <a:lnTo>
                    <a:pt x="5686" y="15227"/>
                  </a:lnTo>
                  <a:lnTo>
                    <a:pt x="5663" y="15273"/>
                  </a:lnTo>
                  <a:lnTo>
                    <a:pt x="5943" y="15411"/>
                  </a:lnTo>
                  <a:cubicBezTo>
                    <a:pt x="5952" y="15415"/>
                    <a:pt x="5962" y="15420"/>
                    <a:pt x="5974" y="15424"/>
                  </a:cubicBezTo>
                  <a:cubicBezTo>
                    <a:pt x="5986" y="15428"/>
                    <a:pt x="5998" y="15430"/>
                    <a:pt x="6010" y="15430"/>
                  </a:cubicBezTo>
                  <a:cubicBezTo>
                    <a:pt x="6034" y="15429"/>
                    <a:pt x="6056" y="15421"/>
                    <a:pt x="6074" y="15408"/>
                  </a:cubicBezTo>
                  <a:cubicBezTo>
                    <a:pt x="6092" y="15394"/>
                    <a:pt x="6108" y="15372"/>
                    <a:pt x="6123" y="15342"/>
                  </a:cubicBezTo>
                  <a:cubicBezTo>
                    <a:pt x="6135" y="15318"/>
                    <a:pt x="6142" y="15297"/>
                    <a:pt x="6145" y="15278"/>
                  </a:cubicBezTo>
                  <a:cubicBezTo>
                    <a:pt x="6148" y="15259"/>
                    <a:pt x="6148" y="15242"/>
                    <a:pt x="6143" y="15224"/>
                  </a:cubicBezTo>
                  <a:cubicBezTo>
                    <a:pt x="6139" y="15208"/>
                    <a:pt x="6132" y="15194"/>
                    <a:pt x="6121" y="15184"/>
                  </a:cubicBezTo>
                  <a:cubicBezTo>
                    <a:pt x="6109" y="15173"/>
                    <a:pt x="6092" y="15162"/>
                    <a:pt x="6069" y="15151"/>
                  </a:cubicBezTo>
                  <a:lnTo>
                    <a:pt x="5791" y="15014"/>
                  </a:lnTo>
                  <a:close/>
                  <a:moveTo>
                    <a:pt x="5633" y="15145"/>
                  </a:moveTo>
                  <a:cubicBezTo>
                    <a:pt x="5625" y="15148"/>
                    <a:pt x="5619" y="15153"/>
                    <a:pt x="5615" y="15162"/>
                  </a:cubicBezTo>
                  <a:cubicBezTo>
                    <a:pt x="5611" y="15170"/>
                    <a:pt x="5610" y="15178"/>
                    <a:pt x="5613" y="15186"/>
                  </a:cubicBezTo>
                  <a:cubicBezTo>
                    <a:pt x="5616" y="15195"/>
                    <a:pt x="5621" y="15201"/>
                    <a:pt x="5629" y="15205"/>
                  </a:cubicBezTo>
                  <a:cubicBezTo>
                    <a:pt x="5638" y="15209"/>
                    <a:pt x="5646" y="15210"/>
                    <a:pt x="5655" y="15207"/>
                  </a:cubicBezTo>
                  <a:cubicBezTo>
                    <a:pt x="5664" y="15204"/>
                    <a:pt x="5670" y="15198"/>
                    <a:pt x="5674" y="15190"/>
                  </a:cubicBezTo>
                  <a:cubicBezTo>
                    <a:pt x="5678" y="15182"/>
                    <a:pt x="5679" y="15173"/>
                    <a:pt x="5675" y="15165"/>
                  </a:cubicBezTo>
                  <a:cubicBezTo>
                    <a:pt x="5672" y="15157"/>
                    <a:pt x="5667" y="15150"/>
                    <a:pt x="5658" y="15146"/>
                  </a:cubicBezTo>
                  <a:cubicBezTo>
                    <a:pt x="5650" y="15142"/>
                    <a:pt x="5642" y="15142"/>
                    <a:pt x="5633" y="15145"/>
                  </a:cubicBezTo>
                  <a:close/>
                  <a:moveTo>
                    <a:pt x="5691" y="15028"/>
                  </a:moveTo>
                  <a:cubicBezTo>
                    <a:pt x="5682" y="15031"/>
                    <a:pt x="5676" y="15036"/>
                    <a:pt x="5672" y="15045"/>
                  </a:cubicBezTo>
                  <a:cubicBezTo>
                    <a:pt x="5668" y="15053"/>
                    <a:pt x="5668" y="15061"/>
                    <a:pt x="5670" y="15069"/>
                  </a:cubicBezTo>
                  <a:cubicBezTo>
                    <a:pt x="5673" y="15078"/>
                    <a:pt x="5679" y="15084"/>
                    <a:pt x="5687" y="15088"/>
                  </a:cubicBezTo>
                  <a:cubicBezTo>
                    <a:pt x="5695" y="15092"/>
                    <a:pt x="5704" y="15093"/>
                    <a:pt x="5712" y="15090"/>
                  </a:cubicBezTo>
                  <a:cubicBezTo>
                    <a:pt x="5721" y="15087"/>
                    <a:pt x="5727" y="15082"/>
                    <a:pt x="5732" y="15073"/>
                  </a:cubicBezTo>
                  <a:cubicBezTo>
                    <a:pt x="5736" y="15065"/>
                    <a:pt x="5736" y="15057"/>
                    <a:pt x="5733" y="15048"/>
                  </a:cubicBezTo>
                  <a:cubicBezTo>
                    <a:pt x="5730" y="15040"/>
                    <a:pt x="5724" y="15034"/>
                    <a:pt x="5716" y="15029"/>
                  </a:cubicBezTo>
                  <a:cubicBezTo>
                    <a:pt x="5708" y="15025"/>
                    <a:pt x="5699" y="15025"/>
                    <a:pt x="5691" y="15028"/>
                  </a:cubicBezTo>
                  <a:close/>
                  <a:moveTo>
                    <a:pt x="6365" y="14834"/>
                  </a:moveTo>
                  <a:lnTo>
                    <a:pt x="5974" y="14641"/>
                  </a:lnTo>
                  <a:lnTo>
                    <a:pt x="5951" y="14687"/>
                  </a:lnTo>
                  <a:lnTo>
                    <a:pt x="6165" y="14790"/>
                  </a:lnTo>
                  <a:cubicBezTo>
                    <a:pt x="6179" y="14797"/>
                    <a:pt x="6193" y="14804"/>
                    <a:pt x="6207" y="14810"/>
                  </a:cubicBezTo>
                  <a:cubicBezTo>
                    <a:pt x="6221" y="14817"/>
                    <a:pt x="6234" y="14822"/>
                    <a:pt x="6246" y="14827"/>
                  </a:cubicBezTo>
                  <a:cubicBezTo>
                    <a:pt x="6257" y="14832"/>
                    <a:pt x="6267" y="14836"/>
                    <a:pt x="6274" y="14839"/>
                  </a:cubicBezTo>
                  <a:cubicBezTo>
                    <a:pt x="6282" y="14842"/>
                    <a:pt x="6286" y="14844"/>
                    <a:pt x="6286" y="14844"/>
                  </a:cubicBezTo>
                  <a:cubicBezTo>
                    <a:pt x="6285" y="14844"/>
                    <a:pt x="6281" y="14843"/>
                    <a:pt x="6275" y="14843"/>
                  </a:cubicBezTo>
                  <a:cubicBezTo>
                    <a:pt x="6269" y="14842"/>
                    <a:pt x="6261" y="14842"/>
                    <a:pt x="6252" y="14841"/>
                  </a:cubicBezTo>
                  <a:cubicBezTo>
                    <a:pt x="6243" y="14841"/>
                    <a:pt x="6232" y="14840"/>
                    <a:pt x="6221" y="14840"/>
                  </a:cubicBezTo>
                  <a:cubicBezTo>
                    <a:pt x="6209" y="14839"/>
                    <a:pt x="6198" y="14839"/>
                    <a:pt x="6186" y="14840"/>
                  </a:cubicBezTo>
                  <a:lnTo>
                    <a:pt x="5873" y="14847"/>
                  </a:lnTo>
                  <a:lnTo>
                    <a:pt x="5846" y="14901"/>
                  </a:lnTo>
                  <a:lnTo>
                    <a:pt x="6237" y="15093"/>
                  </a:lnTo>
                  <a:lnTo>
                    <a:pt x="6261" y="15045"/>
                  </a:lnTo>
                  <a:lnTo>
                    <a:pt x="6033" y="14936"/>
                  </a:lnTo>
                  <a:cubicBezTo>
                    <a:pt x="6021" y="14930"/>
                    <a:pt x="6010" y="14925"/>
                    <a:pt x="5998" y="14920"/>
                  </a:cubicBezTo>
                  <a:cubicBezTo>
                    <a:pt x="5987" y="14915"/>
                    <a:pt x="5976" y="14910"/>
                    <a:pt x="5966" y="14906"/>
                  </a:cubicBezTo>
                  <a:cubicBezTo>
                    <a:pt x="5956" y="14902"/>
                    <a:pt x="5947" y="14898"/>
                    <a:pt x="5940" y="14895"/>
                  </a:cubicBezTo>
                  <a:cubicBezTo>
                    <a:pt x="5933" y="14892"/>
                    <a:pt x="5928" y="14890"/>
                    <a:pt x="5924" y="14889"/>
                  </a:cubicBezTo>
                  <a:cubicBezTo>
                    <a:pt x="5928" y="14889"/>
                    <a:pt x="5934" y="14890"/>
                    <a:pt x="5941" y="14890"/>
                  </a:cubicBezTo>
                  <a:cubicBezTo>
                    <a:pt x="5949" y="14890"/>
                    <a:pt x="5958" y="14891"/>
                    <a:pt x="5968" y="14891"/>
                  </a:cubicBezTo>
                  <a:cubicBezTo>
                    <a:pt x="5978" y="14891"/>
                    <a:pt x="5989" y="14891"/>
                    <a:pt x="6001" y="14891"/>
                  </a:cubicBezTo>
                  <a:cubicBezTo>
                    <a:pt x="6013" y="14891"/>
                    <a:pt x="6026" y="14891"/>
                    <a:pt x="6040" y="14890"/>
                  </a:cubicBezTo>
                  <a:lnTo>
                    <a:pt x="6341" y="14883"/>
                  </a:lnTo>
                  <a:lnTo>
                    <a:pt x="6365" y="14834"/>
                  </a:lnTo>
                  <a:close/>
                  <a:moveTo>
                    <a:pt x="6389" y="14413"/>
                  </a:moveTo>
                  <a:cubicBezTo>
                    <a:pt x="6374" y="14411"/>
                    <a:pt x="6360" y="14412"/>
                    <a:pt x="6347" y="14416"/>
                  </a:cubicBezTo>
                  <a:cubicBezTo>
                    <a:pt x="6334" y="14419"/>
                    <a:pt x="6322" y="14425"/>
                    <a:pt x="6311" y="14432"/>
                  </a:cubicBezTo>
                  <a:cubicBezTo>
                    <a:pt x="6301" y="14439"/>
                    <a:pt x="6288" y="14451"/>
                    <a:pt x="6274" y="14465"/>
                  </a:cubicBezTo>
                  <a:lnTo>
                    <a:pt x="6238" y="14503"/>
                  </a:lnTo>
                  <a:cubicBezTo>
                    <a:pt x="6219" y="14523"/>
                    <a:pt x="6202" y="14535"/>
                    <a:pt x="6188" y="14541"/>
                  </a:cubicBezTo>
                  <a:cubicBezTo>
                    <a:pt x="6173" y="14546"/>
                    <a:pt x="6158" y="14545"/>
                    <a:pt x="6142" y="14537"/>
                  </a:cubicBezTo>
                  <a:cubicBezTo>
                    <a:pt x="6122" y="14527"/>
                    <a:pt x="6109" y="14512"/>
                    <a:pt x="6105" y="14493"/>
                  </a:cubicBezTo>
                  <a:cubicBezTo>
                    <a:pt x="6100" y="14474"/>
                    <a:pt x="6104" y="14452"/>
                    <a:pt x="6116" y="14427"/>
                  </a:cubicBezTo>
                  <a:cubicBezTo>
                    <a:pt x="6120" y="14419"/>
                    <a:pt x="6125" y="14411"/>
                    <a:pt x="6129" y="14404"/>
                  </a:cubicBezTo>
                  <a:cubicBezTo>
                    <a:pt x="6134" y="14398"/>
                    <a:pt x="6140" y="14391"/>
                    <a:pt x="6146" y="14385"/>
                  </a:cubicBezTo>
                  <a:cubicBezTo>
                    <a:pt x="6152" y="14379"/>
                    <a:pt x="6160" y="14373"/>
                    <a:pt x="6168" y="14367"/>
                  </a:cubicBezTo>
                  <a:cubicBezTo>
                    <a:pt x="6176" y="14361"/>
                    <a:pt x="6185" y="14355"/>
                    <a:pt x="6196" y="14348"/>
                  </a:cubicBezTo>
                  <a:lnTo>
                    <a:pt x="6172" y="14311"/>
                  </a:lnTo>
                  <a:cubicBezTo>
                    <a:pt x="6129" y="14336"/>
                    <a:pt x="6097" y="14369"/>
                    <a:pt x="6077" y="14411"/>
                  </a:cubicBezTo>
                  <a:cubicBezTo>
                    <a:pt x="6067" y="14430"/>
                    <a:pt x="6062" y="14448"/>
                    <a:pt x="6059" y="14467"/>
                  </a:cubicBezTo>
                  <a:cubicBezTo>
                    <a:pt x="6057" y="14485"/>
                    <a:pt x="6059" y="14502"/>
                    <a:pt x="6063" y="14518"/>
                  </a:cubicBezTo>
                  <a:cubicBezTo>
                    <a:pt x="6067" y="14534"/>
                    <a:pt x="6075" y="14548"/>
                    <a:pt x="6086" y="14561"/>
                  </a:cubicBezTo>
                  <a:cubicBezTo>
                    <a:pt x="6096" y="14574"/>
                    <a:pt x="6110" y="14584"/>
                    <a:pt x="6127" y="14592"/>
                  </a:cubicBezTo>
                  <a:cubicBezTo>
                    <a:pt x="6152" y="14605"/>
                    <a:pt x="6177" y="14607"/>
                    <a:pt x="6203" y="14599"/>
                  </a:cubicBezTo>
                  <a:cubicBezTo>
                    <a:pt x="6214" y="14596"/>
                    <a:pt x="6225" y="14590"/>
                    <a:pt x="6235" y="14582"/>
                  </a:cubicBezTo>
                  <a:cubicBezTo>
                    <a:pt x="6245" y="14574"/>
                    <a:pt x="6257" y="14562"/>
                    <a:pt x="6272" y="14547"/>
                  </a:cubicBezTo>
                  <a:lnTo>
                    <a:pt x="6303" y="14513"/>
                  </a:lnTo>
                  <a:cubicBezTo>
                    <a:pt x="6340" y="14474"/>
                    <a:pt x="6376" y="14462"/>
                    <a:pt x="6410" y="14479"/>
                  </a:cubicBezTo>
                  <a:cubicBezTo>
                    <a:pt x="6433" y="14491"/>
                    <a:pt x="6448" y="14509"/>
                    <a:pt x="6452" y="14535"/>
                  </a:cubicBezTo>
                  <a:cubicBezTo>
                    <a:pt x="6455" y="14546"/>
                    <a:pt x="6455" y="14557"/>
                    <a:pt x="6453" y="14567"/>
                  </a:cubicBezTo>
                  <a:cubicBezTo>
                    <a:pt x="6451" y="14578"/>
                    <a:pt x="6446" y="14590"/>
                    <a:pt x="6439" y="14605"/>
                  </a:cubicBezTo>
                  <a:cubicBezTo>
                    <a:pt x="6429" y="14625"/>
                    <a:pt x="6418" y="14642"/>
                    <a:pt x="6404" y="14656"/>
                  </a:cubicBezTo>
                  <a:cubicBezTo>
                    <a:pt x="6390" y="14671"/>
                    <a:pt x="6374" y="14683"/>
                    <a:pt x="6354" y="14693"/>
                  </a:cubicBezTo>
                  <a:lnTo>
                    <a:pt x="6380" y="14732"/>
                  </a:lnTo>
                  <a:cubicBezTo>
                    <a:pt x="6402" y="14719"/>
                    <a:pt x="6420" y="14703"/>
                    <a:pt x="6436" y="14686"/>
                  </a:cubicBezTo>
                  <a:cubicBezTo>
                    <a:pt x="6452" y="14668"/>
                    <a:pt x="6466" y="14648"/>
                    <a:pt x="6477" y="14624"/>
                  </a:cubicBezTo>
                  <a:cubicBezTo>
                    <a:pt x="6486" y="14606"/>
                    <a:pt x="6492" y="14589"/>
                    <a:pt x="6495" y="14573"/>
                  </a:cubicBezTo>
                  <a:cubicBezTo>
                    <a:pt x="6498" y="14558"/>
                    <a:pt x="6498" y="14541"/>
                    <a:pt x="6496" y="14524"/>
                  </a:cubicBezTo>
                  <a:cubicBezTo>
                    <a:pt x="6494" y="14502"/>
                    <a:pt x="6487" y="14481"/>
                    <a:pt x="6475" y="14464"/>
                  </a:cubicBezTo>
                  <a:cubicBezTo>
                    <a:pt x="6462" y="14446"/>
                    <a:pt x="6447" y="14433"/>
                    <a:pt x="6429" y="14424"/>
                  </a:cubicBezTo>
                  <a:cubicBezTo>
                    <a:pt x="6417" y="14418"/>
                    <a:pt x="6403" y="14414"/>
                    <a:pt x="6389" y="14413"/>
                  </a:cubicBezTo>
                  <a:close/>
                  <a:moveTo>
                    <a:pt x="6306" y="13966"/>
                  </a:moveTo>
                  <a:lnTo>
                    <a:pt x="6179" y="14225"/>
                  </a:lnTo>
                  <a:lnTo>
                    <a:pt x="6218" y="14244"/>
                  </a:lnTo>
                  <a:lnTo>
                    <a:pt x="6270" y="14139"/>
                  </a:lnTo>
                  <a:lnTo>
                    <a:pt x="6621" y="14312"/>
                  </a:lnTo>
                  <a:lnTo>
                    <a:pt x="6643" y="14267"/>
                  </a:lnTo>
                  <a:lnTo>
                    <a:pt x="6292" y="14094"/>
                  </a:lnTo>
                  <a:lnTo>
                    <a:pt x="6344" y="13988"/>
                  </a:lnTo>
                  <a:lnTo>
                    <a:pt x="6306" y="13966"/>
                  </a:lnTo>
                  <a:close/>
                  <a:moveTo>
                    <a:pt x="6838" y="13872"/>
                  </a:moveTo>
                  <a:lnTo>
                    <a:pt x="6798" y="13852"/>
                  </a:lnTo>
                  <a:lnTo>
                    <a:pt x="6713" y="14024"/>
                  </a:lnTo>
                  <a:lnTo>
                    <a:pt x="6570" y="13954"/>
                  </a:lnTo>
                  <a:lnTo>
                    <a:pt x="6636" y="13820"/>
                  </a:lnTo>
                  <a:lnTo>
                    <a:pt x="6595" y="13800"/>
                  </a:lnTo>
                  <a:lnTo>
                    <a:pt x="6529" y="13934"/>
                  </a:lnTo>
                  <a:lnTo>
                    <a:pt x="6401" y="13871"/>
                  </a:lnTo>
                  <a:lnTo>
                    <a:pt x="6480" y="13711"/>
                  </a:lnTo>
                  <a:lnTo>
                    <a:pt x="6444" y="13685"/>
                  </a:lnTo>
                  <a:lnTo>
                    <a:pt x="6339" y="13899"/>
                  </a:lnTo>
                  <a:lnTo>
                    <a:pt x="6730" y="14091"/>
                  </a:lnTo>
                  <a:lnTo>
                    <a:pt x="6838" y="13872"/>
                  </a:lnTo>
                  <a:close/>
                  <a:moveTo>
                    <a:pt x="7001" y="13541"/>
                  </a:moveTo>
                  <a:lnTo>
                    <a:pt x="6965" y="13546"/>
                  </a:lnTo>
                  <a:cubicBezTo>
                    <a:pt x="6948" y="13548"/>
                    <a:pt x="6930" y="13550"/>
                    <a:pt x="6912" y="13553"/>
                  </a:cubicBezTo>
                  <a:cubicBezTo>
                    <a:pt x="6893" y="13555"/>
                    <a:pt x="6875" y="13558"/>
                    <a:pt x="6859" y="13560"/>
                  </a:cubicBezTo>
                  <a:cubicBezTo>
                    <a:pt x="6842" y="13562"/>
                    <a:pt x="6831" y="13564"/>
                    <a:pt x="6824" y="13565"/>
                  </a:cubicBezTo>
                  <a:cubicBezTo>
                    <a:pt x="6814" y="13567"/>
                    <a:pt x="6803" y="13570"/>
                    <a:pt x="6791" y="13573"/>
                  </a:cubicBezTo>
                  <a:cubicBezTo>
                    <a:pt x="6779" y="13576"/>
                    <a:pt x="6769" y="13579"/>
                    <a:pt x="6761" y="13583"/>
                  </a:cubicBezTo>
                  <a:lnTo>
                    <a:pt x="6763" y="13578"/>
                  </a:lnTo>
                  <a:cubicBezTo>
                    <a:pt x="6771" y="13562"/>
                    <a:pt x="6775" y="13547"/>
                    <a:pt x="6777" y="13531"/>
                  </a:cubicBezTo>
                  <a:cubicBezTo>
                    <a:pt x="6778" y="13516"/>
                    <a:pt x="6776" y="13502"/>
                    <a:pt x="6771" y="13488"/>
                  </a:cubicBezTo>
                  <a:cubicBezTo>
                    <a:pt x="6766" y="13474"/>
                    <a:pt x="6758" y="13462"/>
                    <a:pt x="6748" y="13450"/>
                  </a:cubicBezTo>
                  <a:cubicBezTo>
                    <a:pt x="6737" y="13439"/>
                    <a:pt x="6723" y="13429"/>
                    <a:pt x="6707" y="13421"/>
                  </a:cubicBezTo>
                  <a:cubicBezTo>
                    <a:pt x="6697" y="13416"/>
                    <a:pt x="6687" y="13413"/>
                    <a:pt x="6677" y="13411"/>
                  </a:cubicBezTo>
                  <a:cubicBezTo>
                    <a:pt x="6668" y="13409"/>
                    <a:pt x="6658" y="13408"/>
                    <a:pt x="6650" y="13409"/>
                  </a:cubicBezTo>
                  <a:cubicBezTo>
                    <a:pt x="6641" y="13409"/>
                    <a:pt x="6633" y="13410"/>
                    <a:pt x="6626" y="13412"/>
                  </a:cubicBezTo>
                  <a:cubicBezTo>
                    <a:pt x="6618" y="13414"/>
                    <a:pt x="6612" y="13417"/>
                    <a:pt x="6606" y="13419"/>
                  </a:cubicBezTo>
                  <a:cubicBezTo>
                    <a:pt x="6600" y="13422"/>
                    <a:pt x="6594" y="13426"/>
                    <a:pt x="6588" y="13430"/>
                  </a:cubicBezTo>
                  <a:cubicBezTo>
                    <a:pt x="6582" y="13434"/>
                    <a:pt x="6576" y="13440"/>
                    <a:pt x="6570" y="13447"/>
                  </a:cubicBezTo>
                  <a:cubicBezTo>
                    <a:pt x="6564" y="13453"/>
                    <a:pt x="6558" y="13462"/>
                    <a:pt x="6552" y="13471"/>
                  </a:cubicBezTo>
                  <a:cubicBezTo>
                    <a:pt x="6546" y="13481"/>
                    <a:pt x="6539" y="13492"/>
                    <a:pt x="6533" y="13506"/>
                  </a:cubicBezTo>
                  <a:lnTo>
                    <a:pt x="6488" y="13597"/>
                  </a:lnTo>
                  <a:lnTo>
                    <a:pt x="6879" y="13789"/>
                  </a:lnTo>
                  <a:lnTo>
                    <a:pt x="6901" y="13744"/>
                  </a:lnTo>
                  <a:lnTo>
                    <a:pt x="6724" y="13657"/>
                  </a:lnTo>
                  <a:cubicBezTo>
                    <a:pt x="6730" y="13647"/>
                    <a:pt x="6735" y="13640"/>
                    <a:pt x="6742" y="13635"/>
                  </a:cubicBezTo>
                  <a:cubicBezTo>
                    <a:pt x="6748" y="13631"/>
                    <a:pt x="6758" y="13627"/>
                    <a:pt x="6771" y="13625"/>
                  </a:cubicBezTo>
                  <a:cubicBezTo>
                    <a:pt x="6794" y="13620"/>
                    <a:pt x="6816" y="13616"/>
                    <a:pt x="6837" y="13612"/>
                  </a:cubicBezTo>
                  <a:cubicBezTo>
                    <a:pt x="6858" y="13609"/>
                    <a:pt x="6877" y="13606"/>
                    <a:pt x="6894" y="13604"/>
                  </a:cubicBezTo>
                  <a:cubicBezTo>
                    <a:pt x="6912" y="13602"/>
                    <a:pt x="6927" y="13601"/>
                    <a:pt x="6940" y="13600"/>
                  </a:cubicBezTo>
                  <a:cubicBezTo>
                    <a:pt x="6954" y="13600"/>
                    <a:pt x="6964" y="13599"/>
                    <a:pt x="6972" y="13599"/>
                  </a:cubicBezTo>
                  <a:lnTo>
                    <a:pt x="7001" y="13541"/>
                  </a:lnTo>
                  <a:close/>
                  <a:moveTo>
                    <a:pt x="6715" y="13492"/>
                  </a:moveTo>
                  <a:cubicBezTo>
                    <a:pt x="6723" y="13500"/>
                    <a:pt x="6729" y="13509"/>
                    <a:pt x="6732" y="13519"/>
                  </a:cubicBezTo>
                  <a:cubicBezTo>
                    <a:pt x="6735" y="13530"/>
                    <a:pt x="6735" y="13541"/>
                    <a:pt x="6733" y="13554"/>
                  </a:cubicBezTo>
                  <a:cubicBezTo>
                    <a:pt x="6731" y="13567"/>
                    <a:pt x="6725" y="13582"/>
                    <a:pt x="6717" y="13599"/>
                  </a:cubicBezTo>
                  <a:lnTo>
                    <a:pt x="6695" y="13642"/>
                  </a:lnTo>
                  <a:lnTo>
                    <a:pt x="6550" y="13571"/>
                  </a:lnTo>
                  <a:lnTo>
                    <a:pt x="6573" y="13524"/>
                  </a:lnTo>
                  <a:cubicBezTo>
                    <a:pt x="6578" y="13513"/>
                    <a:pt x="6583" y="13504"/>
                    <a:pt x="6588" y="13497"/>
                  </a:cubicBezTo>
                  <a:cubicBezTo>
                    <a:pt x="6593" y="13490"/>
                    <a:pt x="6599" y="13484"/>
                    <a:pt x="6605" y="13479"/>
                  </a:cubicBezTo>
                  <a:cubicBezTo>
                    <a:pt x="6615" y="13470"/>
                    <a:pt x="6627" y="13465"/>
                    <a:pt x="6641" y="13463"/>
                  </a:cubicBezTo>
                  <a:cubicBezTo>
                    <a:pt x="6656" y="13461"/>
                    <a:pt x="6670" y="13463"/>
                    <a:pt x="6683" y="13470"/>
                  </a:cubicBezTo>
                  <a:cubicBezTo>
                    <a:pt x="6696" y="13476"/>
                    <a:pt x="6706" y="13484"/>
                    <a:pt x="6715" y="13492"/>
                  </a:cubicBezTo>
                  <a:close/>
                  <a:moveTo>
                    <a:pt x="7213" y="13329"/>
                  </a:moveTo>
                  <a:lnTo>
                    <a:pt x="6664" y="13059"/>
                  </a:lnTo>
                  <a:lnTo>
                    <a:pt x="6645" y="13097"/>
                  </a:lnTo>
                  <a:lnTo>
                    <a:pt x="7194" y="13367"/>
                  </a:lnTo>
                  <a:lnTo>
                    <a:pt x="7213" y="13329"/>
                  </a:lnTo>
                  <a:close/>
                  <a:moveTo>
                    <a:pt x="7058" y="12438"/>
                  </a:moveTo>
                  <a:lnTo>
                    <a:pt x="7035" y="12485"/>
                  </a:lnTo>
                  <a:lnTo>
                    <a:pt x="7238" y="12645"/>
                  </a:lnTo>
                  <a:cubicBezTo>
                    <a:pt x="7251" y="12655"/>
                    <a:pt x="7264" y="12665"/>
                    <a:pt x="7276" y="12675"/>
                  </a:cubicBezTo>
                  <a:cubicBezTo>
                    <a:pt x="7289" y="12684"/>
                    <a:pt x="7300" y="12693"/>
                    <a:pt x="7311" y="12700"/>
                  </a:cubicBezTo>
                  <a:cubicBezTo>
                    <a:pt x="7321" y="12708"/>
                    <a:pt x="7329" y="12714"/>
                    <a:pt x="7336" y="12719"/>
                  </a:cubicBezTo>
                  <a:cubicBezTo>
                    <a:pt x="7341" y="12723"/>
                    <a:pt x="7345" y="12725"/>
                    <a:pt x="7346" y="12726"/>
                  </a:cubicBezTo>
                  <a:cubicBezTo>
                    <a:pt x="7344" y="12726"/>
                    <a:pt x="7341" y="12725"/>
                    <a:pt x="7336" y="12724"/>
                  </a:cubicBezTo>
                  <a:cubicBezTo>
                    <a:pt x="7330" y="12722"/>
                    <a:pt x="7322" y="12719"/>
                    <a:pt x="7312" y="12716"/>
                  </a:cubicBezTo>
                  <a:cubicBezTo>
                    <a:pt x="7302" y="12713"/>
                    <a:pt x="7290" y="12710"/>
                    <a:pt x="7277" y="12707"/>
                  </a:cubicBezTo>
                  <a:cubicBezTo>
                    <a:pt x="7264" y="12703"/>
                    <a:pt x="7249" y="12699"/>
                    <a:pt x="7233" y="12695"/>
                  </a:cubicBezTo>
                  <a:lnTo>
                    <a:pt x="6964" y="12630"/>
                  </a:lnTo>
                  <a:lnTo>
                    <a:pt x="6938" y="12683"/>
                  </a:lnTo>
                  <a:lnTo>
                    <a:pt x="7146" y="12850"/>
                  </a:lnTo>
                  <a:cubicBezTo>
                    <a:pt x="7156" y="12858"/>
                    <a:pt x="7167" y="12866"/>
                    <a:pt x="7178" y="12875"/>
                  </a:cubicBezTo>
                  <a:cubicBezTo>
                    <a:pt x="7190" y="12884"/>
                    <a:pt x="7201" y="12892"/>
                    <a:pt x="7211" y="12900"/>
                  </a:cubicBezTo>
                  <a:cubicBezTo>
                    <a:pt x="7221" y="12907"/>
                    <a:pt x="7229" y="12914"/>
                    <a:pt x="7236" y="12919"/>
                  </a:cubicBezTo>
                  <a:cubicBezTo>
                    <a:pt x="7243" y="12925"/>
                    <a:pt x="7247" y="12927"/>
                    <a:pt x="7248" y="12928"/>
                  </a:cubicBezTo>
                  <a:cubicBezTo>
                    <a:pt x="7246" y="12927"/>
                    <a:pt x="7241" y="12926"/>
                    <a:pt x="7233" y="12923"/>
                  </a:cubicBezTo>
                  <a:cubicBezTo>
                    <a:pt x="7224" y="12920"/>
                    <a:pt x="7214" y="12917"/>
                    <a:pt x="7201" y="12913"/>
                  </a:cubicBezTo>
                  <a:cubicBezTo>
                    <a:pt x="7189" y="12910"/>
                    <a:pt x="7176" y="12906"/>
                    <a:pt x="7161" y="12902"/>
                  </a:cubicBezTo>
                  <a:cubicBezTo>
                    <a:pt x="7147" y="12898"/>
                    <a:pt x="7133" y="12894"/>
                    <a:pt x="7119" y="12891"/>
                  </a:cubicBezTo>
                  <a:lnTo>
                    <a:pt x="6866" y="12828"/>
                  </a:lnTo>
                  <a:lnTo>
                    <a:pt x="6842" y="12878"/>
                  </a:lnTo>
                  <a:lnTo>
                    <a:pt x="7278" y="12978"/>
                  </a:lnTo>
                  <a:lnTo>
                    <a:pt x="7308" y="12917"/>
                  </a:lnTo>
                  <a:lnTo>
                    <a:pt x="7111" y="12761"/>
                  </a:lnTo>
                  <a:cubicBezTo>
                    <a:pt x="7099" y="12752"/>
                    <a:pt x="7088" y="12743"/>
                    <a:pt x="7077" y="12735"/>
                  </a:cubicBezTo>
                  <a:cubicBezTo>
                    <a:pt x="7065" y="12726"/>
                    <a:pt x="7055" y="12719"/>
                    <a:pt x="7046" y="12712"/>
                  </a:cubicBezTo>
                  <a:cubicBezTo>
                    <a:pt x="7037" y="12706"/>
                    <a:pt x="7030" y="12700"/>
                    <a:pt x="7024" y="12696"/>
                  </a:cubicBezTo>
                  <a:cubicBezTo>
                    <a:pt x="7018" y="12692"/>
                    <a:pt x="7015" y="12690"/>
                    <a:pt x="7014" y="12689"/>
                  </a:cubicBezTo>
                  <a:cubicBezTo>
                    <a:pt x="7015" y="12689"/>
                    <a:pt x="7020" y="12691"/>
                    <a:pt x="7026" y="12693"/>
                  </a:cubicBezTo>
                  <a:cubicBezTo>
                    <a:pt x="7033" y="12695"/>
                    <a:pt x="7042" y="12697"/>
                    <a:pt x="7052" y="12700"/>
                  </a:cubicBezTo>
                  <a:cubicBezTo>
                    <a:pt x="7063" y="12703"/>
                    <a:pt x="7075" y="12707"/>
                    <a:pt x="7089" y="12711"/>
                  </a:cubicBezTo>
                  <a:cubicBezTo>
                    <a:pt x="7103" y="12714"/>
                    <a:pt x="7118" y="12718"/>
                    <a:pt x="7134" y="12722"/>
                  </a:cubicBezTo>
                  <a:lnTo>
                    <a:pt x="7375" y="12781"/>
                  </a:lnTo>
                  <a:lnTo>
                    <a:pt x="7405" y="12720"/>
                  </a:lnTo>
                  <a:lnTo>
                    <a:pt x="7058" y="12438"/>
                  </a:lnTo>
                  <a:close/>
                  <a:moveTo>
                    <a:pt x="7595" y="12332"/>
                  </a:moveTo>
                  <a:lnTo>
                    <a:pt x="7555" y="12313"/>
                  </a:lnTo>
                  <a:lnTo>
                    <a:pt x="7470" y="12485"/>
                  </a:lnTo>
                  <a:lnTo>
                    <a:pt x="7327" y="12414"/>
                  </a:lnTo>
                  <a:lnTo>
                    <a:pt x="7393" y="12280"/>
                  </a:lnTo>
                  <a:lnTo>
                    <a:pt x="7353" y="12260"/>
                  </a:lnTo>
                  <a:lnTo>
                    <a:pt x="7287" y="12394"/>
                  </a:lnTo>
                  <a:lnTo>
                    <a:pt x="7159" y="12331"/>
                  </a:lnTo>
                  <a:lnTo>
                    <a:pt x="7237" y="12171"/>
                  </a:lnTo>
                  <a:lnTo>
                    <a:pt x="7202" y="12146"/>
                  </a:lnTo>
                  <a:lnTo>
                    <a:pt x="7097" y="12360"/>
                  </a:lnTo>
                  <a:lnTo>
                    <a:pt x="7488" y="12552"/>
                  </a:lnTo>
                  <a:lnTo>
                    <a:pt x="7595" y="12332"/>
                  </a:lnTo>
                  <a:close/>
                  <a:moveTo>
                    <a:pt x="7611" y="11928"/>
                  </a:moveTo>
                  <a:cubicBezTo>
                    <a:pt x="7597" y="11927"/>
                    <a:pt x="7583" y="11928"/>
                    <a:pt x="7570" y="11931"/>
                  </a:cubicBezTo>
                  <a:cubicBezTo>
                    <a:pt x="7557" y="11935"/>
                    <a:pt x="7545" y="11940"/>
                    <a:pt x="7534" y="11948"/>
                  </a:cubicBezTo>
                  <a:cubicBezTo>
                    <a:pt x="7523" y="11955"/>
                    <a:pt x="7511" y="11966"/>
                    <a:pt x="7497" y="11981"/>
                  </a:cubicBezTo>
                  <a:lnTo>
                    <a:pt x="7460" y="12019"/>
                  </a:lnTo>
                  <a:cubicBezTo>
                    <a:pt x="7441" y="12038"/>
                    <a:pt x="7425" y="12051"/>
                    <a:pt x="7410" y="12056"/>
                  </a:cubicBezTo>
                  <a:cubicBezTo>
                    <a:pt x="7396" y="12061"/>
                    <a:pt x="7381" y="12060"/>
                    <a:pt x="7365" y="12052"/>
                  </a:cubicBezTo>
                  <a:cubicBezTo>
                    <a:pt x="7344" y="12042"/>
                    <a:pt x="7332" y="12028"/>
                    <a:pt x="7327" y="12009"/>
                  </a:cubicBezTo>
                  <a:cubicBezTo>
                    <a:pt x="7323" y="11989"/>
                    <a:pt x="7326" y="11967"/>
                    <a:pt x="7339" y="11943"/>
                  </a:cubicBezTo>
                  <a:cubicBezTo>
                    <a:pt x="7343" y="11934"/>
                    <a:pt x="7347" y="11927"/>
                    <a:pt x="7352" y="11920"/>
                  </a:cubicBezTo>
                  <a:cubicBezTo>
                    <a:pt x="7357" y="11913"/>
                    <a:pt x="7362" y="11907"/>
                    <a:pt x="7369" y="11900"/>
                  </a:cubicBezTo>
                  <a:cubicBezTo>
                    <a:pt x="7375" y="11894"/>
                    <a:pt x="7382" y="11888"/>
                    <a:pt x="7390" y="11882"/>
                  </a:cubicBezTo>
                  <a:cubicBezTo>
                    <a:pt x="7398" y="11876"/>
                    <a:pt x="7408" y="11870"/>
                    <a:pt x="7418" y="11864"/>
                  </a:cubicBezTo>
                  <a:lnTo>
                    <a:pt x="7395" y="11827"/>
                  </a:lnTo>
                  <a:cubicBezTo>
                    <a:pt x="7352" y="11852"/>
                    <a:pt x="7320" y="11885"/>
                    <a:pt x="7299" y="11926"/>
                  </a:cubicBezTo>
                  <a:cubicBezTo>
                    <a:pt x="7290" y="11945"/>
                    <a:pt x="7284" y="11964"/>
                    <a:pt x="7282" y="11982"/>
                  </a:cubicBezTo>
                  <a:cubicBezTo>
                    <a:pt x="7280" y="12000"/>
                    <a:pt x="7281" y="12017"/>
                    <a:pt x="7286" y="12033"/>
                  </a:cubicBezTo>
                  <a:cubicBezTo>
                    <a:pt x="7290" y="12049"/>
                    <a:pt x="7298" y="12063"/>
                    <a:pt x="7308" y="12076"/>
                  </a:cubicBezTo>
                  <a:cubicBezTo>
                    <a:pt x="7319" y="12089"/>
                    <a:pt x="7333" y="12100"/>
                    <a:pt x="7349" y="12108"/>
                  </a:cubicBezTo>
                  <a:cubicBezTo>
                    <a:pt x="7374" y="12120"/>
                    <a:pt x="7400" y="12122"/>
                    <a:pt x="7425" y="12115"/>
                  </a:cubicBezTo>
                  <a:cubicBezTo>
                    <a:pt x="7437" y="12111"/>
                    <a:pt x="7448" y="12105"/>
                    <a:pt x="7458" y="12097"/>
                  </a:cubicBezTo>
                  <a:cubicBezTo>
                    <a:pt x="7468" y="12089"/>
                    <a:pt x="7480" y="12078"/>
                    <a:pt x="7494" y="12062"/>
                  </a:cubicBezTo>
                  <a:lnTo>
                    <a:pt x="7525" y="12029"/>
                  </a:lnTo>
                  <a:cubicBezTo>
                    <a:pt x="7563" y="11989"/>
                    <a:pt x="7598" y="11978"/>
                    <a:pt x="7633" y="11995"/>
                  </a:cubicBezTo>
                  <a:cubicBezTo>
                    <a:pt x="7656" y="12006"/>
                    <a:pt x="7670" y="12025"/>
                    <a:pt x="7675" y="12050"/>
                  </a:cubicBezTo>
                  <a:cubicBezTo>
                    <a:pt x="7677" y="12062"/>
                    <a:pt x="7677" y="12073"/>
                    <a:pt x="7675" y="12083"/>
                  </a:cubicBezTo>
                  <a:cubicBezTo>
                    <a:pt x="7673" y="12093"/>
                    <a:pt x="7669" y="12106"/>
                    <a:pt x="7661" y="12121"/>
                  </a:cubicBezTo>
                  <a:cubicBezTo>
                    <a:pt x="7652" y="12140"/>
                    <a:pt x="7640" y="12157"/>
                    <a:pt x="7626" y="12172"/>
                  </a:cubicBezTo>
                  <a:cubicBezTo>
                    <a:pt x="7613" y="12186"/>
                    <a:pt x="7596" y="12198"/>
                    <a:pt x="7576" y="12209"/>
                  </a:cubicBezTo>
                  <a:lnTo>
                    <a:pt x="7603" y="12247"/>
                  </a:lnTo>
                  <a:cubicBezTo>
                    <a:pt x="7624" y="12234"/>
                    <a:pt x="7643" y="12219"/>
                    <a:pt x="7659" y="12201"/>
                  </a:cubicBezTo>
                  <a:cubicBezTo>
                    <a:pt x="7674" y="12184"/>
                    <a:pt x="7688" y="12163"/>
                    <a:pt x="7700" y="12139"/>
                  </a:cubicBezTo>
                  <a:cubicBezTo>
                    <a:pt x="7709" y="12121"/>
                    <a:pt x="7715" y="12104"/>
                    <a:pt x="7718" y="12089"/>
                  </a:cubicBezTo>
                  <a:cubicBezTo>
                    <a:pt x="7720" y="12073"/>
                    <a:pt x="7721" y="12057"/>
                    <a:pt x="7719" y="12040"/>
                  </a:cubicBezTo>
                  <a:cubicBezTo>
                    <a:pt x="7716" y="12017"/>
                    <a:pt x="7709" y="11997"/>
                    <a:pt x="7697" y="11979"/>
                  </a:cubicBezTo>
                  <a:cubicBezTo>
                    <a:pt x="7685" y="11962"/>
                    <a:pt x="7670" y="11948"/>
                    <a:pt x="7652" y="11939"/>
                  </a:cubicBezTo>
                  <a:cubicBezTo>
                    <a:pt x="7639" y="11934"/>
                    <a:pt x="7626" y="11930"/>
                    <a:pt x="7611" y="11928"/>
                  </a:cubicBezTo>
                  <a:close/>
                  <a:moveTo>
                    <a:pt x="7529" y="11481"/>
                  </a:moveTo>
                  <a:lnTo>
                    <a:pt x="7401" y="11740"/>
                  </a:lnTo>
                  <a:lnTo>
                    <a:pt x="7441" y="11760"/>
                  </a:lnTo>
                  <a:lnTo>
                    <a:pt x="7492" y="11655"/>
                  </a:lnTo>
                  <a:lnTo>
                    <a:pt x="7844" y="11828"/>
                  </a:lnTo>
                  <a:lnTo>
                    <a:pt x="7866" y="11783"/>
                  </a:lnTo>
                  <a:lnTo>
                    <a:pt x="7514" y="11610"/>
                  </a:lnTo>
                  <a:lnTo>
                    <a:pt x="7567" y="11504"/>
                  </a:lnTo>
                  <a:lnTo>
                    <a:pt x="7529" y="11481"/>
                  </a:lnTo>
                  <a:close/>
                  <a:moveTo>
                    <a:pt x="7663" y="11209"/>
                  </a:moveTo>
                  <a:lnTo>
                    <a:pt x="7562" y="11414"/>
                  </a:lnTo>
                  <a:lnTo>
                    <a:pt x="7953" y="11607"/>
                  </a:lnTo>
                  <a:lnTo>
                    <a:pt x="7976" y="11559"/>
                  </a:lnTo>
                  <a:lnTo>
                    <a:pt x="7790" y="11468"/>
                  </a:lnTo>
                  <a:lnTo>
                    <a:pt x="7852" y="11343"/>
                  </a:lnTo>
                  <a:lnTo>
                    <a:pt x="7814" y="11324"/>
                  </a:lnTo>
                  <a:lnTo>
                    <a:pt x="7752" y="11449"/>
                  </a:lnTo>
                  <a:lnTo>
                    <a:pt x="7624" y="11386"/>
                  </a:lnTo>
                  <a:lnTo>
                    <a:pt x="7698" y="11235"/>
                  </a:lnTo>
                  <a:lnTo>
                    <a:pt x="7663" y="11209"/>
                  </a:lnTo>
                  <a:close/>
                  <a:moveTo>
                    <a:pt x="8210" y="11083"/>
                  </a:moveTo>
                  <a:lnTo>
                    <a:pt x="7756" y="11020"/>
                  </a:lnTo>
                  <a:lnTo>
                    <a:pt x="7726" y="11081"/>
                  </a:lnTo>
                  <a:lnTo>
                    <a:pt x="8052" y="11404"/>
                  </a:lnTo>
                  <a:lnTo>
                    <a:pt x="8076" y="11357"/>
                  </a:lnTo>
                  <a:lnTo>
                    <a:pt x="7974" y="11260"/>
                  </a:lnTo>
                  <a:lnTo>
                    <a:pt x="8046" y="11114"/>
                  </a:lnTo>
                  <a:lnTo>
                    <a:pt x="8184" y="11136"/>
                  </a:lnTo>
                  <a:lnTo>
                    <a:pt x="8210" y="11083"/>
                  </a:lnTo>
                  <a:close/>
                  <a:moveTo>
                    <a:pt x="8002" y="11107"/>
                  </a:moveTo>
                  <a:lnTo>
                    <a:pt x="7942" y="11229"/>
                  </a:lnTo>
                  <a:lnTo>
                    <a:pt x="7781" y="11073"/>
                  </a:lnTo>
                  <a:lnTo>
                    <a:pt x="8002" y="11107"/>
                  </a:lnTo>
                  <a:close/>
                  <a:moveTo>
                    <a:pt x="7648" y="11051"/>
                  </a:moveTo>
                  <a:cubicBezTo>
                    <a:pt x="7639" y="11054"/>
                    <a:pt x="7633" y="11060"/>
                    <a:pt x="7629" y="11068"/>
                  </a:cubicBezTo>
                  <a:cubicBezTo>
                    <a:pt x="7625" y="11076"/>
                    <a:pt x="7624" y="11085"/>
                    <a:pt x="7627" y="11093"/>
                  </a:cubicBezTo>
                  <a:cubicBezTo>
                    <a:pt x="7630" y="11102"/>
                    <a:pt x="7635" y="11108"/>
                    <a:pt x="7643" y="11112"/>
                  </a:cubicBezTo>
                  <a:cubicBezTo>
                    <a:pt x="7652" y="11116"/>
                    <a:pt x="7660" y="11116"/>
                    <a:pt x="7669" y="11114"/>
                  </a:cubicBezTo>
                  <a:cubicBezTo>
                    <a:pt x="7678" y="11111"/>
                    <a:pt x="7684" y="11105"/>
                    <a:pt x="7688" y="11097"/>
                  </a:cubicBezTo>
                  <a:cubicBezTo>
                    <a:pt x="7692" y="11089"/>
                    <a:pt x="7693" y="11080"/>
                    <a:pt x="7690" y="11072"/>
                  </a:cubicBezTo>
                  <a:cubicBezTo>
                    <a:pt x="7686" y="11063"/>
                    <a:pt x="7681" y="11057"/>
                    <a:pt x="7672" y="11053"/>
                  </a:cubicBezTo>
                  <a:cubicBezTo>
                    <a:pt x="7664" y="11049"/>
                    <a:pt x="7656" y="11049"/>
                    <a:pt x="7648" y="11051"/>
                  </a:cubicBezTo>
                  <a:close/>
                  <a:moveTo>
                    <a:pt x="7705" y="10934"/>
                  </a:moveTo>
                  <a:cubicBezTo>
                    <a:pt x="7697" y="10937"/>
                    <a:pt x="7691" y="10943"/>
                    <a:pt x="7686" y="10951"/>
                  </a:cubicBezTo>
                  <a:cubicBezTo>
                    <a:pt x="7683" y="10959"/>
                    <a:pt x="7682" y="10967"/>
                    <a:pt x="7685" y="10976"/>
                  </a:cubicBezTo>
                  <a:cubicBezTo>
                    <a:pt x="7688" y="10984"/>
                    <a:pt x="7693" y="10990"/>
                    <a:pt x="7701" y="10994"/>
                  </a:cubicBezTo>
                  <a:cubicBezTo>
                    <a:pt x="7710" y="10998"/>
                    <a:pt x="7718" y="10999"/>
                    <a:pt x="7727" y="10996"/>
                  </a:cubicBezTo>
                  <a:cubicBezTo>
                    <a:pt x="7736" y="10993"/>
                    <a:pt x="7742" y="10988"/>
                    <a:pt x="7746" y="10979"/>
                  </a:cubicBezTo>
                  <a:cubicBezTo>
                    <a:pt x="7750" y="10971"/>
                    <a:pt x="7751" y="10963"/>
                    <a:pt x="7747" y="10954"/>
                  </a:cubicBezTo>
                  <a:cubicBezTo>
                    <a:pt x="7744" y="10946"/>
                    <a:pt x="7738" y="10940"/>
                    <a:pt x="7730" y="10936"/>
                  </a:cubicBezTo>
                  <a:cubicBezTo>
                    <a:pt x="7722" y="10932"/>
                    <a:pt x="7714" y="10931"/>
                    <a:pt x="7705" y="10934"/>
                  </a:cubicBezTo>
                  <a:close/>
                  <a:moveTo>
                    <a:pt x="8306" y="10789"/>
                  </a:moveTo>
                  <a:lnTo>
                    <a:pt x="8230" y="10943"/>
                  </a:lnTo>
                  <a:lnTo>
                    <a:pt x="7879" y="10770"/>
                  </a:lnTo>
                  <a:lnTo>
                    <a:pt x="7856" y="10817"/>
                  </a:lnTo>
                  <a:lnTo>
                    <a:pt x="8247" y="11009"/>
                  </a:lnTo>
                  <a:lnTo>
                    <a:pt x="8342" y="10815"/>
                  </a:lnTo>
                  <a:lnTo>
                    <a:pt x="8306" y="10789"/>
                  </a:lnTo>
                  <a:close/>
                  <a:moveTo>
                    <a:pt x="8405" y="10687"/>
                  </a:moveTo>
                  <a:lnTo>
                    <a:pt x="8014" y="10495"/>
                  </a:lnTo>
                  <a:lnTo>
                    <a:pt x="7992" y="10541"/>
                  </a:lnTo>
                  <a:lnTo>
                    <a:pt x="8383" y="10733"/>
                  </a:lnTo>
                  <a:lnTo>
                    <a:pt x="8405" y="10687"/>
                  </a:lnTo>
                  <a:close/>
                  <a:moveTo>
                    <a:pt x="8429" y="10267"/>
                  </a:moveTo>
                  <a:cubicBezTo>
                    <a:pt x="8414" y="10265"/>
                    <a:pt x="8401" y="10266"/>
                    <a:pt x="8388" y="10270"/>
                  </a:cubicBezTo>
                  <a:cubicBezTo>
                    <a:pt x="8375" y="10273"/>
                    <a:pt x="8363" y="10278"/>
                    <a:pt x="8352" y="10286"/>
                  </a:cubicBezTo>
                  <a:cubicBezTo>
                    <a:pt x="8341" y="10293"/>
                    <a:pt x="8328" y="10304"/>
                    <a:pt x="8314" y="10319"/>
                  </a:cubicBezTo>
                  <a:lnTo>
                    <a:pt x="8278" y="10357"/>
                  </a:lnTo>
                  <a:cubicBezTo>
                    <a:pt x="8259" y="10377"/>
                    <a:pt x="8242" y="10389"/>
                    <a:pt x="8228" y="10394"/>
                  </a:cubicBezTo>
                  <a:cubicBezTo>
                    <a:pt x="8213" y="10400"/>
                    <a:pt x="8198" y="10399"/>
                    <a:pt x="8182" y="10391"/>
                  </a:cubicBezTo>
                  <a:cubicBezTo>
                    <a:pt x="8162" y="10381"/>
                    <a:pt x="8150" y="10366"/>
                    <a:pt x="8145" y="10347"/>
                  </a:cubicBezTo>
                  <a:cubicBezTo>
                    <a:pt x="8140" y="10328"/>
                    <a:pt x="8144" y="10306"/>
                    <a:pt x="8156" y="10281"/>
                  </a:cubicBezTo>
                  <a:cubicBezTo>
                    <a:pt x="8160" y="10273"/>
                    <a:pt x="8165" y="10265"/>
                    <a:pt x="8170" y="10258"/>
                  </a:cubicBezTo>
                  <a:cubicBezTo>
                    <a:pt x="8174" y="10251"/>
                    <a:pt x="8180" y="10245"/>
                    <a:pt x="8186" y="10239"/>
                  </a:cubicBezTo>
                  <a:cubicBezTo>
                    <a:pt x="8193" y="10233"/>
                    <a:pt x="8200" y="10227"/>
                    <a:pt x="8208" y="10221"/>
                  </a:cubicBezTo>
                  <a:cubicBezTo>
                    <a:pt x="8216" y="10215"/>
                    <a:pt x="8225" y="10209"/>
                    <a:pt x="8236" y="10202"/>
                  </a:cubicBezTo>
                  <a:lnTo>
                    <a:pt x="8213" y="10165"/>
                  </a:lnTo>
                  <a:cubicBezTo>
                    <a:pt x="8169" y="10190"/>
                    <a:pt x="8137" y="10223"/>
                    <a:pt x="8117" y="10264"/>
                  </a:cubicBezTo>
                  <a:cubicBezTo>
                    <a:pt x="8108" y="10283"/>
                    <a:pt x="8102" y="10302"/>
                    <a:pt x="8100" y="10320"/>
                  </a:cubicBezTo>
                  <a:cubicBezTo>
                    <a:pt x="8098" y="10339"/>
                    <a:pt x="8099" y="10356"/>
                    <a:pt x="8103" y="10372"/>
                  </a:cubicBezTo>
                  <a:cubicBezTo>
                    <a:pt x="8108" y="10387"/>
                    <a:pt x="8115" y="10402"/>
                    <a:pt x="8126" y="10415"/>
                  </a:cubicBezTo>
                  <a:cubicBezTo>
                    <a:pt x="8137" y="10427"/>
                    <a:pt x="8150" y="10438"/>
                    <a:pt x="8167" y="10446"/>
                  </a:cubicBezTo>
                  <a:cubicBezTo>
                    <a:pt x="8192" y="10458"/>
                    <a:pt x="8217" y="10461"/>
                    <a:pt x="8243" y="10453"/>
                  </a:cubicBezTo>
                  <a:cubicBezTo>
                    <a:pt x="8255" y="10449"/>
                    <a:pt x="8265" y="10444"/>
                    <a:pt x="8276" y="10436"/>
                  </a:cubicBezTo>
                  <a:cubicBezTo>
                    <a:pt x="8286" y="10428"/>
                    <a:pt x="8298" y="10416"/>
                    <a:pt x="8312" y="10401"/>
                  </a:cubicBezTo>
                  <a:lnTo>
                    <a:pt x="8343" y="10367"/>
                  </a:lnTo>
                  <a:cubicBezTo>
                    <a:pt x="8380" y="10327"/>
                    <a:pt x="8416" y="10316"/>
                    <a:pt x="8451" y="10333"/>
                  </a:cubicBezTo>
                  <a:cubicBezTo>
                    <a:pt x="8474" y="10344"/>
                    <a:pt x="8488" y="10363"/>
                    <a:pt x="8493" y="10388"/>
                  </a:cubicBezTo>
                  <a:cubicBezTo>
                    <a:pt x="8495" y="10400"/>
                    <a:pt x="8495" y="10411"/>
                    <a:pt x="8493" y="10421"/>
                  </a:cubicBezTo>
                  <a:cubicBezTo>
                    <a:pt x="8491" y="10432"/>
                    <a:pt x="8486" y="10444"/>
                    <a:pt x="8479" y="10459"/>
                  </a:cubicBezTo>
                  <a:cubicBezTo>
                    <a:pt x="8469" y="10479"/>
                    <a:pt x="8458" y="10496"/>
                    <a:pt x="8444" y="10510"/>
                  </a:cubicBezTo>
                  <a:cubicBezTo>
                    <a:pt x="8430" y="10524"/>
                    <a:pt x="8414" y="10537"/>
                    <a:pt x="8394" y="10547"/>
                  </a:cubicBezTo>
                  <a:lnTo>
                    <a:pt x="8420" y="10586"/>
                  </a:lnTo>
                  <a:cubicBezTo>
                    <a:pt x="8442" y="10572"/>
                    <a:pt x="8461" y="10557"/>
                    <a:pt x="8476" y="10539"/>
                  </a:cubicBezTo>
                  <a:cubicBezTo>
                    <a:pt x="8492" y="10522"/>
                    <a:pt x="8506" y="10501"/>
                    <a:pt x="8517" y="10478"/>
                  </a:cubicBezTo>
                  <a:cubicBezTo>
                    <a:pt x="8526" y="10459"/>
                    <a:pt x="8532" y="10443"/>
                    <a:pt x="8535" y="10427"/>
                  </a:cubicBezTo>
                  <a:cubicBezTo>
                    <a:pt x="8538" y="10412"/>
                    <a:pt x="8539" y="10395"/>
                    <a:pt x="8537" y="10378"/>
                  </a:cubicBezTo>
                  <a:cubicBezTo>
                    <a:pt x="8534" y="10355"/>
                    <a:pt x="8527" y="10335"/>
                    <a:pt x="8515" y="10318"/>
                  </a:cubicBezTo>
                  <a:cubicBezTo>
                    <a:pt x="8503" y="10300"/>
                    <a:pt x="8487" y="10287"/>
                    <a:pt x="8469" y="10278"/>
                  </a:cubicBezTo>
                  <a:cubicBezTo>
                    <a:pt x="8457" y="10272"/>
                    <a:pt x="8444" y="10268"/>
                    <a:pt x="8429" y="10267"/>
                  </a:cubicBezTo>
                  <a:close/>
                  <a:moveTo>
                    <a:pt x="8680" y="9984"/>
                  </a:moveTo>
                  <a:cubicBezTo>
                    <a:pt x="8683" y="10001"/>
                    <a:pt x="8683" y="10016"/>
                    <a:pt x="8681" y="10030"/>
                  </a:cubicBezTo>
                  <a:cubicBezTo>
                    <a:pt x="8679" y="10044"/>
                    <a:pt x="8675" y="10058"/>
                    <a:pt x="8668" y="10073"/>
                  </a:cubicBezTo>
                  <a:cubicBezTo>
                    <a:pt x="8657" y="10095"/>
                    <a:pt x="8641" y="10113"/>
                    <a:pt x="8619" y="10126"/>
                  </a:cubicBezTo>
                  <a:cubicBezTo>
                    <a:pt x="8598" y="10139"/>
                    <a:pt x="8573" y="10144"/>
                    <a:pt x="8543" y="10142"/>
                  </a:cubicBezTo>
                  <a:cubicBezTo>
                    <a:pt x="8530" y="10141"/>
                    <a:pt x="8516" y="10138"/>
                    <a:pt x="8503" y="10134"/>
                  </a:cubicBezTo>
                  <a:cubicBezTo>
                    <a:pt x="8490" y="10130"/>
                    <a:pt x="8473" y="10123"/>
                    <a:pt x="8454" y="10114"/>
                  </a:cubicBezTo>
                  <a:cubicBezTo>
                    <a:pt x="8431" y="10102"/>
                    <a:pt x="8412" y="10091"/>
                    <a:pt x="8397" y="10081"/>
                  </a:cubicBezTo>
                  <a:cubicBezTo>
                    <a:pt x="8382" y="10070"/>
                    <a:pt x="8369" y="10058"/>
                    <a:pt x="8359" y="10046"/>
                  </a:cubicBezTo>
                  <a:cubicBezTo>
                    <a:pt x="8341" y="10026"/>
                    <a:pt x="8331" y="10005"/>
                    <a:pt x="8327" y="9983"/>
                  </a:cubicBezTo>
                  <a:cubicBezTo>
                    <a:pt x="8324" y="9962"/>
                    <a:pt x="8328" y="9940"/>
                    <a:pt x="8339" y="9917"/>
                  </a:cubicBezTo>
                  <a:cubicBezTo>
                    <a:pt x="8346" y="9902"/>
                    <a:pt x="8354" y="9890"/>
                    <a:pt x="8364" y="9881"/>
                  </a:cubicBezTo>
                  <a:cubicBezTo>
                    <a:pt x="8373" y="9871"/>
                    <a:pt x="8385" y="9862"/>
                    <a:pt x="8400" y="9855"/>
                  </a:cubicBezTo>
                  <a:lnTo>
                    <a:pt x="8382" y="9815"/>
                  </a:lnTo>
                  <a:cubicBezTo>
                    <a:pt x="8365" y="9823"/>
                    <a:pt x="8350" y="9834"/>
                    <a:pt x="8336" y="9848"/>
                  </a:cubicBezTo>
                  <a:cubicBezTo>
                    <a:pt x="8323" y="9862"/>
                    <a:pt x="8311" y="9879"/>
                    <a:pt x="8302" y="9898"/>
                  </a:cubicBezTo>
                  <a:cubicBezTo>
                    <a:pt x="8290" y="9921"/>
                    <a:pt x="8284" y="9946"/>
                    <a:pt x="8285" y="9971"/>
                  </a:cubicBezTo>
                  <a:cubicBezTo>
                    <a:pt x="8285" y="9996"/>
                    <a:pt x="8290" y="10020"/>
                    <a:pt x="8301" y="10044"/>
                  </a:cubicBezTo>
                  <a:cubicBezTo>
                    <a:pt x="8312" y="10067"/>
                    <a:pt x="8328" y="10089"/>
                    <a:pt x="8348" y="10109"/>
                  </a:cubicBezTo>
                  <a:cubicBezTo>
                    <a:pt x="8369" y="10130"/>
                    <a:pt x="8394" y="10147"/>
                    <a:pt x="8423" y="10161"/>
                  </a:cubicBezTo>
                  <a:cubicBezTo>
                    <a:pt x="8452" y="10175"/>
                    <a:pt x="8481" y="10185"/>
                    <a:pt x="8510" y="10191"/>
                  </a:cubicBezTo>
                  <a:cubicBezTo>
                    <a:pt x="8539" y="10196"/>
                    <a:pt x="8567" y="10195"/>
                    <a:pt x="8594" y="10188"/>
                  </a:cubicBezTo>
                  <a:cubicBezTo>
                    <a:pt x="8619" y="10181"/>
                    <a:pt x="8640" y="10170"/>
                    <a:pt x="8659" y="10154"/>
                  </a:cubicBezTo>
                  <a:cubicBezTo>
                    <a:pt x="8677" y="10139"/>
                    <a:pt x="8692" y="10120"/>
                    <a:pt x="8702" y="10099"/>
                  </a:cubicBezTo>
                  <a:cubicBezTo>
                    <a:pt x="8712" y="10080"/>
                    <a:pt x="8718" y="10059"/>
                    <a:pt x="8722" y="10038"/>
                  </a:cubicBezTo>
                  <a:cubicBezTo>
                    <a:pt x="8726" y="10017"/>
                    <a:pt x="8726" y="9996"/>
                    <a:pt x="8724" y="9975"/>
                  </a:cubicBezTo>
                  <a:lnTo>
                    <a:pt x="8680" y="9984"/>
                  </a:lnTo>
                  <a:close/>
                  <a:moveTo>
                    <a:pt x="8916" y="9649"/>
                  </a:moveTo>
                  <a:lnTo>
                    <a:pt x="8525" y="9457"/>
                  </a:lnTo>
                  <a:lnTo>
                    <a:pt x="8502" y="9503"/>
                  </a:lnTo>
                  <a:lnTo>
                    <a:pt x="8666" y="9584"/>
                  </a:lnTo>
                  <a:lnTo>
                    <a:pt x="8585" y="9748"/>
                  </a:lnTo>
                  <a:lnTo>
                    <a:pt x="8421" y="9668"/>
                  </a:lnTo>
                  <a:lnTo>
                    <a:pt x="8399" y="9714"/>
                  </a:lnTo>
                  <a:lnTo>
                    <a:pt x="8789" y="9906"/>
                  </a:lnTo>
                  <a:lnTo>
                    <a:pt x="8812" y="9860"/>
                  </a:lnTo>
                  <a:lnTo>
                    <a:pt x="8623" y="9767"/>
                  </a:lnTo>
                  <a:lnTo>
                    <a:pt x="8704" y="9603"/>
                  </a:lnTo>
                  <a:lnTo>
                    <a:pt x="8893" y="9696"/>
                  </a:lnTo>
                  <a:lnTo>
                    <a:pt x="8916" y="9649"/>
                  </a:lnTo>
                  <a:close/>
                  <a:moveTo>
                    <a:pt x="5421" y="18254"/>
                  </a:moveTo>
                  <a:lnTo>
                    <a:pt x="5119" y="18105"/>
                  </a:lnTo>
                  <a:lnTo>
                    <a:pt x="5096" y="18151"/>
                  </a:lnTo>
                  <a:lnTo>
                    <a:pt x="5306" y="18254"/>
                  </a:lnTo>
                  <a:lnTo>
                    <a:pt x="5421" y="18254"/>
                  </a:lnTo>
                  <a:close/>
                  <a:moveTo>
                    <a:pt x="9002" y="10906"/>
                  </a:moveTo>
                  <a:lnTo>
                    <a:pt x="9002" y="10850"/>
                  </a:lnTo>
                  <a:lnTo>
                    <a:pt x="8789" y="10745"/>
                  </a:lnTo>
                  <a:lnTo>
                    <a:pt x="8841" y="10639"/>
                  </a:lnTo>
                  <a:lnTo>
                    <a:pt x="8803" y="10617"/>
                  </a:lnTo>
                  <a:lnTo>
                    <a:pt x="8676" y="10876"/>
                  </a:lnTo>
                  <a:lnTo>
                    <a:pt x="8715" y="10895"/>
                  </a:lnTo>
                  <a:lnTo>
                    <a:pt x="8767" y="10790"/>
                  </a:lnTo>
                  <a:lnTo>
                    <a:pt x="9002" y="10906"/>
                  </a:lnTo>
                  <a:close/>
                  <a:moveTo>
                    <a:pt x="9002" y="10631"/>
                  </a:moveTo>
                  <a:lnTo>
                    <a:pt x="9002" y="10573"/>
                  </a:lnTo>
                  <a:lnTo>
                    <a:pt x="8898" y="10522"/>
                  </a:lnTo>
                  <a:lnTo>
                    <a:pt x="8977" y="10361"/>
                  </a:lnTo>
                  <a:lnTo>
                    <a:pt x="8942" y="10336"/>
                  </a:lnTo>
                  <a:lnTo>
                    <a:pt x="8836" y="10550"/>
                  </a:lnTo>
                  <a:lnTo>
                    <a:pt x="9002" y="10631"/>
                  </a:lnTo>
                  <a:close/>
                  <a:moveTo>
                    <a:pt x="5626" y="17962"/>
                  </a:moveTo>
                  <a:lnTo>
                    <a:pt x="5550" y="18117"/>
                  </a:lnTo>
                  <a:lnTo>
                    <a:pt x="5198" y="17944"/>
                  </a:lnTo>
                  <a:lnTo>
                    <a:pt x="5175" y="17991"/>
                  </a:lnTo>
                  <a:lnTo>
                    <a:pt x="5566" y="18183"/>
                  </a:lnTo>
                  <a:lnTo>
                    <a:pt x="5662" y="17988"/>
                  </a:lnTo>
                  <a:lnTo>
                    <a:pt x="5626" y="17962"/>
                  </a:lnTo>
                  <a:close/>
                  <a:moveTo>
                    <a:pt x="5828" y="17650"/>
                  </a:moveTo>
                  <a:lnTo>
                    <a:pt x="5438" y="17457"/>
                  </a:lnTo>
                  <a:lnTo>
                    <a:pt x="5415" y="17504"/>
                  </a:lnTo>
                  <a:lnTo>
                    <a:pt x="5578" y="17584"/>
                  </a:lnTo>
                  <a:lnTo>
                    <a:pt x="5497" y="17749"/>
                  </a:lnTo>
                  <a:lnTo>
                    <a:pt x="5334" y="17669"/>
                  </a:lnTo>
                  <a:lnTo>
                    <a:pt x="5311" y="17714"/>
                  </a:lnTo>
                  <a:lnTo>
                    <a:pt x="5702" y="17906"/>
                  </a:lnTo>
                  <a:lnTo>
                    <a:pt x="5724" y="17861"/>
                  </a:lnTo>
                  <a:lnTo>
                    <a:pt x="5535" y="17768"/>
                  </a:lnTo>
                  <a:lnTo>
                    <a:pt x="5616" y="17603"/>
                  </a:lnTo>
                  <a:lnTo>
                    <a:pt x="5805" y="17696"/>
                  </a:lnTo>
                  <a:lnTo>
                    <a:pt x="5828" y="17650"/>
                  </a:lnTo>
                  <a:close/>
                  <a:moveTo>
                    <a:pt x="5993" y="17316"/>
                  </a:moveTo>
                  <a:lnTo>
                    <a:pt x="5952" y="17296"/>
                  </a:lnTo>
                  <a:lnTo>
                    <a:pt x="5868" y="17468"/>
                  </a:lnTo>
                  <a:lnTo>
                    <a:pt x="5725" y="17398"/>
                  </a:lnTo>
                  <a:lnTo>
                    <a:pt x="5790" y="17264"/>
                  </a:lnTo>
                  <a:lnTo>
                    <a:pt x="5750" y="17244"/>
                  </a:lnTo>
                  <a:lnTo>
                    <a:pt x="5684" y="17378"/>
                  </a:lnTo>
                  <a:lnTo>
                    <a:pt x="5556" y="17315"/>
                  </a:lnTo>
                  <a:lnTo>
                    <a:pt x="5635" y="17154"/>
                  </a:lnTo>
                  <a:lnTo>
                    <a:pt x="5599" y="17129"/>
                  </a:lnTo>
                  <a:lnTo>
                    <a:pt x="5494" y="17343"/>
                  </a:lnTo>
                  <a:lnTo>
                    <a:pt x="5885" y="17535"/>
                  </a:lnTo>
                  <a:lnTo>
                    <a:pt x="5993" y="17316"/>
                  </a:lnTo>
                  <a:close/>
                  <a:moveTo>
                    <a:pt x="6093" y="17013"/>
                  </a:moveTo>
                  <a:lnTo>
                    <a:pt x="6017" y="17167"/>
                  </a:lnTo>
                  <a:lnTo>
                    <a:pt x="5665" y="16994"/>
                  </a:lnTo>
                  <a:lnTo>
                    <a:pt x="5642" y="17041"/>
                  </a:lnTo>
                  <a:lnTo>
                    <a:pt x="6033" y="17233"/>
                  </a:lnTo>
                  <a:lnTo>
                    <a:pt x="6129" y="17038"/>
                  </a:lnTo>
                  <a:lnTo>
                    <a:pt x="6093" y="17013"/>
                  </a:lnTo>
                  <a:close/>
                  <a:moveTo>
                    <a:pt x="6352" y="16585"/>
                  </a:moveTo>
                  <a:lnTo>
                    <a:pt x="5945" y="16427"/>
                  </a:lnTo>
                  <a:lnTo>
                    <a:pt x="5911" y="16496"/>
                  </a:lnTo>
                  <a:lnTo>
                    <a:pt x="6134" y="16697"/>
                  </a:lnTo>
                  <a:cubicBezTo>
                    <a:pt x="6148" y="16709"/>
                    <a:pt x="6160" y="16719"/>
                    <a:pt x="6172" y="16728"/>
                  </a:cubicBezTo>
                  <a:cubicBezTo>
                    <a:pt x="6183" y="16736"/>
                    <a:pt x="6189" y="16741"/>
                    <a:pt x="6191" y="16742"/>
                  </a:cubicBezTo>
                  <a:cubicBezTo>
                    <a:pt x="6189" y="16742"/>
                    <a:pt x="6181" y="16740"/>
                    <a:pt x="6167" y="16736"/>
                  </a:cubicBezTo>
                  <a:cubicBezTo>
                    <a:pt x="6153" y="16732"/>
                    <a:pt x="6136" y="16728"/>
                    <a:pt x="6115" y="16724"/>
                  </a:cubicBezTo>
                  <a:lnTo>
                    <a:pt x="5825" y="16670"/>
                  </a:lnTo>
                  <a:lnTo>
                    <a:pt x="5791" y="16738"/>
                  </a:lnTo>
                  <a:lnTo>
                    <a:pt x="6165" y="16965"/>
                  </a:lnTo>
                  <a:lnTo>
                    <a:pt x="6187" y="16920"/>
                  </a:lnTo>
                  <a:lnTo>
                    <a:pt x="5920" y="16761"/>
                  </a:lnTo>
                  <a:cubicBezTo>
                    <a:pt x="5915" y="16758"/>
                    <a:pt x="5908" y="16754"/>
                    <a:pt x="5901" y="16750"/>
                  </a:cubicBezTo>
                  <a:cubicBezTo>
                    <a:pt x="5893" y="16746"/>
                    <a:pt x="5886" y="16741"/>
                    <a:pt x="5878" y="16737"/>
                  </a:cubicBezTo>
                  <a:cubicBezTo>
                    <a:pt x="5871" y="16733"/>
                    <a:pt x="5864" y="16729"/>
                    <a:pt x="5859" y="16726"/>
                  </a:cubicBezTo>
                  <a:cubicBezTo>
                    <a:pt x="5854" y="16723"/>
                    <a:pt x="5851" y="16722"/>
                    <a:pt x="5849" y="16721"/>
                  </a:cubicBezTo>
                  <a:cubicBezTo>
                    <a:pt x="5854" y="16722"/>
                    <a:pt x="5863" y="16724"/>
                    <a:pt x="5877" y="16727"/>
                  </a:cubicBezTo>
                  <a:cubicBezTo>
                    <a:pt x="5892" y="16730"/>
                    <a:pt x="5910" y="16733"/>
                    <a:pt x="5932" y="16738"/>
                  </a:cubicBezTo>
                  <a:lnTo>
                    <a:pt x="6248" y="16797"/>
                  </a:lnTo>
                  <a:lnTo>
                    <a:pt x="6268" y="16757"/>
                  </a:lnTo>
                  <a:lnTo>
                    <a:pt x="6017" y="16530"/>
                  </a:lnTo>
                  <a:cubicBezTo>
                    <a:pt x="6012" y="16525"/>
                    <a:pt x="6006" y="16520"/>
                    <a:pt x="6000" y="16515"/>
                  </a:cubicBezTo>
                  <a:cubicBezTo>
                    <a:pt x="5995" y="16510"/>
                    <a:pt x="5989" y="16506"/>
                    <a:pt x="5984" y="16501"/>
                  </a:cubicBezTo>
                  <a:cubicBezTo>
                    <a:pt x="5978" y="16497"/>
                    <a:pt x="5974" y="16493"/>
                    <a:pt x="5970" y="16490"/>
                  </a:cubicBezTo>
                  <a:cubicBezTo>
                    <a:pt x="5966" y="16487"/>
                    <a:pt x="5964" y="16485"/>
                    <a:pt x="5964" y="16484"/>
                  </a:cubicBezTo>
                  <a:cubicBezTo>
                    <a:pt x="5965" y="16485"/>
                    <a:pt x="5967" y="16486"/>
                    <a:pt x="5972" y="16488"/>
                  </a:cubicBezTo>
                  <a:cubicBezTo>
                    <a:pt x="5977" y="16490"/>
                    <a:pt x="5982" y="16492"/>
                    <a:pt x="5989" y="16496"/>
                  </a:cubicBezTo>
                  <a:cubicBezTo>
                    <a:pt x="5996" y="16499"/>
                    <a:pt x="6003" y="16502"/>
                    <a:pt x="6010" y="16505"/>
                  </a:cubicBezTo>
                  <a:cubicBezTo>
                    <a:pt x="6018" y="16508"/>
                    <a:pt x="6025" y="16511"/>
                    <a:pt x="6031" y="16514"/>
                  </a:cubicBezTo>
                  <a:lnTo>
                    <a:pt x="6329" y="16632"/>
                  </a:lnTo>
                  <a:lnTo>
                    <a:pt x="6352" y="16585"/>
                  </a:lnTo>
                  <a:close/>
                  <a:moveTo>
                    <a:pt x="6372" y="16174"/>
                  </a:moveTo>
                  <a:cubicBezTo>
                    <a:pt x="6357" y="16172"/>
                    <a:pt x="6343" y="16173"/>
                    <a:pt x="6330" y="16176"/>
                  </a:cubicBezTo>
                  <a:cubicBezTo>
                    <a:pt x="6317" y="16180"/>
                    <a:pt x="6305" y="16185"/>
                    <a:pt x="6294" y="16193"/>
                  </a:cubicBezTo>
                  <a:cubicBezTo>
                    <a:pt x="6283" y="16200"/>
                    <a:pt x="6271" y="16211"/>
                    <a:pt x="6257" y="16226"/>
                  </a:cubicBezTo>
                  <a:lnTo>
                    <a:pt x="6221" y="16264"/>
                  </a:lnTo>
                  <a:cubicBezTo>
                    <a:pt x="6202" y="16284"/>
                    <a:pt x="6185" y="16296"/>
                    <a:pt x="6171" y="16301"/>
                  </a:cubicBezTo>
                  <a:cubicBezTo>
                    <a:pt x="6156" y="16307"/>
                    <a:pt x="6141" y="16306"/>
                    <a:pt x="6125" y="16298"/>
                  </a:cubicBezTo>
                  <a:cubicBezTo>
                    <a:pt x="6105" y="16288"/>
                    <a:pt x="6092" y="16273"/>
                    <a:pt x="6088" y="16254"/>
                  </a:cubicBezTo>
                  <a:cubicBezTo>
                    <a:pt x="6083" y="16235"/>
                    <a:pt x="6087" y="16213"/>
                    <a:pt x="6099" y="16188"/>
                  </a:cubicBezTo>
                  <a:cubicBezTo>
                    <a:pt x="6103" y="16180"/>
                    <a:pt x="6107" y="16172"/>
                    <a:pt x="6112" y="16165"/>
                  </a:cubicBezTo>
                  <a:cubicBezTo>
                    <a:pt x="6117" y="16158"/>
                    <a:pt x="6123" y="16152"/>
                    <a:pt x="6129" y="16146"/>
                  </a:cubicBezTo>
                  <a:cubicBezTo>
                    <a:pt x="6135" y="16140"/>
                    <a:pt x="6142" y="16134"/>
                    <a:pt x="6151" y="16128"/>
                  </a:cubicBezTo>
                  <a:cubicBezTo>
                    <a:pt x="6159" y="16122"/>
                    <a:pt x="6168" y="16116"/>
                    <a:pt x="6179" y="16109"/>
                  </a:cubicBezTo>
                  <a:lnTo>
                    <a:pt x="6155" y="16072"/>
                  </a:lnTo>
                  <a:cubicBezTo>
                    <a:pt x="6112" y="16097"/>
                    <a:pt x="6080" y="16130"/>
                    <a:pt x="6060" y="16171"/>
                  </a:cubicBezTo>
                  <a:cubicBezTo>
                    <a:pt x="6050" y="16190"/>
                    <a:pt x="6045" y="16209"/>
                    <a:pt x="6042" y="16227"/>
                  </a:cubicBezTo>
                  <a:cubicBezTo>
                    <a:pt x="6040" y="16246"/>
                    <a:pt x="6041" y="16263"/>
                    <a:pt x="6046" y="16279"/>
                  </a:cubicBezTo>
                  <a:cubicBezTo>
                    <a:pt x="6050" y="16294"/>
                    <a:pt x="6058" y="16309"/>
                    <a:pt x="6069" y="16322"/>
                  </a:cubicBezTo>
                  <a:cubicBezTo>
                    <a:pt x="6079" y="16334"/>
                    <a:pt x="6093" y="16345"/>
                    <a:pt x="6110" y="16353"/>
                  </a:cubicBezTo>
                  <a:cubicBezTo>
                    <a:pt x="6135" y="16365"/>
                    <a:pt x="6160" y="16368"/>
                    <a:pt x="6186" y="16360"/>
                  </a:cubicBezTo>
                  <a:cubicBezTo>
                    <a:pt x="6197" y="16356"/>
                    <a:pt x="6208" y="16351"/>
                    <a:pt x="6218" y="16342"/>
                  </a:cubicBezTo>
                  <a:cubicBezTo>
                    <a:pt x="6228" y="16334"/>
                    <a:pt x="6240" y="16323"/>
                    <a:pt x="6254" y="16308"/>
                  </a:cubicBezTo>
                  <a:lnTo>
                    <a:pt x="6286" y="16274"/>
                  </a:lnTo>
                  <a:cubicBezTo>
                    <a:pt x="6323" y="16234"/>
                    <a:pt x="6359" y="16223"/>
                    <a:pt x="6393" y="16240"/>
                  </a:cubicBezTo>
                  <a:cubicBezTo>
                    <a:pt x="6416" y="16251"/>
                    <a:pt x="6430" y="16270"/>
                    <a:pt x="6435" y="16295"/>
                  </a:cubicBezTo>
                  <a:cubicBezTo>
                    <a:pt x="6438" y="16307"/>
                    <a:pt x="6438" y="16318"/>
                    <a:pt x="6436" y="16328"/>
                  </a:cubicBezTo>
                  <a:cubicBezTo>
                    <a:pt x="6434" y="16339"/>
                    <a:pt x="6429" y="16351"/>
                    <a:pt x="6422" y="16366"/>
                  </a:cubicBezTo>
                  <a:cubicBezTo>
                    <a:pt x="6412" y="16386"/>
                    <a:pt x="6400" y="16403"/>
                    <a:pt x="6387" y="16417"/>
                  </a:cubicBezTo>
                  <a:cubicBezTo>
                    <a:pt x="6373" y="16431"/>
                    <a:pt x="6356" y="16444"/>
                    <a:pt x="6337" y="16454"/>
                  </a:cubicBezTo>
                  <a:lnTo>
                    <a:pt x="6363" y="16493"/>
                  </a:lnTo>
                  <a:cubicBezTo>
                    <a:pt x="6385" y="16479"/>
                    <a:pt x="6403" y="16464"/>
                    <a:pt x="6419" y="16446"/>
                  </a:cubicBezTo>
                  <a:cubicBezTo>
                    <a:pt x="6435" y="16429"/>
                    <a:pt x="6448" y="16408"/>
                    <a:pt x="6460" y="16385"/>
                  </a:cubicBezTo>
                  <a:cubicBezTo>
                    <a:pt x="6469" y="16366"/>
                    <a:pt x="6475" y="16350"/>
                    <a:pt x="6478" y="16334"/>
                  </a:cubicBezTo>
                  <a:cubicBezTo>
                    <a:pt x="6481" y="16318"/>
                    <a:pt x="6481" y="16302"/>
                    <a:pt x="6479" y="16285"/>
                  </a:cubicBezTo>
                  <a:cubicBezTo>
                    <a:pt x="6477" y="16262"/>
                    <a:pt x="6470" y="16242"/>
                    <a:pt x="6457" y="16225"/>
                  </a:cubicBezTo>
                  <a:cubicBezTo>
                    <a:pt x="6445" y="16207"/>
                    <a:pt x="6430" y="16194"/>
                    <a:pt x="6412" y="16185"/>
                  </a:cubicBezTo>
                  <a:cubicBezTo>
                    <a:pt x="6400" y="16179"/>
                    <a:pt x="6386" y="16175"/>
                    <a:pt x="6372" y="16174"/>
                  </a:cubicBezTo>
                  <a:close/>
                  <a:moveTo>
                    <a:pt x="6486" y="15984"/>
                  </a:moveTo>
                  <a:lnTo>
                    <a:pt x="6443" y="15962"/>
                  </a:lnTo>
                  <a:lnTo>
                    <a:pt x="6389" y="16071"/>
                  </a:lnTo>
                  <a:lnTo>
                    <a:pt x="6433" y="16092"/>
                  </a:lnTo>
                  <a:lnTo>
                    <a:pt x="6486" y="15984"/>
                  </a:lnTo>
                  <a:close/>
                  <a:moveTo>
                    <a:pt x="6403" y="15496"/>
                  </a:moveTo>
                  <a:lnTo>
                    <a:pt x="6380" y="15542"/>
                  </a:lnTo>
                  <a:lnTo>
                    <a:pt x="6652" y="15676"/>
                  </a:lnTo>
                  <a:cubicBezTo>
                    <a:pt x="6665" y="15683"/>
                    <a:pt x="6676" y="15689"/>
                    <a:pt x="6685" y="15696"/>
                  </a:cubicBezTo>
                  <a:cubicBezTo>
                    <a:pt x="6693" y="15702"/>
                    <a:pt x="6700" y="15710"/>
                    <a:pt x="6706" y="15721"/>
                  </a:cubicBezTo>
                  <a:cubicBezTo>
                    <a:pt x="6711" y="15731"/>
                    <a:pt x="6712" y="15743"/>
                    <a:pt x="6711" y="15757"/>
                  </a:cubicBezTo>
                  <a:cubicBezTo>
                    <a:pt x="6709" y="15771"/>
                    <a:pt x="6704" y="15786"/>
                    <a:pt x="6696" y="15802"/>
                  </a:cubicBezTo>
                  <a:cubicBezTo>
                    <a:pt x="6690" y="15814"/>
                    <a:pt x="6684" y="15824"/>
                    <a:pt x="6678" y="15832"/>
                  </a:cubicBezTo>
                  <a:cubicBezTo>
                    <a:pt x="6671" y="15839"/>
                    <a:pt x="6664" y="15845"/>
                    <a:pt x="6657" y="15850"/>
                  </a:cubicBezTo>
                  <a:cubicBezTo>
                    <a:pt x="6651" y="15854"/>
                    <a:pt x="6644" y="15857"/>
                    <a:pt x="6638" y="15858"/>
                  </a:cubicBezTo>
                  <a:cubicBezTo>
                    <a:pt x="6631" y="15859"/>
                    <a:pt x="6626" y="15860"/>
                    <a:pt x="6621" y="15860"/>
                  </a:cubicBezTo>
                  <a:cubicBezTo>
                    <a:pt x="6613" y="15859"/>
                    <a:pt x="6604" y="15857"/>
                    <a:pt x="6593" y="15853"/>
                  </a:cubicBezTo>
                  <a:cubicBezTo>
                    <a:pt x="6581" y="15848"/>
                    <a:pt x="6571" y="15844"/>
                    <a:pt x="6561" y="15839"/>
                  </a:cubicBezTo>
                  <a:lnTo>
                    <a:pt x="6298" y="15709"/>
                  </a:lnTo>
                  <a:lnTo>
                    <a:pt x="6275" y="15755"/>
                  </a:lnTo>
                  <a:lnTo>
                    <a:pt x="6555" y="15893"/>
                  </a:lnTo>
                  <a:cubicBezTo>
                    <a:pt x="6564" y="15898"/>
                    <a:pt x="6574" y="15902"/>
                    <a:pt x="6586" y="15906"/>
                  </a:cubicBezTo>
                  <a:cubicBezTo>
                    <a:pt x="6598" y="15911"/>
                    <a:pt x="6610" y="15913"/>
                    <a:pt x="6622" y="15912"/>
                  </a:cubicBezTo>
                  <a:cubicBezTo>
                    <a:pt x="6646" y="15911"/>
                    <a:pt x="6668" y="15904"/>
                    <a:pt x="6686" y="15890"/>
                  </a:cubicBezTo>
                  <a:cubicBezTo>
                    <a:pt x="6704" y="15876"/>
                    <a:pt x="6720" y="15854"/>
                    <a:pt x="6735" y="15824"/>
                  </a:cubicBezTo>
                  <a:cubicBezTo>
                    <a:pt x="6747" y="15800"/>
                    <a:pt x="6754" y="15779"/>
                    <a:pt x="6757" y="15760"/>
                  </a:cubicBezTo>
                  <a:cubicBezTo>
                    <a:pt x="6760" y="15742"/>
                    <a:pt x="6760" y="15724"/>
                    <a:pt x="6755" y="15707"/>
                  </a:cubicBezTo>
                  <a:cubicBezTo>
                    <a:pt x="6751" y="15690"/>
                    <a:pt x="6744" y="15676"/>
                    <a:pt x="6733" y="15666"/>
                  </a:cubicBezTo>
                  <a:cubicBezTo>
                    <a:pt x="6721" y="15656"/>
                    <a:pt x="6704" y="15645"/>
                    <a:pt x="6681" y="15633"/>
                  </a:cubicBezTo>
                  <a:lnTo>
                    <a:pt x="6403" y="15496"/>
                  </a:lnTo>
                  <a:close/>
                  <a:moveTo>
                    <a:pt x="6977" y="15316"/>
                  </a:moveTo>
                  <a:lnTo>
                    <a:pt x="6586" y="15124"/>
                  </a:lnTo>
                  <a:lnTo>
                    <a:pt x="6563" y="15170"/>
                  </a:lnTo>
                  <a:lnTo>
                    <a:pt x="6776" y="15273"/>
                  </a:lnTo>
                  <a:cubicBezTo>
                    <a:pt x="6791" y="15280"/>
                    <a:pt x="6805" y="15286"/>
                    <a:pt x="6819" y="15293"/>
                  </a:cubicBezTo>
                  <a:cubicBezTo>
                    <a:pt x="6833" y="15299"/>
                    <a:pt x="6846" y="15305"/>
                    <a:pt x="6858" y="15309"/>
                  </a:cubicBezTo>
                  <a:cubicBezTo>
                    <a:pt x="6869" y="15314"/>
                    <a:pt x="6879" y="15318"/>
                    <a:pt x="6886" y="15321"/>
                  </a:cubicBezTo>
                  <a:cubicBezTo>
                    <a:pt x="6894" y="15324"/>
                    <a:pt x="6898" y="15326"/>
                    <a:pt x="6898" y="15326"/>
                  </a:cubicBezTo>
                  <a:cubicBezTo>
                    <a:pt x="6897" y="15326"/>
                    <a:pt x="6893" y="15326"/>
                    <a:pt x="6887" y="15325"/>
                  </a:cubicBezTo>
                  <a:cubicBezTo>
                    <a:pt x="6881" y="15325"/>
                    <a:pt x="6873" y="15324"/>
                    <a:pt x="6864" y="15324"/>
                  </a:cubicBezTo>
                  <a:cubicBezTo>
                    <a:pt x="6855" y="15323"/>
                    <a:pt x="6844" y="15323"/>
                    <a:pt x="6833" y="15322"/>
                  </a:cubicBezTo>
                  <a:cubicBezTo>
                    <a:pt x="6821" y="15322"/>
                    <a:pt x="6810" y="15322"/>
                    <a:pt x="6798" y="15322"/>
                  </a:cubicBezTo>
                  <a:lnTo>
                    <a:pt x="6485" y="15329"/>
                  </a:lnTo>
                  <a:lnTo>
                    <a:pt x="6458" y="15383"/>
                  </a:lnTo>
                  <a:lnTo>
                    <a:pt x="6849" y="15576"/>
                  </a:lnTo>
                  <a:lnTo>
                    <a:pt x="6873" y="15527"/>
                  </a:lnTo>
                  <a:lnTo>
                    <a:pt x="6645" y="15418"/>
                  </a:lnTo>
                  <a:cubicBezTo>
                    <a:pt x="6633" y="15412"/>
                    <a:pt x="6622" y="15407"/>
                    <a:pt x="6610" y="15402"/>
                  </a:cubicBezTo>
                  <a:cubicBezTo>
                    <a:pt x="6599" y="15397"/>
                    <a:pt x="6588" y="15392"/>
                    <a:pt x="6578" y="15388"/>
                  </a:cubicBezTo>
                  <a:cubicBezTo>
                    <a:pt x="6568" y="15384"/>
                    <a:pt x="6559" y="15380"/>
                    <a:pt x="6552" y="15377"/>
                  </a:cubicBezTo>
                  <a:cubicBezTo>
                    <a:pt x="6545" y="15374"/>
                    <a:pt x="6540" y="15372"/>
                    <a:pt x="6536" y="15371"/>
                  </a:cubicBezTo>
                  <a:cubicBezTo>
                    <a:pt x="6540" y="15372"/>
                    <a:pt x="6546" y="15372"/>
                    <a:pt x="6553" y="15372"/>
                  </a:cubicBezTo>
                  <a:cubicBezTo>
                    <a:pt x="6561" y="15373"/>
                    <a:pt x="6569" y="15373"/>
                    <a:pt x="6580" y="15373"/>
                  </a:cubicBezTo>
                  <a:cubicBezTo>
                    <a:pt x="6590" y="15373"/>
                    <a:pt x="6601" y="15373"/>
                    <a:pt x="6613" y="15373"/>
                  </a:cubicBezTo>
                  <a:cubicBezTo>
                    <a:pt x="6625" y="15373"/>
                    <a:pt x="6638" y="15373"/>
                    <a:pt x="6652" y="15373"/>
                  </a:cubicBezTo>
                  <a:lnTo>
                    <a:pt x="6953" y="15365"/>
                  </a:lnTo>
                  <a:lnTo>
                    <a:pt x="6977" y="15316"/>
                  </a:lnTo>
                  <a:close/>
                  <a:moveTo>
                    <a:pt x="7055" y="15156"/>
                  </a:moveTo>
                  <a:lnTo>
                    <a:pt x="6665" y="14964"/>
                  </a:lnTo>
                  <a:lnTo>
                    <a:pt x="6642" y="15009"/>
                  </a:lnTo>
                  <a:lnTo>
                    <a:pt x="7033" y="15202"/>
                  </a:lnTo>
                  <a:lnTo>
                    <a:pt x="7055" y="15156"/>
                  </a:lnTo>
                  <a:close/>
                  <a:moveTo>
                    <a:pt x="6855" y="14576"/>
                  </a:moveTo>
                  <a:lnTo>
                    <a:pt x="6832" y="14624"/>
                  </a:lnTo>
                  <a:lnTo>
                    <a:pt x="7048" y="14835"/>
                  </a:lnTo>
                  <a:cubicBezTo>
                    <a:pt x="7066" y="14852"/>
                    <a:pt x="7081" y="14866"/>
                    <a:pt x="7093" y="14877"/>
                  </a:cubicBezTo>
                  <a:cubicBezTo>
                    <a:pt x="7105" y="14888"/>
                    <a:pt x="7113" y="14895"/>
                    <a:pt x="7118" y="14899"/>
                  </a:cubicBezTo>
                  <a:cubicBezTo>
                    <a:pt x="7115" y="14898"/>
                    <a:pt x="7110" y="14896"/>
                    <a:pt x="7103" y="14895"/>
                  </a:cubicBezTo>
                  <a:cubicBezTo>
                    <a:pt x="7096" y="14893"/>
                    <a:pt x="7088" y="14891"/>
                    <a:pt x="7079" y="14889"/>
                  </a:cubicBezTo>
                  <a:cubicBezTo>
                    <a:pt x="7070" y="14887"/>
                    <a:pt x="7060" y="14885"/>
                    <a:pt x="7050" y="14884"/>
                  </a:cubicBezTo>
                  <a:cubicBezTo>
                    <a:pt x="7039" y="14882"/>
                    <a:pt x="7029" y="14880"/>
                    <a:pt x="7019" y="14879"/>
                  </a:cubicBezTo>
                  <a:lnTo>
                    <a:pt x="6727" y="14837"/>
                  </a:lnTo>
                  <a:lnTo>
                    <a:pt x="6702" y="14888"/>
                  </a:lnTo>
                  <a:lnTo>
                    <a:pt x="7157" y="14949"/>
                  </a:lnTo>
                  <a:lnTo>
                    <a:pt x="7180" y="14903"/>
                  </a:lnTo>
                  <a:lnTo>
                    <a:pt x="6855" y="14576"/>
                  </a:lnTo>
                  <a:close/>
                  <a:moveTo>
                    <a:pt x="7391" y="14474"/>
                  </a:moveTo>
                  <a:lnTo>
                    <a:pt x="7351" y="14454"/>
                  </a:lnTo>
                  <a:lnTo>
                    <a:pt x="7266" y="14626"/>
                  </a:lnTo>
                  <a:lnTo>
                    <a:pt x="7123" y="14556"/>
                  </a:lnTo>
                  <a:lnTo>
                    <a:pt x="7189" y="14422"/>
                  </a:lnTo>
                  <a:lnTo>
                    <a:pt x="7148" y="14402"/>
                  </a:lnTo>
                  <a:lnTo>
                    <a:pt x="7083" y="14536"/>
                  </a:lnTo>
                  <a:lnTo>
                    <a:pt x="6954" y="14473"/>
                  </a:lnTo>
                  <a:lnTo>
                    <a:pt x="7033" y="14312"/>
                  </a:lnTo>
                  <a:lnTo>
                    <a:pt x="6997" y="14287"/>
                  </a:lnTo>
                  <a:lnTo>
                    <a:pt x="6892" y="14501"/>
                  </a:lnTo>
                  <a:lnTo>
                    <a:pt x="7283" y="14693"/>
                  </a:lnTo>
                  <a:lnTo>
                    <a:pt x="7391" y="14474"/>
                  </a:lnTo>
                  <a:close/>
                  <a:moveTo>
                    <a:pt x="7554" y="14143"/>
                  </a:moveTo>
                  <a:lnTo>
                    <a:pt x="7518" y="14147"/>
                  </a:lnTo>
                  <a:cubicBezTo>
                    <a:pt x="7501" y="14150"/>
                    <a:pt x="7483" y="14152"/>
                    <a:pt x="7465" y="14155"/>
                  </a:cubicBezTo>
                  <a:cubicBezTo>
                    <a:pt x="7446" y="14157"/>
                    <a:pt x="7428" y="14160"/>
                    <a:pt x="7412" y="14162"/>
                  </a:cubicBezTo>
                  <a:cubicBezTo>
                    <a:pt x="7395" y="14164"/>
                    <a:pt x="7384" y="14166"/>
                    <a:pt x="7377" y="14167"/>
                  </a:cubicBezTo>
                  <a:cubicBezTo>
                    <a:pt x="7367" y="14169"/>
                    <a:pt x="7356" y="14172"/>
                    <a:pt x="7344" y="14175"/>
                  </a:cubicBezTo>
                  <a:cubicBezTo>
                    <a:pt x="7332" y="14178"/>
                    <a:pt x="7322" y="14181"/>
                    <a:pt x="7314" y="14185"/>
                  </a:cubicBezTo>
                  <a:lnTo>
                    <a:pt x="7317" y="14179"/>
                  </a:lnTo>
                  <a:cubicBezTo>
                    <a:pt x="7324" y="14164"/>
                    <a:pt x="7329" y="14148"/>
                    <a:pt x="7330" y="14133"/>
                  </a:cubicBezTo>
                  <a:cubicBezTo>
                    <a:pt x="7331" y="14118"/>
                    <a:pt x="7329" y="14103"/>
                    <a:pt x="7324" y="14090"/>
                  </a:cubicBezTo>
                  <a:cubicBezTo>
                    <a:pt x="7319" y="14076"/>
                    <a:pt x="7312" y="14063"/>
                    <a:pt x="7301" y="14052"/>
                  </a:cubicBezTo>
                  <a:cubicBezTo>
                    <a:pt x="7290" y="14040"/>
                    <a:pt x="7276" y="14031"/>
                    <a:pt x="7260" y="14023"/>
                  </a:cubicBezTo>
                  <a:cubicBezTo>
                    <a:pt x="7250" y="14018"/>
                    <a:pt x="7240" y="14015"/>
                    <a:pt x="7230" y="14013"/>
                  </a:cubicBezTo>
                  <a:cubicBezTo>
                    <a:pt x="7221" y="14011"/>
                    <a:pt x="7211" y="14010"/>
                    <a:pt x="7203" y="14011"/>
                  </a:cubicBezTo>
                  <a:cubicBezTo>
                    <a:pt x="7194" y="14011"/>
                    <a:pt x="7186" y="14012"/>
                    <a:pt x="7179" y="14014"/>
                  </a:cubicBezTo>
                  <a:cubicBezTo>
                    <a:pt x="7172" y="14016"/>
                    <a:pt x="7165" y="14018"/>
                    <a:pt x="7159" y="14021"/>
                  </a:cubicBezTo>
                  <a:cubicBezTo>
                    <a:pt x="7153" y="14024"/>
                    <a:pt x="7147" y="14028"/>
                    <a:pt x="7141" y="14032"/>
                  </a:cubicBezTo>
                  <a:cubicBezTo>
                    <a:pt x="7135" y="14036"/>
                    <a:pt x="7129" y="14042"/>
                    <a:pt x="7123" y="14049"/>
                  </a:cubicBezTo>
                  <a:cubicBezTo>
                    <a:pt x="7117" y="14055"/>
                    <a:pt x="7111" y="14063"/>
                    <a:pt x="7105" y="14073"/>
                  </a:cubicBezTo>
                  <a:cubicBezTo>
                    <a:pt x="7099" y="14083"/>
                    <a:pt x="7092" y="14094"/>
                    <a:pt x="7086" y="14108"/>
                  </a:cubicBezTo>
                  <a:lnTo>
                    <a:pt x="7041" y="14199"/>
                  </a:lnTo>
                  <a:lnTo>
                    <a:pt x="7432" y="14391"/>
                  </a:lnTo>
                  <a:lnTo>
                    <a:pt x="7454" y="14345"/>
                  </a:lnTo>
                  <a:lnTo>
                    <a:pt x="7278" y="14259"/>
                  </a:lnTo>
                  <a:cubicBezTo>
                    <a:pt x="7283" y="14249"/>
                    <a:pt x="7289" y="14242"/>
                    <a:pt x="7295" y="14237"/>
                  </a:cubicBezTo>
                  <a:cubicBezTo>
                    <a:pt x="7301" y="14233"/>
                    <a:pt x="7311" y="14229"/>
                    <a:pt x="7325" y="14226"/>
                  </a:cubicBezTo>
                  <a:cubicBezTo>
                    <a:pt x="7348" y="14222"/>
                    <a:pt x="7370" y="14218"/>
                    <a:pt x="7390" y="14214"/>
                  </a:cubicBezTo>
                  <a:cubicBezTo>
                    <a:pt x="7411" y="14211"/>
                    <a:pt x="7430" y="14208"/>
                    <a:pt x="7448" y="14206"/>
                  </a:cubicBezTo>
                  <a:cubicBezTo>
                    <a:pt x="7465" y="14204"/>
                    <a:pt x="7480" y="14203"/>
                    <a:pt x="7493" y="14202"/>
                  </a:cubicBezTo>
                  <a:cubicBezTo>
                    <a:pt x="7507" y="14201"/>
                    <a:pt x="7517" y="14201"/>
                    <a:pt x="7525" y="14201"/>
                  </a:cubicBezTo>
                  <a:lnTo>
                    <a:pt x="7554" y="14143"/>
                  </a:lnTo>
                  <a:close/>
                  <a:moveTo>
                    <a:pt x="7268" y="14094"/>
                  </a:moveTo>
                  <a:cubicBezTo>
                    <a:pt x="7276" y="14102"/>
                    <a:pt x="7282" y="14111"/>
                    <a:pt x="7285" y="14121"/>
                  </a:cubicBezTo>
                  <a:cubicBezTo>
                    <a:pt x="7288" y="14131"/>
                    <a:pt x="7288" y="14143"/>
                    <a:pt x="7286" y="14156"/>
                  </a:cubicBezTo>
                  <a:cubicBezTo>
                    <a:pt x="7284" y="14168"/>
                    <a:pt x="7278" y="14184"/>
                    <a:pt x="7270" y="14201"/>
                  </a:cubicBezTo>
                  <a:lnTo>
                    <a:pt x="7248" y="14244"/>
                  </a:lnTo>
                  <a:lnTo>
                    <a:pt x="7103" y="14173"/>
                  </a:lnTo>
                  <a:lnTo>
                    <a:pt x="7126" y="14126"/>
                  </a:lnTo>
                  <a:cubicBezTo>
                    <a:pt x="7131" y="14115"/>
                    <a:pt x="7136" y="14106"/>
                    <a:pt x="7141" y="14099"/>
                  </a:cubicBezTo>
                  <a:cubicBezTo>
                    <a:pt x="7146" y="14092"/>
                    <a:pt x="7152" y="14086"/>
                    <a:pt x="7158" y="14081"/>
                  </a:cubicBezTo>
                  <a:cubicBezTo>
                    <a:pt x="7168" y="14072"/>
                    <a:pt x="7180" y="14067"/>
                    <a:pt x="7195" y="14065"/>
                  </a:cubicBezTo>
                  <a:cubicBezTo>
                    <a:pt x="7209" y="14063"/>
                    <a:pt x="7223" y="14065"/>
                    <a:pt x="7236" y="14072"/>
                  </a:cubicBezTo>
                  <a:cubicBezTo>
                    <a:pt x="7249" y="14078"/>
                    <a:pt x="7259" y="14085"/>
                    <a:pt x="7268" y="14094"/>
                  </a:cubicBezTo>
                  <a:close/>
                  <a:moveTo>
                    <a:pt x="7565" y="13749"/>
                  </a:moveTo>
                  <a:cubicBezTo>
                    <a:pt x="7550" y="13747"/>
                    <a:pt x="7537" y="13748"/>
                    <a:pt x="7523" y="13752"/>
                  </a:cubicBezTo>
                  <a:cubicBezTo>
                    <a:pt x="7510" y="13755"/>
                    <a:pt x="7498" y="13761"/>
                    <a:pt x="7488" y="13768"/>
                  </a:cubicBezTo>
                  <a:cubicBezTo>
                    <a:pt x="7477" y="13775"/>
                    <a:pt x="7464" y="13786"/>
                    <a:pt x="7450" y="13801"/>
                  </a:cubicBezTo>
                  <a:lnTo>
                    <a:pt x="7414" y="13839"/>
                  </a:lnTo>
                  <a:cubicBezTo>
                    <a:pt x="7395" y="13859"/>
                    <a:pt x="7378" y="13871"/>
                    <a:pt x="7364" y="13876"/>
                  </a:cubicBezTo>
                  <a:cubicBezTo>
                    <a:pt x="7349" y="13882"/>
                    <a:pt x="7334" y="13881"/>
                    <a:pt x="7318" y="13873"/>
                  </a:cubicBezTo>
                  <a:cubicBezTo>
                    <a:pt x="7298" y="13863"/>
                    <a:pt x="7286" y="13848"/>
                    <a:pt x="7281" y="13829"/>
                  </a:cubicBezTo>
                  <a:cubicBezTo>
                    <a:pt x="7276" y="13810"/>
                    <a:pt x="7280" y="13788"/>
                    <a:pt x="7292" y="13763"/>
                  </a:cubicBezTo>
                  <a:cubicBezTo>
                    <a:pt x="7296" y="13755"/>
                    <a:pt x="7301" y="13747"/>
                    <a:pt x="7305" y="13740"/>
                  </a:cubicBezTo>
                  <a:cubicBezTo>
                    <a:pt x="7310" y="13733"/>
                    <a:pt x="7316" y="13727"/>
                    <a:pt x="7322" y="13721"/>
                  </a:cubicBezTo>
                  <a:cubicBezTo>
                    <a:pt x="7328" y="13715"/>
                    <a:pt x="7336" y="13709"/>
                    <a:pt x="7344" y="13703"/>
                  </a:cubicBezTo>
                  <a:cubicBezTo>
                    <a:pt x="7352" y="13697"/>
                    <a:pt x="7361" y="13691"/>
                    <a:pt x="7372" y="13684"/>
                  </a:cubicBezTo>
                  <a:lnTo>
                    <a:pt x="7348" y="13647"/>
                  </a:lnTo>
                  <a:cubicBezTo>
                    <a:pt x="7305" y="13672"/>
                    <a:pt x="7273" y="13705"/>
                    <a:pt x="7253" y="13747"/>
                  </a:cubicBezTo>
                  <a:cubicBezTo>
                    <a:pt x="7243" y="13766"/>
                    <a:pt x="7238" y="13784"/>
                    <a:pt x="7236" y="13802"/>
                  </a:cubicBezTo>
                  <a:cubicBezTo>
                    <a:pt x="7233" y="13821"/>
                    <a:pt x="7235" y="13838"/>
                    <a:pt x="7239" y="13854"/>
                  </a:cubicBezTo>
                  <a:cubicBezTo>
                    <a:pt x="7243" y="13870"/>
                    <a:pt x="7251" y="13884"/>
                    <a:pt x="7262" y="13897"/>
                  </a:cubicBezTo>
                  <a:cubicBezTo>
                    <a:pt x="7272" y="13910"/>
                    <a:pt x="7286" y="13920"/>
                    <a:pt x="7303" y="13928"/>
                  </a:cubicBezTo>
                  <a:cubicBezTo>
                    <a:pt x="7328" y="13941"/>
                    <a:pt x="7353" y="13943"/>
                    <a:pt x="7379" y="13935"/>
                  </a:cubicBezTo>
                  <a:cubicBezTo>
                    <a:pt x="7390" y="13931"/>
                    <a:pt x="7401" y="13926"/>
                    <a:pt x="7411" y="13918"/>
                  </a:cubicBezTo>
                  <a:cubicBezTo>
                    <a:pt x="7421" y="13910"/>
                    <a:pt x="7434" y="13898"/>
                    <a:pt x="7448" y="13883"/>
                  </a:cubicBezTo>
                  <a:lnTo>
                    <a:pt x="7479" y="13849"/>
                  </a:lnTo>
                  <a:cubicBezTo>
                    <a:pt x="7516" y="13810"/>
                    <a:pt x="7552" y="13798"/>
                    <a:pt x="7586" y="13815"/>
                  </a:cubicBezTo>
                  <a:cubicBezTo>
                    <a:pt x="7610" y="13827"/>
                    <a:pt x="7624" y="13845"/>
                    <a:pt x="7628" y="13871"/>
                  </a:cubicBezTo>
                  <a:cubicBezTo>
                    <a:pt x="7631" y="13882"/>
                    <a:pt x="7631" y="13893"/>
                    <a:pt x="7629" y="13903"/>
                  </a:cubicBezTo>
                  <a:cubicBezTo>
                    <a:pt x="7627" y="13914"/>
                    <a:pt x="7622" y="13926"/>
                    <a:pt x="7615" y="13941"/>
                  </a:cubicBezTo>
                  <a:cubicBezTo>
                    <a:pt x="7605" y="13961"/>
                    <a:pt x="7594" y="13978"/>
                    <a:pt x="7580" y="13992"/>
                  </a:cubicBezTo>
                  <a:cubicBezTo>
                    <a:pt x="7566" y="14006"/>
                    <a:pt x="7550" y="14019"/>
                    <a:pt x="7530" y="14029"/>
                  </a:cubicBezTo>
                  <a:lnTo>
                    <a:pt x="7556" y="14068"/>
                  </a:lnTo>
                  <a:cubicBezTo>
                    <a:pt x="7578" y="14054"/>
                    <a:pt x="7597" y="14039"/>
                    <a:pt x="7612" y="14021"/>
                  </a:cubicBezTo>
                  <a:cubicBezTo>
                    <a:pt x="7628" y="14004"/>
                    <a:pt x="7642" y="13983"/>
                    <a:pt x="7653" y="13960"/>
                  </a:cubicBezTo>
                  <a:cubicBezTo>
                    <a:pt x="7662" y="13942"/>
                    <a:pt x="7668" y="13925"/>
                    <a:pt x="7671" y="13909"/>
                  </a:cubicBezTo>
                  <a:cubicBezTo>
                    <a:pt x="7674" y="13894"/>
                    <a:pt x="7674" y="13877"/>
                    <a:pt x="7672" y="13860"/>
                  </a:cubicBezTo>
                  <a:cubicBezTo>
                    <a:pt x="7670" y="13837"/>
                    <a:pt x="7663" y="13817"/>
                    <a:pt x="7651" y="13800"/>
                  </a:cubicBezTo>
                  <a:cubicBezTo>
                    <a:pt x="7638" y="13782"/>
                    <a:pt x="7623" y="13769"/>
                    <a:pt x="7605" y="13760"/>
                  </a:cubicBezTo>
                  <a:cubicBezTo>
                    <a:pt x="7593" y="13754"/>
                    <a:pt x="7580" y="13750"/>
                    <a:pt x="7565" y="13749"/>
                  </a:cubicBezTo>
                  <a:close/>
                  <a:moveTo>
                    <a:pt x="7783" y="13678"/>
                  </a:moveTo>
                  <a:lnTo>
                    <a:pt x="7392" y="13486"/>
                  </a:lnTo>
                  <a:lnTo>
                    <a:pt x="7369" y="13532"/>
                  </a:lnTo>
                  <a:lnTo>
                    <a:pt x="7760" y="13724"/>
                  </a:lnTo>
                  <a:lnTo>
                    <a:pt x="7783" y="13678"/>
                  </a:lnTo>
                  <a:close/>
                  <a:moveTo>
                    <a:pt x="7558" y="13149"/>
                  </a:moveTo>
                  <a:lnTo>
                    <a:pt x="7430" y="13407"/>
                  </a:lnTo>
                  <a:lnTo>
                    <a:pt x="7470" y="13427"/>
                  </a:lnTo>
                  <a:lnTo>
                    <a:pt x="7521" y="13322"/>
                  </a:lnTo>
                  <a:lnTo>
                    <a:pt x="7873" y="13495"/>
                  </a:lnTo>
                  <a:lnTo>
                    <a:pt x="7895" y="13450"/>
                  </a:lnTo>
                  <a:lnTo>
                    <a:pt x="7543" y="13277"/>
                  </a:lnTo>
                  <a:lnTo>
                    <a:pt x="7595" y="13171"/>
                  </a:lnTo>
                  <a:lnTo>
                    <a:pt x="7558" y="13149"/>
                  </a:lnTo>
                  <a:close/>
                  <a:moveTo>
                    <a:pt x="8100" y="13032"/>
                  </a:moveTo>
                  <a:lnTo>
                    <a:pt x="7646" y="12969"/>
                  </a:lnTo>
                  <a:lnTo>
                    <a:pt x="7616" y="13030"/>
                  </a:lnTo>
                  <a:lnTo>
                    <a:pt x="7943" y="13353"/>
                  </a:lnTo>
                  <a:lnTo>
                    <a:pt x="7966" y="13306"/>
                  </a:lnTo>
                  <a:lnTo>
                    <a:pt x="7864" y="13209"/>
                  </a:lnTo>
                  <a:lnTo>
                    <a:pt x="7936" y="13063"/>
                  </a:lnTo>
                  <a:lnTo>
                    <a:pt x="8074" y="13085"/>
                  </a:lnTo>
                  <a:lnTo>
                    <a:pt x="8100" y="13032"/>
                  </a:lnTo>
                  <a:close/>
                  <a:moveTo>
                    <a:pt x="7892" y="13056"/>
                  </a:moveTo>
                  <a:lnTo>
                    <a:pt x="7832" y="13178"/>
                  </a:lnTo>
                  <a:lnTo>
                    <a:pt x="7671" y="13022"/>
                  </a:lnTo>
                  <a:lnTo>
                    <a:pt x="7892" y="13056"/>
                  </a:lnTo>
                  <a:close/>
                  <a:moveTo>
                    <a:pt x="7538" y="13000"/>
                  </a:moveTo>
                  <a:cubicBezTo>
                    <a:pt x="7529" y="13003"/>
                    <a:pt x="7523" y="13009"/>
                    <a:pt x="7519" y="13017"/>
                  </a:cubicBezTo>
                  <a:cubicBezTo>
                    <a:pt x="7515" y="13025"/>
                    <a:pt x="7515" y="13033"/>
                    <a:pt x="7517" y="13042"/>
                  </a:cubicBezTo>
                  <a:cubicBezTo>
                    <a:pt x="7520" y="13050"/>
                    <a:pt x="7526" y="13057"/>
                    <a:pt x="7534" y="13060"/>
                  </a:cubicBezTo>
                  <a:cubicBezTo>
                    <a:pt x="7542" y="13065"/>
                    <a:pt x="7551" y="13065"/>
                    <a:pt x="7559" y="13062"/>
                  </a:cubicBezTo>
                  <a:cubicBezTo>
                    <a:pt x="7568" y="13060"/>
                    <a:pt x="7574" y="13054"/>
                    <a:pt x="7579" y="13046"/>
                  </a:cubicBezTo>
                  <a:cubicBezTo>
                    <a:pt x="7583" y="13037"/>
                    <a:pt x="7583" y="13029"/>
                    <a:pt x="7580" y="13021"/>
                  </a:cubicBezTo>
                  <a:cubicBezTo>
                    <a:pt x="7577" y="13012"/>
                    <a:pt x="7571" y="13006"/>
                    <a:pt x="7563" y="13002"/>
                  </a:cubicBezTo>
                  <a:cubicBezTo>
                    <a:pt x="7555" y="12998"/>
                    <a:pt x="7546" y="12997"/>
                    <a:pt x="7538" y="13000"/>
                  </a:cubicBezTo>
                  <a:close/>
                  <a:moveTo>
                    <a:pt x="7596" y="12883"/>
                  </a:moveTo>
                  <a:cubicBezTo>
                    <a:pt x="7587" y="12886"/>
                    <a:pt x="7581" y="12891"/>
                    <a:pt x="7577" y="12900"/>
                  </a:cubicBezTo>
                  <a:cubicBezTo>
                    <a:pt x="7573" y="12908"/>
                    <a:pt x="7572" y="12916"/>
                    <a:pt x="7575" y="12924"/>
                  </a:cubicBezTo>
                  <a:cubicBezTo>
                    <a:pt x="7578" y="12933"/>
                    <a:pt x="7584" y="12939"/>
                    <a:pt x="7592" y="12943"/>
                  </a:cubicBezTo>
                  <a:cubicBezTo>
                    <a:pt x="7600" y="12947"/>
                    <a:pt x="7608" y="12948"/>
                    <a:pt x="7617" y="12945"/>
                  </a:cubicBezTo>
                  <a:cubicBezTo>
                    <a:pt x="7626" y="12942"/>
                    <a:pt x="7632" y="12937"/>
                    <a:pt x="7636" y="12928"/>
                  </a:cubicBezTo>
                  <a:cubicBezTo>
                    <a:pt x="7640" y="12920"/>
                    <a:pt x="7641" y="12912"/>
                    <a:pt x="7638" y="12903"/>
                  </a:cubicBezTo>
                  <a:cubicBezTo>
                    <a:pt x="7635" y="12895"/>
                    <a:pt x="7629" y="12889"/>
                    <a:pt x="7620" y="12884"/>
                  </a:cubicBezTo>
                  <a:cubicBezTo>
                    <a:pt x="7612" y="12880"/>
                    <a:pt x="7604" y="12880"/>
                    <a:pt x="7596" y="12883"/>
                  </a:cubicBezTo>
                  <a:close/>
                  <a:moveTo>
                    <a:pt x="7837" y="12580"/>
                  </a:moveTo>
                  <a:lnTo>
                    <a:pt x="7710" y="12839"/>
                  </a:lnTo>
                  <a:lnTo>
                    <a:pt x="7750" y="12858"/>
                  </a:lnTo>
                  <a:lnTo>
                    <a:pt x="7801" y="12753"/>
                  </a:lnTo>
                  <a:lnTo>
                    <a:pt x="8153" y="12926"/>
                  </a:lnTo>
                  <a:lnTo>
                    <a:pt x="8175" y="12881"/>
                  </a:lnTo>
                  <a:lnTo>
                    <a:pt x="7823" y="12708"/>
                  </a:lnTo>
                  <a:lnTo>
                    <a:pt x="7875" y="12602"/>
                  </a:lnTo>
                  <a:lnTo>
                    <a:pt x="7837" y="12580"/>
                  </a:lnTo>
                  <a:close/>
                  <a:moveTo>
                    <a:pt x="8503" y="12213"/>
                  </a:moveTo>
                  <a:lnTo>
                    <a:pt x="8096" y="12055"/>
                  </a:lnTo>
                  <a:lnTo>
                    <a:pt x="8062" y="12124"/>
                  </a:lnTo>
                  <a:lnTo>
                    <a:pt x="8286" y="12325"/>
                  </a:lnTo>
                  <a:cubicBezTo>
                    <a:pt x="8299" y="12337"/>
                    <a:pt x="8312" y="12347"/>
                    <a:pt x="8323" y="12356"/>
                  </a:cubicBezTo>
                  <a:cubicBezTo>
                    <a:pt x="8334" y="12364"/>
                    <a:pt x="8341" y="12369"/>
                    <a:pt x="8342" y="12370"/>
                  </a:cubicBezTo>
                  <a:cubicBezTo>
                    <a:pt x="8340" y="12370"/>
                    <a:pt x="8332" y="12368"/>
                    <a:pt x="8318" y="12364"/>
                  </a:cubicBezTo>
                  <a:cubicBezTo>
                    <a:pt x="8304" y="12360"/>
                    <a:pt x="8287" y="12356"/>
                    <a:pt x="8267" y="12352"/>
                  </a:cubicBezTo>
                  <a:lnTo>
                    <a:pt x="7976" y="12298"/>
                  </a:lnTo>
                  <a:lnTo>
                    <a:pt x="7943" y="12366"/>
                  </a:lnTo>
                  <a:lnTo>
                    <a:pt x="8317" y="12593"/>
                  </a:lnTo>
                  <a:lnTo>
                    <a:pt x="8339" y="12548"/>
                  </a:lnTo>
                  <a:lnTo>
                    <a:pt x="8071" y="12389"/>
                  </a:lnTo>
                  <a:cubicBezTo>
                    <a:pt x="8066" y="12386"/>
                    <a:pt x="8059" y="12382"/>
                    <a:pt x="8052" y="12378"/>
                  </a:cubicBezTo>
                  <a:cubicBezTo>
                    <a:pt x="8044" y="12374"/>
                    <a:pt x="8037" y="12369"/>
                    <a:pt x="8030" y="12365"/>
                  </a:cubicBezTo>
                  <a:cubicBezTo>
                    <a:pt x="8022" y="12361"/>
                    <a:pt x="8016" y="12357"/>
                    <a:pt x="8010" y="12354"/>
                  </a:cubicBezTo>
                  <a:cubicBezTo>
                    <a:pt x="8005" y="12351"/>
                    <a:pt x="8002" y="12350"/>
                    <a:pt x="8001" y="12349"/>
                  </a:cubicBezTo>
                  <a:cubicBezTo>
                    <a:pt x="8005" y="12350"/>
                    <a:pt x="8014" y="12352"/>
                    <a:pt x="8028" y="12355"/>
                  </a:cubicBezTo>
                  <a:cubicBezTo>
                    <a:pt x="8043" y="12358"/>
                    <a:pt x="8062" y="12361"/>
                    <a:pt x="8084" y="12366"/>
                  </a:cubicBezTo>
                  <a:lnTo>
                    <a:pt x="8399" y="12425"/>
                  </a:lnTo>
                  <a:lnTo>
                    <a:pt x="8419" y="12385"/>
                  </a:lnTo>
                  <a:lnTo>
                    <a:pt x="8168" y="12158"/>
                  </a:lnTo>
                  <a:cubicBezTo>
                    <a:pt x="8163" y="12153"/>
                    <a:pt x="8158" y="12148"/>
                    <a:pt x="8152" y="12143"/>
                  </a:cubicBezTo>
                  <a:cubicBezTo>
                    <a:pt x="8146" y="12138"/>
                    <a:pt x="8140" y="12134"/>
                    <a:pt x="8135" y="12129"/>
                  </a:cubicBezTo>
                  <a:cubicBezTo>
                    <a:pt x="8130" y="12125"/>
                    <a:pt x="8125" y="12121"/>
                    <a:pt x="8122" y="12118"/>
                  </a:cubicBezTo>
                  <a:cubicBezTo>
                    <a:pt x="8118" y="12115"/>
                    <a:pt x="8116" y="12113"/>
                    <a:pt x="8115" y="12112"/>
                  </a:cubicBezTo>
                  <a:cubicBezTo>
                    <a:pt x="8116" y="12112"/>
                    <a:pt x="8119" y="12114"/>
                    <a:pt x="8123" y="12116"/>
                  </a:cubicBezTo>
                  <a:cubicBezTo>
                    <a:pt x="8128" y="12118"/>
                    <a:pt x="8134" y="12120"/>
                    <a:pt x="8140" y="12123"/>
                  </a:cubicBezTo>
                  <a:cubicBezTo>
                    <a:pt x="8147" y="12127"/>
                    <a:pt x="8154" y="12130"/>
                    <a:pt x="8162" y="12133"/>
                  </a:cubicBezTo>
                  <a:cubicBezTo>
                    <a:pt x="8169" y="12136"/>
                    <a:pt x="8176" y="12139"/>
                    <a:pt x="8183" y="12142"/>
                  </a:cubicBezTo>
                  <a:lnTo>
                    <a:pt x="8480" y="12260"/>
                  </a:lnTo>
                  <a:lnTo>
                    <a:pt x="8503" y="12213"/>
                  </a:lnTo>
                  <a:close/>
                  <a:moveTo>
                    <a:pt x="8288" y="11665"/>
                  </a:moveTo>
                  <a:lnTo>
                    <a:pt x="8265" y="11711"/>
                  </a:lnTo>
                  <a:lnTo>
                    <a:pt x="8537" y="11845"/>
                  </a:lnTo>
                  <a:cubicBezTo>
                    <a:pt x="8551" y="11851"/>
                    <a:pt x="8562" y="11858"/>
                    <a:pt x="8570" y="11864"/>
                  </a:cubicBezTo>
                  <a:cubicBezTo>
                    <a:pt x="8579" y="11870"/>
                    <a:pt x="8586" y="11879"/>
                    <a:pt x="8591" y="11890"/>
                  </a:cubicBezTo>
                  <a:cubicBezTo>
                    <a:pt x="8596" y="11900"/>
                    <a:pt x="8598" y="11912"/>
                    <a:pt x="8596" y="11925"/>
                  </a:cubicBezTo>
                  <a:cubicBezTo>
                    <a:pt x="8595" y="11939"/>
                    <a:pt x="8590" y="11954"/>
                    <a:pt x="8582" y="11971"/>
                  </a:cubicBezTo>
                  <a:cubicBezTo>
                    <a:pt x="8576" y="11983"/>
                    <a:pt x="8569" y="11993"/>
                    <a:pt x="8563" y="12000"/>
                  </a:cubicBezTo>
                  <a:cubicBezTo>
                    <a:pt x="8556" y="12008"/>
                    <a:pt x="8550" y="12014"/>
                    <a:pt x="8543" y="12018"/>
                  </a:cubicBezTo>
                  <a:cubicBezTo>
                    <a:pt x="8536" y="12022"/>
                    <a:pt x="8529" y="12025"/>
                    <a:pt x="8523" y="12026"/>
                  </a:cubicBezTo>
                  <a:cubicBezTo>
                    <a:pt x="8517" y="12028"/>
                    <a:pt x="8511" y="12028"/>
                    <a:pt x="8506" y="12028"/>
                  </a:cubicBezTo>
                  <a:cubicBezTo>
                    <a:pt x="8499" y="12028"/>
                    <a:pt x="8489" y="12026"/>
                    <a:pt x="8478" y="12021"/>
                  </a:cubicBezTo>
                  <a:cubicBezTo>
                    <a:pt x="8467" y="12017"/>
                    <a:pt x="8456" y="12012"/>
                    <a:pt x="8446" y="12007"/>
                  </a:cubicBezTo>
                  <a:lnTo>
                    <a:pt x="8183" y="11878"/>
                  </a:lnTo>
                  <a:lnTo>
                    <a:pt x="8160" y="11924"/>
                  </a:lnTo>
                  <a:lnTo>
                    <a:pt x="8441" y="12062"/>
                  </a:lnTo>
                  <a:cubicBezTo>
                    <a:pt x="8449" y="12066"/>
                    <a:pt x="8460" y="12071"/>
                    <a:pt x="8471" y="12075"/>
                  </a:cubicBezTo>
                  <a:cubicBezTo>
                    <a:pt x="8483" y="12079"/>
                    <a:pt x="8495" y="12081"/>
                    <a:pt x="8507" y="12081"/>
                  </a:cubicBezTo>
                  <a:cubicBezTo>
                    <a:pt x="8532" y="12079"/>
                    <a:pt x="8553" y="12072"/>
                    <a:pt x="8571" y="12059"/>
                  </a:cubicBezTo>
                  <a:cubicBezTo>
                    <a:pt x="8589" y="12045"/>
                    <a:pt x="8605" y="12023"/>
                    <a:pt x="8620" y="11993"/>
                  </a:cubicBezTo>
                  <a:cubicBezTo>
                    <a:pt x="8632" y="11969"/>
                    <a:pt x="8640" y="11947"/>
                    <a:pt x="8643" y="11929"/>
                  </a:cubicBezTo>
                  <a:cubicBezTo>
                    <a:pt x="8646" y="11910"/>
                    <a:pt x="8645" y="11892"/>
                    <a:pt x="8641" y="11875"/>
                  </a:cubicBezTo>
                  <a:cubicBezTo>
                    <a:pt x="8637" y="11859"/>
                    <a:pt x="8629" y="11845"/>
                    <a:pt x="8618" y="11835"/>
                  </a:cubicBezTo>
                  <a:cubicBezTo>
                    <a:pt x="8607" y="11824"/>
                    <a:pt x="8589" y="11813"/>
                    <a:pt x="8566" y="11802"/>
                  </a:cubicBezTo>
                  <a:lnTo>
                    <a:pt x="8288" y="11665"/>
                  </a:lnTo>
                  <a:close/>
                  <a:moveTo>
                    <a:pt x="8131" y="11796"/>
                  </a:moveTo>
                  <a:cubicBezTo>
                    <a:pt x="8122" y="11798"/>
                    <a:pt x="8116" y="11804"/>
                    <a:pt x="8112" y="11812"/>
                  </a:cubicBezTo>
                  <a:cubicBezTo>
                    <a:pt x="8108" y="11820"/>
                    <a:pt x="8107" y="11829"/>
                    <a:pt x="8110" y="11837"/>
                  </a:cubicBezTo>
                  <a:cubicBezTo>
                    <a:pt x="8113" y="11846"/>
                    <a:pt x="8119" y="11852"/>
                    <a:pt x="8127" y="11856"/>
                  </a:cubicBezTo>
                  <a:cubicBezTo>
                    <a:pt x="8135" y="11860"/>
                    <a:pt x="8143" y="11861"/>
                    <a:pt x="8152" y="11858"/>
                  </a:cubicBezTo>
                  <a:cubicBezTo>
                    <a:pt x="8161" y="11855"/>
                    <a:pt x="8167" y="11849"/>
                    <a:pt x="8171" y="11841"/>
                  </a:cubicBezTo>
                  <a:cubicBezTo>
                    <a:pt x="8175" y="11833"/>
                    <a:pt x="8176" y="11824"/>
                    <a:pt x="8173" y="11816"/>
                  </a:cubicBezTo>
                  <a:cubicBezTo>
                    <a:pt x="8170" y="11807"/>
                    <a:pt x="8164" y="11801"/>
                    <a:pt x="8155" y="11797"/>
                  </a:cubicBezTo>
                  <a:cubicBezTo>
                    <a:pt x="8147" y="11793"/>
                    <a:pt x="8139" y="11793"/>
                    <a:pt x="8131" y="11796"/>
                  </a:cubicBezTo>
                  <a:close/>
                  <a:moveTo>
                    <a:pt x="8188" y="11679"/>
                  </a:moveTo>
                  <a:cubicBezTo>
                    <a:pt x="8180" y="11682"/>
                    <a:pt x="8173" y="11687"/>
                    <a:pt x="8169" y="11696"/>
                  </a:cubicBezTo>
                  <a:cubicBezTo>
                    <a:pt x="8165" y="11704"/>
                    <a:pt x="8165" y="11712"/>
                    <a:pt x="8168" y="11720"/>
                  </a:cubicBezTo>
                  <a:cubicBezTo>
                    <a:pt x="8171" y="11729"/>
                    <a:pt x="8176" y="11735"/>
                    <a:pt x="8184" y="11739"/>
                  </a:cubicBezTo>
                  <a:cubicBezTo>
                    <a:pt x="8192" y="11743"/>
                    <a:pt x="8201" y="11744"/>
                    <a:pt x="8210" y="11741"/>
                  </a:cubicBezTo>
                  <a:cubicBezTo>
                    <a:pt x="8218" y="11738"/>
                    <a:pt x="8225" y="11733"/>
                    <a:pt x="8229" y="11724"/>
                  </a:cubicBezTo>
                  <a:cubicBezTo>
                    <a:pt x="8233" y="11716"/>
                    <a:pt x="8233" y="11707"/>
                    <a:pt x="8230" y="11699"/>
                  </a:cubicBezTo>
                  <a:cubicBezTo>
                    <a:pt x="8227" y="11691"/>
                    <a:pt x="8221" y="11684"/>
                    <a:pt x="8213" y="11680"/>
                  </a:cubicBezTo>
                  <a:cubicBezTo>
                    <a:pt x="8205" y="11676"/>
                    <a:pt x="8197" y="11676"/>
                    <a:pt x="8188" y="11679"/>
                  </a:cubicBezTo>
                  <a:close/>
                  <a:moveTo>
                    <a:pt x="8862" y="11485"/>
                  </a:moveTo>
                  <a:lnTo>
                    <a:pt x="8471" y="11292"/>
                  </a:lnTo>
                  <a:lnTo>
                    <a:pt x="8448" y="11338"/>
                  </a:lnTo>
                  <a:lnTo>
                    <a:pt x="8662" y="11441"/>
                  </a:lnTo>
                  <a:cubicBezTo>
                    <a:pt x="8676" y="11448"/>
                    <a:pt x="8690" y="11455"/>
                    <a:pt x="8704" y="11461"/>
                  </a:cubicBezTo>
                  <a:cubicBezTo>
                    <a:pt x="8719" y="11467"/>
                    <a:pt x="8732" y="11473"/>
                    <a:pt x="8743" y="11478"/>
                  </a:cubicBezTo>
                  <a:cubicBezTo>
                    <a:pt x="8755" y="11483"/>
                    <a:pt x="8764" y="11487"/>
                    <a:pt x="8772" y="11490"/>
                  </a:cubicBezTo>
                  <a:cubicBezTo>
                    <a:pt x="8779" y="11493"/>
                    <a:pt x="8783" y="11495"/>
                    <a:pt x="8783" y="11495"/>
                  </a:cubicBezTo>
                  <a:cubicBezTo>
                    <a:pt x="8782" y="11495"/>
                    <a:pt x="8778" y="11494"/>
                    <a:pt x="8772" y="11494"/>
                  </a:cubicBezTo>
                  <a:cubicBezTo>
                    <a:pt x="8766" y="11493"/>
                    <a:pt x="8758" y="11493"/>
                    <a:pt x="8749" y="11492"/>
                  </a:cubicBezTo>
                  <a:cubicBezTo>
                    <a:pt x="8740" y="11492"/>
                    <a:pt x="8730" y="11491"/>
                    <a:pt x="8718" y="11491"/>
                  </a:cubicBezTo>
                  <a:cubicBezTo>
                    <a:pt x="8706" y="11490"/>
                    <a:pt x="8695" y="11490"/>
                    <a:pt x="8683" y="11491"/>
                  </a:cubicBezTo>
                  <a:lnTo>
                    <a:pt x="8370" y="11498"/>
                  </a:lnTo>
                  <a:lnTo>
                    <a:pt x="8343" y="11552"/>
                  </a:lnTo>
                  <a:lnTo>
                    <a:pt x="8734" y="11744"/>
                  </a:lnTo>
                  <a:lnTo>
                    <a:pt x="8758" y="11696"/>
                  </a:lnTo>
                  <a:lnTo>
                    <a:pt x="8530" y="11587"/>
                  </a:lnTo>
                  <a:cubicBezTo>
                    <a:pt x="8519" y="11581"/>
                    <a:pt x="8507" y="11576"/>
                    <a:pt x="8495" y="11571"/>
                  </a:cubicBezTo>
                  <a:cubicBezTo>
                    <a:pt x="8484" y="11566"/>
                    <a:pt x="8473" y="11561"/>
                    <a:pt x="8463" y="11557"/>
                  </a:cubicBezTo>
                  <a:cubicBezTo>
                    <a:pt x="8453" y="11553"/>
                    <a:pt x="8444" y="11549"/>
                    <a:pt x="8437" y="11546"/>
                  </a:cubicBezTo>
                  <a:cubicBezTo>
                    <a:pt x="8430" y="11543"/>
                    <a:pt x="8425" y="11541"/>
                    <a:pt x="8422" y="11540"/>
                  </a:cubicBezTo>
                  <a:cubicBezTo>
                    <a:pt x="8426" y="11540"/>
                    <a:pt x="8431" y="11541"/>
                    <a:pt x="8439" y="11541"/>
                  </a:cubicBezTo>
                  <a:cubicBezTo>
                    <a:pt x="8446" y="11541"/>
                    <a:pt x="8455" y="11541"/>
                    <a:pt x="8465" y="11541"/>
                  </a:cubicBezTo>
                  <a:cubicBezTo>
                    <a:pt x="8475" y="11541"/>
                    <a:pt x="8486" y="11542"/>
                    <a:pt x="8498" y="11542"/>
                  </a:cubicBezTo>
                  <a:cubicBezTo>
                    <a:pt x="8511" y="11542"/>
                    <a:pt x="8523" y="11542"/>
                    <a:pt x="8537" y="11541"/>
                  </a:cubicBezTo>
                  <a:lnTo>
                    <a:pt x="8838" y="11534"/>
                  </a:lnTo>
                  <a:lnTo>
                    <a:pt x="8862" y="11485"/>
                  </a:lnTo>
                  <a:close/>
                  <a:moveTo>
                    <a:pt x="8886" y="11064"/>
                  </a:moveTo>
                  <a:cubicBezTo>
                    <a:pt x="8872" y="11062"/>
                    <a:pt x="8858" y="11063"/>
                    <a:pt x="8845" y="11067"/>
                  </a:cubicBezTo>
                  <a:cubicBezTo>
                    <a:pt x="8832" y="11070"/>
                    <a:pt x="8820" y="11076"/>
                    <a:pt x="8809" y="11083"/>
                  </a:cubicBezTo>
                  <a:cubicBezTo>
                    <a:pt x="8798" y="11090"/>
                    <a:pt x="8785" y="11101"/>
                    <a:pt x="8771" y="11116"/>
                  </a:cubicBezTo>
                  <a:lnTo>
                    <a:pt x="8735" y="11154"/>
                  </a:lnTo>
                  <a:cubicBezTo>
                    <a:pt x="8716" y="11174"/>
                    <a:pt x="8699" y="11186"/>
                    <a:pt x="8685" y="11192"/>
                  </a:cubicBezTo>
                  <a:cubicBezTo>
                    <a:pt x="8670" y="11197"/>
                    <a:pt x="8655" y="11196"/>
                    <a:pt x="8639" y="11188"/>
                  </a:cubicBezTo>
                  <a:cubicBezTo>
                    <a:pt x="8619" y="11178"/>
                    <a:pt x="8607" y="11163"/>
                    <a:pt x="8602" y="11144"/>
                  </a:cubicBezTo>
                  <a:cubicBezTo>
                    <a:pt x="8597" y="11125"/>
                    <a:pt x="8601" y="11103"/>
                    <a:pt x="8613" y="11078"/>
                  </a:cubicBezTo>
                  <a:cubicBezTo>
                    <a:pt x="8617" y="11070"/>
                    <a:pt x="8622" y="11062"/>
                    <a:pt x="8627" y="11055"/>
                  </a:cubicBezTo>
                  <a:cubicBezTo>
                    <a:pt x="8631" y="11048"/>
                    <a:pt x="8637" y="11042"/>
                    <a:pt x="8643" y="11036"/>
                  </a:cubicBezTo>
                  <a:cubicBezTo>
                    <a:pt x="8650" y="11030"/>
                    <a:pt x="8657" y="11024"/>
                    <a:pt x="8665" y="11018"/>
                  </a:cubicBezTo>
                  <a:cubicBezTo>
                    <a:pt x="8673" y="11012"/>
                    <a:pt x="8682" y="11006"/>
                    <a:pt x="8693" y="10999"/>
                  </a:cubicBezTo>
                  <a:lnTo>
                    <a:pt x="8670" y="10962"/>
                  </a:lnTo>
                  <a:cubicBezTo>
                    <a:pt x="8626" y="10987"/>
                    <a:pt x="8594" y="11020"/>
                    <a:pt x="8574" y="11062"/>
                  </a:cubicBezTo>
                  <a:cubicBezTo>
                    <a:pt x="8565" y="11081"/>
                    <a:pt x="8559" y="11099"/>
                    <a:pt x="8557" y="11117"/>
                  </a:cubicBezTo>
                  <a:cubicBezTo>
                    <a:pt x="8555" y="11136"/>
                    <a:pt x="8556" y="11153"/>
                    <a:pt x="8560" y="11169"/>
                  </a:cubicBezTo>
                  <a:cubicBezTo>
                    <a:pt x="8565" y="11185"/>
                    <a:pt x="8572" y="11199"/>
                    <a:pt x="8583" y="11212"/>
                  </a:cubicBezTo>
                  <a:cubicBezTo>
                    <a:pt x="8594" y="11225"/>
                    <a:pt x="8607" y="11235"/>
                    <a:pt x="8624" y="11243"/>
                  </a:cubicBezTo>
                  <a:cubicBezTo>
                    <a:pt x="8649" y="11256"/>
                    <a:pt x="8674" y="11258"/>
                    <a:pt x="8700" y="11250"/>
                  </a:cubicBezTo>
                  <a:cubicBezTo>
                    <a:pt x="8712" y="11247"/>
                    <a:pt x="8722" y="11241"/>
                    <a:pt x="8733" y="11233"/>
                  </a:cubicBezTo>
                  <a:cubicBezTo>
                    <a:pt x="8743" y="11225"/>
                    <a:pt x="8755" y="11213"/>
                    <a:pt x="8769" y="11198"/>
                  </a:cubicBezTo>
                  <a:lnTo>
                    <a:pt x="8800" y="11164"/>
                  </a:lnTo>
                  <a:cubicBezTo>
                    <a:pt x="8837" y="11125"/>
                    <a:pt x="8873" y="11113"/>
                    <a:pt x="8908" y="11130"/>
                  </a:cubicBezTo>
                  <a:cubicBezTo>
                    <a:pt x="8931" y="11142"/>
                    <a:pt x="8945" y="11160"/>
                    <a:pt x="8950" y="11186"/>
                  </a:cubicBezTo>
                  <a:cubicBezTo>
                    <a:pt x="8952" y="11197"/>
                    <a:pt x="8952" y="11208"/>
                    <a:pt x="8950" y="11218"/>
                  </a:cubicBezTo>
                  <a:cubicBezTo>
                    <a:pt x="8948" y="11229"/>
                    <a:pt x="8943" y="11241"/>
                    <a:pt x="8936" y="11256"/>
                  </a:cubicBezTo>
                  <a:cubicBezTo>
                    <a:pt x="8926" y="11276"/>
                    <a:pt x="8915" y="11293"/>
                    <a:pt x="8901" y="11307"/>
                  </a:cubicBezTo>
                  <a:cubicBezTo>
                    <a:pt x="8888" y="11321"/>
                    <a:pt x="8871" y="11334"/>
                    <a:pt x="8851" y="11344"/>
                  </a:cubicBezTo>
                  <a:lnTo>
                    <a:pt x="8877" y="11383"/>
                  </a:lnTo>
                  <a:cubicBezTo>
                    <a:pt x="8899" y="11369"/>
                    <a:pt x="8918" y="11354"/>
                    <a:pt x="8933" y="11336"/>
                  </a:cubicBezTo>
                  <a:cubicBezTo>
                    <a:pt x="8949" y="11319"/>
                    <a:pt x="8963" y="11298"/>
                    <a:pt x="8974" y="11275"/>
                  </a:cubicBezTo>
                  <a:cubicBezTo>
                    <a:pt x="8983" y="11257"/>
                    <a:pt x="8989" y="11240"/>
                    <a:pt x="8992" y="11224"/>
                  </a:cubicBezTo>
                  <a:cubicBezTo>
                    <a:pt x="8995" y="11209"/>
                    <a:pt x="8996" y="11192"/>
                    <a:pt x="8994" y="11175"/>
                  </a:cubicBezTo>
                  <a:cubicBezTo>
                    <a:pt x="8991" y="11152"/>
                    <a:pt x="8984" y="11132"/>
                    <a:pt x="8972" y="11115"/>
                  </a:cubicBezTo>
                  <a:cubicBezTo>
                    <a:pt x="8960" y="11097"/>
                    <a:pt x="8944" y="11084"/>
                    <a:pt x="8926" y="11075"/>
                  </a:cubicBezTo>
                  <a:cubicBezTo>
                    <a:pt x="8914" y="11069"/>
                    <a:pt x="8901" y="11065"/>
                    <a:pt x="8886" y="11064"/>
                  </a:cubicBezTo>
                  <a:close/>
                  <a:moveTo>
                    <a:pt x="6440" y="18132"/>
                  </a:moveTo>
                  <a:lnTo>
                    <a:pt x="6404" y="18137"/>
                  </a:lnTo>
                  <a:cubicBezTo>
                    <a:pt x="6387" y="18139"/>
                    <a:pt x="6370" y="18141"/>
                    <a:pt x="6351" y="18144"/>
                  </a:cubicBezTo>
                  <a:cubicBezTo>
                    <a:pt x="6332" y="18147"/>
                    <a:pt x="6315" y="18149"/>
                    <a:pt x="6298" y="18151"/>
                  </a:cubicBezTo>
                  <a:cubicBezTo>
                    <a:pt x="6282" y="18154"/>
                    <a:pt x="6270" y="18155"/>
                    <a:pt x="6263" y="18157"/>
                  </a:cubicBezTo>
                  <a:cubicBezTo>
                    <a:pt x="6253" y="18159"/>
                    <a:pt x="6242" y="18161"/>
                    <a:pt x="6231" y="18164"/>
                  </a:cubicBezTo>
                  <a:cubicBezTo>
                    <a:pt x="6219" y="18167"/>
                    <a:pt x="6208" y="18171"/>
                    <a:pt x="6200" y="18175"/>
                  </a:cubicBezTo>
                  <a:lnTo>
                    <a:pt x="6203" y="18169"/>
                  </a:lnTo>
                  <a:cubicBezTo>
                    <a:pt x="6210" y="18153"/>
                    <a:pt x="6215" y="18138"/>
                    <a:pt x="6216" y="18123"/>
                  </a:cubicBezTo>
                  <a:cubicBezTo>
                    <a:pt x="6217" y="18107"/>
                    <a:pt x="6215" y="18093"/>
                    <a:pt x="6210" y="18079"/>
                  </a:cubicBezTo>
                  <a:cubicBezTo>
                    <a:pt x="6206" y="18065"/>
                    <a:pt x="6198" y="18053"/>
                    <a:pt x="6187" y="18041"/>
                  </a:cubicBezTo>
                  <a:cubicBezTo>
                    <a:pt x="6176" y="18030"/>
                    <a:pt x="6163" y="18020"/>
                    <a:pt x="6147" y="18012"/>
                  </a:cubicBezTo>
                  <a:cubicBezTo>
                    <a:pt x="6136" y="18007"/>
                    <a:pt x="6126" y="18004"/>
                    <a:pt x="6117" y="18002"/>
                  </a:cubicBezTo>
                  <a:cubicBezTo>
                    <a:pt x="6107" y="18001"/>
                    <a:pt x="6098" y="18000"/>
                    <a:pt x="6089" y="18000"/>
                  </a:cubicBezTo>
                  <a:cubicBezTo>
                    <a:pt x="6080" y="18000"/>
                    <a:pt x="6072" y="18001"/>
                    <a:pt x="6065" y="18003"/>
                  </a:cubicBezTo>
                  <a:cubicBezTo>
                    <a:pt x="6058" y="18005"/>
                    <a:pt x="6051" y="18008"/>
                    <a:pt x="6046" y="18011"/>
                  </a:cubicBezTo>
                  <a:cubicBezTo>
                    <a:pt x="6039" y="18013"/>
                    <a:pt x="6034" y="18017"/>
                    <a:pt x="6028" y="18021"/>
                  </a:cubicBezTo>
                  <a:cubicBezTo>
                    <a:pt x="6022" y="18026"/>
                    <a:pt x="6016" y="18031"/>
                    <a:pt x="6010" y="18038"/>
                  </a:cubicBezTo>
                  <a:cubicBezTo>
                    <a:pt x="6003" y="18045"/>
                    <a:pt x="5997" y="18053"/>
                    <a:pt x="5991" y="18063"/>
                  </a:cubicBezTo>
                  <a:cubicBezTo>
                    <a:pt x="5985" y="18072"/>
                    <a:pt x="5978" y="18084"/>
                    <a:pt x="5972" y="18097"/>
                  </a:cubicBezTo>
                  <a:lnTo>
                    <a:pt x="5927" y="18188"/>
                  </a:lnTo>
                  <a:lnTo>
                    <a:pt x="6061" y="18254"/>
                  </a:lnTo>
                  <a:lnTo>
                    <a:pt x="6176" y="18254"/>
                  </a:lnTo>
                  <a:lnTo>
                    <a:pt x="6164" y="18248"/>
                  </a:lnTo>
                  <a:cubicBezTo>
                    <a:pt x="6169" y="18238"/>
                    <a:pt x="6175" y="18231"/>
                    <a:pt x="6181" y="18227"/>
                  </a:cubicBezTo>
                  <a:cubicBezTo>
                    <a:pt x="6187" y="18222"/>
                    <a:pt x="6197" y="18219"/>
                    <a:pt x="6211" y="18216"/>
                  </a:cubicBezTo>
                  <a:cubicBezTo>
                    <a:pt x="6234" y="18211"/>
                    <a:pt x="6256" y="18207"/>
                    <a:pt x="6277" y="18204"/>
                  </a:cubicBezTo>
                  <a:cubicBezTo>
                    <a:pt x="6297" y="18200"/>
                    <a:pt x="6316" y="18197"/>
                    <a:pt x="6334" y="18195"/>
                  </a:cubicBezTo>
                  <a:cubicBezTo>
                    <a:pt x="6351" y="18193"/>
                    <a:pt x="6366" y="18192"/>
                    <a:pt x="6380" y="18191"/>
                  </a:cubicBezTo>
                  <a:cubicBezTo>
                    <a:pt x="6393" y="18191"/>
                    <a:pt x="6403" y="18191"/>
                    <a:pt x="6411" y="18191"/>
                  </a:cubicBezTo>
                  <a:lnTo>
                    <a:pt x="6440" y="18132"/>
                  </a:lnTo>
                  <a:close/>
                  <a:moveTo>
                    <a:pt x="9002" y="12831"/>
                  </a:moveTo>
                  <a:lnTo>
                    <a:pt x="9002" y="12772"/>
                  </a:lnTo>
                  <a:lnTo>
                    <a:pt x="8835" y="12692"/>
                  </a:lnTo>
                  <a:cubicBezTo>
                    <a:pt x="8824" y="12686"/>
                    <a:pt x="8813" y="12681"/>
                    <a:pt x="8801" y="12676"/>
                  </a:cubicBezTo>
                  <a:cubicBezTo>
                    <a:pt x="8789" y="12671"/>
                    <a:pt x="8778" y="12666"/>
                    <a:pt x="8768" y="12662"/>
                  </a:cubicBezTo>
                  <a:cubicBezTo>
                    <a:pt x="8758" y="12658"/>
                    <a:pt x="8750" y="12654"/>
                    <a:pt x="8742" y="12651"/>
                  </a:cubicBezTo>
                  <a:cubicBezTo>
                    <a:pt x="8735" y="12648"/>
                    <a:pt x="8730" y="12646"/>
                    <a:pt x="8727" y="12645"/>
                  </a:cubicBezTo>
                  <a:cubicBezTo>
                    <a:pt x="8731" y="12645"/>
                    <a:pt x="8737" y="12646"/>
                    <a:pt x="8744" y="12646"/>
                  </a:cubicBezTo>
                  <a:cubicBezTo>
                    <a:pt x="8751" y="12647"/>
                    <a:pt x="8760" y="12647"/>
                    <a:pt x="8770" y="12647"/>
                  </a:cubicBezTo>
                  <a:cubicBezTo>
                    <a:pt x="8780" y="12647"/>
                    <a:pt x="8792" y="12647"/>
                    <a:pt x="8804" y="12647"/>
                  </a:cubicBezTo>
                  <a:cubicBezTo>
                    <a:pt x="8816" y="12647"/>
                    <a:pt x="8829" y="12647"/>
                    <a:pt x="8842" y="12646"/>
                  </a:cubicBezTo>
                  <a:lnTo>
                    <a:pt x="9002" y="12642"/>
                  </a:lnTo>
                  <a:lnTo>
                    <a:pt x="9002" y="12596"/>
                  </a:lnTo>
                  <a:cubicBezTo>
                    <a:pt x="8998" y="12596"/>
                    <a:pt x="8993" y="12596"/>
                    <a:pt x="8989" y="12596"/>
                  </a:cubicBezTo>
                  <a:lnTo>
                    <a:pt x="8675" y="12603"/>
                  </a:lnTo>
                  <a:lnTo>
                    <a:pt x="8649" y="12657"/>
                  </a:lnTo>
                  <a:lnTo>
                    <a:pt x="9002" y="12831"/>
                  </a:lnTo>
                  <a:close/>
                  <a:moveTo>
                    <a:pt x="9002" y="12563"/>
                  </a:moveTo>
                  <a:lnTo>
                    <a:pt x="9002" y="12508"/>
                  </a:lnTo>
                  <a:lnTo>
                    <a:pt x="8776" y="12398"/>
                  </a:lnTo>
                  <a:lnTo>
                    <a:pt x="8754" y="12444"/>
                  </a:lnTo>
                  <a:lnTo>
                    <a:pt x="8967" y="12547"/>
                  </a:lnTo>
                  <a:cubicBezTo>
                    <a:pt x="8979" y="12552"/>
                    <a:pt x="8990" y="12558"/>
                    <a:pt x="9002" y="12563"/>
                  </a:cubicBezTo>
                  <a:close/>
                  <a:moveTo>
                    <a:pt x="9002" y="12356"/>
                  </a:moveTo>
                  <a:lnTo>
                    <a:pt x="9002" y="12291"/>
                  </a:lnTo>
                  <a:cubicBezTo>
                    <a:pt x="8998" y="12294"/>
                    <a:pt x="8994" y="12295"/>
                    <a:pt x="8990" y="12297"/>
                  </a:cubicBezTo>
                  <a:cubicBezTo>
                    <a:pt x="8976" y="12302"/>
                    <a:pt x="8961" y="12301"/>
                    <a:pt x="8945" y="12293"/>
                  </a:cubicBezTo>
                  <a:cubicBezTo>
                    <a:pt x="8925" y="12283"/>
                    <a:pt x="8912" y="12269"/>
                    <a:pt x="8907" y="12249"/>
                  </a:cubicBezTo>
                  <a:cubicBezTo>
                    <a:pt x="8903" y="12230"/>
                    <a:pt x="8906" y="12208"/>
                    <a:pt x="8919" y="12183"/>
                  </a:cubicBezTo>
                  <a:cubicBezTo>
                    <a:pt x="8923" y="12175"/>
                    <a:pt x="8927" y="12167"/>
                    <a:pt x="8932" y="12161"/>
                  </a:cubicBezTo>
                  <a:cubicBezTo>
                    <a:pt x="8937" y="12154"/>
                    <a:pt x="8942" y="12147"/>
                    <a:pt x="8949" y="12141"/>
                  </a:cubicBezTo>
                  <a:cubicBezTo>
                    <a:pt x="8955" y="12135"/>
                    <a:pt x="8962" y="12129"/>
                    <a:pt x="8970" y="12123"/>
                  </a:cubicBezTo>
                  <a:cubicBezTo>
                    <a:pt x="8978" y="12117"/>
                    <a:pt x="8988" y="12111"/>
                    <a:pt x="8999" y="12104"/>
                  </a:cubicBezTo>
                  <a:lnTo>
                    <a:pt x="8975" y="12067"/>
                  </a:lnTo>
                  <a:cubicBezTo>
                    <a:pt x="8932" y="12092"/>
                    <a:pt x="8900" y="12125"/>
                    <a:pt x="8879" y="12167"/>
                  </a:cubicBezTo>
                  <a:cubicBezTo>
                    <a:pt x="8870" y="12186"/>
                    <a:pt x="8864" y="12205"/>
                    <a:pt x="8862" y="12223"/>
                  </a:cubicBezTo>
                  <a:cubicBezTo>
                    <a:pt x="8860" y="12241"/>
                    <a:pt x="8861" y="12258"/>
                    <a:pt x="8866" y="12274"/>
                  </a:cubicBezTo>
                  <a:cubicBezTo>
                    <a:pt x="8870" y="12290"/>
                    <a:pt x="8878" y="12304"/>
                    <a:pt x="8888" y="12317"/>
                  </a:cubicBezTo>
                  <a:cubicBezTo>
                    <a:pt x="8899" y="12330"/>
                    <a:pt x="8913" y="12340"/>
                    <a:pt x="8929" y="12349"/>
                  </a:cubicBezTo>
                  <a:cubicBezTo>
                    <a:pt x="8953" y="12360"/>
                    <a:pt x="8978" y="12363"/>
                    <a:pt x="9002" y="12356"/>
                  </a:cubicBezTo>
                  <a:close/>
                  <a:moveTo>
                    <a:pt x="6154" y="18083"/>
                  </a:moveTo>
                  <a:cubicBezTo>
                    <a:pt x="6162" y="18092"/>
                    <a:pt x="6168" y="18101"/>
                    <a:pt x="6171" y="18110"/>
                  </a:cubicBezTo>
                  <a:cubicBezTo>
                    <a:pt x="6174" y="18121"/>
                    <a:pt x="6174" y="18133"/>
                    <a:pt x="6172" y="18145"/>
                  </a:cubicBezTo>
                  <a:cubicBezTo>
                    <a:pt x="6170" y="18158"/>
                    <a:pt x="6165" y="18173"/>
                    <a:pt x="6156" y="18190"/>
                  </a:cubicBezTo>
                  <a:lnTo>
                    <a:pt x="6135" y="18234"/>
                  </a:lnTo>
                  <a:lnTo>
                    <a:pt x="5989" y="18162"/>
                  </a:lnTo>
                  <a:lnTo>
                    <a:pt x="6012" y="18115"/>
                  </a:lnTo>
                  <a:cubicBezTo>
                    <a:pt x="6017" y="18105"/>
                    <a:pt x="6022" y="18096"/>
                    <a:pt x="6027" y="18089"/>
                  </a:cubicBezTo>
                  <a:cubicBezTo>
                    <a:pt x="6033" y="18081"/>
                    <a:pt x="6038" y="18075"/>
                    <a:pt x="6044" y="18070"/>
                  </a:cubicBezTo>
                  <a:cubicBezTo>
                    <a:pt x="6054" y="18061"/>
                    <a:pt x="6066" y="18056"/>
                    <a:pt x="6081" y="18054"/>
                  </a:cubicBezTo>
                  <a:cubicBezTo>
                    <a:pt x="6095" y="18053"/>
                    <a:pt x="6109" y="18055"/>
                    <a:pt x="6122" y="18061"/>
                  </a:cubicBezTo>
                  <a:cubicBezTo>
                    <a:pt x="6135" y="18067"/>
                    <a:pt x="6146" y="18075"/>
                    <a:pt x="6154" y="18083"/>
                  </a:cubicBezTo>
                  <a:close/>
                  <a:moveTo>
                    <a:pt x="6652" y="17921"/>
                  </a:moveTo>
                  <a:lnTo>
                    <a:pt x="6103" y="17650"/>
                  </a:lnTo>
                  <a:lnTo>
                    <a:pt x="6084" y="17688"/>
                  </a:lnTo>
                  <a:lnTo>
                    <a:pt x="6634" y="17958"/>
                  </a:lnTo>
                  <a:lnTo>
                    <a:pt x="6652" y="17921"/>
                  </a:lnTo>
                  <a:close/>
                  <a:moveTo>
                    <a:pt x="6427" y="17173"/>
                  </a:moveTo>
                  <a:lnTo>
                    <a:pt x="6404" y="17219"/>
                  </a:lnTo>
                  <a:lnTo>
                    <a:pt x="6676" y="17353"/>
                  </a:lnTo>
                  <a:cubicBezTo>
                    <a:pt x="6690" y="17360"/>
                    <a:pt x="6701" y="17366"/>
                    <a:pt x="6709" y="17372"/>
                  </a:cubicBezTo>
                  <a:cubicBezTo>
                    <a:pt x="6717" y="17379"/>
                    <a:pt x="6724" y="17387"/>
                    <a:pt x="6730" y="17398"/>
                  </a:cubicBezTo>
                  <a:cubicBezTo>
                    <a:pt x="6735" y="17408"/>
                    <a:pt x="6737" y="17420"/>
                    <a:pt x="6735" y="17434"/>
                  </a:cubicBezTo>
                  <a:cubicBezTo>
                    <a:pt x="6733" y="17447"/>
                    <a:pt x="6729" y="17463"/>
                    <a:pt x="6721" y="17479"/>
                  </a:cubicBezTo>
                  <a:cubicBezTo>
                    <a:pt x="6715" y="17491"/>
                    <a:pt x="6708" y="17501"/>
                    <a:pt x="6702" y="17509"/>
                  </a:cubicBezTo>
                  <a:cubicBezTo>
                    <a:pt x="6695" y="17516"/>
                    <a:pt x="6688" y="17522"/>
                    <a:pt x="6682" y="17526"/>
                  </a:cubicBezTo>
                  <a:cubicBezTo>
                    <a:pt x="6675" y="17530"/>
                    <a:pt x="6668" y="17533"/>
                    <a:pt x="6662" y="17535"/>
                  </a:cubicBezTo>
                  <a:cubicBezTo>
                    <a:pt x="6656" y="17536"/>
                    <a:pt x="6650" y="17537"/>
                    <a:pt x="6645" y="17536"/>
                  </a:cubicBezTo>
                  <a:cubicBezTo>
                    <a:pt x="6637" y="17536"/>
                    <a:pt x="6628" y="17534"/>
                    <a:pt x="6617" y="17529"/>
                  </a:cubicBezTo>
                  <a:cubicBezTo>
                    <a:pt x="6606" y="17525"/>
                    <a:pt x="6595" y="17520"/>
                    <a:pt x="6585" y="17516"/>
                  </a:cubicBezTo>
                  <a:lnTo>
                    <a:pt x="6322" y="17386"/>
                  </a:lnTo>
                  <a:lnTo>
                    <a:pt x="6299" y="17432"/>
                  </a:lnTo>
                  <a:lnTo>
                    <a:pt x="6579" y="17570"/>
                  </a:lnTo>
                  <a:cubicBezTo>
                    <a:pt x="6588" y="17574"/>
                    <a:pt x="6598" y="17579"/>
                    <a:pt x="6610" y="17583"/>
                  </a:cubicBezTo>
                  <a:cubicBezTo>
                    <a:pt x="6622" y="17587"/>
                    <a:pt x="6634" y="17589"/>
                    <a:pt x="6646" y="17589"/>
                  </a:cubicBezTo>
                  <a:cubicBezTo>
                    <a:pt x="6671" y="17588"/>
                    <a:pt x="6692" y="17580"/>
                    <a:pt x="6710" y="17567"/>
                  </a:cubicBezTo>
                  <a:cubicBezTo>
                    <a:pt x="6728" y="17553"/>
                    <a:pt x="6744" y="17531"/>
                    <a:pt x="6759" y="17501"/>
                  </a:cubicBezTo>
                  <a:cubicBezTo>
                    <a:pt x="6771" y="17477"/>
                    <a:pt x="6779" y="17456"/>
                    <a:pt x="6782" y="17437"/>
                  </a:cubicBezTo>
                  <a:cubicBezTo>
                    <a:pt x="6785" y="17418"/>
                    <a:pt x="6784" y="17401"/>
                    <a:pt x="6780" y="17383"/>
                  </a:cubicBezTo>
                  <a:cubicBezTo>
                    <a:pt x="6776" y="17367"/>
                    <a:pt x="6768" y="17353"/>
                    <a:pt x="6757" y="17343"/>
                  </a:cubicBezTo>
                  <a:cubicBezTo>
                    <a:pt x="6746" y="17332"/>
                    <a:pt x="6728" y="17321"/>
                    <a:pt x="6705" y="17310"/>
                  </a:cubicBezTo>
                  <a:lnTo>
                    <a:pt x="6427" y="17173"/>
                  </a:lnTo>
                  <a:close/>
                  <a:moveTo>
                    <a:pt x="7001" y="16993"/>
                  </a:moveTo>
                  <a:lnTo>
                    <a:pt x="6610" y="16800"/>
                  </a:lnTo>
                  <a:lnTo>
                    <a:pt x="6587" y="16846"/>
                  </a:lnTo>
                  <a:lnTo>
                    <a:pt x="6801" y="16949"/>
                  </a:lnTo>
                  <a:cubicBezTo>
                    <a:pt x="6815" y="16956"/>
                    <a:pt x="6829" y="16963"/>
                    <a:pt x="6843" y="16969"/>
                  </a:cubicBezTo>
                  <a:cubicBezTo>
                    <a:pt x="6858" y="16976"/>
                    <a:pt x="6871" y="16981"/>
                    <a:pt x="6882" y="16986"/>
                  </a:cubicBezTo>
                  <a:cubicBezTo>
                    <a:pt x="6893" y="16991"/>
                    <a:pt x="6903" y="16995"/>
                    <a:pt x="6910" y="16998"/>
                  </a:cubicBezTo>
                  <a:cubicBezTo>
                    <a:pt x="6918" y="17001"/>
                    <a:pt x="6922" y="17003"/>
                    <a:pt x="6922" y="17003"/>
                  </a:cubicBezTo>
                  <a:cubicBezTo>
                    <a:pt x="6921" y="17003"/>
                    <a:pt x="6917" y="17002"/>
                    <a:pt x="6911" y="17002"/>
                  </a:cubicBezTo>
                  <a:cubicBezTo>
                    <a:pt x="6905" y="17001"/>
                    <a:pt x="6897" y="17001"/>
                    <a:pt x="6888" y="17000"/>
                  </a:cubicBezTo>
                  <a:cubicBezTo>
                    <a:pt x="6879" y="17000"/>
                    <a:pt x="6868" y="16999"/>
                    <a:pt x="6857" y="16999"/>
                  </a:cubicBezTo>
                  <a:cubicBezTo>
                    <a:pt x="6845" y="16998"/>
                    <a:pt x="6834" y="16998"/>
                    <a:pt x="6822" y="16999"/>
                  </a:cubicBezTo>
                  <a:lnTo>
                    <a:pt x="6509" y="17006"/>
                  </a:lnTo>
                  <a:lnTo>
                    <a:pt x="6482" y="17060"/>
                  </a:lnTo>
                  <a:lnTo>
                    <a:pt x="6873" y="17252"/>
                  </a:lnTo>
                  <a:lnTo>
                    <a:pt x="6897" y="17204"/>
                  </a:lnTo>
                  <a:lnTo>
                    <a:pt x="6669" y="17095"/>
                  </a:lnTo>
                  <a:cubicBezTo>
                    <a:pt x="6658" y="17089"/>
                    <a:pt x="6646" y="17084"/>
                    <a:pt x="6634" y="17079"/>
                  </a:cubicBezTo>
                  <a:cubicBezTo>
                    <a:pt x="6623" y="17074"/>
                    <a:pt x="6612" y="17069"/>
                    <a:pt x="6602" y="17065"/>
                  </a:cubicBezTo>
                  <a:cubicBezTo>
                    <a:pt x="6592" y="17061"/>
                    <a:pt x="6583" y="17057"/>
                    <a:pt x="6576" y="17054"/>
                  </a:cubicBezTo>
                  <a:cubicBezTo>
                    <a:pt x="6569" y="17051"/>
                    <a:pt x="6564" y="17049"/>
                    <a:pt x="6560" y="17048"/>
                  </a:cubicBezTo>
                  <a:cubicBezTo>
                    <a:pt x="6564" y="17048"/>
                    <a:pt x="6570" y="17049"/>
                    <a:pt x="6578" y="17049"/>
                  </a:cubicBezTo>
                  <a:cubicBezTo>
                    <a:pt x="6585" y="17049"/>
                    <a:pt x="6594" y="17050"/>
                    <a:pt x="6604" y="17050"/>
                  </a:cubicBezTo>
                  <a:cubicBezTo>
                    <a:pt x="6614" y="17050"/>
                    <a:pt x="6625" y="17050"/>
                    <a:pt x="6637" y="17050"/>
                  </a:cubicBezTo>
                  <a:cubicBezTo>
                    <a:pt x="6650" y="17050"/>
                    <a:pt x="6662" y="17050"/>
                    <a:pt x="6676" y="17049"/>
                  </a:cubicBezTo>
                  <a:lnTo>
                    <a:pt x="6977" y="17042"/>
                  </a:lnTo>
                  <a:lnTo>
                    <a:pt x="7001" y="16993"/>
                  </a:lnTo>
                  <a:close/>
                  <a:moveTo>
                    <a:pt x="7080" y="16833"/>
                  </a:moveTo>
                  <a:lnTo>
                    <a:pt x="6689" y="16640"/>
                  </a:lnTo>
                  <a:lnTo>
                    <a:pt x="6666" y="16686"/>
                  </a:lnTo>
                  <a:lnTo>
                    <a:pt x="7057" y="16878"/>
                  </a:lnTo>
                  <a:lnTo>
                    <a:pt x="7080" y="16833"/>
                  </a:lnTo>
                  <a:close/>
                  <a:moveTo>
                    <a:pt x="6879" y="16253"/>
                  </a:moveTo>
                  <a:lnTo>
                    <a:pt x="6856" y="16301"/>
                  </a:lnTo>
                  <a:lnTo>
                    <a:pt x="7072" y="16511"/>
                  </a:lnTo>
                  <a:cubicBezTo>
                    <a:pt x="7090" y="16529"/>
                    <a:pt x="7105" y="16543"/>
                    <a:pt x="7117" y="16554"/>
                  </a:cubicBezTo>
                  <a:cubicBezTo>
                    <a:pt x="7129" y="16565"/>
                    <a:pt x="7137" y="16572"/>
                    <a:pt x="7142" y="16575"/>
                  </a:cubicBezTo>
                  <a:cubicBezTo>
                    <a:pt x="7139" y="16575"/>
                    <a:pt x="7134" y="16573"/>
                    <a:pt x="7127" y="16571"/>
                  </a:cubicBezTo>
                  <a:cubicBezTo>
                    <a:pt x="7120" y="16570"/>
                    <a:pt x="7112" y="16568"/>
                    <a:pt x="7103" y="16566"/>
                  </a:cubicBezTo>
                  <a:cubicBezTo>
                    <a:pt x="7094" y="16564"/>
                    <a:pt x="7084" y="16562"/>
                    <a:pt x="7074" y="16560"/>
                  </a:cubicBezTo>
                  <a:cubicBezTo>
                    <a:pt x="7064" y="16559"/>
                    <a:pt x="7053" y="16557"/>
                    <a:pt x="7043" y="16555"/>
                  </a:cubicBezTo>
                  <a:lnTo>
                    <a:pt x="6751" y="16514"/>
                  </a:lnTo>
                  <a:lnTo>
                    <a:pt x="6726" y="16565"/>
                  </a:lnTo>
                  <a:lnTo>
                    <a:pt x="7182" y="16625"/>
                  </a:lnTo>
                  <a:lnTo>
                    <a:pt x="7204" y="16579"/>
                  </a:lnTo>
                  <a:lnTo>
                    <a:pt x="6879" y="16253"/>
                  </a:lnTo>
                  <a:close/>
                  <a:moveTo>
                    <a:pt x="7415" y="16150"/>
                  </a:moveTo>
                  <a:lnTo>
                    <a:pt x="7375" y="16131"/>
                  </a:lnTo>
                  <a:lnTo>
                    <a:pt x="7290" y="16303"/>
                  </a:lnTo>
                  <a:lnTo>
                    <a:pt x="7147" y="16232"/>
                  </a:lnTo>
                  <a:lnTo>
                    <a:pt x="7213" y="16098"/>
                  </a:lnTo>
                  <a:lnTo>
                    <a:pt x="7173" y="16078"/>
                  </a:lnTo>
                  <a:lnTo>
                    <a:pt x="7107" y="16212"/>
                  </a:lnTo>
                  <a:lnTo>
                    <a:pt x="6979" y="16149"/>
                  </a:lnTo>
                  <a:lnTo>
                    <a:pt x="7057" y="15989"/>
                  </a:lnTo>
                  <a:lnTo>
                    <a:pt x="7022" y="15964"/>
                  </a:lnTo>
                  <a:lnTo>
                    <a:pt x="6916" y="16177"/>
                  </a:lnTo>
                  <a:lnTo>
                    <a:pt x="7307" y="16370"/>
                  </a:lnTo>
                  <a:lnTo>
                    <a:pt x="7415" y="16150"/>
                  </a:lnTo>
                  <a:close/>
                  <a:moveTo>
                    <a:pt x="7578" y="15819"/>
                  </a:moveTo>
                  <a:lnTo>
                    <a:pt x="7542" y="15824"/>
                  </a:lnTo>
                  <a:cubicBezTo>
                    <a:pt x="7525" y="15826"/>
                    <a:pt x="7508" y="15829"/>
                    <a:pt x="7489" y="15831"/>
                  </a:cubicBezTo>
                  <a:cubicBezTo>
                    <a:pt x="7470" y="15834"/>
                    <a:pt x="7453" y="15836"/>
                    <a:pt x="7436" y="15839"/>
                  </a:cubicBezTo>
                  <a:cubicBezTo>
                    <a:pt x="7420" y="15841"/>
                    <a:pt x="7408" y="15843"/>
                    <a:pt x="7401" y="15844"/>
                  </a:cubicBezTo>
                  <a:cubicBezTo>
                    <a:pt x="7391" y="15846"/>
                    <a:pt x="7380" y="15848"/>
                    <a:pt x="7369" y="15851"/>
                  </a:cubicBezTo>
                  <a:cubicBezTo>
                    <a:pt x="7357" y="15854"/>
                    <a:pt x="7346" y="15858"/>
                    <a:pt x="7338" y="15862"/>
                  </a:cubicBezTo>
                  <a:lnTo>
                    <a:pt x="7341" y="15856"/>
                  </a:lnTo>
                  <a:cubicBezTo>
                    <a:pt x="7348" y="15841"/>
                    <a:pt x="7353" y="15825"/>
                    <a:pt x="7354" y="15810"/>
                  </a:cubicBezTo>
                  <a:cubicBezTo>
                    <a:pt x="7355" y="15795"/>
                    <a:pt x="7353" y="15780"/>
                    <a:pt x="7348" y="15766"/>
                  </a:cubicBezTo>
                  <a:cubicBezTo>
                    <a:pt x="7344" y="15753"/>
                    <a:pt x="7336" y="15740"/>
                    <a:pt x="7325" y="15729"/>
                  </a:cubicBezTo>
                  <a:cubicBezTo>
                    <a:pt x="7314" y="15717"/>
                    <a:pt x="7301" y="15708"/>
                    <a:pt x="7285" y="15700"/>
                  </a:cubicBezTo>
                  <a:cubicBezTo>
                    <a:pt x="7274" y="15695"/>
                    <a:pt x="7264" y="15691"/>
                    <a:pt x="7255" y="15690"/>
                  </a:cubicBezTo>
                  <a:cubicBezTo>
                    <a:pt x="7245" y="15688"/>
                    <a:pt x="7236" y="15687"/>
                    <a:pt x="7227" y="15687"/>
                  </a:cubicBezTo>
                  <a:cubicBezTo>
                    <a:pt x="7218" y="15688"/>
                    <a:pt x="7210" y="15689"/>
                    <a:pt x="7203" y="15691"/>
                  </a:cubicBezTo>
                  <a:cubicBezTo>
                    <a:pt x="7196" y="15693"/>
                    <a:pt x="7189" y="15695"/>
                    <a:pt x="7184" y="15698"/>
                  </a:cubicBezTo>
                  <a:cubicBezTo>
                    <a:pt x="7178" y="15701"/>
                    <a:pt x="7172" y="15704"/>
                    <a:pt x="7166" y="15709"/>
                  </a:cubicBezTo>
                  <a:cubicBezTo>
                    <a:pt x="7160" y="15713"/>
                    <a:pt x="7154" y="15719"/>
                    <a:pt x="7148" y="15725"/>
                  </a:cubicBezTo>
                  <a:cubicBezTo>
                    <a:pt x="7141" y="15732"/>
                    <a:pt x="7135" y="15740"/>
                    <a:pt x="7129" y="15750"/>
                  </a:cubicBezTo>
                  <a:cubicBezTo>
                    <a:pt x="7123" y="15760"/>
                    <a:pt x="7117" y="15771"/>
                    <a:pt x="7110" y="15784"/>
                  </a:cubicBezTo>
                  <a:lnTo>
                    <a:pt x="7065" y="15875"/>
                  </a:lnTo>
                  <a:lnTo>
                    <a:pt x="7456" y="16068"/>
                  </a:lnTo>
                  <a:lnTo>
                    <a:pt x="7478" y="16022"/>
                  </a:lnTo>
                  <a:lnTo>
                    <a:pt x="7302" y="15935"/>
                  </a:lnTo>
                  <a:cubicBezTo>
                    <a:pt x="7307" y="15926"/>
                    <a:pt x="7313" y="15919"/>
                    <a:pt x="7319" y="15914"/>
                  </a:cubicBezTo>
                  <a:cubicBezTo>
                    <a:pt x="7325" y="15910"/>
                    <a:pt x="7335" y="15906"/>
                    <a:pt x="7349" y="15903"/>
                  </a:cubicBezTo>
                  <a:cubicBezTo>
                    <a:pt x="7372" y="15899"/>
                    <a:pt x="7394" y="15894"/>
                    <a:pt x="7415" y="15891"/>
                  </a:cubicBezTo>
                  <a:cubicBezTo>
                    <a:pt x="7435" y="15888"/>
                    <a:pt x="7454" y="15885"/>
                    <a:pt x="7472" y="15883"/>
                  </a:cubicBezTo>
                  <a:cubicBezTo>
                    <a:pt x="7489" y="15881"/>
                    <a:pt x="7504" y="15879"/>
                    <a:pt x="7518" y="15879"/>
                  </a:cubicBezTo>
                  <a:cubicBezTo>
                    <a:pt x="7531" y="15878"/>
                    <a:pt x="7541" y="15878"/>
                    <a:pt x="7549" y="15878"/>
                  </a:cubicBezTo>
                  <a:lnTo>
                    <a:pt x="7578" y="15819"/>
                  </a:lnTo>
                  <a:close/>
                  <a:moveTo>
                    <a:pt x="7292" y="15770"/>
                  </a:moveTo>
                  <a:cubicBezTo>
                    <a:pt x="7300" y="15779"/>
                    <a:pt x="7306" y="15788"/>
                    <a:pt x="7309" y="15797"/>
                  </a:cubicBezTo>
                  <a:cubicBezTo>
                    <a:pt x="7312" y="15808"/>
                    <a:pt x="7312" y="15820"/>
                    <a:pt x="7310" y="15833"/>
                  </a:cubicBezTo>
                  <a:cubicBezTo>
                    <a:pt x="7308" y="15845"/>
                    <a:pt x="7303" y="15860"/>
                    <a:pt x="7294" y="15878"/>
                  </a:cubicBezTo>
                  <a:lnTo>
                    <a:pt x="7273" y="15921"/>
                  </a:lnTo>
                  <a:lnTo>
                    <a:pt x="7127" y="15849"/>
                  </a:lnTo>
                  <a:lnTo>
                    <a:pt x="7150" y="15802"/>
                  </a:lnTo>
                  <a:cubicBezTo>
                    <a:pt x="7155" y="15792"/>
                    <a:pt x="7160" y="15783"/>
                    <a:pt x="7165" y="15776"/>
                  </a:cubicBezTo>
                  <a:cubicBezTo>
                    <a:pt x="7171" y="15769"/>
                    <a:pt x="7176" y="15763"/>
                    <a:pt x="7182" y="15757"/>
                  </a:cubicBezTo>
                  <a:cubicBezTo>
                    <a:pt x="7192" y="15749"/>
                    <a:pt x="7204" y="15743"/>
                    <a:pt x="7219" y="15742"/>
                  </a:cubicBezTo>
                  <a:cubicBezTo>
                    <a:pt x="7233" y="15740"/>
                    <a:pt x="7247" y="15742"/>
                    <a:pt x="7260" y="15748"/>
                  </a:cubicBezTo>
                  <a:cubicBezTo>
                    <a:pt x="7273" y="15755"/>
                    <a:pt x="7284" y="15762"/>
                    <a:pt x="7292" y="15770"/>
                  </a:cubicBezTo>
                  <a:close/>
                  <a:moveTo>
                    <a:pt x="7589" y="15425"/>
                  </a:moveTo>
                  <a:cubicBezTo>
                    <a:pt x="7575" y="15424"/>
                    <a:pt x="7561" y="15425"/>
                    <a:pt x="7548" y="15428"/>
                  </a:cubicBezTo>
                  <a:cubicBezTo>
                    <a:pt x="7535" y="15432"/>
                    <a:pt x="7523" y="15437"/>
                    <a:pt x="7512" y="15445"/>
                  </a:cubicBezTo>
                  <a:cubicBezTo>
                    <a:pt x="7501" y="15452"/>
                    <a:pt x="7488" y="15463"/>
                    <a:pt x="7474" y="15478"/>
                  </a:cubicBezTo>
                  <a:lnTo>
                    <a:pt x="7438" y="15516"/>
                  </a:lnTo>
                  <a:cubicBezTo>
                    <a:pt x="7419" y="15535"/>
                    <a:pt x="7402" y="15548"/>
                    <a:pt x="7388" y="15553"/>
                  </a:cubicBezTo>
                  <a:cubicBezTo>
                    <a:pt x="7373" y="15559"/>
                    <a:pt x="7358" y="15557"/>
                    <a:pt x="7342" y="15550"/>
                  </a:cubicBezTo>
                  <a:cubicBezTo>
                    <a:pt x="7322" y="15540"/>
                    <a:pt x="7310" y="15525"/>
                    <a:pt x="7305" y="15506"/>
                  </a:cubicBezTo>
                  <a:cubicBezTo>
                    <a:pt x="7300" y="15486"/>
                    <a:pt x="7304" y="15464"/>
                    <a:pt x="7316" y="15440"/>
                  </a:cubicBezTo>
                  <a:cubicBezTo>
                    <a:pt x="7320" y="15431"/>
                    <a:pt x="7325" y="15424"/>
                    <a:pt x="7330" y="15417"/>
                  </a:cubicBezTo>
                  <a:cubicBezTo>
                    <a:pt x="7334" y="15410"/>
                    <a:pt x="7340" y="15404"/>
                    <a:pt x="7346" y="15398"/>
                  </a:cubicBezTo>
                  <a:cubicBezTo>
                    <a:pt x="7353" y="15391"/>
                    <a:pt x="7360" y="15385"/>
                    <a:pt x="7368" y="15380"/>
                  </a:cubicBezTo>
                  <a:cubicBezTo>
                    <a:pt x="7376" y="15374"/>
                    <a:pt x="7385" y="15367"/>
                    <a:pt x="7396" y="15361"/>
                  </a:cubicBezTo>
                  <a:lnTo>
                    <a:pt x="7373" y="15324"/>
                  </a:lnTo>
                  <a:cubicBezTo>
                    <a:pt x="7329" y="15349"/>
                    <a:pt x="7297" y="15382"/>
                    <a:pt x="7277" y="15423"/>
                  </a:cubicBezTo>
                  <a:cubicBezTo>
                    <a:pt x="7268" y="15442"/>
                    <a:pt x="7262" y="15461"/>
                    <a:pt x="7260" y="15479"/>
                  </a:cubicBezTo>
                  <a:cubicBezTo>
                    <a:pt x="7258" y="15497"/>
                    <a:pt x="7259" y="15515"/>
                    <a:pt x="7263" y="15530"/>
                  </a:cubicBezTo>
                  <a:cubicBezTo>
                    <a:pt x="7268" y="15546"/>
                    <a:pt x="7275" y="15561"/>
                    <a:pt x="7286" y="15573"/>
                  </a:cubicBezTo>
                  <a:cubicBezTo>
                    <a:pt x="7297" y="15586"/>
                    <a:pt x="7310" y="15597"/>
                    <a:pt x="7327" y="15605"/>
                  </a:cubicBezTo>
                  <a:cubicBezTo>
                    <a:pt x="7352" y="15617"/>
                    <a:pt x="7377" y="15620"/>
                    <a:pt x="7403" y="15612"/>
                  </a:cubicBezTo>
                  <a:cubicBezTo>
                    <a:pt x="7415" y="15608"/>
                    <a:pt x="7426" y="15602"/>
                    <a:pt x="7436" y="15594"/>
                  </a:cubicBezTo>
                  <a:cubicBezTo>
                    <a:pt x="7446" y="15586"/>
                    <a:pt x="7458" y="15575"/>
                    <a:pt x="7472" y="15559"/>
                  </a:cubicBezTo>
                  <a:lnTo>
                    <a:pt x="7503" y="15526"/>
                  </a:lnTo>
                  <a:cubicBezTo>
                    <a:pt x="7540" y="15486"/>
                    <a:pt x="7576" y="15475"/>
                    <a:pt x="7611" y="15492"/>
                  </a:cubicBezTo>
                  <a:cubicBezTo>
                    <a:pt x="7634" y="15503"/>
                    <a:pt x="7648" y="15522"/>
                    <a:pt x="7653" y="15547"/>
                  </a:cubicBezTo>
                  <a:cubicBezTo>
                    <a:pt x="7655" y="15559"/>
                    <a:pt x="7655" y="15570"/>
                    <a:pt x="7653" y="15580"/>
                  </a:cubicBezTo>
                  <a:cubicBezTo>
                    <a:pt x="7651" y="15590"/>
                    <a:pt x="7647" y="15603"/>
                    <a:pt x="7639" y="15618"/>
                  </a:cubicBezTo>
                  <a:cubicBezTo>
                    <a:pt x="7629" y="15637"/>
                    <a:pt x="7618" y="15655"/>
                    <a:pt x="7604" y="15669"/>
                  </a:cubicBezTo>
                  <a:cubicBezTo>
                    <a:pt x="7591" y="15683"/>
                    <a:pt x="7574" y="15696"/>
                    <a:pt x="7554" y="15706"/>
                  </a:cubicBezTo>
                  <a:lnTo>
                    <a:pt x="7580" y="15744"/>
                  </a:lnTo>
                  <a:cubicBezTo>
                    <a:pt x="7602" y="15731"/>
                    <a:pt x="7621" y="15716"/>
                    <a:pt x="7636" y="15698"/>
                  </a:cubicBezTo>
                  <a:cubicBezTo>
                    <a:pt x="7652" y="15681"/>
                    <a:pt x="7666" y="15660"/>
                    <a:pt x="7677" y="15637"/>
                  </a:cubicBezTo>
                  <a:cubicBezTo>
                    <a:pt x="7686" y="15618"/>
                    <a:pt x="7692" y="15601"/>
                    <a:pt x="7695" y="15586"/>
                  </a:cubicBezTo>
                  <a:cubicBezTo>
                    <a:pt x="7698" y="15570"/>
                    <a:pt x="7699" y="15554"/>
                    <a:pt x="7697" y="15537"/>
                  </a:cubicBezTo>
                  <a:cubicBezTo>
                    <a:pt x="7694" y="15514"/>
                    <a:pt x="7687" y="15494"/>
                    <a:pt x="7675" y="15476"/>
                  </a:cubicBezTo>
                  <a:cubicBezTo>
                    <a:pt x="7663" y="15459"/>
                    <a:pt x="7647" y="15446"/>
                    <a:pt x="7629" y="15437"/>
                  </a:cubicBezTo>
                  <a:cubicBezTo>
                    <a:pt x="7617" y="15431"/>
                    <a:pt x="7604" y="15427"/>
                    <a:pt x="7589" y="15425"/>
                  </a:cubicBezTo>
                  <a:close/>
                  <a:moveTo>
                    <a:pt x="7807" y="15355"/>
                  </a:moveTo>
                  <a:lnTo>
                    <a:pt x="7416" y="15163"/>
                  </a:lnTo>
                  <a:lnTo>
                    <a:pt x="7393" y="15208"/>
                  </a:lnTo>
                  <a:lnTo>
                    <a:pt x="7784" y="15401"/>
                  </a:lnTo>
                  <a:lnTo>
                    <a:pt x="7807" y="15355"/>
                  </a:lnTo>
                  <a:close/>
                  <a:moveTo>
                    <a:pt x="7582" y="14826"/>
                  </a:moveTo>
                  <a:lnTo>
                    <a:pt x="7454" y="15084"/>
                  </a:lnTo>
                  <a:lnTo>
                    <a:pt x="7494" y="15104"/>
                  </a:lnTo>
                  <a:lnTo>
                    <a:pt x="7545" y="14999"/>
                  </a:lnTo>
                  <a:lnTo>
                    <a:pt x="7897" y="15172"/>
                  </a:lnTo>
                  <a:lnTo>
                    <a:pt x="7919" y="15127"/>
                  </a:lnTo>
                  <a:lnTo>
                    <a:pt x="7568" y="14954"/>
                  </a:lnTo>
                  <a:lnTo>
                    <a:pt x="7620" y="14848"/>
                  </a:lnTo>
                  <a:lnTo>
                    <a:pt x="7582" y="14826"/>
                  </a:lnTo>
                  <a:close/>
                  <a:moveTo>
                    <a:pt x="7749" y="14485"/>
                  </a:moveTo>
                  <a:lnTo>
                    <a:pt x="7723" y="14539"/>
                  </a:lnTo>
                  <a:lnTo>
                    <a:pt x="7835" y="14687"/>
                  </a:lnTo>
                  <a:cubicBezTo>
                    <a:pt x="7842" y="14698"/>
                    <a:pt x="7849" y="14707"/>
                    <a:pt x="7856" y="14715"/>
                  </a:cubicBezTo>
                  <a:cubicBezTo>
                    <a:pt x="7863" y="14723"/>
                    <a:pt x="7867" y="14728"/>
                    <a:pt x="7869" y="14730"/>
                  </a:cubicBezTo>
                  <a:cubicBezTo>
                    <a:pt x="7859" y="14730"/>
                    <a:pt x="7850" y="14729"/>
                    <a:pt x="7842" y="14729"/>
                  </a:cubicBezTo>
                  <a:cubicBezTo>
                    <a:pt x="7833" y="14729"/>
                    <a:pt x="7824" y="14728"/>
                    <a:pt x="7815" y="14728"/>
                  </a:cubicBezTo>
                  <a:lnTo>
                    <a:pt x="7629" y="14729"/>
                  </a:lnTo>
                  <a:lnTo>
                    <a:pt x="7601" y="14787"/>
                  </a:lnTo>
                  <a:lnTo>
                    <a:pt x="7899" y="14777"/>
                  </a:lnTo>
                  <a:lnTo>
                    <a:pt x="8054" y="14853"/>
                  </a:lnTo>
                  <a:lnTo>
                    <a:pt x="8078" y="14805"/>
                  </a:lnTo>
                  <a:lnTo>
                    <a:pt x="7925" y="14730"/>
                  </a:lnTo>
                  <a:lnTo>
                    <a:pt x="7749" y="14485"/>
                  </a:lnTo>
                  <a:close/>
                  <a:moveTo>
                    <a:pt x="8109" y="14056"/>
                  </a:moveTo>
                  <a:cubicBezTo>
                    <a:pt x="8082" y="14050"/>
                    <a:pt x="8057" y="14049"/>
                    <a:pt x="8033" y="14052"/>
                  </a:cubicBezTo>
                  <a:cubicBezTo>
                    <a:pt x="8024" y="14053"/>
                    <a:pt x="8014" y="14056"/>
                    <a:pt x="8003" y="14059"/>
                  </a:cubicBezTo>
                  <a:cubicBezTo>
                    <a:pt x="7992" y="14063"/>
                    <a:pt x="7980" y="14068"/>
                    <a:pt x="7969" y="14075"/>
                  </a:cubicBezTo>
                  <a:cubicBezTo>
                    <a:pt x="7958" y="14081"/>
                    <a:pt x="7947" y="14090"/>
                    <a:pt x="7937" y="14102"/>
                  </a:cubicBezTo>
                  <a:cubicBezTo>
                    <a:pt x="7927" y="14113"/>
                    <a:pt x="7917" y="14127"/>
                    <a:pt x="7909" y="14144"/>
                  </a:cubicBezTo>
                  <a:cubicBezTo>
                    <a:pt x="7897" y="14168"/>
                    <a:pt x="7891" y="14192"/>
                    <a:pt x="7891" y="14216"/>
                  </a:cubicBezTo>
                  <a:cubicBezTo>
                    <a:pt x="7890" y="14240"/>
                    <a:pt x="7896" y="14263"/>
                    <a:pt x="7906" y="14284"/>
                  </a:cubicBezTo>
                  <a:cubicBezTo>
                    <a:pt x="7917" y="14306"/>
                    <a:pt x="7933" y="14327"/>
                    <a:pt x="7954" y="14346"/>
                  </a:cubicBezTo>
                  <a:cubicBezTo>
                    <a:pt x="7975" y="14365"/>
                    <a:pt x="8002" y="14383"/>
                    <a:pt x="8033" y="14398"/>
                  </a:cubicBezTo>
                  <a:cubicBezTo>
                    <a:pt x="8100" y="14431"/>
                    <a:pt x="8160" y="14441"/>
                    <a:pt x="8211" y="14428"/>
                  </a:cubicBezTo>
                  <a:cubicBezTo>
                    <a:pt x="8232" y="14422"/>
                    <a:pt x="8252" y="14412"/>
                    <a:pt x="8270" y="14398"/>
                  </a:cubicBezTo>
                  <a:cubicBezTo>
                    <a:pt x="8288" y="14384"/>
                    <a:pt x="8303" y="14365"/>
                    <a:pt x="8315" y="14341"/>
                  </a:cubicBezTo>
                  <a:cubicBezTo>
                    <a:pt x="8325" y="14320"/>
                    <a:pt x="8331" y="14301"/>
                    <a:pt x="8333" y="14283"/>
                  </a:cubicBezTo>
                  <a:cubicBezTo>
                    <a:pt x="8334" y="14264"/>
                    <a:pt x="8332" y="14244"/>
                    <a:pt x="8326" y="14223"/>
                  </a:cubicBezTo>
                  <a:cubicBezTo>
                    <a:pt x="8318" y="14195"/>
                    <a:pt x="8303" y="14170"/>
                    <a:pt x="8282" y="14148"/>
                  </a:cubicBezTo>
                  <a:cubicBezTo>
                    <a:pt x="8262" y="14127"/>
                    <a:pt x="8233" y="14107"/>
                    <a:pt x="8195" y="14088"/>
                  </a:cubicBezTo>
                  <a:cubicBezTo>
                    <a:pt x="8164" y="14073"/>
                    <a:pt x="8135" y="14062"/>
                    <a:pt x="8109" y="14056"/>
                  </a:cubicBezTo>
                  <a:close/>
                  <a:moveTo>
                    <a:pt x="8218" y="14167"/>
                  </a:moveTo>
                  <a:cubicBezTo>
                    <a:pt x="8230" y="14174"/>
                    <a:pt x="8240" y="14181"/>
                    <a:pt x="8248" y="14188"/>
                  </a:cubicBezTo>
                  <a:cubicBezTo>
                    <a:pt x="8256" y="14195"/>
                    <a:pt x="8263" y="14202"/>
                    <a:pt x="8269" y="14209"/>
                  </a:cubicBezTo>
                  <a:cubicBezTo>
                    <a:pt x="8274" y="14216"/>
                    <a:pt x="8279" y="14224"/>
                    <a:pt x="8282" y="14232"/>
                  </a:cubicBezTo>
                  <a:cubicBezTo>
                    <a:pt x="8289" y="14246"/>
                    <a:pt x="8292" y="14260"/>
                    <a:pt x="8292" y="14275"/>
                  </a:cubicBezTo>
                  <a:cubicBezTo>
                    <a:pt x="8292" y="14290"/>
                    <a:pt x="8288" y="14305"/>
                    <a:pt x="8280" y="14321"/>
                  </a:cubicBezTo>
                  <a:cubicBezTo>
                    <a:pt x="8276" y="14329"/>
                    <a:pt x="8271" y="14337"/>
                    <a:pt x="8265" y="14344"/>
                  </a:cubicBezTo>
                  <a:cubicBezTo>
                    <a:pt x="8259" y="14351"/>
                    <a:pt x="8252" y="14358"/>
                    <a:pt x="8245" y="14363"/>
                  </a:cubicBezTo>
                  <a:cubicBezTo>
                    <a:pt x="8237" y="14369"/>
                    <a:pt x="8230" y="14374"/>
                    <a:pt x="8222" y="14377"/>
                  </a:cubicBezTo>
                  <a:cubicBezTo>
                    <a:pt x="8214" y="14381"/>
                    <a:pt x="8205" y="14383"/>
                    <a:pt x="8197" y="14383"/>
                  </a:cubicBezTo>
                  <a:cubicBezTo>
                    <a:pt x="8180" y="14385"/>
                    <a:pt x="8158" y="14381"/>
                    <a:pt x="8132" y="14374"/>
                  </a:cubicBezTo>
                  <a:cubicBezTo>
                    <a:pt x="8106" y="14367"/>
                    <a:pt x="8078" y="14356"/>
                    <a:pt x="8048" y="14342"/>
                  </a:cubicBezTo>
                  <a:cubicBezTo>
                    <a:pt x="8024" y="14330"/>
                    <a:pt x="8004" y="14318"/>
                    <a:pt x="7988" y="14306"/>
                  </a:cubicBezTo>
                  <a:cubicBezTo>
                    <a:pt x="7973" y="14294"/>
                    <a:pt x="7960" y="14282"/>
                    <a:pt x="7951" y="14269"/>
                  </a:cubicBezTo>
                  <a:cubicBezTo>
                    <a:pt x="7940" y="14254"/>
                    <a:pt x="7935" y="14237"/>
                    <a:pt x="7934" y="14218"/>
                  </a:cubicBezTo>
                  <a:cubicBezTo>
                    <a:pt x="7933" y="14199"/>
                    <a:pt x="7937" y="14181"/>
                    <a:pt x="7946" y="14162"/>
                  </a:cubicBezTo>
                  <a:cubicBezTo>
                    <a:pt x="7957" y="14140"/>
                    <a:pt x="7972" y="14124"/>
                    <a:pt x="7990" y="14115"/>
                  </a:cubicBezTo>
                  <a:cubicBezTo>
                    <a:pt x="8007" y="14106"/>
                    <a:pt x="8025" y="14101"/>
                    <a:pt x="8043" y="14102"/>
                  </a:cubicBezTo>
                  <a:cubicBezTo>
                    <a:pt x="8060" y="14102"/>
                    <a:pt x="8079" y="14105"/>
                    <a:pt x="8100" y="14112"/>
                  </a:cubicBezTo>
                  <a:cubicBezTo>
                    <a:pt x="8122" y="14119"/>
                    <a:pt x="8147" y="14130"/>
                    <a:pt x="8176" y="14144"/>
                  </a:cubicBezTo>
                  <a:cubicBezTo>
                    <a:pt x="8192" y="14152"/>
                    <a:pt x="8206" y="14159"/>
                    <a:pt x="8218" y="14167"/>
                  </a:cubicBezTo>
                  <a:close/>
                  <a:moveTo>
                    <a:pt x="8143" y="13685"/>
                  </a:moveTo>
                  <a:lnTo>
                    <a:pt x="8042" y="13891"/>
                  </a:lnTo>
                  <a:lnTo>
                    <a:pt x="8432" y="14083"/>
                  </a:lnTo>
                  <a:lnTo>
                    <a:pt x="8456" y="14036"/>
                  </a:lnTo>
                  <a:lnTo>
                    <a:pt x="8270" y="13945"/>
                  </a:lnTo>
                  <a:lnTo>
                    <a:pt x="8332" y="13819"/>
                  </a:lnTo>
                  <a:lnTo>
                    <a:pt x="8294" y="13800"/>
                  </a:lnTo>
                  <a:lnTo>
                    <a:pt x="8232" y="13926"/>
                  </a:lnTo>
                  <a:lnTo>
                    <a:pt x="8104" y="13863"/>
                  </a:lnTo>
                  <a:lnTo>
                    <a:pt x="8178" y="13712"/>
                  </a:lnTo>
                  <a:lnTo>
                    <a:pt x="8143" y="13685"/>
                  </a:lnTo>
                  <a:close/>
                  <a:moveTo>
                    <a:pt x="8809" y="13319"/>
                  </a:moveTo>
                  <a:lnTo>
                    <a:pt x="8401" y="13160"/>
                  </a:lnTo>
                  <a:lnTo>
                    <a:pt x="8367" y="13229"/>
                  </a:lnTo>
                  <a:lnTo>
                    <a:pt x="8591" y="13430"/>
                  </a:lnTo>
                  <a:cubicBezTo>
                    <a:pt x="8605" y="13442"/>
                    <a:pt x="8617" y="13452"/>
                    <a:pt x="8628" y="13461"/>
                  </a:cubicBezTo>
                  <a:cubicBezTo>
                    <a:pt x="8640" y="13470"/>
                    <a:pt x="8646" y="13474"/>
                    <a:pt x="8647" y="13476"/>
                  </a:cubicBezTo>
                  <a:cubicBezTo>
                    <a:pt x="8645" y="13475"/>
                    <a:pt x="8637" y="13473"/>
                    <a:pt x="8624" y="13469"/>
                  </a:cubicBezTo>
                  <a:cubicBezTo>
                    <a:pt x="8610" y="13465"/>
                    <a:pt x="8593" y="13462"/>
                    <a:pt x="8572" y="13458"/>
                  </a:cubicBezTo>
                  <a:lnTo>
                    <a:pt x="8282" y="13403"/>
                  </a:lnTo>
                  <a:lnTo>
                    <a:pt x="8248" y="13472"/>
                  </a:lnTo>
                  <a:lnTo>
                    <a:pt x="8622" y="13698"/>
                  </a:lnTo>
                  <a:lnTo>
                    <a:pt x="8644" y="13653"/>
                  </a:lnTo>
                  <a:lnTo>
                    <a:pt x="8377" y="13495"/>
                  </a:lnTo>
                  <a:cubicBezTo>
                    <a:pt x="8371" y="13491"/>
                    <a:pt x="8365" y="13488"/>
                    <a:pt x="8357" y="13483"/>
                  </a:cubicBezTo>
                  <a:cubicBezTo>
                    <a:pt x="8350" y="13479"/>
                    <a:pt x="8342" y="13475"/>
                    <a:pt x="8335" y="13470"/>
                  </a:cubicBezTo>
                  <a:cubicBezTo>
                    <a:pt x="8327" y="13466"/>
                    <a:pt x="8321" y="13463"/>
                    <a:pt x="8316" y="13459"/>
                  </a:cubicBezTo>
                  <a:cubicBezTo>
                    <a:pt x="8311" y="13457"/>
                    <a:pt x="8308" y="13455"/>
                    <a:pt x="8306" y="13454"/>
                  </a:cubicBezTo>
                  <a:cubicBezTo>
                    <a:pt x="8311" y="13455"/>
                    <a:pt x="8320" y="13457"/>
                    <a:pt x="8334" y="13460"/>
                  </a:cubicBezTo>
                  <a:cubicBezTo>
                    <a:pt x="8349" y="13463"/>
                    <a:pt x="8367" y="13467"/>
                    <a:pt x="8389" y="13471"/>
                  </a:cubicBezTo>
                  <a:lnTo>
                    <a:pt x="8705" y="13530"/>
                  </a:lnTo>
                  <a:lnTo>
                    <a:pt x="8724" y="13490"/>
                  </a:lnTo>
                  <a:lnTo>
                    <a:pt x="8474" y="13263"/>
                  </a:lnTo>
                  <a:cubicBezTo>
                    <a:pt x="8469" y="13258"/>
                    <a:pt x="8463" y="13254"/>
                    <a:pt x="8457" y="13249"/>
                  </a:cubicBezTo>
                  <a:cubicBezTo>
                    <a:pt x="8451" y="13244"/>
                    <a:pt x="8446" y="13239"/>
                    <a:pt x="8440" y="13234"/>
                  </a:cubicBezTo>
                  <a:cubicBezTo>
                    <a:pt x="8435" y="13230"/>
                    <a:pt x="8431" y="13226"/>
                    <a:pt x="8427" y="13223"/>
                  </a:cubicBezTo>
                  <a:cubicBezTo>
                    <a:pt x="8423" y="13220"/>
                    <a:pt x="8421" y="13218"/>
                    <a:pt x="8420" y="13217"/>
                  </a:cubicBezTo>
                  <a:cubicBezTo>
                    <a:pt x="8421" y="13218"/>
                    <a:pt x="8424" y="13219"/>
                    <a:pt x="8429" y="13221"/>
                  </a:cubicBezTo>
                  <a:cubicBezTo>
                    <a:pt x="8433" y="13223"/>
                    <a:pt x="8439" y="13226"/>
                    <a:pt x="8446" y="13229"/>
                  </a:cubicBezTo>
                  <a:cubicBezTo>
                    <a:pt x="8452" y="13232"/>
                    <a:pt x="8460" y="13235"/>
                    <a:pt x="8467" y="13238"/>
                  </a:cubicBezTo>
                  <a:cubicBezTo>
                    <a:pt x="8475" y="13242"/>
                    <a:pt x="8482" y="13244"/>
                    <a:pt x="8488" y="13247"/>
                  </a:cubicBezTo>
                  <a:lnTo>
                    <a:pt x="8786" y="13365"/>
                  </a:lnTo>
                  <a:lnTo>
                    <a:pt x="8809" y="13319"/>
                  </a:lnTo>
                  <a:close/>
                  <a:moveTo>
                    <a:pt x="8593" y="12770"/>
                  </a:moveTo>
                  <a:lnTo>
                    <a:pt x="8570" y="12816"/>
                  </a:lnTo>
                  <a:lnTo>
                    <a:pt x="8843" y="12950"/>
                  </a:lnTo>
                  <a:cubicBezTo>
                    <a:pt x="8856" y="12957"/>
                    <a:pt x="8867" y="12963"/>
                    <a:pt x="8875" y="12969"/>
                  </a:cubicBezTo>
                  <a:cubicBezTo>
                    <a:pt x="8884" y="12976"/>
                    <a:pt x="8891" y="12984"/>
                    <a:pt x="8896" y="12995"/>
                  </a:cubicBezTo>
                  <a:cubicBezTo>
                    <a:pt x="8901" y="13005"/>
                    <a:pt x="8903" y="13017"/>
                    <a:pt x="8902" y="13031"/>
                  </a:cubicBezTo>
                  <a:cubicBezTo>
                    <a:pt x="8900" y="13045"/>
                    <a:pt x="8895" y="13060"/>
                    <a:pt x="8887" y="13076"/>
                  </a:cubicBezTo>
                  <a:cubicBezTo>
                    <a:pt x="8881" y="13088"/>
                    <a:pt x="8875" y="13098"/>
                    <a:pt x="8868" y="13106"/>
                  </a:cubicBezTo>
                  <a:cubicBezTo>
                    <a:pt x="8862" y="13113"/>
                    <a:pt x="8855" y="13119"/>
                    <a:pt x="8848" y="13123"/>
                  </a:cubicBezTo>
                  <a:cubicBezTo>
                    <a:pt x="8841" y="13128"/>
                    <a:pt x="8835" y="13130"/>
                    <a:pt x="8828" y="13132"/>
                  </a:cubicBezTo>
                  <a:cubicBezTo>
                    <a:pt x="8822" y="13133"/>
                    <a:pt x="8816" y="13134"/>
                    <a:pt x="8811" y="13134"/>
                  </a:cubicBezTo>
                  <a:cubicBezTo>
                    <a:pt x="8804" y="13133"/>
                    <a:pt x="8795" y="13131"/>
                    <a:pt x="8783" y="13127"/>
                  </a:cubicBezTo>
                  <a:cubicBezTo>
                    <a:pt x="8772" y="13122"/>
                    <a:pt x="8761" y="13118"/>
                    <a:pt x="8752" y="13113"/>
                  </a:cubicBezTo>
                  <a:lnTo>
                    <a:pt x="8488" y="12983"/>
                  </a:lnTo>
                  <a:lnTo>
                    <a:pt x="8466" y="13029"/>
                  </a:lnTo>
                  <a:lnTo>
                    <a:pt x="8746" y="13167"/>
                  </a:lnTo>
                  <a:cubicBezTo>
                    <a:pt x="8755" y="13172"/>
                    <a:pt x="8765" y="13176"/>
                    <a:pt x="8777" y="13180"/>
                  </a:cubicBezTo>
                  <a:cubicBezTo>
                    <a:pt x="8788" y="13185"/>
                    <a:pt x="8800" y="13186"/>
                    <a:pt x="8813" y="13186"/>
                  </a:cubicBezTo>
                  <a:cubicBezTo>
                    <a:pt x="8837" y="13185"/>
                    <a:pt x="8858" y="13177"/>
                    <a:pt x="8876" y="13164"/>
                  </a:cubicBezTo>
                  <a:cubicBezTo>
                    <a:pt x="8894" y="13150"/>
                    <a:pt x="8911" y="13128"/>
                    <a:pt x="8926" y="13098"/>
                  </a:cubicBezTo>
                  <a:cubicBezTo>
                    <a:pt x="8938" y="13074"/>
                    <a:pt x="8945" y="13053"/>
                    <a:pt x="8948" y="13034"/>
                  </a:cubicBezTo>
                  <a:cubicBezTo>
                    <a:pt x="8951" y="13016"/>
                    <a:pt x="8950" y="12998"/>
                    <a:pt x="8946" y="12981"/>
                  </a:cubicBezTo>
                  <a:cubicBezTo>
                    <a:pt x="8942" y="12964"/>
                    <a:pt x="8934" y="12950"/>
                    <a:pt x="8923" y="12940"/>
                  </a:cubicBezTo>
                  <a:cubicBezTo>
                    <a:pt x="8912" y="12929"/>
                    <a:pt x="8895" y="12918"/>
                    <a:pt x="8871" y="12907"/>
                  </a:cubicBezTo>
                  <a:lnTo>
                    <a:pt x="8593" y="12770"/>
                  </a:lnTo>
                  <a:close/>
                  <a:moveTo>
                    <a:pt x="8436" y="12901"/>
                  </a:moveTo>
                  <a:cubicBezTo>
                    <a:pt x="8428" y="12904"/>
                    <a:pt x="8421" y="12909"/>
                    <a:pt x="8417" y="12918"/>
                  </a:cubicBezTo>
                  <a:cubicBezTo>
                    <a:pt x="8413" y="12926"/>
                    <a:pt x="8413" y="12934"/>
                    <a:pt x="8416" y="12942"/>
                  </a:cubicBezTo>
                  <a:cubicBezTo>
                    <a:pt x="8419" y="12951"/>
                    <a:pt x="8424" y="12957"/>
                    <a:pt x="8432" y="12961"/>
                  </a:cubicBezTo>
                  <a:cubicBezTo>
                    <a:pt x="8440" y="12965"/>
                    <a:pt x="8449" y="12966"/>
                    <a:pt x="8458" y="12963"/>
                  </a:cubicBezTo>
                  <a:cubicBezTo>
                    <a:pt x="8466" y="12960"/>
                    <a:pt x="8473" y="12955"/>
                    <a:pt x="8477" y="12946"/>
                  </a:cubicBezTo>
                  <a:cubicBezTo>
                    <a:pt x="8481" y="12938"/>
                    <a:pt x="8481" y="12930"/>
                    <a:pt x="8478" y="12921"/>
                  </a:cubicBezTo>
                  <a:cubicBezTo>
                    <a:pt x="8475" y="12913"/>
                    <a:pt x="8469" y="12906"/>
                    <a:pt x="8461" y="12902"/>
                  </a:cubicBezTo>
                  <a:cubicBezTo>
                    <a:pt x="8453" y="12898"/>
                    <a:pt x="8445" y="12898"/>
                    <a:pt x="8436" y="12901"/>
                  </a:cubicBezTo>
                  <a:close/>
                  <a:moveTo>
                    <a:pt x="8494" y="12784"/>
                  </a:moveTo>
                  <a:cubicBezTo>
                    <a:pt x="8485" y="12787"/>
                    <a:pt x="8479" y="12793"/>
                    <a:pt x="8475" y="12801"/>
                  </a:cubicBezTo>
                  <a:cubicBezTo>
                    <a:pt x="8471" y="12809"/>
                    <a:pt x="8470" y="12817"/>
                    <a:pt x="8473" y="12826"/>
                  </a:cubicBezTo>
                  <a:cubicBezTo>
                    <a:pt x="8476" y="12834"/>
                    <a:pt x="8481" y="12840"/>
                    <a:pt x="8489" y="12844"/>
                  </a:cubicBezTo>
                  <a:cubicBezTo>
                    <a:pt x="8498" y="12848"/>
                    <a:pt x="8506" y="12849"/>
                    <a:pt x="8515" y="12846"/>
                  </a:cubicBezTo>
                  <a:cubicBezTo>
                    <a:pt x="8524" y="12843"/>
                    <a:pt x="8530" y="12838"/>
                    <a:pt x="8534" y="12830"/>
                  </a:cubicBezTo>
                  <a:cubicBezTo>
                    <a:pt x="8538" y="12821"/>
                    <a:pt x="8539" y="12813"/>
                    <a:pt x="8536" y="12804"/>
                  </a:cubicBezTo>
                  <a:cubicBezTo>
                    <a:pt x="8532" y="12796"/>
                    <a:pt x="8527" y="12790"/>
                    <a:pt x="8518" y="12786"/>
                  </a:cubicBezTo>
                  <a:cubicBezTo>
                    <a:pt x="8510" y="12782"/>
                    <a:pt x="8502" y="12781"/>
                    <a:pt x="8494" y="12784"/>
                  </a:cubicBezTo>
                  <a:close/>
                  <a:moveTo>
                    <a:pt x="6885" y="17967"/>
                  </a:moveTo>
                  <a:lnTo>
                    <a:pt x="6758" y="18226"/>
                  </a:lnTo>
                  <a:lnTo>
                    <a:pt x="6797" y="18245"/>
                  </a:lnTo>
                  <a:lnTo>
                    <a:pt x="6849" y="18140"/>
                  </a:lnTo>
                  <a:lnTo>
                    <a:pt x="7081" y="18254"/>
                  </a:lnTo>
                  <a:lnTo>
                    <a:pt x="7194" y="18254"/>
                  </a:lnTo>
                  <a:lnTo>
                    <a:pt x="6871" y="18095"/>
                  </a:lnTo>
                  <a:lnTo>
                    <a:pt x="6923" y="17989"/>
                  </a:lnTo>
                  <a:lnTo>
                    <a:pt x="6885" y="17967"/>
                  </a:lnTo>
                  <a:close/>
                  <a:moveTo>
                    <a:pt x="9002" y="14585"/>
                  </a:moveTo>
                  <a:lnTo>
                    <a:pt x="9002" y="14530"/>
                  </a:lnTo>
                  <a:cubicBezTo>
                    <a:pt x="8993" y="14536"/>
                    <a:pt x="8984" y="14542"/>
                    <a:pt x="8973" y="14548"/>
                  </a:cubicBezTo>
                  <a:lnTo>
                    <a:pt x="8999" y="14586"/>
                  </a:lnTo>
                  <a:lnTo>
                    <a:pt x="9002" y="14585"/>
                  </a:lnTo>
                  <a:close/>
                  <a:moveTo>
                    <a:pt x="9002" y="14326"/>
                  </a:moveTo>
                  <a:lnTo>
                    <a:pt x="9002" y="14267"/>
                  </a:lnTo>
                  <a:cubicBezTo>
                    <a:pt x="8990" y="14266"/>
                    <a:pt x="8978" y="14267"/>
                    <a:pt x="8967" y="14270"/>
                  </a:cubicBezTo>
                  <a:cubicBezTo>
                    <a:pt x="8954" y="14274"/>
                    <a:pt x="8942" y="14279"/>
                    <a:pt x="8931" y="14287"/>
                  </a:cubicBezTo>
                  <a:cubicBezTo>
                    <a:pt x="8920" y="14294"/>
                    <a:pt x="8907" y="14305"/>
                    <a:pt x="8894" y="14320"/>
                  </a:cubicBezTo>
                  <a:lnTo>
                    <a:pt x="8857" y="14358"/>
                  </a:lnTo>
                  <a:cubicBezTo>
                    <a:pt x="8838" y="14377"/>
                    <a:pt x="8821" y="14390"/>
                    <a:pt x="8807" y="14395"/>
                  </a:cubicBezTo>
                  <a:cubicBezTo>
                    <a:pt x="8793" y="14401"/>
                    <a:pt x="8777" y="14399"/>
                    <a:pt x="8761" y="14391"/>
                  </a:cubicBezTo>
                  <a:cubicBezTo>
                    <a:pt x="8741" y="14382"/>
                    <a:pt x="8729" y="14367"/>
                    <a:pt x="8724" y="14348"/>
                  </a:cubicBezTo>
                  <a:cubicBezTo>
                    <a:pt x="8720" y="14328"/>
                    <a:pt x="8723" y="14306"/>
                    <a:pt x="8735" y="14282"/>
                  </a:cubicBezTo>
                  <a:cubicBezTo>
                    <a:pt x="8739" y="14273"/>
                    <a:pt x="8744" y="14266"/>
                    <a:pt x="8749" y="14259"/>
                  </a:cubicBezTo>
                  <a:cubicBezTo>
                    <a:pt x="8754" y="14252"/>
                    <a:pt x="8759" y="14246"/>
                    <a:pt x="8765" y="14240"/>
                  </a:cubicBezTo>
                  <a:cubicBezTo>
                    <a:pt x="8772" y="14233"/>
                    <a:pt x="8779" y="14227"/>
                    <a:pt x="8787" y="14221"/>
                  </a:cubicBezTo>
                  <a:cubicBezTo>
                    <a:pt x="8795" y="14216"/>
                    <a:pt x="8804" y="14209"/>
                    <a:pt x="8815" y="14203"/>
                  </a:cubicBezTo>
                  <a:lnTo>
                    <a:pt x="8792" y="14166"/>
                  </a:lnTo>
                  <a:cubicBezTo>
                    <a:pt x="8748" y="14191"/>
                    <a:pt x="8716" y="14224"/>
                    <a:pt x="8696" y="14265"/>
                  </a:cubicBezTo>
                  <a:cubicBezTo>
                    <a:pt x="8687" y="14284"/>
                    <a:pt x="8681" y="14303"/>
                    <a:pt x="8679" y="14321"/>
                  </a:cubicBezTo>
                  <a:cubicBezTo>
                    <a:pt x="8677" y="14339"/>
                    <a:pt x="8678" y="14357"/>
                    <a:pt x="8682" y="14372"/>
                  </a:cubicBezTo>
                  <a:cubicBezTo>
                    <a:pt x="8687" y="14388"/>
                    <a:pt x="8694" y="14403"/>
                    <a:pt x="8705" y="14415"/>
                  </a:cubicBezTo>
                  <a:cubicBezTo>
                    <a:pt x="8716" y="14428"/>
                    <a:pt x="8729" y="14439"/>
                    <a:pt x="8746" y="14447"/>
                  </a:cubicBezTo>
                  <a:cubicBezTo>
                    <a:pt x="8771" y="14459"/>
                    <a:pt x="8796" y="14462"/>
                    <a:pt x="8822" y="14454"/>
                  </a:cubicBezTo>
                  <a:cubicBezTo>
                    <a:pt x="8834" y="14450"/>
                    <a:pt x="8845" y="14444"/>
                    <a:pt x="8855" y="14436"/>
                  </a:cubicBezTo>
                  <a:cubicBezTo>
                    <a:pt x="8865" y="14428"/>
                    <a:pt x="8877" y="14417"/>
                    <a:pt x="8891" y="14401"/>
                  </a:cubicBezTo>
                  <a:lnTo>
                    <a:pt x="8922" y="14368"/>
                  </a:lnTo>
                  <a:cubicBezTo>
                    <a:pt x="8949" y="14339"/>
                    <a:pt x="8976" y="14325"/>
                    <a:pt x="9002" y="14326"/>
                  </a:cubicBezTo>
                  <a:close/>
                  <a:moveTo>
                    <a:pt x="9002" y="14162"/>
                  </a:moveTo>
                  <a:lnTo>
                    <a:pt x="9002" y="14098"/>
                  </a:lnTo>
                  <a:cubicBezTo>
                    <a:pt x="8992" y="14092"/>
                    <a:pt x="8984" y="14087"/>
                    <a:pt x="8976" y="14081"/>
                  </a:cubicBezTo>
                  <a:cubicBezTo>
                    <a:pt x="8961" y="14071"/>
                    <a:pt x="8948" y="14059"/>
                    <a:pt x="8938" y="14047"/>
                  </a:cubicBezTo>
                  <a:cubicBezTo>
                    <a:pt x="8921" y="14027"/>
                    <a:pt x="8910" y="14006"/>
                    <a:pt x="8907" y="13984"/>
                  </a:cubicBezTo>
                  <a:cubicBezTo>
                    <a:pt x="8903" y="13963"/>
                    <a:pt x="8907" y="13940"/>
                    <a:pt x="8918" y="13918"/>
                  </a:cubicBezTo>
                  <a:cubicBezTo>
                    <a:pt x="8925" y="13903"/>
                    <a:pt x="8934" y="13891"/>
                    <a:pt x="8943" y="13881"/>
                  </a:cubicBezTo>
                  <a:cubicBezTo>
                    <a:pt x="8953" y="13872"/>
                    <a:pt x="8965" y="13863"/>
                    <a:pt x="8979" y="13856"/>
                  </a:cubicBezTo>
                  <a:lnTo>
                    <a:pt x="8961" y="13816"/>
                  </a:lnTo>
                  <a:cubicBezTo>
                    <a:pt x="8944" y="13824"/>
                    <a:pt x="8929" y="13835"/>
                    <a:pt x="8915" y="13849"/>
                  </a:cubicBezTo>
                  <a:cubicBezTo>
                    <a:pt x="8902" y="13863"/>
                    <a:pt x="8890" y="13880"/>
                    <a:pt x="8881" y="13899"/>
                  </a:cubicBezTo>
                  <a:cubicBezTo>
                    <a:pt x="8869" y="13922"/>
                    <a:pt x="8863" y="13946"/>
                    <a:pt x="8864" y="13971"/>
                  </a:cubicBezTo>
                  <a:cubicBezTo>
                    <a:pt x="8864" y="13997"/>
                    <a:pt x="8869" y="14021"/>
                    <a:pt x="8880" y="14044"/>
                  </a:cubicBezTo>
                  <a:cubicBezTo>
                    <a:pt x="8891" y="14068"/>
                    <a:pt x="8907" y="14090"/>
                    <a:pt x="8927" y="14110"/>
                  </a:cubicBezTo>
                  <a:cubicBezTo>
                    <a:pt x="8948" y="14130"/>
                    <a:pt x="8973" y="14148"/>
                    <a:pt x="9002" y="14162"/>
                  </a:cubicBezTo>
                  <a:close/>
                  <a:moveTo>
                    <a:pt x="7417" y="17873"/>
                  </a:moveTo>
                  <a:lnTo>
                    <a:pt x="7377" y="17853"/>
                  </a:lnTo>
                  <a:lnTo>
                    <a:pt x="7292" y="18025"/>
                  </a:lnTo>
                  <a:lnTo>
                    <a:pt x="7149" y="17954"/>
                  </a:lnTo>
                  <a:lnTo>
                    <a:pt x="7215" y="17821"/>
                  </a:lnTo>
                  <a:lnTo>
                    <a:pt x="7174" y="17801"/>
                  </a:lnTo>
                  <a:lnTo>
                    <a:pt x="7109" y="17935"/>
                  </a:lnTo>
                  <a:lnTo>
                    <a:pt x="6980" y="17871"/>
                  </a:lnTo>
                  <a:lnTo>
                    <a:pt x="7059" y="17711"/>
                  </a:lnTo>
                  <a:lnTo>
                    <a:pt x="7023" y="17686"/>
                  </a:lnTo>
                  <a:lnTo>
                    <a:pt x="6918" y="17900"/>
                  </a:lnTo>
                  <a:lnTo>
                    <a:pt x="7309" y="18092"/>
                  </a:lnTo>
                  <a:lnTo>
                    <a:pt x="7417" y="17873"/>
                  </a:lnTo>
                  <a:close/>
                  <a:moveTo>
                    <a:pt x="7580" y="17542"/>
                  </a:moveTo>
                  <a:lnTo>
                    <a:pt x="7544" y="17546"/>
                  </a:lnTo>
                  <a:cubicBezTo>
                    <a:pt x="7527" y="17549"/>
                    <a:pt x="7509" y="17551"/>
                    <a:pt x="7491" y="17553"/>
                  </a:cubicBezTo>
                  <a:cubicBezTo>
                    <a:pt x="7472" y="17556"/>
                    <a:pt x="7454" y="17559"/>
                    <a:pt x="7438" y="17561"/>
                  </a:cubicBezTo>
                  <a:cubicBezTo>
                    <a:pt x="7421" y="17563"/>
                    <a:pt x="7410" y="17565"/>
                    <a:pt x="7403" y="17566"/>
                  </a:cubicBezTo>
                  <a:cubicBezTo>
                    <a:pt x="7393" y="17568"/>
                    <a:pt x="7382" y="17570"/>
                    <a:pt x="7370" y="17574"/>
                  </a:cubicBezTo>
                  <a:cubicBezTo>
                    <a:pt x="7358" y="17577"/>
                    <a:pt x="7348" y="17580"/>
                    <a:pt x="7340" y="17584"/>
                  </a:cubicBezTo>
                  <a:lnTo>
                    <a:pt x="7343" y="17578"/>
                  </a:lnTo>
                  <a:cubicBezTo>
                    <a:pt x="7350" y="17563"/>
                    <a:pt x="7355" y="17547"/>
                    <a:pt x="7356" y="17532"/>
                  </a:cubicBezTo>
                  <a:cubicBezTo>
                    <a:pt x="7357" y="17517"/>
                    <a:pt x="7355" y="17502"/>
                    <a:pt x="7350" y="17489"/>
                  </a:cubicBezTo>
                  <a:cubicBezTo>
                    <a:pt x="7345" y="17475"/>
                    <a:pt x="7338" y="17462"/>
                    <a:pt x="7327" y="17451"/>
                  </a:cubicBezTo>
                  <a:cubicBezTo>
                    <a:pt x="7316" y="17439"/>
                    <a:pt x="7302" y="17430"/>
                    <a:pt x="7286" y="17422"/>
                  </a:cubicBezTo>
                  <a:cubicBezTo>
                    <a:pt x="7276" y="17417"/>
                    <a:pt x="7266" y="17413"/>
                    <a:pt x="7256" y="17412"/>
                  </a:cubicBezTo>
                  <a:cubicBezTo>
                    <a:pt x="7247" y="17410"/>
                    <a:pt x="7238" y="17409"/>
                    <a:pt x="7229" y="17409"/>
                  </a:cubicBezTo>
                  <a:cubicBezTo>
                    <a:pt x="7220" y="17410"/>
                    <a:pt x="7212" y="17411"/>
                    <a:pt x="7205" y="17413"/>
                  </a:cubicBezTo>
                  <a:cubicBezTo>
                    <a:pt x="7198" y="17415"/>
                    <a:pt x="7191" y="17417"/>
                    <a:pt x="7185" y="17420"/>
                  </a:cubicBezTo>
                  <a:cubicBezTo>
                    <a:pt x="7179" y="17423"/>
                    <a:pt x="7173" y="17426"/>
                    <a:pt x="7167" y="17431"/>
                  </a:cubicBezTo>
                  <a:cubicBezTo>
                    <a:pt x="7161" y="17435"/>
                    <a:pt x="7155" y="17441"/>
                    <a:pt x="7149" y="17447"/>
                  </a:cubicBezTo>
                  <a:cubicBezTo>
                    <a:pt x="7143" y="17454"/>
                    <a:pt x="7137" y="17462"/>
                    <a:pt x="7131" y="17472"/>
                  </a:cubicBezTo>
                  <a:cubicBezTo>
                    <a:pt x="7125" y="17482"/>
                    <a:pt x="7118" y="17493"/>
                    <a:pt x="7112" y="17506"/>
                  </a:cubicBezTo>
                  <a:lnTo>
                    <a:pt x="7067" y="17598"/>
                  </a:lnTo>
                  <a:lnTo>
                    <a:pt x="7458" y="17790"/>
                  </a:lnTo>
                  <a:lnTo>
                    <a:pt x="7480" y="17744"/>
                  </a:lnTo>
                  <a:lnTo>
                    <a:pt x="7304" y="17657"/>
                  </a:lnTo>
                  <a:cubicBezTo>
                    <a:pt x="7309" y="17648"/>
                    <a:pt x="7315" y="17641"/>
                    <a:pt x="7321" y="17636"/>
                  </a:cubicBezTo>
                  <a:cubicBezTo>
                    <a:pt x="7327" y="17632"/>
                    <a:pt x="7337" y="17628"/>
                    <a:pt x="7351" y="17625"/>
                  </a:cubicBezTo>
                  <a:cubicBezTo>
                    <a:pt x="7374" y="17621"/>
                    <a:pt x="7396" y="17617"/>
                    <a:pt x="7416" y="17613"/>
                  </a:cubicBezTo>
                  <a:cubicBezTo>
                    <a:pt x="7437" y="17610"/>
                    <a:pt x="7456" y="17607"/>
                    <a:pt x="7474" y="17605"/>
                  </a:cubicBezTo>
                  <a:cubicBezTo>
                    <a:pt x="7491" y="17603"/>
                    <a:pt x="7506" y="17601"/>
                    <a:pt x="7519" y="17601"/>
                  </a:cubicBezTo>
                  <a:cubicBezTo>
                    <a:pt x="7533" y="17600"/>
                    <a:pt x="7543" y="17600"/>
                    <a:pt x="7551" y="17600"/>
                  </a:cubicBezTo>
                  <a:lnTo>
                    <a:pt x="7580" y="17542"/>
                  </a:lnTo>
                  <a:close/>
                  <a:moveTo>
                    <a:pt x="7294" y="17493"/>
                  </a:moveTo>
                  <a:cubicBezTo>
                    <a:pt x="7302" y="17501"/>
                    <a:pt x="7308" y="17510"/>
                    <a:pt x="7311" y="17519"/>
                  </a:cubicBezTo>
                  <a:cubicBezTo>
                    <a:pt x="7314" y="17530"/>
                    <a:pt x="7314" y="17542"/>
                    <a:pt x="7312" y="17555"/>
                  </a:cubicBezTo>
                  <a:cubicBezTo>
                    <a:pt x="7310" y="17567"/>
                    <a:pt x="7304" y="17582"/>
                    <a:pt x="7296" y="17600"/>
                  </a:cubicBezTo>
                  <a:lnTo>
                    <a:pt x="7275" y="17643"/>
                  </a:lnTo>
                  <a:lnTo>
                    <a:pt x="7129" y="17571"/>
                  </a:lnTo>
                  <a:lnTo>
                    <a:pt x="7152" y="17525"/>
                  </a:lnTo>
                  <a:cubicBezTo>
                    <a:pt x="7157" y="17514"/>
                    <a:pt x="7162" y="17505"/>
                    <a:pt x="7167" y="17498"/>
                  </a:cubicBezTo>
                  <a:cubicBezTo>
                    <a:pt x="7172" y="17491"/>
                    <a:pt x="7178" y="17485"/>
                    <a:pt x="7184" y="17480"/>
                  </a:cubicBezTo>
                  <a:cubicBezTo>
                    <a:pt x="7194" y="17471"/>
                    <a:pt x="7206" y="17466"/>
                    <a:pt x="7221" y="17464"/>
                  </a:cubicBezTo>
                  <a:cubicBezTo>
                    <a:pt x="7235" y="17462"/>
                    <a:pt x="7249" y="17464"/>
                    <a:pt x="7262" y="17471"/>
                  </a:cubicBezTo>
                  <a:cubicBezTo>
                    <a:pt x="7275" y="17477"/>
                    <a:pt x="7285" y="17484"/>
                    <a:pt x="7294" y="17493"/>
                  </a:cubicBezTo>
                  <a:close/>
                  <a:moveTo>
                    <a:pt x="7792" y="17330"/>
                  </a:moveTo>
                  <a:lnTo>
                    <a:pt x="7243" y="17060"/>
                  </a:lnTo>
                  <a:lnTo>
                    <a:pt x="7224" y="17098"/>
                  </a:lnTo>
                  <a:lnTo>
                    <a:pt x="7773" y="17368"/>
                  </a:lnTo>
                  <a:lnTo>
                    <a:pt x="7792" y="17330"/>
                  </a:lnTo>
                  <a:close/>
                  <a:moveTo>
                    <a:pt x="7637" y="16439"/>
                  </a:moveTo>
                  <a:lnTo>
                    <a:pt x="7614" y="16485"/>
                  </a:lnTo>
                  <a:lnTo>
                    <a:pt x="7817" y="16645"/>
                  </a:lnTo>
                  <a:cubicBezTo>
                    <a:pt x="7830" y="16656"/>
                    <a:pt x="7843" y="16666"/>
                    <a:pt x="7856" y="16675"/>
                  </a:cubicBezTo>
                  <a:cubicBezTo>
                    <a:pt x="7868" y="16685"/>
                    <a:pt x="7880" y="16694"/>
                    <a:pt x="7890" y="16701"/>
                  </a:cubicBezTo>
                  <a:cubicBezTo>
                    <a:pt x="7900" y="16709"/>
                    <a:pt x="7909" y="16715"/>
                    <a:pt x="7915" y="16720"/>
                  </a:cubicBezTo>
                  <a:cubicBezTo>
                    <a:pt x="7920" y="16723"/>
                    <a:pt x="7924" y="16726"/>
                    <a:pt x="7925" y="16727"/>
                  </a:cubicBezTo>
                  <a:cubicBezTo>
                    <a:pt x="7923" y="16727"/>
                    <a:pt x="7920" y="16726"/>
                    <a:pt x="7916" y="16724"/>
                  </a:cubicBezTo>
                  <a:cubicBezTo>
                    <a:pt x="7910" y="16722"/>
                    <a:pt x="7901" y="16720"/>
                    <a:pt x="7891" y="16717"/>
                  </a:cubicBezTo>
                  <a:cubicBezTo>
                    <a:pt x="7881" y="16714"/>
                    <a:pt x="7869" y="16711"/>
                    <a:pt x="7856" y="16707"/>
                  </a:cubicBezTo>
                  <a:cubicBezTo>
                    <a:pt x="7843" y="16704"/>
                    <a:pt x="7828" y="16700"/>
                    <a:pt x="7812" y="16696"/>
                  </a:cubicBezTo>
                  <a:lnTo>
                    <a:pt x="7543" y="16631"/>
                  </a:lnTo>
                  <a:lnTo>
                    <a:pt x="7517" y="16684"/>
                  </a:lnTo>
                  <a:lnTo>
                    <a:pt x="7725" y="16851"/>
                  </a:lnTo>
                  <a:cubicBezTo>
                    <a:pt x="7735" y="16859"/>
                    <a:pt x="7746" y="16867"/>
                    <a:pt x="7758" y="16876"/>
                  </a:cubicBezTo>
                  <a:cubicBezTo>
                    <a:pt x="7769" y="16885"/>
                    <a:pt x="7780" y="16893"/>
                    <a:pt x="7790" y="16901"/>
                  </a:cubicBezTo>
                  <a:cubicBezTo>
                    <a:pt x="7800" y="16908"/>
                    <a:pt x="7808" y="16915"/>
                    <a:pt x="7815" y="16920"/>
                  </a:cubicBezTo>
                  <a:cubicBezTo>
                    <a:pt x="7823" y="16925"/>
                    <a:pt x="7826" y="16928"/>
                    <a:pt x="7827" y="16929"/>
                  </a:cubicBezTo>
                  <a:cubicBezTo>
                    <a:pt x="7825" y="16928"/>
                    <a:pt x="7820" y="16927"/>
                    <a:pt x="7812" y="16924"/>
                  </a:cubicBezTo>
                  <a:cubicBezTo>
                    <a:pt x="7803" y="16921"/>
                    <a:pt x="7793" y="16918"/>
                    <a:pt x="7781" y="16914"/>
                  </a:cubicBezTo>
                  <a:cubicBezTo>
                    <a:pt x="7768" y="16910"/>
                    <a:pt x="7755" y="16907"/>
                    <a:pt x="7740" y="16902"/>
                  </a:cubicBezTo>
                  <a:cubicBezTo>
                    <a:pt x="7726" y="16898"/>
                    <a:pt x="7712" y="16895"/>
                    <a:pt x="7698" y="16891"/>
                  </a:cubicBezTo>
                  <a:lnTo>
                    <a:pt x="7445" y="16828"/>
                  </a:lnTo>
                  <a:lnTo>
                    <a:pt x="7421" y="16879"/>
                  </a:lnTo>
                  <a:lnTo>
                    <a:pt x="7857" y="16979"/>
                  </a:lnTo>
                  <a:lnTo>
                    <a:pt x="7887" y="16918"/>
                  </a:lnTo>
                  <a:lnTo>
                    <a:pt x="7690" y="16762"/>
                  </a:lnTo>
                  <a:cubicBezTo>
                    <a:pt x="7678" y="16753"/>
                    <a:pt x="7667" y="16744"/>
                    <a:pt x="7656" y="16736"/>
                  </a:cubicBezTo>
                  <a:cubicBezTo>
                    <a:pt x="7645" y="16727"/>
                    <a:pt x="7635" y="16719"/>
                    <a:pt x="7625" y="16713"/>
                  </a:cubicBezTo>
                  <a:cubicBezTo>
                    <a:pt x="7616" y="16706"/>
                    <a:pt x="7609" y="16701"/>
                    <a:pt x="7603" y="16697"/>
                  </a:cubicBezTo>
                  <a:cubicBezTo>
                    <a:pt x="7597" y="16693"/>
                    <a:pt x="7594" y="16690"/>
                    <a:pt x="7593" y="16690"/>
                  </a:cubicBezTo>
                  <a:cubicBezTo>
                    <a:pt x="7595" y="16690"/>
                    <a:pt x="7599" y="16692"/>
                    <a:pt x="7606" y="16694"/>
                  </a:cubicBezTo>
                  <a:cubicBezTo>
                    <a:pt x="7612" y="16696"/>
                    <a:pt x="7621" y="16698"/>
                    <a:pt x="7632" y="16701"/>
                  </a:cubicBezTo>
                  <a:cubicBezTo>
                    <a:pt x="7642" y="16704"/>
                    <a:pt x="7654" y="16708"/>
                    <a:pt x="7668" y="16711"/>
                  </a:cubicBezTo>
                  <a:cubicBezTo>
                    <a:pt x="7682" y="16715"/>
                    <a:pt x="7697" y="16719"/>
                    <a:pt x="7713" y="16723"/>
                  </a:cubicBezTo>
                  <a:lnTo>
                    <a:pt x="7954" y="16782"/>
                  </a:lnTo>
                  <a:lnTo>
                    <a:pt x="7984" y="16721"/>
                  </a:lnTo>
                  <a:lnTo>
                    <a:pt x="7637" y="16439"/>
                  </a:lnTo>
                  <a:close/>
                  <a:moveTo>
                    <a:pt x="8175" y="16333"/>
                  </a:moveTo>
                  <a:lnTo>
                    <a:pt x="8134" y="16313"/>
                  </a:lnTo>
                  <a:lnTo>
                    <a:pt x="8049" y="16485"/>
                  </a:lnTo>
                  <a:lnTo>
                    <a:pt x="7906" y="16415"/>
                  </a:lnTo>
                  <a:lnTo>
                    <a:pt x="7972" y="16281"/>
                  </a:lnTo>
                  <a:lnTo>
                    <a:pt x="7932" y="16261"/>
                  </a:lnTo>
                  <a:lnTo>
                    <a:pt x="7866" y="16395"/>
                  </a:lnTo>
                  <a:lnTo>
                    <a:pt x="7738" y="16332"/>
                  </a:lnTo>
                  <a:lnTo>
                    <a:pt x="7817" y="16172"/>
                  </a:lnTo>
                  <a:lnTo>
                    <a:pt x="7781" y="16147"/>
                  </a:lnTo>
                  <a:lnTo>
                    <a:pt x="7676" y="16360"/>
                  </a:lnTo>
                  <a:lnTo>
                    <a:pt x="8067" y="16553"/>
                  </a:lnTo>
                  <a:lnTo>
                    <a:pt x="8175" y="16333"/>
                  </a:lnTo>
                  <a:close/>
                  <a:moveTo>
                    <a:pt x="8191" y="15929"/>
                  </a:moveTo>
                  <a:cubicBezTo>
                    <a:pt x="8176" y="15928"/>
                    <a:pt x="8162" y="15929"/>
                    <a:pt x="8149" y="15932"/>
                  </a:cubicBezTo>
                  <a:cubicBezTo>
                    <a:pt x="8136" y="15935"/>
                    <a:pt x="8124" y="15941"/>
                    <a:pt x="8113" y="15948"/>
                  </a:cubicBezTo>
                  <a:cubicBezTo>
                    <a:pt x="8102" y="15956"/>
                    <a:pt x="8090" y="15967"/>
                    <a:pt x="8076" y="15982"/>
                  </a:cubicBezTo>
                  <a:lnTo>
                    <a:pt x="8039" y="16020"/>
                  </a:lnTo>
                  <a:cubicBezTo>
                    <a:pt x="8020" y="16039"/>
                    <a:pt x="8004" y="16051"/>
                    <a:pt x="7989" y="16057"/>
                  </a:cubicBezTo>
                  <a:cubicBezTo>
                    <a:pt x="7975" y="16062"/>
                    <a:pt x="7960" y="16061"/>
                    <a:pt x="7944" y="16053"/>
                  </a:cubicBezTo>
                  <a:cubicBezTo>
                    <a:pt x="7924" y="16043"/>
                    <a:pt x="7911" y="16029"/>
                    <a:pt x="7906" y="16009"/>
                  </a:cubicBezTo>
                  <a:cubicBezTo>
                    <a:pt x="7902" y="15990"/>
                    <a:pt x="7906" y="15968"/>
                    <a:pt x="7918" y="15943"/>
                  </a:cubicBezTo>
                  <a:cubicBezTo>
                    <a:pt x="7922" y="15935"/>
                    <a:pt x="7926" y="15927"/>
                    <a:pt x="7931" y="15921"/>
                  </a:cubicBezTo>
                  <a:cubicBezTo>
                    <a:pt x="7936" y="15914"/>
                    <a:pt x="7941" y="15907"/>
                    <a:pt x="7948" y="15901"/>
                  </a:cubicBezTo>
                  <a:cubicBezTo>
                    <a:pt x="7954" y="15895"/>
                    <a:pt x="7961" y="15889"/>
                    <a:pt x="7969" y="15883"/>
                  </a:cubicBezTo>
                  <a:cubicBezTo>
                    <a:pt x="7977" y="15877"/>
                    <a:pt x="7987" y="15871"/>
                    <a:pt x="7998" y="15865"/>
                  </a:cubicBezTo>
                  <a:lnTo>
                    <a:pt x="7974" y="15827"/>
                  </a:lnTo>
                  <a:cubicBezTo>
                    <a:pt x="7931" y="15852"/>
                    <a:pt x="7899" y="15886"/>
                    <a:pt x="7878" y="15927"/>
                  </a:cubicBezTo>
                  <a:cubicBezTo>
                    <a:pt x="7869" y="15946"/>
                    <a:pt x="7863" y="15965"/>
                    <a:pt x="7861" y="15983"/>
                  </a:cubicBezTo>
                  <a:cubicBezTo>
                    <a:pt x="7859" y="16001"/>
                    <a:pt x="7860" y="16018"/>
                    <a:pt x="7865" y="16034"/>
                  </a:cubicBezTo>
                  <a:cubicBezTo>
                    <a:pt x="7869" y="16050"/>
                    <a:pt x="7877" y="16064"/>
                    <a:pt x="7887" y="16077"/>
                  </a:cubicBezTo>
                  <a:cubicBezTo>
                    <a:pt x="7898" y="16090"/>
                    <a:pt x="7912" y="16100"/>
                    <a:pt x="7928" y="16109"/>
                  </a:cubicBezTo>
                  <a:cubicBezTo>
                    <a:pt x="7954" y="16121"/>
                    <a:pt x="7979" y="16123"/>
                    <a:pt x="8004" y="16116"/>
                  </a:cubicBezTo>
                  <a:cubicBezTo>
                    <a:pt x="8016" y="16112"/>
                    <a:pt x="8027" y="16106"/>
                    <a:pt x="8037" y="16098"/>
                  </a:cubicBezTo>
                  <a:cubicBezTo>
                    <a:pt x="8047" y="16090"/>
                    <a:pt x="8059" y="16078"/>
                    <a:pt x="8073" y="16063"/>
                  </a:cubicBezTo>
                  <a:lnTo>
                    <a:pt x="8105" y="16030"/>
                  </a:lnTo>
                  <a:cubicBezTo>
                    <a:pt x="8142" y="15990"/>
                    <a:pt x="8177" y="15978"/>
                    <a:pt x="8212" y="15995"/>
                  </a:cubicBezTo>
                  <a:cubicBezTo>
                    <a:pt x="8235" y="16007"/>
                    <a:pt x="8249" y="16025"/>
                    <a:pt x="8254" y="16051"/>
                  </a:cubicBezTo>
                  <a:cubicBezTo>
                    <a:pt x="8256" y="16062"/>
                    <a:pt x="8257" y="16073"/>
                    <a:pt x="8255" y="16084"/>
                  </a:cubicBezTo>
                  <a:cubicBezTo>
                    <a:pt x="8253" y="16094"/>
                    <a:pt x="8248" y="16107"/>
                    <a:pt x="8241" y="16121"/>
                  </a:cubicBezTo>
                  <a:cubicBezTo>
                    <a:pt x="8231" y="16141"/>
                    <a:pt x="8219" y="16158"/>
                    <a:pt x="8206" y="16172"/>
                  </a:cubicBezTo>
                  <a:cubicBezTo>
                    <a:pt x="8192" y="16187"/>
                    <a:pt x="8175" y="16199"/>
                    <a:pt x="8155" y="16210"/>
                  </a:cubicBezTo>
                  <a:lnTo>
                    <a:pt x="8182" y="16248"/>
                  </a:lnTo>
                  <a:cubicBezTo>
                    <a:pt x="8204" y="16235"/>
                    <a:pt x="8222" y="16219"/>
                    <a:pt x="8238" y="16202"/>
                  </a:cubicBezTo>
                  <a:cubicBezTo>
                    <a:pt x="8254" y="16184"/>
                    <a:pt x="8267" y="16164"/>
                    <a:pt x="8279" y="16140"/>
                  </a:cubicBezTo>
                  <a:cubicBezTo>
                    <a:pt x="8288" y="16122"/>
                    <a:pt x="8294" y="16105"/>
                    <a:pt x="8297" y="16090"/>
                  </a:cubicBezTo>
                  <a:cubicBezTo>
                    <a:pt x="8300" y="16074"/>
                    <a:pt x="8300" y="16058"/>
                    <a:pt x="8298" y="16041"/>
                  </a:cubicBezTo>
                  <a:cubicBezTo>
                    <a:pt x="8296" y="16018"/>
                    <a:pt x="8288" y="15998"/>
                    <a:pt x="8276" y="15980"/>
                  </a:cubicBezTo>
                  <a:cubicBezTo>
                    <a:pt x="8264" y="15963"/>
                    <a:pt x="8249" y="15949"/>
                    <a:pt x="8231" y="15940"/>
                  </a:cubicBezTo>
                  <a:cubicBezTo>
                    <a:pt x="8219" y="15934"/>
                    <a:pt x="8205" y="15931"/>
                    <a:pt x="8191" y="15929"/>
                  </a:cubicBezTo>
                  <a:close/>
                  <a:moveTo>
                    <a:pt x="8108" y="15482"/>
                  </a:moveTo>
                  <a:lnTo>
                    <a:pt x="7981" y="15741"/>
                  </a:lnTo>
                  <a:lnTo>
                    <a:pt x="8020" y="15760"/>
                  </a:lnTo>
                  <a:lnTo>
                    <a:pt x="8071" y="15655"/>
                  </a:lnTo>
                  <a:lnTo>
                    <a:pt x="8423" y="15828"/>
                  </a:lnTo>
                  <a:lnTo>
                    <a:pt x="8445" y="15783"/>
                  </a:lnTo>
                  <a:lnTo>
                    <a:pt x="8094" y="15610"/>
                  </a:lnTo>
                  <a:lnTo>
                    <a:pt x="8146" y="15504"/>
                  </a:lnTo>
                  <a:lnTo>
                    <a:pt x="8108" y="15482"/>
                  </a:lnTo>
                  <a:close/>
                  <a:moveTo>
                    <a:pt x="8242" y="15209"/>
                  </a:moveTo>
                  <a:lnTo>
                    <a:pt x="8141" y="15415"/>
                  </a:lnTo>
                  <a:lnTo>
                    <a:pt x="8532" y="15607"/>
                  </a:lnTo>
                  <a:lnTo>
                    <a:pt x="8555" y="15560"/>
                  </a:lnTo>
                  <a:lnTo>
                    <a:pt x="8369" y="15469"/>
                  </a:lnTo>
                  <a:lnTo>
                    <a:pt x="8431" y="15343"/>
                  </a:lnTo>
                  <a:lnTo>
                    <a:pt x="8393" y="15325"/>
                  </a:lnTo>
                  <a:lnTo>
                    <a:pt x="8331" y="15450"/>
                  </a:lnTo>
                  <a:lnTo>
                    <a:pt x="8203" y="15387"/>
                  </a:lnTo>
                  <a:lnTo>
                    <a:pt x="8277" y="15236"/>
                  </a:lnTo>
                  <a:lnTo>
                    <a:pt x="8242" y="15209"/>
                  </a:lnTo>
                  <a:close/>
                  <a:moveTo>
                    <a:pt x="8789" y="15084"/>
                  </a:moveTo>
                  <a:lnTo>
                    <a:pt x="8335" y="15021"/>
                  </a:lnTo>
                  <a:lnTo>
                    <a:pt x="8305" y="15082"/>
                  </a:lnTo>
                  <a:lnTo>
                    <a:pt x="8631" y="15405"/>
                  </a:lnTo>
                  <a:lnTo>
                    <a:pt x="8655" y="15358"/>
                  </a:lnTo>
                  <a:lnTo>
                    <a:pt x="8553" y="15261"/>
                  </a:lnTo>
                  <a:lnTo>
                    <a:pt x="8625" y="15115"/>
                  </a:lnTo>
                  <a:lnTo>
                    <a:pt x="8763" y="15137"/>
                  </a:lnTo>
                  <a:lnTo>
                    <a:pt x="8789" y="15084"/>
                  </a:lnTo>
                  <a:close/>
                  <a:moveTo>
                    <a:pt x="8581" y="15108"/>
                  </a:moveTo>
                  <a:lnTo>
                    <a:pt x="8521" y="15230"/>
                  </a:lnTo>
                  <a:lnTo>
                    <a:pt x="8360" y="15074"/>
                  </a:lnTo>
                  <a:lnTo>
                    <a:pt x="8581" y="15108"/>
                  </a:lnTo>
                  <a:close/>
                  <a:moveTo>
                    <a:pt x="8227" y="15052"/>
                  </a:moveTo>
                  <a:cubicBezTo>
                    <a:pt x="8218" y="15055"/>
                    <a:pt x="8212" y="15061"/>
                    <a:pt x="8208" y="15069"/>
                  </a:cubicBezTo>
                  <a:cubicBezTo>
                    <a:pt x="8204" y="15077"/>
                    <a:pt x="8203" y="15085"/>
                    <a:pt x="8206" y="15094"/>
                  </a:cubicBezTo>
                  <a:cubicBezTo>
                    <a:pt x="8209" y="15102"/>
                    <a:pt x="8215" y="15108"/>
                    <a:pt x="8223" y="15112"/>
                  </a:cubicBezTo>
                  <a:cubicBezTo>
                    <a:pt x="8231" y="15117"/>
                    <a:pt x="8239" y="15117"/>
                    <a:pt x="8248" y="15114"/>
                  </a:cubicBezTo>
                  <a:cubicBezTo>
                    <a:pt x="8257" y="15112"/>
                    <a:pt x="8263" y="15106"/>
                    <a:pt x="8267" y="15098"/>
                  </a:cubicBezTo>
                  <a:cubicBezTo>
                    <a:pt x="8271" y="15089"/>
                    <a:pt x="8272" y="15081"/>
                    <a:pt x="8269" y="15073"/>
                  </a:cubicBezTo>
                  <a:cubicBezTo>
                    <a:pt x="8266" y="15064"/>
                    <a:pt x="8260" y="15058"/>
                    <a:pt x="8251" y="15054"/>
                  </a:cubicBezTo>
                  <a:cubicBezTo>
                    <a:pt x="8244" y="15050"/>
                    <a:pt x="8235" y="15049"/>
                    <a:pt x="8227" y="15052"/>
                  </a:cubicBezTo>
                  <a:close/>
                  <a:moveTo>
                    <a:pt x="8285" y="14935"/>
                  </a:moveTo>
                  <a:cubicBezTo>
                    <a:pt x="8276" y="14938"/>
                    <a:pt x="8270" y="14943"/>
                    <a:pt x="8266" y="14952"/>
                  </a:cubicBezTo>
                  <a:cubicBezTo>
                    <a:pt x="8262" y="14960"/>
                    <a:pt x="8261" y="14968"/>
                    <a:pt x="8264" y="14976"/>
                  </a:cubicBezTo>
                  <a:cubicBezTo>
                    <a:pt x="8267" y="14985"/>
                    <a:pt x="8272" y="14991"/>
                    <a:pt x="8280" y="14995"/>
                  </a:cubicBezTo>
                  <a:cubicBezTo>
                    <a:pt x="8289" y="14999"/>
                    <a:pt x="8297" y="15000"/>
                    <a:pt x="8306" y="14997"/>
                  </a:cubicBezTo>
                  <a:cubicBezTo>
                    <a:pt x="8315" y="14994"/>
                    <a:pt x="8321" y="14989"/>
                    <a:pt x="8325" y="14980"/>
                  </a:cubicBezTo>
                  <a:cubicBezTo>
                    <a:pt x="8329" y="14972"/>
                    <a:pt x="8330" y="14964"/>
                    <a:pt x="8327" y="14955"/>
                  </a:cubicBezTo>
                  <a:cubicBezTo>
                    <a:pt x="8323" y="14947"/>
                    <a:pt x="8318" y="14940"/>
                    <a:pt x="8309" y="14936"/>
                  </a:cubicBezTo>
                  <a:cubicBezTo>
                    <a:pt x="8301" y="14932"/>
                    <a:pt x="8293" y="14932"/>
                    <a:pt x="8285" y="14935"/>
                  </a:cubicBezTo>
                  <a:close/>
                  <a:moveTo>
                    <a:pt x="8885" y="14790"/>
                  </a:moveTo>
                  <a:lnTo>
                    <a:pt x="8809" y="14944"/>
                  </a:lnTo>
                  <a:lnTo>
                    <a:pt x="8458" y="14771"/>
                  </a:lnTo>
                  <a:lnTo>
                    <a:pt x="8435" y="14818"/>
                  </a:lnTo>
                  <a:lnTo>
                    <a:pt x="8826" y="15010"/>
                  </a:lnTo>
                  <a:lnTo>
                    <a:pt x="8922" y="14815"/>
                  </a:lnTo>
                  <a:lnTo>
                    <a:pt x="8885" y="14790"/>
                  </a:lnTo>
                  <a:close/>
                  <a:moveTo>
                    <a:pt x="8984" y="14688"/>
                  </a:moveTo>
                  <a:lnTo>
                    <a:pt x="8593" y="14496"/>
                  </a:lnTo>
                  <a:lnTo>
                    <a:pt x="8571" y="14541"/>
                  </a:lnTo>
                  <a:lnTo>
                    <a:pt x="8962" y="14734"/>
                  </a:lnTo>
                  <a:lnTo>
                    <a:pt x="8984" y="14688"/>
                  </a:lnTo>
                  <a:close/>
                  <a:moveTo>
                    <a:pt x="8151" y="18107"/>
                  </a:moveTo>
                  <a:lnTo>
                    <a:pt x="7760" y="17915"/>
                  </a:lnTo>
                  <a:lnTo>
                    <a:pt x="7737" y="17961"/>
                  </a:lnTo>
                  <a:lnTo>
                    <a:pt x="7901" y="18042"/>
                  </a:lnTo>
                  <a:lnTo>
                    <a:pt x="7820" y="18207"/>
                  </a:lnTo>
                  <a:lnTo>
                    <a:pt x="7656" y="18126"/>
                  </a:lnTo>
                  <a:lnTo>
                    <a:pt x="7634" y="18172"/>
                  </a:lnTo>
                  <a:lnTo>
                    <a:pt x="7801" y="18254"/>
                  </a:lnTo>
                  <a:lnTo>
                    <a:pt x="7916" y="18254"/>
                  </a:lnTo>
                  <a:lnTo>
                    <a:pt x="7858" y="18225"/>
                  </a:lnTo>
                  <a:lnTo>
                    <a:pt x="7939" y="18061"/>
                  </a:lnTo>
                  <a:lnTo>
                    <a:pt x="8128" y="18154"/>
                  </a:lnTo>
                  <a:lnTo>
                    <a:pt x="8151" y="18107"/>
                  </a:lnTo>
                  <a:close/>
                  <a:moveTo>
                    <a:pt x="9002" y="16378"/>
                  </a:moveTo>
                  <a:lnTo>
                    <a:pt x="9002" y="16376"/>
                  </a:lnTo>
                  <a:lnTo>
                    <a:pt x="8612" y="16184"/>
                  </a:lnTo>
                  <a:lnTo>
                    <a:pt x="8589" y="16230"/>
                  </a:lnTo>
                  <a:lnTo>
                    <a:pt x="8752" y="16311"/>
                  </a:lnTo>
                  <a:lnTo>
                    <a:pt x="8671" y="16476"/>
                  </a:lnTo>
                  <a:lnTo>
                    <a:pt x="8508" y="16395"/>
                  </a:lnTo>
                  <a:lnTo>
                    <a:pt x="8486" y="16441"/>
                  </a:lnTo>
                  <a:lnTo>
                    <a:pt x="8876" y="16633"/>
                  </a:lnTo>
                  <a:lnTo>
                    <a:pt x="8899" y="16587"/>
                  </a:lnTo>
                  <a:lnTo>
                    <a:pt x="8710" y="16494"/>
                  </a:lnTo>
                  <a:lnTo>
                    <a:pt x="8791" y="16330"/>
                  </a:lnTo>
                  <a:lnTo>
                    <a:pt x="8980" y="16423"/>
                  </a:lnTo>
                  <a:lnTo>
                    <a:pt x="9002" y="16378"/>
                  </a:lnTo>
                  <a:close/>
                  <a:moveTo>
                    <a:pt x="9002" y="16233"/>
                  </a:moveTo>
                  <a:lnTo>
                    <a:pt x="9002" y="16175"/>
                  </a:lnTo>
                  <a:lnTo>
                    <a:pt x="8899" y="16124"/>
                  </a:lnTo>
                  <a:lnTo>
                    <a:pt x="8965" y="15990"/>
                  </a:lnTo>
                  <a:lnTo>
                    <a:pt x="8924" y="15970"/>
                  </a:lnTo>
                  <a:lnTo>
                    <a:pt x="8858" y="16104"/>
                  </a:lnTo>
                  <a:lnTo>
                    <a:pt x="8730" y="16041"/>
                  </a:lnTo>
                  <a:lnTo>
                    <a:pt x="8809" y="15881"/>
                  </a:lnTo>
                  <a:lnTo>
                    <a:pt x="8773" y="15856"/>
                  </a:lnTo>
                  <a:lnTo>
                    <a:pt x="8668" y="16069"/>
                  </a:lnTo>
                  <a:lnTo>
                    <a:pt x="9002" y="16233"/>
                  </a:lnTo>
                  <a:close/>
                  <a:moveTo>
                    <a:pt x="9002" y="15858"/>
                  </a:moveTo>
                  <a:lnTo>
                    <a:pt x="9002" y="15800"/>
                  </a:lnTo>
                  <a:lnTo>
                    <a:pt x="8840" y="15721"/>
                  </a:lnTo>
                  <a:lnTo>
                    <a:pt x="8817" y="15767"/>
                  </a:lnTo>
                  <a:lnTo>
                    <a:pt x="9002" y="15858"/>
                  </a:lnTo>
                  <a:close/>
                  <a:moveTo>
                    <a:pt x="8315" y="17773"/>
                  </a:moveTo>
                  <a:lnTo>
                    <a:pt x="8275" y="17753"/>
                  </a:lnTo>
                  <a:lnTo>
                    <a:pt x="8190" y="17925"/>
                  </a:lnTo>
                  <a:lnTo>
                    <a:pt x="8047" y="17855"/>
                  </a:lnTo>
                  <a:lnTo>
                    <a:pt x="8113" y="17721"/>
                  </a:lnTo>
                  <a:lnTo>
                    <a:pt x="8073" y="17701"/>
                  </a:lnTo>
                  <a:lnTo>
                    <a:pt x="8007" y="17835"/>
                  </a:lnTo>
                  <a:lnTo>
                    <a:pt x="7879" y="17772"/>
                  </a:lnTo>
                  <a:lnTo>
                    <a:pt x="7957" y="17612"/>
                  </a:lnTo>
                  <a:lnTo>
                    <a:pt x="7922" y="17587"/>
                  </a:lnTo>
                  <a:lnTo>
                    <a:pt x="7817" y="17800"/>
                  </a:lnTo>
                  <a:lnTo>
                    <a:pt x="8207" y="17993"/>
                  </a:lnTo>
                  <a:lnTo>
                    <a:pt x="8315" y="17773"/>
                  </a:lnTo>
                  <a:close/>
                  <a:moveTo>
                    <a:pt x="8232" y="16956"/>
                  </a:moveTo>
                  <a:lnTo>
                    <a:pt x="8209" y="17003"/>
                  </a:lnTo>
                  <a:lnTo>
                    <a:pt x="8412" y="17163"/>
                  </a:lnTo>
                  <a:cubicBezTo>
                    <a:pt x="8425" y="17173"/>
                    <a:pt x="8438" y="17183"/>
                    <a:pt x="8450" y="17192"/>
                  </a:cubicBezTo>
                  <a:cubicBezTo>
                    <a:pt x="8463" y="17202"/>
                    <a:pt x="8474" y="17211"/>
                    <a:pt x="8485" y="17218"/>
                  </a:cubicBezTo>
                  <a:cubicBezTo>
                    <a:pt x="8495" y="17226"/>
                    <a:pt x="8503" y="17232"/>
                    <a:pt x="8510" y="17237"/>
                  </a:cubicBezTo>
                  <a:cubicBezTo>
                    <a:pt x="8515" y="17241"/>
                    <a:pt x="8518" y="17243"/>
                    <a:pt x="8520" y="17244"/>
                  </a:cubicBezTo>
                  <a:cubicBezTo>
                    <a:pt x="8518" y="17244"/>
                    <a:pt x="8515" y="17243"/>
                    <a:pt x="8510" y="17241"/>
                  </a:cubicBezTo>
                  <a:cubicBezTo>
                    <a:pt x="8504" y="17239"/>
                    <a:pt x="8496" y="17237"/>
                    <a:pt x="8486" y="17234"/>
                  </a:cubicBezTo>
                  <a:cubicBezTo>
                    <a:pt x="8476" y="17231"/>
                    <a:pt x="8464" y="17228"/>
                    <a:pt x="8451" y="17225"/>
                  </a:cubicBezTo>
                  <a:cubicBezTo>
                    <a:pt x="8437" y="17221"/>
                    <a:pt x="8423" y="17217"/>
                    <a:pt x="8407" y="17213"/>
                  </a:cubicBezTo>
                  <a:lnTo>
                    <a:pt x="8138" y="17148"/>
                  </a:lnTo>
                  <a:lnTo>
                    <a:pt x="8111" y="17201"/>
                  </a:lnTo>
                  <a:lnTo>
                    <a:pt x="8320" y="17368"/>
                  </a:lnTo>
                  <a:cubicBezTo>
                    <a:pt x="8330" y="17376"/>
                    <a:pt x="8341" y="17384"/>
                    <a:pt x="8352" y="17393"/>
                  </a:cubicBezTo>
                  <a:cubicBezTo>
                    <a:pt x="8364" y="17402"/>
                    <a:pt x="8375" y="17410"/>
                    <a:pt x="8385" y="17418"/>
                  </a:cubicBezTo>
                  <a:cubicBezTo>
                    <a:pt x="8395" y="17425"/>
                    <a:pt x="8403" y="17432"/>
                    <a:pt x="8410" y="17437"/>
                  </a:cubicBezTo>
                  <a:cubicBezTo>
                    <a:pt x="8417" y="17442"/>
                    <a:pt x="8421" y="17445"/>
                    <a:pt x="8422" y="17446"/>
                  </a:cubicBezTo>
                  <a:cubicBezTo>
                    <a:pt x="8420" y="17445"/>
                    <a:pt x="8415" y="17444"/>
                    <a:pt x="8407" y="17441"/>
                  </a:cubicBezTo>
                  <a:cubicBezTo>
                    <a:pt x="8398" y="17438"/>
                    <a:pt x="8388" y="17435"/>
                    <a:pt x="8375" y="17431"/>
                  </a:cubicBezTo>
                  <a:cubicBezTo>
                    <a:pt x="8363" y="17427"/>
                    <a:pt x="8350" y="17424"/>
                    <a:pt x="8335" y="17420"/>
                  </a:cubicBezTo>
                  <a:cubicBezTo>
                    <a:pt x="8321" y="17415"/>
                    <a:pt x="8307" y="17412"/>
                    <a:pt x="8293" y="17408"/>
                  </a:cubicBezTo>
                  <a:lnTo>
                    <a:pt x="8040" y="17346"/>
                  </a:lnTo>
                  <a:lnTo>
                    <a:pt x="8016" y="17396"/>
                  </a:lnTo>
                  <a:lnTo>
                    <a:pt x="8452" y="17496"/>
                  </a:lnTo>
                  <a:lnTo>
                    <a:pt x="8482" y="17435"/>
                  </a:lnTo>
                  <a:lnTo>
                    <a:pt x="8285" y="17279"/>
                  </a:lnTo>
                  <a:cubicBezTo>
                    <a:pt x="8273" y="17270"/>
                    <a:pt x="8262" y="17261"/>
                    <a:pt x="8250" y="17253"/>
                  </a:cubicBezTo>
                  <a:cubicBezTo>
                    <a:pt x="8239" y="17244"/>
                    <a:pt x="8229" y="17237"/>
                    <a:pt x="8220" y="17230"/>
                  </a:cubicBezTo>
                  <a:cubicBezTo>
                    <a:pt x="8211" y="17223"/>
                    <a:pt x="8204" y="17218"/>
                    <a:pt x="8198" y="17214"/>
                  </a:cubicBezTo>
                  <a:cubicBezTo>
                    <a:pt x="8192" y="17210"/>
                    <a:pt x="8189" y="17208"/>
                    <a:pt x="8188" y="17207"/>
                  </a:cubicBezTo>
                  <a:cubicBezTo>
                    <a:pt x="8189" y="17207"/>
                    <a:pt x="8194" y="17209"/>
                    <a:pt x="8200" y="17211"/>
                  </a:cubicBezTo>
                  <a:cubicBezTo>
                    <a:pt x="8207" y="17213"/>
                    <a:pt x="8216" y="17215"/>
                    <a:pt x="8226" y="17218"/>
                  </a:cubicBezTo>
                  <a:cubicBezTo>
                    <a:pt x="8237" y="17221"/>
                    <a:pt x="8249" y="17225"/>
                    <a:pt x="8263" y="17228"/>
                  </a:cubicBezTo>
                  <a:cubicBezTo>
                    <a:pt x="8277" y="17232"/>
                    <a:pt x="8292" y="17236"/>
                    <a:pt x="8308" y="17240"/>
                  </a:cubicBezTo>
                  <a:lnTo>
                    <a:pt x="8549" y="17299"/>
                  </a:lnTo>
                  <a:lnTo>
                    <a:pt x="8579" y="17238"/>
                  </a:lnTo>
                  <a:lnTo>
                    <a:pt x="8232" y="16956"/>
                  </a:lnTo>
                  <a:close/>
                  <a:moveTo>
                    <a:pt x="8684" y="17024"/>
                  </a:moveTo>
                  <a:lnTo>
                    <a:pt x="8293" y="16832"/>
                  </a:lnTo>
                  <a:lnTo>
                    <a:pt x="8271" y="16877"/>
                  </a:lnTo>
                  <a:lnTo>
                    <a:pt x="8661" y="17070"/>
                  </a:lnTo>
                  <a:lnTo>
                    <a:pt x="8684" y="17024"/>
                  </a:lnTo>
                  <a:close/>
                  <a:moveTo>
                    <a:pt x="8800" y="16689"/>
                  </a:moveTo>
                  <a:lnTo>
                    <a:pt x="8724" y="16843"/>
                  </a:lnTo>
                  <a:lnTo>
                    <a:pt x="8372" y="16670"/>
                  </a:lnTo>
                  <a:lnTo>
                    <a:pt x="8349" y="16717"/>
                  </a:lnTo>
                  <a:lnTo>
                    <a:pt x="8740" y="16909"/>
                  </a:lnTo>
                  <a:lnTo>
                    <a:pt x="8836" y="16715"/>
                  </a:lnTo>
                  <a:lnTo>
                    <a:pt x="8800" y="16689"/>
                  </a:lnTo>
                  <a:close/>
                  <a:moveTo>
                    <a:pt x="9002" y="17661"/>
                  </a:moveTo>
                  <a:lnTo>
                    <a:pt x="9002" y="17587"/>
                  </a:lnTo>
                  <a:cubicBezTo>
                    <a:pt x="8992" y="17594"/>
                    <a:pt x="8982" y="17604"/>
                    <a:pt x="8970" y="17617"/>
                  </a:cubicBezTo>
                  <a:lnTo>
                    <a:pt x="8933" y="17655"/>
                  </a:lnTo>
                  <a:cubicBezTo>
                    <a:pt x="8914" y="17674"/>
                    <a:pt x="8898" y="17687"/>
                    <a:pt x="8883" y="17692"/>
                  </a:cubicBezTo>
                  <a:cubicBezTo>
                    <a:pt x="8869" y="17698"/>
                    <a:pt x="8853" y="17696"/>
                    <a:pt x="8838" y="17689"/>
                  </a:cubicBezTo>
                  <a:cubicBezTo>
                    <a:pt x="8817" y="17679"/>
                    <a:pt x="8805" y="17664"/>
                    <a:pt x="8800" y="17645"/>
                  </a:cubicBezTo>
                  <a:cubicBezTo>
                    <a:pt x="8796" y="17625"/>
                    <a:pt x="8799" y="17603"/>
                    <a:pt x="8812" y="17579"/>
                  </a:cubicBezTo>
                  <a:cubicBezTo>
                    <a:pt x="8816" y="17570"/>
                    <a:pt x="8820" y="17563"/>
                    <a:pt x="8825" y="17556"/>
                  </a:cubicBezTo>
                  <a:cubicBezTo>
                    <a:pt x="8830" y="17549"/>
                    <a:pt x="8835" y="17543"/>
                    <a:pt x="8842" y="17537"/>
                  </a:cubicBezTo>
                  <a:cubicBezTo>
                    <a:pt x="8848" y="17530"/>
                    <a:pt x="8855" y="17524"/>
                    <a:pt x="8863" y="17519"/>
                  </a:cubicBezTo>
                  <a:cubicBezTo>
                    <a:pt x="8871" y="17513"/>
                    <a:pt x="8881" y="17506"/>
                    <a:pt x="8891" y="17500"/>
                  </a:cubicBezTo>
                  <a:lnTo>
                    <a:pt x="8868" y="17463"/>
                  </a:lnTo>
                  <a:cubicBezTo>
                    <a:pt x="8824" y="17488"/>
                    <a:pt x="8793" y="17521"/>
                    <a:pt x="8772" y="17562"/>
                  </a:cubicBezTo>
                  <a:cubicBezTo>
                    <a:pt x="8763" y="17581"/>
                    <a:pt x="8757" y="17600"/>
                    <a:pt x="8755" y="17618"/>
                  </a:cubicBezTo>
                  <a:cubicBezTo>
                    <a:pt x="8753" y="17637"/>
                    <a:pt x="8754" y="17654"/>
                    <a:pt x="8758" y="17669"/>
                  </a:cubicBezTo>
                  <a:cubicBezTo>
                    <a:pt x="8763" y="17685"/>
                    <a:pt x="8770" y="17700"/>
                    <a:pt x="8781" y="17712"/>
                  </a:cubicBezTo>
                  <a:cubicBezTo>
                    <a:pt x="8792" y="17725"/>
                    <a:pt x="8806" y="17736"/>
                    <a:pt x="8822" y="17744"/>
                  </a:cubicBezTo>
                  <a:cubicBezTo>
                    <a:pt x="8847" y="17756"/>
                    <a:pt x="8873" y="17759"/>
                    <a:pt x="8898" y="17751"/>
                  </a:cubicBezTo>
                  <a:cubicBezTo>
                    <a:pt x="8910" y="17747"/>
                    <a:pt x="8921" y="17741"/>
                    <a:pt x="8931" y="17733"/>
                  </a:cubicBezTo>
                  <a:cubicBezTo>
                    <a:pt x="8941" y="17725"/>
                    <a:pt x="8953" y="17714"/>
                    <a:pt x="8967" y="17699"/>
                  </a:cubicBezTo>
                  <a:lnTo>
                    <a:pt x="8998" y="17665"/>
                  </a:lnTo>
                  <a:lnTo>
                    <a:pt x="9002" y="17661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798"/>
            </a:p>
          </p:txBody>
        </p:sp>
      </p:grpSp>
      <p:sp>
        <p:nvSpPr>
          <p:cNvPr id="21" name="livng.knowledge">
            <a:extLst>
              <a:ext uri="{FF2B5EF4-FFF2-40B4-BE49-F238E27FC236}">
                <a16:creationId xmlns:a16="http://schemas.microsoft.com/office/drawing/2014/main" id="{B7AED09D-D872-F34F-B764-A4039FDCE91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5" y="6320880"/>
            <a:ext cx="1691678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142713530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1236">
          <p15:clr>
            <a:srgbClr val="FBAE40"/>
          </p15:clr>
        </p15:guide>
        <p15:guide id="6" orient="horz" pos="2040">
          <p15:clr>
            <a:srgbClr val="FBAE40"/>
          </p15:clr>
        </p15:guide>
        <p15:guide id="7" pos="227">
          <p15:clr>
            <a:srgbClr val="FBAE40"/>
          </p15:clr>
        </p15:guide>
        <p15:guide id="8" pos="746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intergrundbild"/>
          <p:cNvPicPr>
            <a:picLocks noChangeAspect="1"/>
          </p:cNvPicPr>
          <p:nvPr/>
        </p:nvPicPr>
        <p:blipFill rotWithShape="1">
          <a:blip r:embed="rId2"/>
          <a:srcRect t="300" b="5222"/>
          <a:stretch/>
        </p:blipFill>
        <p:spPr>
          <a:xfrm>
            <a:off x="0" y="2"/>
            <a:ext cx="12192000" cy="5669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80001" y="1962075"/>
            <a:ext cx="5036816" cy="498598"/>
          </a:xfrm>
          <a:solidFill>
            <a:schemeClr val="bg2"/>
          </a:solidFill>
        </p:spPr>
        <p:txBody>
          <a:bodyPr wrap="none" lIns="90000" tIns="0" rIns="9000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596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 der Präsentation auf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80000" y="3590925"/>
            <a:ext cx="2688000" cy="18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</a:p>
          <a:p>
            <a:pPr lvl="0"/>
            <a:r>
              <a:rPr lang="de-DE" dirty="0"/>
              <a:t>Name: der Referentin / des Referenten</a:t>
            </a:r>
          </a:p>
        </p:txBody>
      </p:sp>
      <p:sp>
        <p:nvSpPr>
          <p:cNvPr id="10" name="Logo"/>
          <p:cNvSpPr>
            <a:spLocks noChangeAspect="1" noEditPoints="1"/>
          </p:cNvSpPr>
          <p:nvPr/>
        </p:nvSpPr>
        <p:spPr bwMode="auto">
          <a:xfrm>
            <a:off x="480000" y="304199"/>
            <a:ext cx="36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26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478368" y="2484439"/>
            <a:ext cx="4251137" cy="498598"/>
          </a:xfrm>
          <a:solidFill>
            <a:schemeClr val="bg2"/>
          </a:solidFill>
        </p:spPr>
        <p:txBody>
          <a:bodyPr vert="horz" wrap="none" lIns="90000" rIns="9000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defRPr sz="3596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zwei Zeilen einfügen</a:t>
            </a:r>
          </a:p>
        </p:txBody>
      </p:sp>
      <p:sp>
        <p:nvSpPr>
          <p:cNvPr id="2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769229" y="6028843"/>
            <a:ext cx="6913632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4" name="Hintergrundbild">
            <a:extLst>
              <a:ext uri="{FF2B5EF4-FFF2-40B4-BE49-F238E27FC236}">
                <a16:creationId xmlns:a16="http://schemas.microsoft.com/office/drawing/2014/main" id="{BA571F12-9FBB-F444-8324-06D41A365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82"/>
            <a:ext cx="12192000" cy="5654051"/>
          </a:xfrm>
          <a:prstGeom prst="rect">
            <a:avLst/>
          </a:prstGeom>
        </p:spPr>
      </p:pic>
      <p:sp>
        <p:nvSpPr>
          <p:cNvPr id="25" name="Linie">
            <a:extLst>
              <a:ext uri="{FF2B5EF4-FFF2-40B4-BE49-F238E27FC236}">
                <a16:creationId xmlns:a16="http://schemas.microsoft.com/office/drawing/2014/main" id="{77CF79E4-663F-5B48-89C0-26073481A6A8}"/>
              </a:ext>
            </a:extLst>
          </p:cNvPr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grpSp>
        <p:nvGrpSpPr>
          <p:cNvPr id="28" name="Regieanweisungen">
            <a:extLst>
              <a:ext uri="{FF2B5EF4-FFF2-40B4-BE49-F238E27FC236}">
                <a16:creationId xmlns:a16="http://schemas.microsoft.com/office/drawing/2014/main" id="{712B8235-5A53-9945-8D5D-3510A4AA4400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32" name="Linie">
              <a:extLst>
                <a:ext uri="{FF2B5EF4-FFF2-40B4-BE49-F238E27FC236}">
                  <a16:creationId xmlns:a16="http://schemas.microsoft.com/office/drawing/2014/main" id="{9F75CF44-58E0-CF49-9E1C-463536DD6D92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7A362EBF-CD5A-4142-8441-D4957096E564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>
              <a:extLst>
                <a:ext uri="{FF2B5EF4-FFF2-40B4-BE49-F238E27FC236}">
                  <a16:creationId xmlns:a16="http://schemas.microsoft.com/office/drawing/2014/main" id="{218FBFDE-7BFD-DB4F-883E-BEF6AD66B75F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>
              <a:extLst>
                <a:ext uri="{FF2B5EF4-FFF2-40B4-BE49-F238E27FC236}">
                  <a16:creationId xmlns:a16="http://schemas.microsoft.com/office/drawing/2014/main" id="{A6889172-AEB2-4B49-ABBB-14A5EC539A77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Linie">
              <a:extLst>
                <a:ext uri="{FF2B5EF4-FFF2-40B4-BE49-F238E27FC236}">
                  <a16:creationId xmlns:a16="http://schemas.microsoft.com/office/drawing/2014/main" id="{E7812F82-53CA-9C4F-BE00-FB80E6A90998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Linie">
              <a:extLst>
                <a:ext uri="{FF2B5EF4-FFF2-40B4-BE49-F238E27FC236}">
                  <a16:creationId xmlns:a16="http://schemas.microsoft.com/office/drawing/2014/main" id="{CE45FCEA-1E45-1343-8C1C-A3BEC099F383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>
              <a:extLst>
                <a:ext uri="{FF2B5EF4-FFF2-40B4-BE49-F238E27FC236}">
                  <a16:creationId xmlns:a16="http://schemas.microsoft.com/office/drawing/2014/main" id="{B6E18050-9C35-304A-9775-60B2821E1D4C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>
              <a:extLst>
                <a:ext uri="{FF2B5EF4-FFF2-40B4-BE49-F238E27FC236}">
                  <a16:creationId xmlns:a16="http://schemas.microsoft.com/office/drawing/2014/main" id="{5221AB02-FC2F-414A-94B6-B8F74B382375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>
              <a:extLst>
                <a:ext uri="{FF2B5EF4-FFF2-40B4-BE49-F238E27FC236}">
                  <a16:creationId xmlns:a16="http://schemas.microsoft.com/office/drawing/2014/main" id="{BE156E55-54A9-F549-AA7E-7C3CABBE8937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B8C93632-B41D-164C-8A56-30C5204E38F2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Logo">
            <a:extLst>
              <a:ext uri="{FF2B5EF4-FFF2-40B4-BE49-F238E27FC236}">
                <a16:creationId xmlns:a16="http://schemas.microsoft.com/office/drawing/2014/main" id="{5838021F-306A-1641-8435-E83EC810637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6" y="304199"/>
            <a:ext cx="269719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sp>
        <p:nvSpPr>
          <p:cNvPr id="58" name="Titel 1">
            <a:extLst>
              <a:ext uri="{FF2B5EF4-FFF2-40B4-BE49-F238E27FC236}">
                <a16:creationId xmlns:a16="http://schemas.microsoft.com/office/drawing/2014/main" id="{85805F51-5C97-E345-958F-2F1F3E4046D2}"/>
              </a:ext>
            </a:extLst>
          </p:cNvPr>
          <p:cNvSpPr txBox="1">
            <a:spLocks/>
          </p:cNvSpPr>
          <p:nvPr/>
        </p:nvSpPr>
        <p:spPr>
          <a:xfrm>
            <a:off x="359626" y="1962075"/>
            <a:ext cx="5036816" cy="498598"/>
          </a:xfrm>
          <a:prstGeom prst="rect">
            <a:avLst/>
          </a:prstGeom>
          <a:solidFill>
            <a:schemeClr val="bg2"/>
          </a:solidFill>
        </p:spPr>
        <p:txBody>
          <a:bodyPr vert="horz" wrap="none" lIns="89906" tIns="0" rIns="89906" bIns="0" rtlCol="0" anchor="t" anchorCtr="0">
            <a:sp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 kern="1200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e-DE" sz="3596"/>
              <a:t>Titel der Präsentation auf</a:t>
            </a:r>
            <a:endParaRPr lang="de-DE" sz="3596" dirty="0"/>
          </a:p>
        </p:txBody>
      </p:sp>
      <p:sp>
        <p:nvSpPr>
          <p:cNvPr id="59" name="Untertitel 2">
            <a:extLst>
              <a:ext uri="{FF2B5EF4-FFF2-40B4-BE49-F238E27FC236}">
                <a16:creationId xmlns:a16="http://schemas.microsoft.com/office/drawing/2014/main" id="{21FA039B-FF8C-CC43-A7B1-3587AB2B0425}"/>
              </a:ext>
            </a:extLst>
          </p:cNvPr>
          <p:cNvSpPr txBox="1">
            <a:spLocks/>
          </p:cNvSpPr>
          <p:nvPr/>
        </p:nvSpPr>
        <p:spPr>
          <a:xfrm>
            <a:off x="359625" y="3590925"/>
            <a:ext cx="2013902" cy="18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lang="de-DE" sz="1800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r>
              <a:rPr lang="en-GB" sz="1798"/>
              <a:t>Untertitel bzw. Kurzbeschreibung der Präsentation</a:t>
            </a:r>
          </a:p>
          <a:p>
            <a:r>
              <a:rPr lang="en-GB" sz="1798"/>
              <a:t>Name: der Referentin / des Referenten</a:t>
            </a:r>
            <a:endParaRPr lang="en-GB" sz="1798" dirty="0"/>
          </a:p>
        </p:txBody>
      </p:sp>
      <p:sp>
        <p:nvSpPr>
          <p:cNvPr id="60" name="Vertikaler Textplatzhalter 2">
            <a:extLst>
              <a:ext uri="{FF2B5EF4-FFF2-40B4-BE49-F238E27FC236}">
                <a16:creationId xmlns:a16="http://schemas.microsoft.com/office/drawing/2014/main" id="{757A8D0F-1525-5440-90DB-24F909E2470A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358402" y="2484439"/>
            <a:ext cx="4089403" cy="498598"/>
          </a:xfrm>
          <a:solidFill>
            <a:schemeClr val="bg2"/>
          </a:solidFill>
        </p:spPr>
        <p:txBody>
          <a:bodyPr vert="horz" wrap="none" lIns="90000" rIns="9000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596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zwei Zeilen einfügen</a:t>
            </a:r>
          </a:p>
        </p:txBody>
      </p:sp>
      <p:sp>
        <p:nvSpPr>
          <p:cNvPr id="27" name="livng.knowledge">
            <a:extLst>
              <a:ext uri="{FF2B5EF4-FFF2-40B4-BE49-F238E27FC236}">
                <a16:creationId xmlns:a16="http://schemas.microsoft.com/office/drawing/2014/main" id="{066467CB-860E-B94F-9269-FA8017D3238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5" y="6320880"/>
            <a:ext cx="1691678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109475775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6" orient="horz" pos="1236">
          <p15:clr>
            <a:srgbClr val="FBAE40"/>
          </p15:clr>
        </p15:guide>
        <p15:guide id="7" orient="horz" pos="2262">
          <p15:clr>
            <a:srgbClr val="FBAE40"/>
          </p15:clr>
        </p15:guide>
        <p15:guide id="8" pos="227">
          <p15:clr>
            <a:srgbClr val="FBAE40"/>
          </p15:clr>
        </p15:guide>
        <p15:guide id="9" pos="7461">
          <p15:clr>
            <a:srgbClr val="FBAE40"/>
          </p15:clr>
        </p15:guide>
        <p15:guide id="10" orient="horz" pos="1565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 /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de-DE" dirty="0"/>
              <a:t>Headline einfügen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59625" y="1665066"/>
            <a:ext cx="11472051" cy="4240848"/>
          </a:xfrm>
        </p:spPr>
        <p:txBody>
          <a:bodyPr/>
          <a:lstStyle>
            <a:lvl1pPr marL="274363" marR="0" indent="-274363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  <a:lvl2pPr marL="539210" marR="0" indent="-280707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2pPr>
            <a:lvl3pPr marL="802472" marR="0" indent="-269605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3pPr>
            <a:lvl4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4pPr>
            <a:lvl5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5pPr>
            <a:lvl6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6pPr>
            <a:lvl7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7pPr>
            <a:lvl8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8pPr>
            <a:lvl9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9pPr>
          </a:lstStyle>
          <a:p>
            <a:pPr marL="274363" marR="0" lvl="0" indent="-274363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3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Fließtext auf erster Ebene // für weitere Aufzählungen </a:t>
            </a:r>
            <a:br>
              <a:rPr kumimoji="0" lang="de-DE" sz="23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de-DE" sz="23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&gt;&gt; Menü &gt; Start &gt; Absatz &gt; Listenebne erhöhen </a:t>
            </a:r>
          </a:p>
          <a:p>
            <a:pPr marL="539210" marR="0" lvl="1" indent="-280707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1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Zweite Ebene</a:t>
            </a:r>
          </a:p>
          <a:p>
            <a:pPr marL="802472" marR="0" lvl="2" indent="-269605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9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Dritte Ebene</a:t>
            </a:r>
          </a:p>
          <a:p>
            <a:pPr marL="1067320" marR="0" lvl="3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Vierte Ebene</a:t>
            </a:r>
          </a:p>
          <a:p>
            <a:pPr marL="1067320" marR="0" lvl="4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Fünfte Ebene</a:t>
            </a:r>
          </a:p>
          <a:p>
            <a:pPr marL="1067320" marR="0" lvl="5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Sechste Ebene</a:t>
            </a:r>
          </a:p>
          <a:p>
            <a:pPr marL="1067320" marR="0" lvl="6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Siebte Ebene</a:t>
            </a:r>
          </a:p>
          <a:p>
            <a:pPr marL="1067320" marR="0" lvl="7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Achte Ebene</a:t>
            </a:r>
          </a:p>
          <a:p>
            <a:pPr marL="1067320" marR="0" lvl="8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Neunte Ebene</a:t>
            </a:r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1BA5F8B6-9755-B049-B5EE-24C8818A39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en-GB"/>
              <a:t>PGMs</a:t>
            </a:r>
            <a:endParaRPr lang="en-US" dirty="0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7BA8AF51-BD09-E140-B970-8F7D15CD2A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StaRAI</a:t>
            </a:r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AE209590-B7E9-864F-8E23-D8E66B67ED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Linie">
            <a:extLst>
              <a:ext uri="{FF2B5EF4-FFF2-40B4-BE49-F238E27FC236}">
                <a16:creationId xmlns:a16="http://schemas.microsoft.com/office/drawing/2014/main" id="{74E4E7DF-5D97-5A48-92FB-8CDE15E71AB3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254967661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6" orient="horz" pos="1463">
          <p15:clr>
            <a:srgbClr val="FBAE40"/>
          </p15:clr>
        </p15:guide>
        <p15:guide id="7" orient="horz" pos="3618">
          <p15:clr>
            <a:srgbClr val="FBAE40"/>
          </p15:clr>
        </p15:guide>
        <p15:guide id="8" orient="horz" pos="851">
          <p15:clr>
            <a:srgbClr val="FBAE40"/>
          </p15:clr>
        </p15:guide>
        <p15:guide id="9" pos="227">
          <p15:clr>
            <a:srgbClr val="FBAE40"/>
          </p15:clr>
        </p15:guide>
        <p15:guide id="10" pos="746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9962" y="1666800"/>
            <a:ext cx="5452008" cy="4239112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7842" y="1666800"/>
            <a:ext cx="5573833" cy="4239112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DD891D81-850B-104A-8882-3B4FE65D2A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en-GB"/>
              <a:t>PGMs</a:t>
            </a:r>
            <a:endParaRPr lang="en-US" dirty="0"/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5C3E01FC-4088-3E4B-A987-3CBED1C47A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StaRAI</a:t>
            </a:r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1227048F-4499-5747-BBA5-477A08D6E8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Linie">
            <a:extLst>
              <a:ext uri="{FF2B5EF4-FFF2-40B4-BE49-F238E27FC236}">
                <a16:creationId xmlns:a16="http://schemas.microsoft.com/office/drawing/2014/main" id="{B3105BE5-7E5E-0845-B3F4-48E9C5D4B19D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3643072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+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1826" y="2615519"/>
            <a:ext cx="5572334" cy="3290393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7843" y="2615519"/>
            <a:ext cx="5573833" cy="3290393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E951C31-C6BD-824C-BF6E-8C71F39EAA7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59624" y="1666800"/>
            <a:ext cx="5574533" cy="823912"/>
          </a:xfrm>
        </p:spPr>
        <p:txBody>
          <a:bodyPr anchor="b"/>
          <a:lstStyle>
            <a:lvl1pPr marL="0" indent="0">
              <a:buNone/>
              <a:defRPr sz="2398" b="1"/>
            </a:lvl1pPr>
            <a:lvl2pPr marL="456743" indent="0">
              <a:buNone/>
              <a:defRPr sz="1998" b="1"/>
            </a:lvl2pPr>
            <a:lvl3pPr marL="913486" indent="0">
              <a:buNone/>
              <a:defRPr sz="1798" b="1"/>
            </a:lvl3pPr>
            <a:lvl4pPr marL="1370228" indent="0">
              <a:buNone/>
              <a:defRPr sz="1598" b="1"/>
            </a:lvl4pPr>
            <a:lvl5pPr marL="1826971" indent="0">
              <a:buNone/>
              <a:defRPr sz="1598" b="1"/>
            </a:lvl5pPr>
            <a:lvl6pPr marL="2283714" indent="0">
              <a:buNone/>
              <a:defRPr sz="1598" b="1"/>
            </a:lvl6pPr>
            <a:lvl7pPr marL="2740457" indent="0">
              <a:buNone/>
              <a:defRPr sz="1598" b="1"/>
            </a:lvl7pPr>
            <a:lvl8pPr marL="3197200" indent="0">
              <a:buNone/>
              <a:defRPr sz="1598" b="1"/>
            </a:lvl8pPr>
            <a:lvl9pPr marL="3653942" indent="0">
              <a:buNone/>
              <a:defRPr sz="159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770AB22-F3E9-294E-99D4-9AB1D452A1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7840" y="1666800"/>
            <a:ext cx="5573834" cy="823912"/>
          </a:xfrm>
        </p:spPr>
        <p:txBody>
          <a:bodyPr anchor="b"/>
          <a:lstStyle>
            <a:lvl1pPr marL="0" indent="0">
              <a:buNone/>
              <a:defRPr sz="2398" b="1"/>
            </a:lvl1pPr>
            <a:lvl2pPr marL="456743" indent="0">
              <a:buNone/>
              <a:defRPr sz="1998" b="1"/>
            </a:lvl2pPr>
            <a:lvl3pPr marL="913486" indent="0">
              <a:buNone/>
              <a:defRPr sz="1798" b="1"/>
            </a:lvl3pPr>
            <a:lvl4pPr marL="1370228" indent="0">
              <a:buNone/>
              <a:defRPr sz="1598" b="1"/>
            </a:lvl4pPr>
            <a:lvl5pPr marL="1826971" indent="0">
              <a:buNone/>
              <a:defRPr sz="1598" b="1"/>
            </a:lvl5pPr>
            <a:lvl6pPr marL="2283714" indent="0">
              <a:buNone/>
              <a:defRPr sz="1598" b="1"/>
            </a:lvl6pPr>
            <a:lvl7pPr marL="2740457" indent="0">
              <a:buNone/>
              <a:defRPr sz="1598" b="1"/>
            </a:lvl7pPr>
            <a:lvl8pPr marL="3197200" indent="0">
              <a:buNone/>
              <a:defRPr sz="1598" b="1"/>
            </a:lvl8pPr>
            <a:lvl9pPr marL="3653942" indent="0">
              <a:buNone/>
              <a:defRPr sz="159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Datumsplatzhalter 3">
            <a:extLst>
              <a:ext uri="{FF2B5EF4-FFF2-40B4-BE49-F238E27FC236}">
                <a16:creationId xmlns:a16="http://schemas.microsoft.com/office/drawing/2014/main" id="{7C6A65A7-1CBA-0D4F-B9D8-6D61E7871B6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en-GB"/>
              <a:t>PGMs</a:t>
            </a:r>
            <a:endParaRPr lang="en-US" dirty="0"/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B6433E5C-9FED-DA4C-8DE8-B99B9F30010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StaRAI</a:t>
            </a:r>
          </a:p>
        </p:txBody>
      </p:sp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AFD26347-1A0A-784C-8CCF-ACBD593832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Linie">
            <a:extLst>
              <a:ext uri="{FF2B5EF4-FFF2-40B4-BE49-F238E27FC236}">
                <a16:creationId xmlns:a16="http://schemas.microsoft.com/office/drawing/2014/main" id="{5D1988EE-945D-DC4D-B6FF-84072DB78E01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3951954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59625" y="904869"/>
            <a:ext cx="11472051" cy="57532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Headline einfügen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59625" y="1665065"/>
            <a:ext cx="11472051" cy="42408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grpSp>
        <p:nvGrpSpPr>
          <p:cNvPr id="76" name="Regieanweisungen">
            <a:extLst>
              <a:ext uri="{FF2B5EF4-FFF2-40B4-BE49-F238E27FC236}">
                <a16:creationId xmlns:a16="http://schemas.microsoft.com/office/drawing/2014/main" id="{D1E7AB19-6326-F842-B55D-602CEE998E58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81" name="Linie">
              <a:extLst>
                <a:ext uri="{FF2B5EF4-FFF2-40B4-BE49-F238E27FC236}">
                  <a16:creationId xmlns:a16="http://schemas.microsoft.com/office/drawing/2014/main" id="{E83804AF-E342-CE4F-B1EC-DEAF381D56D0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Linie">
              <a:extLst>
                <a:ext uri="{FF2B5EF4-FFF2-40B4-BE49-F238E27FC236}">
                  <a16:creationId xmlns:a16="http://schemas.microsoft.com/office/drawing/2014/main" id="{424FF1AA-1F85-0349-8AC7-B8DE428B8B2E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Linie">
              <a:extLst>
                <a:ext uri="{FF2B5EF4-FFF2-40B4-BE49-F238E27FC236}">
                  <a16:creationId xmlns:a16="http://schemas.microsoft.com/office/drawing/2014/main" id="{D3816368-3ED9-E949-869E-C138AEA477E6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Linie">
              <a:extLst>
                <a:ext uri="{FF2B5EF4-FFF2-40B4-BE49-F238E27FC236}">
                  <a16:creationId xmlns:a16="http://schemas.microsoft.com/office/drawing/2014/main" id="{A35BC36B-DBB2-8D43-8FC8-61482A66030E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Linie">
              <a:extLst>
                <a:ext uri="{FF2B5EF4-FFF2-40B4-BE49-F238E27FC236}">
                  <a16:creationId xmlns:a16="http://schemas.microsoft.com/office/drawing/2014/main" id="{1D0BC4A0-12DF-0742-991C-E85484A0CF65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Linie">
              <a:extLst>
                <a:ext uri="{FF2B5EF4-FFF2-40B4-BE49-F238E27FC236}">
                  <a16:creationId xmlns:a16="http://schemas.microsoft.com/office/drawing/2014/main" id="{28E5A8EC-4E8D-2243-AAA2-E0CA46623482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Linie">
              <a:extLst>
                <a:ext uri="{FF2B5EF4-FFF2-40B4-BE49-F238E27FC236}">
                  <a16:creationId xmlns:a16="http://schemas.microsoft.com/office/drawing/2014/main" id="{89CA6780-65ED-624F-AF8E-E86F7BC6A566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Linie">
              <a:extLst>
                <a:ext uri="{FF2B5EF4-FFF2-40B4-BE49-F238E27FC236}">
                  <a16:creationId xmlns:a16="http://schemas.microsoft.com/office/drawing/2014/main" id="{5C0C5252-6141-8542-B72D-C99EAD621600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Linie">
              <a:extLst>
                <a:ext uri="{FF2B5EF4-FFF2-40B4-BE49-F238E27FC236}">
                  <a16:creationId xmlns:a16="http://schemas.microsoft.com/office/drawing/2014/main" id="{B5AFC2EF-7146-F64A-AFFE-05B78978B34C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Linie">
              <a:extLst>
                <a:ext uri="{FF2B5EF4-FFF2-40B4-BE49-F238E27FC236}">
                  <a16:creationId xmlns:a16="http://schemas.microsoft.com/office/drawing/2014/main" id="{03D06505-86C7-C14B-8902-B14251A25389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Datumsplatzhalter 3">
            <a:extLst>
              <a:ext uri="{FF2B5EF4-FFF2-40B4-BE49-F238E27FC236}">
                <a16:creationId xmlns:a16="http://schemas.microsoft.com/office/drawing/2014/main" id="{BBC00DD8-CEB4-714C-9F21-1C97522ED6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en-GB"/>
              <a:t>PGMs</a:t>
            </a:r>
            <a:endParaRPr lang="en-US" dirty="0"/>
          </a:p>
        </p:txBody>
      </p:sp>
      <p:sp>
        <p:nvSpPr>
          <p:cNvPr id="99" name="Fußzeilenplatzhalter 4">
            <a:extLst>
              <a:ext uri="{FF2B5EF4-FFF2-40B4-BE49-F238E27FC236}">
                <a16:creationId xmlns:a16="http://schemas.microsoft.com/office/drawing/2014/main" id="{20C08151-2A10-7E40-AD9E-0C6B1986FA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StaRAI</a:t>
            </a:r>
          </a:p>
        </p:txBody>
      </p:sp>
      <p:sp>
        <p:nvSpPr>
          <p:cNvPr id="100" name="Foliennummernplatzhalter 5">
            <a:extLst>
              <a:ext uri="{FF2B5EF4-FFF2-40B4-BE49-F238E27FC236}">
                <a16:creationId xmlns:a16="http://schemas.microsoft.com/office/drawing/2014/main" id="{B9FBCA1B-1C8C-194C-82E1-B0AC47CED4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101" name="Logo">
            <a:extLst>
              <a:ext uri="{FF2B5EF4-FFF2-40B4-BE49-F238E27FC236}">
                <a16:creationId xmlns:a16="http://schemas.microsoft.com/office/drawing/2014/main" id="{03F2C863-AB4B-0042-B635-635A91C8D52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5" y="304200"/>
            <a:ext cx="1438502" cy="41580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sp>
        <p:nvSpPr>
          <p:cNvPr id="102" name="Linie">
            <a:extLst>
              <a:ext uri="{FF2B5EF4-FFF2-40B4-BE49-F238E27FC236}">
                <a16:creationId xmlns:a16="http://schemas.microsoft.com/office/drawing/2014/main" id="{60B90A70-D8B1-A04E-AE50-1F02457FB929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2855316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</p:sldLayoutIdLst>
  <p:hf hdr="0"/>
  <p:txStyles>
    <p:titleStyle>
      <a:lvl1pPr marL="0" indent="0" algn="l" defTabSz="913463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797" b="1" i="0" kern="1200" baseline="0">
          <a:solidFill>
            <a:schemeClr val="bg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74363" indent="-274363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lang="de-DE" sz="2398" b="0" i="0" u="none" strike="noStrike" kern="1200" baseline="0" smtClean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539210" indent="-280707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21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802472" indent="-269605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9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6pPr>
      <a:lvl7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7pPr>
      <a:lvl8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8pPr>
      <a:lvl9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9pPr>
    </p:bodyStyle>
    <p:otherStyle>
      <a:defPPr>
        <a:defRPr lang="de-DE"/>
      </a:defPPr>
      <a:lvl1pPr marL="0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732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463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194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6925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3657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0388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7120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3851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07.png"/><Relationship Id="rId5" Type="http://schemas.openxmlformats.org/officeDocument/2006/relationships/image" Target="../media/image27.png"/><Relationship Id="rId10" Type="http://schemas.openxmlformats.org/officeDocument/2006/relationships/image" Target="../media/image1011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07.png"/><Relationship Id="rId5" Type="http://schemas.openxmlformats.org/officeDocument/2006/relationships/image" Target="../media/image27.png"/><Relationship Id="rId10" Type="http://schemas.openxmlformats.org/officeDocument/2006/relationships/image" Target="../media/image1011.png"/><Relationship Id="rId4" Type="http://schemas.openxmlformats.org/officeDocument/2006/relationships/image" Target="../media/image3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3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30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1011.png"/><Relationship Id="rId5" Type="http://schemas.openxmlformats.org/officeDocument/2006/relationships/image" Target="../media/image39.png"/><Relationship Id="rId10" Type="http://schemas.openxmlformats.org/officeDocument/2006/relationships/image" Target="../media/image27.png"/><Relationship Id="rId4" Type="http://schemas.openxmlformats.org/officeDocument/2006/relationships/image" Target="../media/image38.png"/><Relationship Id="rId9" Type="http://schemas.openxmlformats.org/officeDocument/2006/relationships/image" Target="../media/image351.png"/><Relationship Id="rId1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3.png"/><Relationship Id="rId3" Type="http://schemas.openxmlformats.org/officeDocument/2006/relationships/image" Target="../media/image45.png"/><Relationship Id="rId21" Type="http://schemas.openxmlformats.org/officeDocument/2006/relationships/image" Target="../media/image50.png"/><Relationship Id="rId7" Type="http://schemas.openxmlformats.org/officeDocument/2006/relationships/image" Target="../media/image49.png"/><Relationship Id="rId25" Type="http://schemas.openxmlformats.org/officeDocument/2006/relationships/image" Target="../media/image307.png"/><Relationship Id="rId2" Type="http://schemas.openxmlformats.org/officeDocument/2006/relationships/notesSlide" Target="../notesSlides/notesSlide6.xml"/><Relationship Id="rId20" Type="http://schemas.openxmlformats.org/officeDocument/2006/relationships/image" Target="../media/image440.png"/><Relationship Id="rId29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24" Type="http://schemas.openxmlformats.org/officeDocument/2006/relationships/image" Target="../media/image52.png"/><Relationship Id="rId5" Type="http://schemas.openxmlformats.org/officeDocument/2006/relationships/image" Target="../media/image47.png"/><Relationship Id="rId23" Type="http://schemas.openxmlformats.org/officeDocument/2006/relationships/image" Target="../media/image51.png"/><Relationship Id="rId28" Type="http://schemas.openxmlformats.org/officeDocument/2006/relationships/image" Target="../media/image55.png"/><Relationship Id="rId19" Type="http://schemas.openxmlformats.org/officeDocument/2006/relationships/image" Target="../media/image430.png"/><Relationship Id="rId4" Type="http://schemas.openxmlformats.org/officeDocument/2006/relationships/image" Target="../media/image46.png"/><Relationship Id="rId22" Type="http://schemas.openxmlformats.org/officeDocument/2006/relationships/image" Target="../media/image351.png"/><Relationship Id="rId27" Type="http://schemas.openxmlformats.org/officeDocument/2006/relationships/image" Target="../media/image54.png"/><Relationship Id="rId30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png"/><Relationship Id="rId12" Type="http://schemas.openxmlformats.org/officeDocument/2006/relationships/image" Target="../media/image500.png"/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307.png"/><Relationship Id="rId10" Type="http://schemas.openxmlformats.org/officeDocument/2006/relationships/image" Target="../media/image1011.png"/><Relationship Id="rId1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7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5.png"/><Relationship Id="rId5" Type="http://schemas.openxmlformats.org/officeDocument/2006/relationships/image" Target="../media/image60.png"/><Relationship Id="rId15" Type="http://schemas.openxmlformats.org/officeDocument/2006/relationships/image" Target="../media/image67.png"/><Relationship Id="rId10" Type="http://schemas.openxmlformats.org/officeDocument/2006/relationships/image" Target="../media/image351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307.png"/><Relationship Id="rId18" Type="http://schemas.openxmlformats.org/officeDocument/2006/relationships/image" Target="../media/image81.png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12" Type="http://schemas.openxmlformats.org/officeDocument/2006/relationships/image" Target="../media/image1011.png"/><Relationship Id="rId17" Type="http://schemas.openxmlformats.org/officeDocument/2006/relationships/image" Target="../media/image80.png"/><Relationship Id="rId2" Type="http://schemas.openxmlformats.org/officeDocument/2006/relationships/image" Target="../media/image69.png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27.png"/><Relationship Id="rId5" Type="http://schemas.openxmlformats.org/officeDocument/2006/relationships/image" Target="../media/image71.png"/><Relationship Id="rId15" Type="http://schemas.openxmlformats.org/officeDocument/2006/relationships/image" Target="../media/image78.png"/><Relationship Id="rId10" Type="http://schemas.openxmlformats.org/officeDocument/2006/relationships/image" Target="../media/image76.png"/><Relationship Id="rId19" Type="http://schemas.openxmlformats.org/officeDocument/2006/relationships/image" Target="../media/image82.png"/><Relationship Id="rId4" Type="http://schemas.openxmlformats.org/officeDocument/2006/relationships/image" Target="../media/image650.png"/><Relationship Id="rId9" Type="http://schemas.openxmlformats.org/officeDocument/2006/relationships/image" Target="../media/image75.png"/><Relationship Id="rId14" Type="http://schemas.openxmlformats.org/officeDocument/2006/relationships/image" Target="../media/image77.png"/></Relationships>
</file>

<file path=ppt/slides/_rels/slide17.xml.rels><?xml version="1.0" encoding="UTF-8" standalone="yes"?>
<Relationships xmlns="http://schemas.openxmlformats.org/package/2006/relationships"><Relationship Id="rId18" Type="http://schemas.openxmlformats.org/officeDocument/2006/relationships/image" Target="../media/image820.png"/><Relationship Id="rId26" Type="http://schemas.openxmlformats.org/officeDocument/2006/relationships/image" Target="../media/image88.png"/><Relationship Id="rId21" Type="http://schemas.openxmlformats.org/officeDocument/2006/relationships/image" Target="../media/image85.png"/><Relationship Id="rId17" Type="http://schemas.openxmlformats.org/officeDocument/2006/relationships/image" Target="../media/image83.png"/><Relationship Id="rId25" Type="http://schemas.openxmlformats.org/officeDocument/2006/relationships/image" Target="../media/image87.png"/><Relationship Id="rId2" Type="http://schemas.openxmlformats.org/officeDocument/2006/relationships/image" Target="../media/image69.png"/><Relationship Id="rId16" Type="http://schemas.openxmlformats.org/officeDocument/2006/relationships/image" Target="../media/image800.png"/><Relationship Id="rId20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821.png"/><Relationship Id="rId24" Type="http://schemas.openxmlformats.org/officeDocument/2006/relationships/image" Target="../media/image1011.png"/><Relationship Id="rId15" Type="http://schemas.openxmlformats.org/officeDocument/2006/relationships/image" Target="../media/image790.png"/><Relationship Id="rId23" Type="http://schemas.openxmlformats.org/officeDocument/2006/relationships/image" Target="../media/image27.png"/><Relationship Id="rId10" Type="http://schemas.openxmlformats.org/officeDocument/2006/relationships/image" Target="../media/image1011.png"/><Relationship Id="rId19" Type="http://schemas.openxmlformats.org/officeDocument/2006/relationships/image" Target="../media/image830.png"/><Relationship Id="rId14" Type="http://schemas.openxmlformats.org/officeDocument/2006/relationships/image" Target="../media/image780.png"/><Relationship Id="rId22" Type="http://schemas.openxmlformats.org/officeDocument/2006/relationships/image" Target="../media/image8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07.png"/><Relationship Id="rId5" Type="http://schemas.openxmlformats.org/officeDocument/2006/relationships/image" Target="../media/image29.png"/><Relationship Id="rId10" Type="http://schemas.openxmlformats.org/officeDocument/2006/relationships/image" Target="../media/image1011.png"/><Relationship Id="rId4" Type="http://schemas.openxmlformats.org/officeDocument/2006/relationships/image" Target="../media/image3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4.png"/><Relationship Id="rId3" Type="http://schemas.openxmlformats.org/officeDocument/2006/relationships/image" Target="../media/image100.png"/><Relationship Id="rId12" Type="http://schemas.openxmlformats.org/officeDocument/2006/relationships/image" Target="../media/image103.png"/><Relationship Id="rId2" Type="http://schemas.openxmlformats.org/officeDocument/2006/relationships/image" Target="../media/image990.png"/><Relationship Id="rId1" Type="http://schemas.openxmlformats.org/officeDocument/2006/relationships/slideLayout" Target="../slideLayouts/slideLayout16.xml"/><Relationship Id="rId11" Type="http://schemas.openxmlformats.org/officeDocument/2006/relationships/image" Target="../media/image102.png"/><Relationship Id="rId10" Type="http://schemas.openxmlformats.org/officeDocument/2006/relationships/image" Target="../media/image1011.png"/><Relationship Id="rId4" Type="http://schemas.openxmlformats.org/officeDocument/2006/relationships/image" Target="../media/image101.png"/><Relationship Id="rId22" Type="http://schemas.openxmlformats.org/officeDocument/2006/relationships/image" Target="../media/image9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9.png"/><Relationship Id="rId5" Type="http://schemas.openxmlformats.org/officeDocument/2006/relationships/image" Target="../media/image111.png"/><Relationship Id="rId4" Type="http://schemas.openxmlformats.org/officeDocument/2006/relationships/image" Target="../media/image10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9.png"/><Relationship Id="rId5" Type="http://schemas.openxmlformats.org/officeDocument/2006/relationships/image" Target="../media/image112.png"/><Relationship Id="rId4" Type="http://schemas.openxmlformats.org/officeDocument/2006/relationships/image" Target="../media/image10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07.png"/><Relationship Id="rId5" Type="http://schemas.openxmlformats.org/officeDocument/2006/relationships/image" Target="../media/image27.png"/><Relationship Id="rId10" Type="http://schemas.openxmlformats.org/officeDocument/2006/relationships/image" Target="../media/image1011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11" Type="http://schemas.openxmlformats.org/officeDocument/2006/relationships/image" Target="../media/image307.png"/><Relationship Id="rId5" Type="http://schemas.openxmlformats.org/officeDocument/2006/relationships/image" Target="../media/image119.png"/><Relationship Id="rId10" Type="http://schemas.openxmlformats.org/officeDocument/2006/relationships/image" Target="../media/image1011.png"/><Relationship Id="rId4" Type="http://schemas.openxmlformats.org/officeDocument/2006/relationships/image" Target="../media/image118.png"/><Relationship Id="rId9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307.png"/><Relationship Id="rId3" Type="http://schemas.openxmlformats.org/officeDocument/2006/relationships/image" Target="../media/image115.png"/><Relationship Id="rId7" Type="http://schemas.openxmlformats.org/officeDocument/2006/relationships/image" Target="../media/image126.png"/><Relationship Id="rId12" Type="http://schemas.openxmlformats.org/officeDocument/2006/relationships/image" Target="../media/image1011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png"/><Relationship Id="rId11" Type="http://schemas.openxmlformats.org/officeDocument/2006/relationships/image" Target="../media/image27.png"/><Relationship Id="rId5" Type="http://schemas.openxmlformats.org/officeDocument/2006/relationships/image" Target="../media/image124.png"/><Relationship Id="rId15" Type="http://schemas.openxmlformats.org/officeDocument/2006/relationships/image" Target="../media/image129.png"/><Relationship Id="rId10" Type="http://schemas.openxmlformats.org/officeDocument/2006/relationships/image" Target="../media/image26.png"/><Relationship Id="rId4" Type="http://schemas.openxmlformats.org/officeDocument/2006/relationships/image" Target="../media/image123.png"/><Relationship Id="rId9" Type="http://schemas.openxmlformats.org/officeDocument/2006/relationships/image" Target="../media/image128.png"/><Relationship Id="rId14" Type="http://schemas.openxmlformats.org/officeDocument/2006/relationships/image" Target="../media/image121.png"/><Relationship Id="rId22" Type="http://schemas.openxmlformats.org/officeDocument/2006/relationships/image" Target="../media/image911.pn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3.png"/><Relationship Id="rId18" Type="http://schemas.openxmlformats.org/officeDocument/2006/relationships/image" Target="../media/image98.png"/><Relationship Id="rId3" Type="http://schemas.openxmlformats.org/officeDocument/2006/relationships/image" Target="../media/image26.png"/><Relationship Id="rId12" Type="http://schemas.openxmlformats.org/officeDocument/2006/relationships/image" Target="../media/image92.png"/><Relationship Id="rId17" Type="http://schemas.openxmlformats.org/officeDocument/2006/relationships/image" Target="../media/image97.png"/><Relationship Id="rId2" Type="http://schemas.openxmlformats.org/officeDocument/2006/relationships/image" Target="../media/image1140.png"/><Relationship Id="rId16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07.png"/><Relationship Id="rId15" Type="http://schemas.openxmlformats.org/officeDocument/2006/relationships/image" Target="../media/image95.png"/><Relationship Id="rId10" Type="http://schemas.openxmlformats.org/officeDocument/2006/relationships/image" Target="../media/image1011.png"/><Relationship Id="rId4" Type="http://schemas.openxmlformats.org/officeDocument/2006/relationships/image" Target="../media/image27.png"/><Relationship Id="rId14" Type="http://schemas.openxmlformats.org/officeDocument/2006/relationships/image" Target="../media/image9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22.png"/><Relationship Id="rId18" Type="http://schemas.openxmlformats.org/officeDocument/2006/relationships/image" Target="../media/image137.png"/><Relationship Id="rId3" Type="http://schemas.openxmlformats.org/officeDocument/2006/relationships/image" Target="../media/image90.png"/><Relationship Id="rId21" Type="http://schemas.openxmlformats.org/officeDocument/2006/relationships/image" Target="../media/image140.pn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17" Type="http://schemas.openxmlformats.org/officeDocument/2006/relationships/image" Target="../media/image136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35.png"/><Relationship Id="rId20" Type="http://schemas.openxmlformats.org/officeDocument/2006/relationships/image" Target="../media/image13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24" Type="http://schemas.openxmlformats.org/officeDocument/2006/relationships/image" Target="../media/image91.png"/><Relationship Id="rId5" Type="http://schemas.openxmlformats.org/officeDocument/2006/relationships/image" Target="../media/image92.png"/><Relationship Id="rId15" Type="http://schemas.openxmlformats.org/officeDocument/2006/relationships/image" Target="../media/image134.png"/><Relationship Id="rId23" Type="http://schemas.openxmlformats.org/officeDocument/2006/relationships/image" Target="../media/image142.png"/><Relationship Id="rId10" Type="http://schemas.openxmlformats.org/officeDocument/2006/relationships/image" Target="../media/image97.png"/><Relationship Id="rId19" Type="http://schemas.openxmlformats.org/officeDocument/2006/relationships/image" Target="../media/image138.png"/><Relationship Id="rId9" Type="http://schemas.openxmlformats.org/officeDocument/2006/relationships/image" Target="../media/image96.png"/><Relationship Id="rId14" Type="http://schemas.openxmlformats.org/officeDocument/2006/relationships/image" Target="../media/image132.png"/><Relationship Id="rId22" Type="http://schemas.openxmlformats.org/officeDocument/2006/relationships/image" Target="../media/image1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1" Type="http://schemas.openxmlformats.org/officeDocument/2006/relationships/image" Target="../media/image222.png"/><Relationship Id="rId25" Type="http://schemas.openxmlformats.org/officeDocument/2006/relationships/image" Target="../media/image217.png"/><Relationship Id="rId2" Type="http://schemas.openxmlformats.org/officeDocument/2006/relationships/image" Target="../media/image143.png"/><Relationship Id="rId20" Type="http://schemas.openxmlformats.org/officeDocument/2006/relationships/image" Target="../media/image910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216.png"/><Relationship Id="rId11" Type="http://schemas.openxmlformats.org/officeDocument/2006/relationships/image" Target="../media/image226.png"/><Relationship Id="rId23" Type="http://schemas.openxmlformats.org/officeDocument/2006/relationships/image" Target="../media/image146.png"/><Relationship Id="rId19" Type="http://schemas.openxmlformats.org/officeDocument/2006/relationships/image" Target="../media/image218.png"/><Relationship Id="rId4" Type="http://schemas.openxmlformats.org/officeDocument/2006/relationships/image" Target="../media/image145.png"/><Relationship Id="rId22" Type="http://schemas.openxmlformats.org/officeDocument/2006/relationships/image" Target="../media/image21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1" Type="http://schemas.openxmlformats.org/officeDocument/2006/relationships/image" Target="../media/image222.png"/><Relationship Id="rId25" Type="http://schemas.openxmlformats.org/officeDocument/2006/relationships/image" Target="../media/image217.png"/><Relationship Id="rId2" Type="http://schemas.openxmlformats.org/officeDocument/2006/relationships/image" Target="../media/image1320.png"/><Relationship Id="rId20" Type="http://schemas.openxmlformats.org/officeDocument/2006/relationships/image" Target="../media/image910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216.png"/><Relationship Id="rId11" Type="http://schemas.openxmlformats.org/officeDocument/2006/relationships/image" Target="../media/image226.png"/><Relationship Id="rId23" Type="http://schemas.openxmlformats.org/officeDocument/2006/relationships/image" Target="../media/image146.png"/><Relationship Id="rId19" Type="http://schemas.openxmlformats.org/officeDocument/2006/relationships/image" Target="../media/image218.png"/><Relationship Id="rId4" Type="http://schemas.openxmlformats.org/officeDocument/2006/relationships/image" Target="../media/image145.png"/><Relationship Id="rId22" Type="http://schemas.openxmlformats.org/officeDocument/2006/relationships/image" Target="../media/image21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1" Type="http://schemas.openxmlformats.org/officeDocument/2006/relationships/image" Target="../media/image222.png"/><Relationship Id="rId25" Type="http://schemas.openxmlformats.org/officeDocument/2006/relationships/image" Target="../media/image217.png"/><Relationship Id="rId2" Type="http://schemas.openxmlformats.org/officeDocument/2006/relationships/image" Target="../media/image148.png"/><Relationship Id="rId20" Type="http://schemas.openxmlformats.org/officeDocument/2006/relationships/image" Target="../media/image910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216.png"/><Relationship Id="rId11" Type="http://schemas.openxmlformats.org/officeDocument/2006/relationships/image" Target="../media/image226.png"/><Relationship Id="rId23" Type="http://schemas.openxmlformats.org/officeDocument/2006/relationships/image" Target="../media/image146.png"/><Relationship Id="rId19" Type="http://schemas.openxmlformats.org/officeDocument/2006/relationships/image" Target="../media/image218.png"/><Relationship Id="rId4" Type="http://schemas.openxmlformats.org/officeDocument/2006/relationships/image" Target="../media/image145.png"/><Relationship Id="rId22" Type="http://schemas.openxmlformats.org/officeDocument/2006/relationships/image" Target="../media/image21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24" Type="http://schemas.openxmlformats.org/officeDocument/2006/relationships/image" Target="../media/image80.png"/><Relationship Id="rId23" Type="http://schemas.openxmlformats.org/officeDocument/2006/relationships/image" Target="../media/image149.png"/><Relationship Id="rId4" Type="http://schemas.openxmlformats.org/officeDocument/2006/relationships/image" Target="../media/image27.png"/><Relationship Id="rId22" Type="http://schemas.openxmlformats.org/officeDocument/2006/relationships/image" Target="../media/image91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50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png"/><Relationship Id="rId24" Type="http://schemas.openxmlformats.org/officeDocument/2006/relationships/image" Target="../media/image80.png"/><Relationship Id="rId5" Type="http://schemas.openxmlformats.org/officeDocument/2006/relationships/image" Target="../media/image152.png"/><Relationship Id="rId23" Type="http://schemas.openxmlformats.org/officeDocument/2006/relationships/image" Target="../media/image149.png"/><Relationship Id="rId4" Type="http://schemas.openxmlformats.org/officeDocument/2006/relationships/image" Target="../media/image151.png"/><Relationship Id="rId22" Type="http://schemas.openxmlformats.org/officeDocument/2006/relationships/image" Target="../media/image9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1" Type="http://schemas.openxmlformats.org/officeDocument/2006/relationships/image" Target="../media/image222.png"/><Relationship Id="rId25" Type="http://schemas.openxmlformats.org/officeDocument/2006/relationships/image" Target="../media/image217.png"/><Relationship Id="rId2" Type="http://schemas.openxmlformats.org/officeDocument/2006/relationships/notesSlide" Target="../notesSlides/notesSlide14.xml"/><Relationship Id="rId20" Type="http://schemas.openxmlformats.org/officeDocument/2006/relationships/image" Target="../media/image910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216.png"/><Relationship Id="rId11" Type="http://schemas.openxmlformats.org/officeDocument/2006/relationships/image" Target="../media/image226.png"/><Relationship Id="rId5" Type="http://schemas.openxmlformats.org/officeDocument/2006/relationships/image" Target="../media/image145.png"/><Relationship Id="rId23" Type="http://schemas.openxmlformats.org/officeDocument/2006/relationships/image" Target="../media/image146.png"/><Relationship Id="rId19" Type="http://schemas.openxmlformats.org/officeDocument/2006/relationships/image" Target="../media/image218.png"/><Relationship Id="rId4" Type="http://schemas.openxmlformats.org/officeDocument/2006/relationships/image" Target="../media/image144.png"/><Relationship Id="rId22" Type="http://schemas.openxmlformats.org/officeDocument/2006/relationships/image" Target="../media/image21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1" Type="http://schemas.openxmlformats.org/officeDocument/2006/relationships/image" Target="../media/image222.png"/><Relationship Id="rId25" Type="http://schemas.openxmlformats.org/officeDocument/2006/relationships/image" Target="../media/image217.png"/><Relationship Id="rId2" Type="http://schemas.openxmlformats.org/officeDocument/2006/relationships/image" Target="../media/image155.png"/><Relationship Id="rId20" Type="http://schemas.openxmlformats.org/officeDocument/2006/relationships/image" Target="../media/image910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216.png"/><Relationship Id="rId11" Type="http://schemas.openxmlformats.org/officeDocument/2006/relationships/image" Target="../media/image226.png"/><Relationship Id="rId23" Type="http://schemas.openxmlformats.org/officeDocument/2006/relationships/image" Target="../media/image146.png"/><Relationship Id="rId19" Type="http://schemas.openxmlformats.org/officeDocument/2006/relationships/image" Target="../media/image218.png"/><Relationship Id="rId4" Type="http://schemas.openxmlformats.org/officeDocument/2006/relationships/image" Target="../media/image145.png"/><Relationship Id="rId22" Type="http://schemas.openxmlformats.org/officeDocument/2006/relationships/image" Target="../media/image215.png"/></Relationships>
</file>

<file path=ppt/slides/_rels/slide3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110.png"/><Relationship Id="rId3" Type="http://schemas.openxmlformats.org/officeDocument/2006/relationships/image" Target="../media/image147.png"/><Relationship Id="rId21" Type="http://schemas.openxmlformats.org/officeDocument/2006/relationships/image" Target="../media/image222.png"/><Relationship Id="rId25" Type="http://schemas.openxmlformats.org/officeDocument/2006/relationships/image" Target="../media/image217.png"/><Relationship Id="rId2" Type="http://schemas.openxmlformats.org/officeDocument/2006/relationships/notesSlide" Target="../notesSlides/notesSlide15.xml"/><Relationship Id="rId20" Type="http://schemas.openxmlformats.org/officeDocument/2006/relationships/image" Target="../media/image9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png"/><Relationship Id="rId24" Type="http://schemas.openxmlformats.org/officeDocument/2006/relationships/image" Target="../media/image216.png"/><Relationship Id="rId11" Type="http://schemas.openxmlformats.org/officeDocument/2006/relationships/image" Target="../media/image226.png"/><Relationship Id="rId5" Type="http://schemas.openxmlformats.org/officeDocument/2006/relationships/image" Target="../media/image157.png"/><Relationship Id="rId23" Type="http://schemas.openxmlformats.org/officeDocument/2006/relationships/image" Target="../media/image146.png"/><Relationship Id="rId19" Type="http://schemas.openxmlformats.org/officeDocument/2006/relationships/image" Target="../media/image218.png"/><Relationship Id="rId4" Type="http://schemas.openxmlformats.org/officeDocument/2006/relationships/image" Target="../media/image156.png"/><Relationship Id="rId22" Type="http://schemas.openxmlformats.org/officeDocument/2006/relationships/image" Target="../media/image21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26" Type="http://schemas.openxmlformats.org/officeDocument/2006/relationships/image" Target="../media/image139.png"/><Relationship Id="rId3" Type="http://schemas.openxmlformats.org/officeDocument/2006/relationships/image" Target="../media/image160.png"/><Relationship Id="rId21" Type="http://schemas.openxmlformats.org/officeDocument/2006/relationships/image" Target="../media/image222.png"/><Relationship Id="rId25" Type="http://schemas.openxmlformats.org/officeDocument/2006/relationships/image" Target="../media/image217.png"/><Relationship Id="rId2" Type="http://schemas.openxmlformats.org/officeDocument/2006/relationships/image" Target="../media/image159.png"/><Relationship Id="rId20" Type="http://schemas.openxmlformats.org/officeDocument/2006/relationships/image" Target="../media/image91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3.png"/><Relationship Id="rId24" Type="http://schemas.openxmlformats.org/officeDocument/2006/relationships/image" Target="../media/image216.png"/><Relationship Id="rId11" Type="http://schemas.openxmlformats.org/officeDocument/2006/relationships/image" Target="../media/image226.png"/><Relationship Id="rId5" Type="http://schemas.openxmlformats.org/officeDocument/2006/relationships/image" Target="../media/image162.png"/><Relationship Id="rId23" Type="http://schemas.openxmlformats.org/officeDocument/2006/relationships/image" Target="../media/image146.png"/><Relationship Id="rId19" Type="http://schemas.openxmlformats.org/officeDocument/2006/relationships/image" Target="../media/image218.png"/><Relationship Id="rId4" Type="http://schemas.openxmlformats.org/officeDocument/2006/relationships/image" Target="../media/image161.png"/><Relationship Id="rId9" Type="http://schemas.openxmlformats.org/officeDocument/2006/relationships/image" Target="../media/image165.png"/><Relationship Id="rId22" Type="http://schemas.openxmlformats.org/officeDocument/2006/relationships/image" Target="../media/image21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18" Type="http://schemas.openxmlformats.org/officeDocument/2006/relationships/image" Target="../media/image2810.png"/><Relationship Id="rId26" Type="http://schemas.openxmlformats.org/officeDocument/2006/relationships/image" Target="../media/image144.png"/><Relationship Id="rId3" Type="http://schemas.openxmlformats.org/officeDocument/2006/relationships/image" Target="../media/image167.png"/><Relationship Id="rId21" Type="http://schemas.openxmlformats.org/officeDocument/2006/relationships/image" Target="../media/image222.png"/><Relationship Id="rId7" Type="http://schemas.openxmlformats.org/officeDocument/2006/relationships/image" Target="../media/image171.png"/><Relationship Id="rId12" Type="http://schemas.openxmlformats.org/officeDocument/2006/relationships/image" Target="../media/image176.png"/><Relationship Id="rId25" Type="http://schemas.openxmlformats.org/officeDocument/2006/relationships/image" Target="../media/image217.png"/><Relationship Id="rId2" Type="http://schemas.openxmlformats.org/officeDocument/2006/relationships/image" Target="../media/image166.png"/><Relationship Id="rId20" Type="http://schemas.openxmlformats.org/officeDocument/2006/relationships/image" Target="../media/image2910.png"/><Relationship Id="rId29" Type="http://schemas.openxmlformats.org/officeDocument/2006/relationships/image" Target="../media/image21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0.png"/><Relationship Id="rId11" Type="http://schemas.openxmlformats.org/officeDocument/2006/relationships/image" Target="../media/image175.png"/><Relationship Id="rId24" Type="http://schemas.openxmlformats.org/officeDocument/2006/relationships/image" Target="../media/image226.png"/><Relationship Id="rId32" Type="http://schemas.openxmlformats.org/officeDocument/2006/relationships/image" Target="../media/image139.png"/><Relationship Id="rId5" Type="http://schemas.openxmlformats.org/officeDocument/2006/relationships/image" Target="../media/image169.png"/><Relationship Id="rId23" Type="http://schemas.openxmlformats.org/officeDocument/2006/relationships/image" Target="../media/image177.png"/><Relationship Id="rId28" Type="http://schemas.openxmlformats.org/officeDocument/2006/relationships/image" Target="../media/image910.png"/><Relationship Id="rId10" Type="http://schemas.openxmlformats.org/officeDocument/2006/relationships/image" Target="../media/image174.png"/><Relationship Id="rId19" Type="http://schemas.openxmlformats.org/officeDocument/2006/relationships/image" Target="../media/image218.png"/><Relationship Id="rId31" Type="http://schemas.openxmlformats.org/officeDocument/2006/relationships/image" Target="../media/image216.png"/><Relationship Id="rId9" Type="http://schemas.openxmlformats.org/officeDocument/2006/relationships/image" Target="../media/image173.png"/><Relationship Id="rId22" Type="http://schemas.openxmlformats.org/officeDocument/2006/relationships/image" Target="../media/image306.png"/><Relationship Id="rId27" Type="http://schemas.openxmlformats.org/officeDocument/2006/relationships/image" Target="../media/image1110.png"/><Relationship Id="rId30" Type="http://schemas.openxmlformats.org/officeDocument/2006/relationships/image" Target="../media/image146.png"/></Relationships>
</file>

<file path=ppt/slides/_rels/slide39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110.png"/><Relationship Id="rId26" Type="http://schemas.openxmlformats.org/officeDocument/2006/relationships/image" Target="../media/image180.png"/><Relationship Id="rId3" Type="http://schemas.openxmlformats.org/officeDocument/2006/relationships/image" Target="../media/image167.png"/><Relationship Id="rId21" Type="http://schemas.openxmlformats.org/officeDocument/2006/relationships/image" Target="../media/image215.png"/><Relationship Id="rId34" Type="http://schemas.openxmlformats.org/officeDocument/2006/relationships/image" Target="../media/image139.png"/><Relationship Id="rId7" Type="http://schemas.openxmlformats.org/officeDocument/2006/relationships/image" Target="../media/image222.png"/><Relationship Id="rId25" Type="http://schemas.openxmlformats.org/officeDocument/2006/relationships/image" Target="../media/image330.png"/><Relationship Id="rId33" Type="http://schemas.openxmlformats.org/officeDocument/2006/relationships/image" Target="../media/image186.png"/><Relationship Id="rId2" Type="http://schemas.openxmlformats.org/officeDocument/2006/relationships/image" Target="../media/image166.png"/><Relationship Id="rId20" Type="http://schemas.openxmlformats.org/officeDocument/2006/relationships/image" Target="../media/image910.png"/><Relationship Id="rId29" Type="http://schemas.openxmlformats.org/officeDocument/2006/relationships/image" Target="../media/image18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8.png"/><Relationship Id="rId11" Type="http://schemas.openxmlformats.org/officeDocument/2006/relationships/image" Target="../media/image226.png"/><Relationship Id="rId24" Type="http://schemas.openxmlformats.org/officeDocument/2006/relationships/image" Target="../media/image217.png"/><Relationship Id="rId32" Type="http://schemas.openxmlformats.org/officeDocument/2006/relationships/image" Target="../media/image185.png"/><Relationship Id="rId5" Type="http://schemas.openxmlformats.org/officeDocument/2006/relationships/image" Target="../media/image178.png"/><Relationship Id="rId23" Type="http://schemas.openxmlformats.org/officeDocument/2006/relationships/image" Target="../media/image216.png"/><Relationship Id="rId28" Type="http://schemas.openxmlformats.org/officeDocument/2006/relationships/image" Target="../media/image181.png"/><Relationship Id="rId19" Type="http://schemas.openxmlformats.org/officeDocument/2006/relationships/image" Target="../media/image218.png"/><Relationship Id="rId31" Type="http://schemas.openxmlformats.org/officeDocument/2006/relationships/image" Target="../media/image184.png"/><Relationship Id="rId22" Type="http://schemas.openxmlformats.org/officeDocument/2006/relationships/image" Target="../media/image179.png"/><Relationship Id="rId27" Type="http://schemas.openxmlformats.org/officeDocument/2006/relationships/image" Target="../media/image1800.png"/><Relationship Id="rId30" Type="http://schemas.openxmlformats.org/officeDocument/2006/relationships/image" Target="../media/image183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.png"/><Relationship Id="rId3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1.png"/><Relationship Id="rId10" Type="http://schemas.openxmlformats.org/officeDocument/2006/relationships/image" Target="../media/image1011.png"/><Relationship Id="rId4" Type="http://schemas.openxmlformats.org/officeDocument/2006/relationships/image" Target="../media/image20.png"/><Relationship Id="rId14" Type="http://schemas.openxmlformats.org/officeDocument/2006/relationships/image" Target="../media/image24.png"/><Relationship Id="rId22" Type="http://schemas.openxmlformats.org/officeDocument/2006/relationships/image" Target="../media/image911.png"/></Relationships>
</file>

<file path=ppt/slides/_rels/slide40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010.png"/><Relationship Id="rId26" Type="http://schemas.openxmlformats.org/officeDocument/2006/relationships/image" Target="../media/image189.png"/><Relationship Id="rId39" Type="http://schemas.openxmlformats.org/officeDocument/2006/relationships/image" Target="../media/image222.png"/><Relationship Id="rId3" Type="http://schemas.openxmlformats.org/officeDocument/2006/relationships/image" Target="../media/image1860.png"/><Relationship Id="rId21" Type="http://schemas.openxmlformats.org/officeDocument/2006/relationships/image" Target="../media/image168.png"/><Relationship Id="rId34" Type="http://schemas.openxmlformats.org/officeDocument/2006/relationships/image" Target="../media/image197.png"/><Relationship Id="rId42" Type="http://schemas.openxmlformats.org/officeDocument/2006/relationships/image" Target="../media/image216.png"/><Relationship Id="rId7" Type="http://schemas.openxmlformats.org/officeDocument/2006/relationships/image" Target="../media/image222.png"/><Relationship Id="rId25" Type="http://schemas.openxmlformats.org/officeDocument/2006/relationships/image" Target="../media/image188.png"/><Relationship Id="rId33" Type="http://schemas.openxmlformats.org/officeDocument/2006/relationships/image" Target="../media/image196.png"/><Relationship Id="rId38" Type="http://schemas.openxmlformats.org/officeDocument/2006/relationships/image" Target="../media/image1980.png"/><Relationship Id="rId2" Type="http://schemas.openxmlformats.org/officeDocument/2006/relationships/notesSlide" Target="../notesSlides/notesSlide16.xml"/><Relationship Id="rId20" Type="http://schemas.openxmlformats.org/officeDocument/2006/relationships/image" Target="../media/image215.png"/><Relationship Id="rId29" Type="http://schemas.openxmlformats.org/officeDocument/2006/relationships/image" Target="../media/image192.png"/><Relationship Id="rId41" Type="http://schemas.openxmlformats.org/officeDocument/2006/relationships/image" Target="../media/image200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187.png"/><Relationship Id="rId32" Type="http://schemas.openxmlformats.org/officeDocument/2006/relationships/image" Target="../media/image195.png"/><Relationship Id="rId37" Type="http://schemas.openxmlformats.org/officeDocument/2006/relationships/image" Target="../media/image218.png"/><Relationship Id="rId40" Type="http://schemas.openxmlformats.org/officeDocument/2006/relationships/image" Target="../media/image199.png"/><Relationship Id="rId5" Type="http://schemas.openxmlformats.org/officeDocument/2006/relationships/image" Target="../media/image218.png"/><Relationship Id="rId23" Type="http://schemas.openxmlformats.org/officeDocument/2006/relationships/image" Target="../media/image11110.png"/><Relationship Id="rId28" Type="http://schemas.openxmlformats.org/officeDocument/2006/relationships/image" Target="../media/image191.png"/><Relationship Id="rId36" Type="http://schemas.openxmlformats.org/officeDocument/2006/relationships/image" Target="../media/image1110.png"/><Relationship Id="rId19" Type="http://schemas.openxmlformats.org/officeDocument/2006/relationships/image" Target="../media/image910.png"/><Relationship Id="rId31" Type="http://schemas.openxmlformats.org/officeDocument/2006/relationships/image" Target="../media/image194.png"/><Relationship Id="rId44" Type="http://schemas.openxmlformats.org/officeDocument/2006/relationships/image" Target="../media/image201.png"/><Relationship Id="rId4" Type="http://schemas.openxmlformats.org/officeDocument/2006/relationships/image" Target="../media/image164.png"/><Relationship Id="rId22" Type="http://schemas.openxmlformats.org/officeDocument/2006/relationships/image" Target="../media/image216.png"/><Relationship Id="rId27" Type="http://schemas.openxmlformats.org/officeDocument/2006/relationships/image" Target="../media/image190.png"/><Relationship Id="rId30" Type="http://schemas.openxmlformats.org/officeDocument/2006/relationships/image" Target="../media/image193.png"/><Relationship Id="rId35" Type="http://schemas.openxmlformats.org/officeDocument/2006/relationships/image" Target="../media/image198.png"/><Relationship Id="rId43" Type="http://schemas.openxmlformats.org/officeDocument/2006/relationships/image" Target="../media/image22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png"/><Relationship Id="rId13" Type="http://schemas.openxmlformats.org/officeDocument/2006/relationships/image" Target="../media/image211.png"/><Relationship Id="rId18" Type="http://schemas.openxmlformats.org/officeDocument/2006/relationships/image" Target="../media/image219.png"/><Relationship Id="rId26" Type="http://schemas.openxmlformats.org/officeDocument/2006/relationships/image" Target="../media/image227.png"/><Relationship Id="rId3" Type="http://schemas.openxmlformats.org/officeDocument/2006/relationships/image" Target="../media/image203.png"/><Relationship Id="rId21" Type="http://schemas.openxmlformats.org/officeDocument/2006/relationships/image" Target="../media/image221.png"/><Relationship Id="rId7" Type="http://schemas.openxmlformats.org/officeDocument/2006/relationships/image" Target="../media/image139.png"/><Relationship Id="rId12" Type="http://schemas.openxmlformats.org/officeDocument/2006/relationships/image" Target="../media/image210.png"/><Relationship Id="rId17" Type="http://schemas.openxmlformats.org/officeDocument/2006/relationships/image" Target="../media/image214.png"/><Relationship Id="rId25" Type="http://schemas.openxmlformats.org/officeDocument/2006/relationships/image" Target="../media/image200.png"/><Relationship Id="rId2" Type="http://schemas.openxmlformats.org/officeDocument/2006/relationships/image" Target="../media/image202.png"/><Relationship Id="rId16" Type="http://schemas.openxmlformats.org/officeDocument/2006/relationships/image" Target="../media/image213.png"/><Relationship Id="rId20" Type="http://schemas.openxmlformats.org/officeDocument/2006/relationships/image" Target="../media/image22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6.png"/><Relationship Id="rId11" Type="http://schemas.openxmlformats.org/officeDocument/2006/relationships/image" Target="../media/image209.png"/><Relationship Id="rId24" Type="http://schemas.openxmlformats.org/officeDocument/2006/relationships/image" Target="../media/image225.png"/><Relationship Id="rId5" Type="http://schemas.openxmlformats.org/officeDocument/2006/relationships/image" Target="../media/image205.png"/><Relationship Id="rId15" Type="http://schemas.openxmlformats.org/officeDocument/2006/relationships/image" Target="../media/image168.png"/><Relationship Id="rId23" Type="http://schemas.openxmlformats.org/officeDocument/2006/relationships/image" Target="../media/image224.png"/><Relationship Id="rId10" Type="http://schemas.openxmlformats.org/officeDocument/2006/relationships/image" Target="../media/image208.png"/><Relationship Id="rId19" Type="http://schemas.openxmlformats.org/officeDocument/2006/relationships/image" Target="../media/image198.png"/><Relationship Id="rId4" Type="http://schemas.openxmlformats.org/officeDocument/2006/relationships/image" Target="../media/image204.png"/><Relationship Id="rId9" Type="http://schemas.openxmlformats.org/officeDocument/2006/relationships/image" Target="../media/image164.png"/><Relationship Id="rId14" Type="http://schemas.openxmlformats.org/officeDocument/2006/relationships/image" Target="../media/image212.png"/><Relationship Id="rId22" Type="http://schemas.openxmlformats.org/officeDocument/2006/relationships/image" Target="../media/image223.png"/><Relationship Id="rId27" Type="http://schemas.openxmlformats.org/officeDocument/2006/relationships/image" Target="../media/image228.png"/></Relationships>
</file>

<file path=ppt/slides/_rels/slide42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010.png"/><Relationship Id="rId3" Type="http://schemas.openxmlformats.org/officeDocument/2006/relationships/image" Target="../media/image164.png"/><Relationship Id="rId21" Type="http://schemas.openxmlformats.org/officeDocument/2006/relationships/image" Target="../media/image168.png"/><Relationship Id="rId7" Type="http://schemas.openxmlformats.org/officeDocument/2006/relationships/image" Target="../media/image222.png"/><Relationship Id="rId2" Type="http://schemas.openxmlformats.org/officeDocument/2006/relationships/image" Target="../media/image2070.png"/><Relationship Id="rId20" Type="http://schemas.openxmlformats.org/officeDocument/2006/relationships/image" Target="../media/image215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2080.png"/><Relationship Id="rId5" Type="http://schemas.openxmlformats.org/officeDocument/2006/relationships/image" Target="../media/image218.png"/><Relationship Id="rId23" Type="http://schemas.openxmlformats.org/officeDocument/2006/relationships/image" Target="../media/image11110.png"/><Relationship Id="rId19" Type="http://schemas.openxmlformats.org/officeDocument/2006/relationships/image" Target="../media/image910.png"/><Relationship Id="rId22" Type="http://schemas.openxmlformats.org/officeDocument/2006/relationships/image" Target="../media/image216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0.png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10" Type="http://schemas.openxmlformats.org/officeDocument/2006/relationships/image" Target="../media/image1011.png"/><Relationship Id="rId4" Type="http://schemas.openxmlformats.org/officeDocument/2006/relationships/image" Target="../media/image26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18" Type="http://schemas.openxmlformats.org/officeDocument/2006/relationships/image" Target="../media/image2810.png"/><Relationship Id="rId26" Type="http://schemas.openxmlformats.org/officeDocument/2006/relationships/image" Target="../media/image144.png"/><Relationship Id="rId3" Type="http://schemas.openxmlformats.org/officeDocument/2006/relationships/image" Target="../media/image167.png"/><Relationship Id="rId21" Type="http://schemas.openxmlformats.org/officeDocument/2006/relationships/image" Target="../media/image222.png"/><Relationship Id="rId7" Type="http://schemas.openxmlformats.org/officeDocument/2006/relationships/image" Target="../media/image171.png"/><Relationship Id="rId12" Type="http://schemas.openxmlformats.org/officeDocument/2006/relationships/image" Target="../media/image176.png"/><Relationship Id="rId25" Type="http://schemas.openxmlformats.org/officeDocument/2006/relationships/image" Target="../media/image217.png"/><Relationship Id="rId2" Type="http://schemas.openxmlformats.org/officeDocument/2006/relationships/image" Target="../media/image166.png"/><Relationship Id="rId20" Type="http://schemas.openxmlformats.org/officeDocument/2006/relationships/image" Target="../media/image2910.png"/><Relationship Id="rId29" Type="http://schemas.openxmlformats.org/officeDocument/2006/relationships/image" Target="../media/image21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0.png"/><Relationship Id="rId11" Type="http://schemas.openxmlformats.org/officeDocument/2006/relationships/image" Target="../media/image175.png"/><Relationship Id="rId24" Type="http://schemas.openxmlformats.org/officeDocument/2006/relationships/image" Target="../media/image226.png"/><Relationship Id="rId5" Type="http://schemas.openxmlformats.org/officeDocument/2006/relationships/image" Target="../media/image169.png"/><Relationship Id="rId23" Type="http://schemas.openxmlformats.org/officeDocument/2006/relationships/image" Target="../media/image177.png"/><Relationship Id="rId28" Type="http://schemas.openxmlformats.org/officeDocument/2006/relationships/image" Target="../media/image910.png"/><Relationship Id="rId10" Type="http://schemas.openxmlformats.org/officeDocument/2006/relationships/image" Target="../media/image174.png"/><Relationship Id="rId19" Type="http://schemas.openxmlformats.org/officeDocument/2006/relationships/image" Target="../media/image218.png"/><Relationship Id="rId31" Type="http://schemas.openxmlformats.org/officeDocument/2006/relationships/image" Target="../media/image216.png"/><Relationship Id="rId4" Type="http://schemas.openxmlformats.org/officeDocument/2006/relationships/image" Target="../media/image1680.png"/><Relationship Id="rId9" Type="http://schemas.openxmlformats.org/officeDocument/2006/relationships/image" Target="../media/image173.png"/><Relationship Id="rId22" Type="http://schemas.openxmlformats.org/officeDocument/2006/relationships/image" Target="../media/image306.png"/><Relationship Id="rId27" Type="http://schemas.openxmlformats.org/officeDocument/2006/relationships/image" Target="../media/image1110.png"/><Relationship Id="rId30" Type="http://schemas.openxmlformats.org/officeDocument/2006/relationships/image" Target="../media/image146.png"/></Relationships>
</file>

<file path=ppt/slides/_rels/slide51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30.png"/><Relationship Id="rId26" Type="http://schemas.openxmlformats.org/officeDocument/2006/relationships/image" Target="../media/image350.png"/><Relationship Id="rId3" Type="http://schemas.openxmlformats.org/officeDocument/2006/relationships/image" Target="../media/image1680.png"/><Relationship Id="rId21" Type="http://schemas.openxmlformats.org/officeDocument/2006/relationships/image" Target="../media/image2230.png"/><Relationship Id="rId7" Type="http://schemas.openxmlformats.org/officeDocument/2006/relationships/image" Target="../media/image222.png"/><Relationship Id="rId25" Type="http://schemas.openxmlformats.org/officeDocument/2006/relationships/image" Target="../media/image910.png"/><Relationship Id="rId2" Type="http://schemas.openxmlformats.org/officeDocument/2006/relationships/image" Target="../media/image167.png"/><Relationship Id="rId20" Type="http://schemas.openxmlformats.org/officeDocument/2006/relationships/image" Target="../media/image340.png"/><Relationship Id="rId29" Type="http://schemas.openxmlformats.org/officeDocument/2006/relationships/image" Target="../media/image227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10.png"/><Relationship Id="rId11" Type="http://schemas.openxmlformats.org/officeDocument/2006/relationships/image" Target="../media/image226.png"/><Relationship Id="rId24" Type="http://schemas.openxmlformats.org/officeDocument/2006/relationships/image" Target="../media/image1010.png"/><Relationship Id="rId5" Type="http://schemas.openxmlformats.org/officeDocument/2006/relationships/image" Target="../media/image2200.png"/><Relationship Id="rId23" Type="http://schemas.openxmlformats.org/officeDocument/2006/relationships/image" Target="../media/image144.png"/><Relationship Id="rId28" Type="http://schemas.openxmlformats.org/officeDocument/2006/relationships/image" Target="../media/image2250.png"/><Relationship Id="rId19" Type="http://schemas.openxmlformats.org/officeDocument/2006/relationships/image" Target="../media/image218.png"/><Relationship Id="rId4" Type="http://schemas.openxmlformats.org/officeDocument/2006/relationships/image" Target="../media/image2190.png"/><Relationship Id="rId22" Type="http://schemas.openxmlformats.org/officeDocument/2006/relationships/image" Target="../media/image217.png"/><Relationship Id="rId27" Type="http://schemas.openxmlformats.org/officeDocument/2006/relationships/image" Target="../media/image146.png"/><Relationship Id="rId30" Type="http://schemas.openxmlformats.org/officeDocument/2006/relationships/image" Target="../media/image2280.png"/></Relationships>
</file>

<file path=ppt/slides/_rels/slide52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30.png"/><Relationship Id="rId26" Type="http://schemas.openxmlformats.org/officeDocument/2006/relationships/image" Target="../media/image441.png"/><Relationship Id="rId3" Type="http://schemas.openxmlformats.org/officeDocument/2006/relationships/image" Target="../media/image1680.png"/><Relationship Id="rId21" Type="http://schemas.openxmlformats.org/officeDocument/2006/relationships/image" Target="../media/image2230.png"/><Relationship Id="rId7" Type="http://schemas.openxmlformats.org/officeDocument/2006/relationships/image" Target="../media/image222.png"/><Relationship Id="rId25" Type="http://schemas.openxmlformats.org/officeDocument/2006/relationships/image" Target="../media/image431.png"/><Relationship Id="rId33" Type="http://schemas.openxmlformats.org/officeDocument/2006/relationships/image" Target="../media/image238.png"/><Relationship Id="rId2" Type="http://schemas.openxmlformats.org/officeDocument/2006/relationships/image" Target="../media/image167.png"/><Relationship Id="rId20" Type="http://schemas.openxmlformats.org/officeDocument/2006/relationships/image" Target="../media/image400.png"/><Relationship Id="rId29" Type="http://schemas.openxmlformats.org/officeDocument/2006/relationships/image" Target="../media/image234.png"/><Relationship Id="rId1" Type="http://schemas.openxmlformats.org/officeDocument/2006/relationships/slideLayout" Target="../slideLayouts/slideLayout11.xml"/><Relationship Id="rId11" Type="http://schemas.openxmlformats.org/officeDocument/2006/relationships/image" Target="../media/image226.png"/><Relationship Id="rId24" Type="http://schemas.openxmlformats.org/officeDocument/2006/relationships/image" Target="../media/image232.png"/><Relationship Id="rId32" Type="http://schemas.openxmlformats.org/officeDocument/2006/relationships/image" Target="../media/image237.png"/><Relationship Id="rId5" Type="http://schemas.openxmlformats.org/officeDocument/2006/relationships/image" Target="../media/image2210.png"/><Relationship Id="rId23" Type="http://schemas.openxmlformats.org/officeDocument/2006/relationships/image" Target="../media/image231.png"/><Relationship Id="rId28" Type="http://schemas.openxmlformats.org/officeDocument/2006/relationships/image" Target="../media/image217.png"/><Relationship Id="rId19" Type="http://schemas.openxmlformats.org/officeDocument/2006/relationships/image" Target="../media/image218.png"/><Relationship Id="rId31" Type="http://schemas.openxmlformats.org/officeDocument/2006/relationships/image" Target="../media/image236.png"/><Relationship Id="rId4" Type="http://schemas.openxmlformats.org/officeDocument/2006/relationships/image" Target="../media/image229.png"/><Relationship Id="rId22" Type="http://schemas.openxmlformats.org/officeDocument/2006/relationships/image" Target="../media/image230.png"/><Relationship Id="rId27" Type="http://schemas.openxmlformats.org/officeDocument/2006/relationships/image" Target="../media/image233.png"/><Relationship Id="rId30" Type="http://schemas.openxmlformats.org/officeDocument/2006/relationships/image" Target="../media/image235.png"/></Relationships>
</file>

<file path=ppt/slides/_rels/slide53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30.png"/><Relationship Id="rId26" Type="http://schemas.openxmlformats.org/officeDocument/2006/relationships/image" Target="../media/image233.png"/><Relationship Id="rId3" Type="http://schemas.openxmlformats.org/officeDocument/2006/relationships/image" Target="../media/image1680.png"/><Relationship Id="rId21" Type="http://schemas.openxmlformats.org/officeDocument/2006/relationships/image" Target="../media/image2230.png"/><Relationship Id="rId7" Type="http://schemas.openxmlformats.org/officeDocument/2006/relationships/image" Target="../media/image222.png"/><Relationship Id="rId25" Type="http://schemas.openxmlformats.org/officeDocument/2006/relationships/image" Target="../media/image441.png"/><Relationship Id="rId2" Type="http://schemas.openxmlformats.org/officeDocument/2006/relationships/image" Target="../media/image167.png"/><Relationship Id="rId20" Type="http://schemas.openxmlformats.org/officeDocument/2006/relationships/image" Target="../media/image400.png"/><Relationship Id="rId1" Type="http://schemas.openxmlformats.org/officeDocument/2006/relationships/slideLayout" Target="../slideLayouts/slideLayout11.xml"/><Relationship Id="rId11" Type="http://schemas.openxmlformats.org/officeDocument/2006/relationships/image" Target="../media/image226.png"/><Relationship Id="rId24" Type="http://schemas.openxmlformats.org/officeDocument/2006/relationships/image" Target="../media/image431.png"/><Relationship Id="rId5" Type="http://schemas.openxmlformats.org/officeDocument/2006/relationships/image" Target="../media/image2210.png"/><Relationship Id="rId23" Type="http://schemas.openxmlformats.org/officeDocument/2006/relationships/image" Target="../media/image232.png"/><Relationship Id="rId19" Type="http://schemas.openxmlformats.org/officeDocument/2006/relationships/image" Target="../media/image218.png"/><Relationship Id="rId4" Type="http://schemas.openxmlformats.org/officeDocument/2006/relationships/image" Target="../media/image239.png"/><Relationship Id="rId22" Type="http://schemas.openxmlformats.org/officeDocument/2006/relationships/image" Target="../media/image240.png"/><Relationship Id="rId27" Type="http://schemas.openxmlformats.org/officeDocument/2006/relationships/image" Target="../media/image217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0.png"/><Relationship Id="rId13" Type="http://schemas.openxmlformats.org/officeDocument/2006/relationships/image" Target="../media/image243.png"/><Relationship Id="rId18" Type="http://schemas.openxmlformats.org/officeDocument/2006/relationships/image" Target="../media/image431.png"/><Relationship Id="rId26" Type="http://schemas.openxmlformats.org/officeDocument/2006/relationships/image" Target="../media/image248.png"/><Relationship Id="rId3" Type="http://schemas.openxmlformats.org/officeDocument/2006/relationships/image" Target="../media/image1680.png"/><Relationship Id="rId21" Type="http://schemas.openxmlformats.org/officeDocument/2006/relationships/image" Target="../media/image233.png"/><Relationship Id="rId7" Type="http://schemas.openxmlformats.org/officeDocument/2006/relationships/image" Target="../media/image222.png"/><Relationship Id="rId12" Type="http://schemas.openxmlformats.org/officeDocument/2006/relationships/image" Target="../media/image242.png"/><Relationship Id="rId25" Type="http://schemas.openxmlformats.org/officeDocument/2006/relationships/image" Target="../media/image247.png"/><Relationship Id="rId2" Type="http://schemas.openxmlformats.org/officeDocument/2006/relationships/image" Target="../media/image167.png"/><Relationship Id="rId20" Type="http://schemas.openxmlformats.org/officeDocument/2006/relationships/image" Target="../media/image570.png"/><Relationship Id="rId29" Type="http://schemas.openxmlformats.org/officeDocument/2006/relationships/image" Target="../media/image25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30.png"/><Relationship Id="rId11" Type="http://schemas.openxmlformats.org/officeDocument/2006/relationships/image" Target="../media/image226.png"/><Relationship Id="rId24" Type="http://schemas.openxmlformats.org/officeDocument/2006/relationships/image" Target="../media/image246.png"/><Relationship Id="rId5" Type="http://schemas.openxmlformats.org/officeDocument/2006/relationships/image" Target="../media/image330.png"/><Relationship Id="rId23" Type="http://schemas.openxmlformats.org/officeDocument/2006/relationships/image" Target="../media/image245.png"/><Relationship Id="rId28" Type="http://schemas.openxmlformats.org/officeDocument/2006/relationships/image" Target="../media/image250.png"/><Relationship Id="rId19" Type="http://schemas.openxmlformats.org/officeDocument/2006/relationships/image" Target="../media/image218.png"/><Relationship Id="rId4" Type="http://schemas.openxmlformats.org/officeDocument/2006/relationships/image" Target="../media/image241.png"/><Relationship Id="rId14" Type="http://schemas.openxmlformats.org/officeDocument/2006/relationships/image" Target="../media/image232.png"/><Relationship Id="rId22" Type="http://schemas.openxmlformats.org/officeDocument/2006/relationships/image" Target="../media/image244.png"/><Relationship Id="rId27" Type="http://schemas.openxmlformats.org/officeDocument/2006/relationships/image" Target="../media/image249.png"/></Relationships>
</file>

<file path=ppt/slides/_rels/slide5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4.png"/><Relationship Id="rId18" Type="http://schemas.openxmlformats.org/officeDocument/2006/relationships/image" Target="../media/image256.png"/><Relationship Id="rId3" Type="http://schemas.openxmlformats.org/officeDocument/2006/relationships/image" Target="../media/image1680.png"/><Relationship Id="rId12" Type="http://schemas.openxmlformats.org/officeDocument/2006/relationships/image" Target="../media/image253.png"/><Relationship Id="rId7" Type="http://schemas.openxmlformats.org/officeDocument/2006/relationships/image" Target="../media/image222.png"/><Relationship Id="rId17" Type="http://schemas.openxmlformats.org/officeDocument/2006/relationships/image" Target="../media/image255.png"/><Relationship Id="rId2" Type="http://schemas.openxmlformats.org/officeDocument/2006/relationships/image" Target="../media/image167.png"/><Relationship Id="rId16" Type="http://schemas.openxmlformats.org/officeDocument/2006/relationships/image" Target="../media/image57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70.png"/><Relationship Id="rId11" Type="http://schemas.openxmlformats.org/officeDocument/2006/relationships/image" Target="../media/image226.png"/><Relationship Id="rId5" Type="http://schemas.openxmlformats.org/officeDocument/2006/relationships/image" Target="../media/image330.png"/><Relationship Id="rId15" Type="http://schemas.openxmlformats.org/officeDocument/2006/relationships/image" Target="../media/image700.png"/><Relationship Id="rId19" Type="http://schemas.openxmlformats.org/officeDocument/2006/relationships/image" Target="../media/image257.png"/><Relationship Id="rId4" Type="http://schemas.openxmlformats.org/officeDocument/2006/relationships/image" Target="../media/image252.png"/><Relationship Id="rId14" Type="http://schemas.openxmlformats.org/officeDocument/2006/relationships/image" Target="../media/image431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13" Type="http://schemas.openxmlformats.org/officeDocument/2006/relationships/image" Target="../media/image262.png"/><Relationship Id="rId3" Type="http://schemas.openxmlformats.org/officeDocument/2006/relationships/image" Target="../media/image1680.png"/><Relationship Id="rId7" Type="http://schemas.openxmlformats.org/officeDocument/2006/relationships/image" Target="../media/image259.png"/><Relationship Id="rId12" Type="http://schemas.openxmlformats.org/officeDocument/2006/relationships/image" Target="../media/image261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50.png"/><Relationship Id="rId11" Type="http://schemas.openxmlformats.org/officeDocument/2006/relationships/image" Target="../media/image226.png"/><Relationship Id="rId5" Type="http://schemas.openxmlformats.org/officeDocument/2006/relationships/image" Target="../media/image330.png"/><Relationship Id="rId10" Type="http://schemas.openxmlformats.org/officeDocument/2006/relationships/image" Target="../media/image781.png"/><Relationship Id="rId4" Type="http://schemas.openxmlformats.org/officeDocument/2006/relationships/image" Target="../media/image258.png"/><Relationship Id="rId9" Type="http://schemas.openxmlformats.org/officeDocument/2006/relationships/image" Target="../media/image431.png"/><Relationship Id="rId14" Type="http://schemas.openxmlformats.org/officeDocument/2006/relationships/image" Target="../media/image263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6.png"/><Relationship Id="rId3" Type="http://schemas.openxmlformats.org/officeDocument/2006/relationships/image" Target="../media/image1680.png"/><Relationship Id="rId7" Type="http://schemas.openxmlformats.org/officeDocument/2006/relationships/image" Target="../media/image265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31.png"/><Relationship Id="rId11" Type="http://schemas.openxmlformats.org/officeDocument/2006/relationships/image" Target="../media/image267.png"/><Relationship Id="rId5" Type="http://schemas.openxmlformats.org/officeDocument/2006/relationships/image" Target="../media/image330.png"/><Relationship Id="rId10" Type="http://schemas.openxmlformats.org/officeDocument/2006/relationships/image" Target="../media/image860.png"/><Relationship Id="rId4" Type="http://schemas.openxmlformats.org/officeDocument/2006/relationships/image" Target="../media/image264.png"/><Relationship Id="rId9" Type="http://schemas.openxmlformats.org/officeDocument/2006/relationships/image" Target="../media/image431.png"/></Relationships>
</file>

<file path=ppt/slides/_rels/slide58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110.png"/><Relationship Id="rId26" Type="http://schemas.openxmlformats.org/officeDocument/2006/relationships/image" Target="../media/image2090.png"/><Relationship Id="rId3" Type="http://schemas.openxmlformats.org/officeDocument/2006/relationships/image" Target="../media/image2020.png"/><Relationship Id="rId21" Type="http://schemas.openxmlformats.org/officeDocument/2006/relationships/image" Target="../media/image222.png"/><Relationship Id="rId34" Type="http://schemas.openxmlformats.org/officeDocument/2006/relationships/image" Target="../media/image226.png"/><Relationship Id="rId7" Type="http://schemas.openxmlformats.org/officeDocument/2006/relationships/image" Target="../media/image1680.png"/><Relationship Id="rId17" Type="http://schemas.openxmlformats.org/officeDocument/2006/relationships/image" Target="../media/image2090.png"/><Relationship Id="rId25" Type="http://schemas.openxmlformats.org/officeDocument/2006/relationships/image" Target="../media/image272.png"/><Relationship Id="rId33" Type="http://schemas.openxmlformats.org/officeDocument/2006/relationships/image" Target="../media/image216.png"/><Relationship Id="rId2" Type="http://schemas.openxmlformats.org/officeDocument/2006/relationships/image" Target="../media/image268.png"/><Relationship Id="rId20" Type="http://schemas.openxmlformats.org/officeDocument/2006/relationships/image" Target="../media/image910.png"/><Relationship Id="rId29" Type="http://schemas.openxmlformats.org/officeDocument/2006/relationships/image" Target="../media/image109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1.png"/><Relationship Id="rId11" Type="http://schemas.openxmlformats.org/officeDocument/2006/relationships/image" Target="../media/image226.png"/><Relationship Id="rId24" Type="http://schemas.openxmlformats.org/officeDocument/2006/relationships/image" Target="../media/image950.png"/><Relationship Id="rId32" Type="http://schemas.openxmlformats.org/officeDocument/2006/relationships/image" Target="../media/image2240.png"/><Relationship Id="rId5" Type="http://schemas.openxmlformats.org/officeDocument/2006/relationships/image" Target="../media/image270.png"/><Relationship Id="rId23" Type="http://schemas.openxmlformats.org/officeDocument/2006/relationships/image" Target="../media/image216.png"/><Relationship Id="rId28" Type="http://schemas.openxmlformats.org/officeDocument/2006/relationships/image" Target="../media/image218.png"/><Relationship Id="rId19" Type="http://schemas.openxmlformats.org/officeDocument/2006/relationships/image" Target="../media/image218.png"/><Relationship Id="rId31" Type="http://schemas.openxmlformats.org/officeDocument/2006/relationships/image" Target="../media/image1100.png"/><Relationship Id="rId4" Type="http://schemas.openxmlformats.org/officeDocument/2006/relationships/image" Target="../media/image269.png"/><Relationship Id="rId22" Type="http://schemas.openxmlformats.org/officeDocument/2006/relationships/image" Target="../media/image215.png"/><Relationship Id="rId9" Type="http://schemas.openxmlformats.org/officeDocument/2006/relationships/image" Target="../media/image2240.png"/><Relationship Id="rId27" Type="http://schemas.openxmlformats.org/officeDocument/2006/relationships/image" Target="../media/image1110.png"/><Relationship Id="rId30" Type="http://schemas.openxmlformats.org/officeDocument/2006/relationships/image" Target="../media/image222.png"/></Relationships>
</file>

<file path=ppt/slides/_rels/slide59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110.png"/><Relationship Id="rId26" Type="http://schemas.openxmlformats.org/officeDocument/2006/relationships/image" Target="../media/image1110.png"/><Relationship Id="rId3" Type="http://schemas.openxmlformats.org/officeDocument/2006/relationships/image" Target="../media/image1680.png"/><Relationship Id="rId21" Type="http://schemas.openxmlformats.org/officeDocument/2006/relationships/image" Target="../media/image222.png"/><Relationship Id="rId34" Type="http://schemas.openxmlformats.org/officeDocument/2006/relationships/image" Target="../media/image275.png"/><Relationship Id="rId17" Type="http://schemas.openxmlformats.org/officeDocument/2006/relationships/image" Target="../media/image2090.png"/><Relationship Id="rId25" Type="http://schemas.openxmlformats.org/officeDocument/2006/relationships/image" Target="../media/image2090.png"/><Relationship Id="rId33" Type="http://schemas.openxmlformats.org/officeDocument/2006/relationships/image" Target="../media/image274.png"/><Relationship Id="rId2" Type="http://schemas.openxmlformats.org/officeDocument/2006/relationships/image" Target="../media/image271.png"/><Relationship Id="rId20" Type="http://schemas.openxmlformats.org/officeDocument/2006/relationships/image" Target="../media/image1170.png"/><Relationship Id="rId29" Type="http://schemas.openxmlformats.org/officeDocument/2006/relationships/image" Target="../media/image222.png"/><Relationship Id="rId1" Type="http://schemas.openxmlformats.org/officeDocument/2006/relationships/slideLayout" Target="../slideLayouts/slideLayout10.xml"/><Relationship Id="rId11" Type="http://schemas.openxmlformats.org/officeDocument/2006/relationships/image" Target="../media/image226.png"/><Relationship Id="rId24" Type="http://schemas.openxmlformats.org/officeDocument/2006/relationships/image" Target="../media/image273.png"/><Relationship Id="rId32" Type="http://schemas.openxmlformats.org/officeDocument/2006/relationships/image" Target="../media/image226.png"/><Relationship Id="rId23" Type="http://schemas.openxmlformats.org/officeDocument/2006/relationships/image" Target="../media/image216.png"/><Relationship Id="rId28" Type="http://schemas.openxmlformats.org/officeDocument/2006/relationships/image" Target="../media/image1090.png"/><Relationship Id="rId19" Type="http://schemas.openxmlformats.org/officeDocument/2006/relationships/image" Target="../media/image218.png"/><Relationship Id="rId31" Type="http://schemas.openxmlformats.org/officeDocument/2006/relationships/image" Target="../media/image2240.png"/><Relationship Id="rId22" Type="http://schemas.openxmlformats.org/officeDocument/2006/relationships/image" Target="../media/image1180.png"/><Relationship Id="rId9" Type="http://schemas.openxmlformats.org/officeDocument/2006/relationships/image" Target="../media/image2240.png"/><Relationship Id="rId27" Type="http://schemas.openxmlformats.org/officeDocument/2006/relationships/image" Target="../media/image218.png"/><Relationship Id="rId30" Type="http://schemas.openxmlformats.org/officeDocument/2006/relationships/image" Target="../media/image1200.png"/><Relationship Id="rId35" Type="http://schemas.openxmlformats.org/officeDocument/2006/relationships/image" Target="../media/image27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10" Type="http://schemas.openxmlformats.org/officeDocument/2006/relationships/image" Target="../media/image1011.png"/><Relationship Id="rId4" Type="http://schemas.openxmlformats.org/officeDocument/2006/relationships/image" Target="../media/image26.png"/></Relationships>
</file>

<file path=ppt/slides/_rels/slide6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110.png"/><Relationship Id="rId18" Type="http://schemas.openxmlformats.org/officeDocument/2006/relationships/image" Target="../media/image1110.png"/><Relationship Id="rId3" Type="http://schemas.openxmlformats.org/officeDocument/2006/relationships/image" Target="../media/image1680.png"/><Relationship Id="rId21" Type="http://schemas.openxmlformats.org/officeDocument/2006/relationships/image" Target="../media/image222.png"/><Relationship Id="rId34" Type="http://schemas.openxmlformats.org/officeDocument/2006/relationships/image" Target="../media/image1270.png"/><Relationship Id="rId17" Type="http://schemas.openxmlformats.org/officeDocument/2006/relationships/image" Target="../media/image2090.png"/><Relationship Id="rId33" Type="http://schemas.openxmlformats.org/officeDocument/2006/relationships/image" Target="../media/image222.png"/><Relationship Id="rId2" Type="http://schemas.openxmlformats.org/officeDocument/2006/relationships/image" Target="../media/image271.png"/><Relationship Id="rId29" Type="http://schemas.openxmlformats.org/officeDocument/2006/relationships/image" Target="../media/image1200.png"/><Relationship Id="rId1" Type="http://schemas.openxmlformats.org/officeDocument/2006/relationships/slideLayout" Target="../slideLayouts/slideLayout10.xml"/><Relationship Id="rId24" Type="http://schemas.openxmlformats.org/officeDocument/2006/relationships/image" Target="../media/image226.png"/><Relationship Id="rId32" Type="http://schemas.openxmlformats.org/officeDocument/2006/relationships/image" Target="../media/image1170.png"/><Relationship Id="rId11" Type="http://schemas.openxmlformats.org/officeDocument/2006/relationships/image" Target="../media/image226.png"/><Relationship Id="rId28" Type="http://schemas.openxmlformats.org/officeDocument/2006/relationships/image" Target="../media/image1090.png"/><Relationship Id="rId36" Type="http://schemas.openxmlformats.org/officeDocument/2006/relationships/image" Target="../media/image280.png"/><Relationship Id="rId31" Type="http://schemas.openxmlformats.org/officeDocument/2006/relationships/image" Target="../media/image278.png"/><Relationship Id="rId19" Type="http://schemas.openxmlformats.org/officeDocument/2006/relationships/image" Target="../media/image218.png"/><Relationship Id="rId27" Type="http://schemas.openxmlformats.org/officeDocument/2006/relationships/image" Target="../media/image1240.png"/><Relationship Id="rId30" Type="http://schemas.openxmlformats.org/officeDocument/2006/relationships/image" Target="../media/image277.png"/><Relationship Id="rId9" Type="http://schemas.openxmlformats.org/officeDocument/2006/relationships/image" Target="../media/image2240.png"/><Relationship Id="rId35" Type="http://schemas.openxmlformats.org/officeDocument/2006/relationships/image" Target="../media/image279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5.png"/><Relationship Id="rId13" Type="http://schemas.openxmlformats.org/officeDocument/2006/relationships/image" Target="../media/image289.png"/><Relationship Id="rId18" Type="http://schemas.openxmlformats.org/officeDocument/2006/relationships/image" Target="../media/image294.png"/><Relationship Id="rId3" Type="http://schemas.openxmlformats.org/officeDocument/2006/relationships/image" Target="../media/image1680.png"/><Relationship Id="rId7" Type="http://schemas.openxmlformats.org/officeDocument/2006/relationships/image" Target="../media/image284.png"/><Relationship Id="rId12" Type="http://schemas.openxmlformats.org/officeDocument/2006/relationships/image" Target="../media/image288.png"/><Relationship Id="rId17" Type="http://schemas.openxmlformats.org/officeDocument/2006/relationships/image" Target="../media/image293.png"/><Relationship Id="rId2" Type="http://schemas.openxmlformats.org/officeDocument/2006/relationships/image" Target="../media/image271.png"/><Relationship Id="rId16" Type="http://schemas.openxmlformats.org/officeDocument/2006/relationships/image" Target="../media/image29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3.png"/><Relationship Id="rId11" Type="http://schemas.openxmlformats.org/officeDocument/2006/relationships/image" Target="../media/image287.png"/><Relationship Id="rId5" Type="http://schemas.openxmlformats.org/officeDocument/2006/relationships/image" Target="../media/image282.png"/><Relationship Id="rId15" Type="http://schemas.openxmlformats.org/officeDocument/2006/relationships/image" Target="../media/image291.png"/><Relationship Id="rId10" Type="http://schemas.openxmlformats.org/officeDocument/2006/relationships/image" Target="../media/image286.png"/><Relationship Id="rId19" Type="http://schemas.openxmlformats.org/officeDocument/2006/relationships/image" Target="../media/image295.png"/><Relationship Id="rId4" Type="http://schemas.openxmlformats.org/officeDocument/2006/relationships/image" Target="../media/image281.png"/><Relationship Id="rId9" Type="http://schemas.openxmlformats.org/officeDocument/2006/relationships/image" Target="../media/image165.png"/><Relationship Id="rId14" Type="http://schemas.openxmlformats.org/officeDocument/2006/relationships/image" Target="../media/image290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13" Type="http://schemas.openxmlformats.org/officeDocument/2006/relationships/image" Target="../media/image302.png"/><Relationship Id="rId3" Type="http://schemas.openxmlformats.org/officeDocument/2006/relationships/image" Target="../media/image1680.png"/><Relationship Id="rId7" Type="http://schemas.openxmlformats.org/officeDocument/2006/relationships/image" Target="../media/image298.png"/><Relationship Id="rId12" Type="http://schemas.openxmlformats.org/officeDocument/2006/relationships/image" Target="../media/image301.png"/><Relationship Id="rId2" Type="http://schemas.openxmlformats.org/officeDocument/2006/relationships/image" Target="../media/image271.png"/><Relationship Id="rId16" Type="http://schemas.openxmlformats.org/officeDocument/2006/relationships/image" Target="../media/image30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7.png"/><Relationship Id="rId11" Type="http://schemas.openxmlformats.org/officeDocument/2006/relationships/image" Target="../media/image300.png"/><Relationship Id="rId5" Type="http://schemas.openxmlformats.org/officeDocument/2006/relationships/image" Target="../media/image296.png"/><Relationship Id="rId15" Type="http://schemas.openxmlformats.org/officeDocument/2006/relationships/image" Target="../media/image304.png"/><Relationship Id="rId10" Type="http://schemas.openxmlformats.org/officeDocument/2006/relationships/image" Target="../media/image290.png"/><Relationship Id="rId4" Type="http://schemas.openxmlformats.org/officeDocument/2006/relationships/image" Target="../media/image281.png"/><Relationship Id="rId9" Type="http://schemas.openxmlformats.org/officeDocument/2006/relationships/image" Target="../media/image299.png"/><Relationship Id="rId14" Type="http://schemas.openxmlformats.org/officeDocument/2006/relationships/image" Target="../media/image303.png"/></Relationships>
</file>

<file path=ppt/slides/_rels/slide7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0.png"/><Relationship Id="rId3" Type="http://schemas.openxmlformats.org/officeDocument/2006/relationships/image" Target="../media/image28.png"/><Relationship Id="rId21" Type="http://schemas.openxmlformats.org/officeDocument/2006/relationships/image" Target="../media/image307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111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07.png"/><Relationship Id="rId5" Type="http://schemas.openxmlformats.org/officeDocument/2006/relationships/image" Target="../media/image29.png"/><Relationship Id="rId10" Type="http://schemas.openxmlformats.org/officeDocument/2006/relationships/image" Target="../media/image1011.png"/><Relationship Id="rId4" Type="http://schemas.openxmlformats.org/officeDocument/2006/relationships/image" Target="../media/image3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07.png"/><Relationship Id="rId5" Type="http://schemas.openxmlformats.org/officeDocument/2006/relationships/image" Target="../media/image27.png"/><Relationship Id="rId10" Type="http://schemas.openxmlformats.org/officeDocument/2006/relationships/image" Target="../media/image1011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34BE2-80DA-4241-AF62-CB1542C633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600" dirty="0"/>
              <a:t>Foundations: </a:t>
            </a:r>
            <a:br>
              <a:rPr lang="en-GB" sz="3600" dirty="0"/>
            </a:br>
            <a:r>
              <a:rPr lang="en-GB" sz="3600" dirty="0"/>
              <a:t>Probabilistic Graphical Models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884F53-43C7-8041-BB5E-42EFDC745B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sz="1800" dirty="0"/>
              <a:t>Statistical Relational Artificial Intelligence</a:t>
            </a:r>
          </a:p>
          <a:p>
            <a:r>
              <a:rPr lang="en-GB" sz="1800" dirty="0"/>
              <a:t>(StaRAI)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5C149E-328F-5146-8520-C7F601EE3733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r>
              <a:rPr lang="en-GB"/>
              <a:t>Tanya Braun</a:t>
            </a: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0D88EA-FA75-2A4F-85B9-E9A246F3FA1C}"/>
              </a:ext>
            </a:extLst>
          </p:cNvPr>
          <p:cNvSpPr/>
          <p:nvPr/>
        </p:nvSpPr>
        <p:spPr>
          <a:xfrm>
            <a:off x="7481455" y="1962150"/>
            <a:ext cx="4244380" cy="3464454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4309F8F-E1F1-D54E-8C56-6F915FF3F796}"/>
              </a:ext>
            </a:extLst>
          </p:cNvPr>
          <p:cNvGrpSpPr/>
          <p:nvPr/>
        </p:nvGrpSpPr>
        <p:grpSpPr>
          <a:xfrm>
            <a:off x="9653944" y="2113538"/>
            <a:ext cx="1912373" cy="875915"/>
            <a:chOff x="614372" y="3444406"/>
            <a:chExt cx="2349979" cy="10763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27B3943D-A19C-C346-BC59-2980530F97F1}"/>
                    </a:ext>
                  </a:extLst>
                </p:cNvPr>
                <p:cNvSpPr txBox="1"/>
                <p:nvPr/>
              </p:nvSpPr>
              <p:spPr>
                <a:xfrm>
                  <a:off x="614372" y="4201660"/>
                  <a:ext cx="972000" cy="31909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sz="1200" i="1">
                            <a:latin typeface="Cambria Math" charset="0"/>
                          </a:rPr>
                          <m:t>𝑇𝑟𝑎𝑣𝑒𝑙</m:t>
                        </m:r>
                      </m:oMath>
                    </m:oMathPara>
                  </a14:m>
                  <a:endParaRPr lang="de-DE" sz="1200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27B3943D-A19C-C346-BC59-2980530F97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4372" y="4201660"/>
                  <a:ext cx="972000" cy="319096"/>
                </a:xfrm>
                <a:prstGeom prst="ellipse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704AD589-3E4C-3644-A001-1BC2D39D0CD5}"/>
                    </a:ext>
                  </a:extLst>
                </p:cNvPr>
                <p:cNvSpPr txBox="1"/>
                <p:nvPr/>
              </p:nvSpPr>
              <p:spPr>
                <a:xfrm>
                  <a:off x="1333315" y="3444406"/>
                  <a:ext cx="972000" cy="31909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704AD589-3E4C-3644-A001-1BC2D39D0C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33315" y="3444406"/>
                  <a:ext cx="972000" cy="319096"/>
                </a:xfrm>
                <a:prstGeom prst="ellipse">
                  <a:avLst/>
                </a:prstGeom>
                <a:blipFill>
                  <a:blip r:embed="rId3"/>
                  <a:stretch>
                    <a:fillRect b="-4348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F40AE9BD-E805-F243-BBC4-5EB5C13A3861}"/>
                    </a:ext>
                  </a:extLst>
                </p:cNvPr>
                <p:cNvSpPr txBox="1"/>
                <p:nvPr/>
              </p:nvSpPr>
              <p:spPr>
                <a:xfrm>
                  <a:off x="1992351" y="4185550"/>
                  <a:ext cx="972000" cy="31909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sz="1200" i="1">
                            <a:latin typeface="Cambria Math" charset="0"/>
                          </a:rPr>
                          <m:t>𝑆𝑖𝑐𝑘</m:t>
                        </m:r>
                      </m:oMath>
                    </m:oMathPara>
                  </a14:m>
                  <a:endParaRPr lang="de-DE" sz="1200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F40AE9BD-E805-F243-BBC4-5EB5C13A38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2351" y="4185550"/>
                  <a:ext cx="972000" cy="319096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308CF40E-3962-6B43-ADBA-061829AF2909}"/>
                </a:ext>
              </a:extLst>
            </p:cNvPr>
            <p:cNvCxnSpPr>
              <a:cxnSpLocks/>
              <a:stCxn id="9" idx="3"/>
              <a:endCxn id="8" idx="0"/>
            </p:cNvCxnSpPr>
            <p:nvPr/>
          </p:nvCxnSpPr>
          <p:spPr>
            <a:xfrm flipH="1">
              <a:off x="1100373" y="3716771"/>
              <a:ext cx="375289" cy="48488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2BAD5AC-91B1-984A-AAA8-6833B99DE2F2}"/>
                </a:ext>
              </a:extLst>
            </p:cNvPr>
            <p:cNvCxnSpPr>
              <a:cxnSpLocks/>
              <a:stCxn id="9" idx="5"/>
              <a:endCxn id="10" idx="0"/>
            </p:cNvCxnSpPr>
            <p:nvPr/>
          </p:nvCxnSpPr>
          <p:spPr>
            <a:xfrm>
              <a:off x="2162969" y="3716771"/>
              <a:ext cx="315383" cy="46877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F1B7E3D-929D-AE45-A4D1-373355102334}"/>
              </a:ext>
            </a:extLst>
          </p:cNvPr>
          <p:cNvGrpSpPr/>
          <p:nvPr/>
        </p:nvGrpSpPr>
        <p:grpSpPr>
          <a:xfrm>
            <a:off x="9712610" y="4373463"/>
            <a:ext cx="1934848" cy="881082"/>
            <a:chOff x="692704" y="3464504"/>
            <a:chExt cx="2377597" cy="10826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0EEFFC2E-C8BF-6E4F-8391-C5EC4614226C}"/>
                    </a:ext>
                  </a:extLst>
                </p:cNvPr>
                <p:cNvSpPr txBox="1"/>
                <p:nvPr/>
              </p:nvSpPr>
              <p:spPr>
                <a:xfrm>
                  <a:off x="692704" y="4203366"/>
                  <a:ext cx="972000" cy="31909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latin typeface="Cambria Math" charset="0"/>
                          </a:rPr>
                          <m:t>𝑇𝑟𝑎𝑣𝑒𝑙</m:t>
                        </m:r>
                      </m:oMath>
                    </m:oMathPara>
                  </a14:m>
                  <a:endParaRPr lang="de-DE" sz="120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0EEFFC2E-C8BF-6E4F-8391-C5EC461422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2704" y="4203366"/>
                  <a:ext cx="972000" cy="319096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C0A8FAC9-4149-BE4F-9D6D-9F50046D5D51}"/>
                    </a:ext>
                  </a:extLst>
                </p:cNvPr>
                <p:cNvSpPr txBox="1"/>
                <p:nvPr/>
              </p:nvSpPr>
              <p:spPr>
                <a:xfrm>
                  <a:off x="1351335" y="3464504"/>
                  <a:ext cx="972000" cy="31909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C0A8FAC9-4149-BE4F-9D6D-9F50046D5D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1335" y="3464504"/>
                  <a:ext cx="972000" cy="319096"/>
                </a:xfrm>
                <a:prstGeom prst="ellipse">
                  <a:avLst/>
                </a:prstGeom>
                <a:blipFill>
                  <a:blip r:embed="rId6"/>
                  <a:stretch>
                    <a:fillRect b="-4348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79DE435A-8918-0C4A-953C-BA278DDF2EF5}"/>
                    </a:ext>
                  </a:extLst>
                </p:cNvPr>
                <p:cNvSpPr txBox="1"/>
                <p:nvPr/>
              </p:nvSpPr>
              <p:spPr>
                <a:xfrm>
                  <a:off x="2058267" y="4228107"/>
                  <a:ext cx="1012034" cy="31909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latin typeface="Cambria Math" charset="0"/>
                          </a:rPr>
                          <m:t>𝑆𝑖𝑐𝑘</m:t>
                        </m:r>
                      </m:oMath>
                    </m:oMathPara>
                  </a14:m>
                  <a:endParaRPr lang="de-DE" sz="12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79DE435A-8918-0C4A-953C-BA278DDF2E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58267" y="4228107"/>
                  <a:ext cx="1012034" cy="319096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10942B8-8965-B549-B209-DEF7C7C769E7}"/>
                </a:ext>
              </a:extLst>
            </p:cNvPr>
            <p:cNvCxnSpPr>
              <a:cxnSpLocks/>
              <a:stCxn id="15" idx="3"/>
              <a:endCxn id="14" idx="0"/>
            </p:cNvCxnSpPr>
            <p:nvPr/>
          </p:nvCxnSpPr>
          <p:spPr>
            <a:xfrm flipH="1">
              <a:off x="1178705" y="3736869"/>
              <a:ext cx="314977" cy="466497"/>
            </a:xfrm>
            <a:prstGeom prst="straightConnector1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3F258385-1607-BC43-948F-279CF57D0A17}"/>
                </a:ext>
              </a:extLst>
            </p:cNvPr>
            <p:cNvCxnSpPr>
              <a:cxnSpLocks/>
              <a:stCxn id="15" idx="5"/>
              <a:endCxn id="16" idx="0"/>
            </p:cNvCxnSpPr>
            <p:nvPr/>
          </p:nvCxnSpPr>
          <p:spPr>
            <a:xfrm>
              <a:off x="2180989" y="3736869"/>
              <a:ext cx="383295" cy="491238"/>
            </a:xfrm>
            <a:prstGeom prst="straightConnector1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49444BF-EB2D-5E48-BA76-53623628D7BC}"/>
              </a:ext>
            </a:extLst>
          </p:cNvPr>
          <p:cNvGrpSpPr/>
          <p:nvPr/>
        </p:nvGrpSpPr>
        <p:grpSpPr>
          <a:xfrm>
            <a:off x="9688881" y="3279889"/>
            <a:ext cx="1982305" cy="875303"/>
            <a:chOff x="3061845" y="4101184"/>
            <a:chExt cx="2435914" cy="10755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0FEE2B28-D98C-B64F-96D1-397BEA0EF84B}"/>
                    </a:ext>
                  </a:extLst>
                </p:cNvPr>
                <p:cNvSpPr txBox="1"/>
                <p:nvPr/>
              </p:nvSpPr>
              <p:spPr>
                <a:xfrm>
                  <a:off x="3061845" y="4857686"/>
                  <a:ext cx="972000" cy="31909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latin typeface="Cambria Math" charset="0"/>
                          </a:rPr>
                          <m:t>𝑇𝑟𝑎𝑣𝑒𝑙</m:t>
                        </m:r>
                      </m:oMath>
                    </m:oMathPara>
                  </a14:m>
                  <a:endParaRPr lang="de-DE" sz="1200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0FEE2B28-D98C-B64F-96D1-397BEA0EF84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61845" y="4857686"/>
                  <a:ext cx="972000" cy="319096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CF3A4C1D-BB0D-194B-BF79-4DE3F5F219D8}"/>
                    </a:ext>
                  </a:extLst>
                </p:cNvPr>
                <p:cNvSpPr txBox="1"/>
                <p:nvPr/>
              </p:nvSpPr>
              <p:spPr>
                <a:xfrm>
                  <a:off x="3784840" y="4101184"/>
                  <a:ext cx="972000" cy="31909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CF3A4C1D-BB0D-194B-BF79-4DE3F5F219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84840" y="4101184"/>
                  <a:ext cx="972000" cy="319096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2392B7B7-21DD-3247-ACE2-3965AB6B16F8}"/>
                    </a:ext>
                  </a:extLst>
                </p:cNvPr>
                <p:cNvSpPr txBox="1"/>
                <p:nvPr/>
              </p:nvSpPr>
              <p:spPr>
                <a:xfrm>
                  <a:off x="4525759" y="4857685"/>
                  <a:ext cx="972000" cy="31909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latin typeface="Cambria Math" charset="0"/>
                          </a:rPr>
                          <m:t>𝑆𝑖𝑐𝑘</m:t>
                        </m:r>
                      </m:oMath>
                    </m:oMathPara>
                  </a14:m>
                  <a:endParaRPr lang="de-DE" sz="1200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2392B7B7-21DD-3247-ACE2-3965AB6B16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5759" y="4857685"/>
                  <a:ext cx="972000" cy="319096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56D1302-0CE7-7D4C-9CCD-68012418AD4E}"/>
                </a:ext>
              </a:extLst>
            </p:cNvPr>
            <p:cNvSpPr/>
            <p:nvPr/>
          </p:nvSpPr>
          <p:spPr>
            <a:xfrm>
              <a:off x="4939759" y="4534230"/>
              <a:ext cx="144000" cy="160531"/>
            </a:xfrm>
            <a:prstGeom prst="rect">
              <a:avLst/>
            </a:prstGeom>
            <a:solidFill>
              <a:schemeClr val="tx2">
                <a:lumMod val="9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5B56ABA-3F5D-7D4C-9367-BDE467F7FADC}"/>
                </a:ext>
              </a:extLst>
            </p:cNvPr>
            <p:cNvCxnSpPr>
              <a:cxnSpLocks/>
              <a:stCxn id="21" idx="5"/>
              <a:endCxn id="24" idx="0"/>
            </p:cNvCxnSpPr>
            <p:nvPr/>
          </p:nvCxnSpPr>
          <p:spPr>
            <a:xfrm>
              <a:off x="4614494" y="4373549"/>
              <a:ext cx="397266" cy="1606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3E21DD8-E015-A742-93D4-785C732AA5A9}"/>
                </a:ext>
              </a:extLst>
            </p:cNvPr>
            <p:cNvCxnSpPr>
              <a:cxnSpLocks/>
              <a:stCxn id="24" idx="2"/>
              <a:endCxn id="22" idx="0"/>
            </p:cNvCxnSpPr>
            <p:nvPr/>
          </p:nvCxnSpPr>
          <p:spPr>
            <a:xfrm>
              <a:off x="5011760" y="4694760"/>
              <a:ext cx="0" cy="1629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6D6777D-312D-6B43-9D49-DBFDDCD04F55}"/>
                </a:ext>
              </a:extLst>
            </p:cNvPr>
            <p:cNvSpPr/>
            <p:nvPr/>
          </p:nvSpPr>
          <p:spPr>
            <a:xfrm>
              <a:off x="3475845" y="4542495"/>
              <a:ext cx="144000" cy="144000"/>
            </a:xfrm>
            <a:prstGeom prst="rect">
              <a:avLst/>
            </a:prstGeom>
            <a:solidFill>
              <a:schemeClr val="tx2">
                <a:lumMod val="9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281BE80-A8AA-1E48-A66A-A41037E6ED8B}"/>
                </a:ext>
              </a:extLst>
            </p:cNvPr>
            <p:cNvCxnSpPr>
              <a:cxnSpLocks/>
              <a:stCxn id="21" idx="3"/>
              <a:endCxn id="27" idx="0"/>
            </p:cNvCxnSpPr>
            <p:nvPr/>
          </p:nvCxnSpPr>
          <p:spPr>
            <a:xfrm flipH="1">
              <a:off x="3547846" y="4373549"/>
              <a:ext cx="379341" cy="1689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B8C7F0D-A564-B248-87D5-00B1CE0BB5FE}"/>
                </a:ext>
              </a:extLst>
            </p:cNvPr>
            <p:cNvCxnSpPr>
              <a:cxnSpLocks/>
              <a:stCxn id="27" idx="2"/>
              <a:endCxn id="20" idx="0"/>
            </p:cNvCxnSpPr>
            <p:nvPr/>
          </p:nvCxnSpPr>
          <p:spPr>
            <a:xfrm>
              <a:off x="3547846" y="4686495"/>
              <a:ext cx="0" cy="1711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9544335-6036-FF42-9A51-9B57CA1BDA63}"/>
                </a:ext>
              </a:extLst>
            </p:cNvPr>
            <p:cNvSpPr/>
            <p:nvPr/>
          </p:nvSpPr>
          <p:spPr>
            <a:xfrm>
              <a:off x="4940089" y="4225796"/>
              <a:ext cx="144000" cy="144000"/>
            </a:xfrm>
            <a:prstGeom prst="rect">
              <a:avLst/>
            </a:prstGeom>
            <a:solidFill>
              <a:schemeClr val="tx2">
                <a:lumMod val="9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6B35760E-E751-C142-9618-7C5A463B2034}"/>
                </a:ext>
              </a:extLst>
            </p:cNvPr>
            <p:cNvCxnSpPr>
              <a:cxnSpLocks/>
              <a:stCxn id="21" idx="6"/>
              <a:endCxn id="30" idx="1"/>
            </p:cNvCxnSpPr>
            <p:nvPr/>
          </p:nvCxnSpPr>
          <p:spPr>
            <a:xfrm>
              <a:off x="4756840" y="4260733"/>
              <a:ext cx="183249" cy="3706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0" name="Table 49">
                <a:extLst>
                  <a:ext uri="{FF2B5EF4-FFF2-40B4-BE49-F238E27FC236}">
                    <a16:creationId xmlns:a16="http://schemas.microsoft.com/office/drawing/2014/main" id="{04B55E48-4DD0-F04D-B0E9-8E3CA4CC63C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12418283"/>
                  </p:ext>
                </p:extLst>
              </p:nvPr>
            </p:nvGraphicFramePr>
            <p:xfrm>
              <a:off x="7639017" y="2113538"/>
              <a:ext cx="1974342" cy="246888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49009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8521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90093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0894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2736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2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200" b="0" i="1" smtClean="0">
                                    <a:latin typeface="Cambria Math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200" b="0" i="1" smtClean="0">
                                    <a:latin typeface="Cambria Math" charset="0"/>
                                  </a:rPr>
                                  <m:t>𝑆𝑖𝑐𝑘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736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2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2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2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0.20</m:t>
                                </m:r>
                              </m:oMath>
                            </m:oMathPara>
                          </a14:m>
                          <a:endParaRPr lang="en-US" sz="12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736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2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2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2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0.24</m:t>
                                </m:r>
                              </m:oMath>
                            </m:oMathPara>
                          </a14:m>
                          <a:endParaRPr lang="en-US" sz="12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736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2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2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2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0.28</m:t>
                                </m:r>
                              </m:oMath>
                            </m:oMathPara>
                          </a14:m>
                          <a:endParaRPr lang="en-US" sz="12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2736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2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2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2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0.08</m:t>
                                </m:r>
                              </m:oMath>
                            </m:oMathPara>
                          </a14:m>
                          <a:endParaRPr lang="en-US" sz="12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2736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2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2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2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0.05</m:t>
                                </m:r>
                              </m:oMath>
                            </m:oMathPara>
                          </a14:m>
                          <a:endParaRPr lang="en-US" sz="12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2736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2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2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2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0.06</m:t>
                                </m:r>
                              </m:oMath>
                            </m:oMathPara>
                          </a14:m>
                          <a:endParaRPr lang="en-US" sz="12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2736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2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2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2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0.07</m:t>
                                </m:r>
                              </m:oMath>
                            </m:oMathPara>
                          </a14:m>
                          <a:endParaRPr lang="en-US" sz="12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2736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2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2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2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0.02</m:t>
                                </m:r>
                              </m:oMath>
                            </m:oMathPara>
                          </a14:m>
                          <a:endParaRPr lang="en-US" sz="12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0" name="Table 49">
                <a:extLst>
                  <a:ext uri="{FF2B5EF4-FFF2-40B4-BE49-F238E27FC236}">
                    <a16:creationId xmlns:a16="http://schemas.microsoft.com/office/drawing/2014/main" id="{04B55E48-4DD0-F04D-B0E9-8E3CA4CC63C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12418283"/>
                  </p:ext>
                </p:extLst>
              </p:nvPr>
            </p:nvGraphicFramePr>
            <p:xfrm>
              <a:off x="7639017" y="2113538"/>
              <a:ext cx="1974342" cy="246888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49009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8521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90093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0894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2743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1"/>
                          <a:stretch>
                            <a:fillRect l="-2564" t="-4545" r="-302564" b="-7863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1"/>
                          <a:stretch>
                            <a:fillRect l="-86957" t="-4545" r="-156522" b="-7863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1"/>
                          <a:stretch>
                            <a:fillRect l="-220513" t="-4545" r="-84615" b="-7863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1"/>
                          <a:stretch>
                            <a:fillRect l="-390625" t="-4545" r="-3125" b="-78636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1"/>
                          <a:stretch>
                            <a:fillRect l="-2564" t="-109524" r="-302564" b="-7238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1"/>
                          <a:stretch>
                            <a:fillRect l="-86957" t="-109524" r="-156522" b="-7238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1"/>
                          <a:stretch>
                            <a:fillRect l="-220513" t="-109524" r="-84615" b="-7238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1"/>
                          <a:stretch>
                            <a:fillRect l="-390625" t="-109524" r="-3125" b="-72381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1"/>
                          <a:stretch>
                            <a:fillRect l="-2564" t="-200000" r="-302564" b="-59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1"/>
                          <a:stretch>
                            <a:fillRect l="-86957" t="-200000" r="-156522" b="-59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1"/>
                          <a:stretch>
                            <a:fillRect l="-220513" t="-200000" r="-84615" b="-59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1"/>
                          <a:stretch>
                            <a:fillRect l="-390625" t="-200000" r="-3125" b="-59090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1"/>
                          <a:stretch>
                            <a:fillRect l="-2564" t="-300000" r="-302564" b="-49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1"/>
                          <a:stretch>
                            <a:fillRect l="-86957" t="-300000" r="-156522" b="-49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1"/>
                          <a:stretch>
                            <a:fillRect l="-220513" t="-300000" r="-84615" b="-49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1"/>
                          <a:stretch>
                            <a:fillRect l="-390625" t="-300000" r="-3125" b="-49090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1"/>
                          <a:stretch>
                            <a:fillRect l="-2564" t="-419048" r="-302564" b="-4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1"/>
                          <a:stretch>
                            <a:fillRect l="-86957" t="-419048" r="-156522" b="-4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1"/>
                          <a:stretch>
                            <a:fillRect l="-220513" t="-419048" r="-84615" b="-4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1"/>
                          <a:stretch>
                            <a:fillRect l="-390625" t="-419048" r="-3125" b="-4142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1"/>
                          <a:stretch>
                            <a:fillRect l="-2564" t="-495455" r="-302564" b="-29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1"/>
                          <a:stretch>
                            <a:fillRect l="-86957" t="-495455" r="-156522" b="-29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1"/>
                          <a:stretch>
                            <a:fillRect l="-220513" t="-495455" r="-84615" b="-29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1"/>
                          <a:stretch>
                            <a:fillRect l="-390625" t="-495455" r="-3125" b="-29545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1"/>
                          <a:stretch>
                            <a:fillRect l="-2564" t="-595455" r="-302564" b="-19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1"/>
                          <a:stretch>
                            <a:fillRect l="-86957" t="-595455" r="-156522" b="-19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1"/>
                          <a:stretch>
                            <a:fillRect l="-220513" t="-595455" r="-84615" b="-19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1"/>
                          <a:stretch>
                            <a:fillRect l="-390625" t="-595455" r="-3125" b="-19545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1"/>
                          <a:stretch>
                            <a:fillRect l="-2564" t="-728571" r="-302564" b="-1047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1"/>
                          <a:stretch>
                            <a:fillRect l="-86957" t="-728571" r="-156522" b="-1047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1"/>
                          <a:stretch>
                            <a:fillRect l="-220513" t="-728571" r="-84615" b="-1047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1"/>
                          <a:stretch>
                            <a:fillRect l="-390625" t="-728571" r="-3125" b="-10476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1"/>
                          <a:stretch>
                            <a:fillRect l="-2564" t="-790909" r="-3025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1"/>
                          <a:stretch>
                            <a:fillRect l="-86957" t="-790909" r="-1565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1"/>
                          <a:stretch>
                            <a:fillRect l="-220513" t="-790909" r="-8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1"/>
                          <a:stretch>
                            <a:fillRect l="-390625" t="-790909" r="-312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61" name="Group 60">
            <a:extLst>
              <a:ext uri="{FF2B5EF4-FFF2-40B4-BE49-F238E27FC236}">
                <a16:creationId xmlns:a16="http://schemas.microsoft.com/office/drawing/2014/main" id="{B646773E-BA26-B142-AAE3-556CC9DC77B5}"/>
              </a:ext>
            </a:extLst>
          </p:cNvPr>
          <p:cNvGrpSpPr/>
          <p:nvPr/>
        </p:nvGrpSpPr>
        <p:grpSpPr>
          <a:xfrm>
            <a:off x="7663280" y="4693556"/>
            <a:ext cx="1885510" cy="733048"/>
            <a:chOff x="8139768" y="4267837"/>
            <a:chExt cx="1885510" cy="73304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F8FE622D-9AB8-CA44-9FC6-CF83E4AF3CBB}"/>
                    </a:ext>
                  </a:extLst>
                </p:cNvPr>
                <p:cNvSpPr/>
                <p:nvPr/>
              </p:nvSpPr>
              <p:spPr>
                <a:xfrm>
                  <a:off x="9568141" y="4637757"/>
                  <a:ext cx="457137" cy="259675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F8FE622D-9AB8-CA44-9FC6-CF83E4AF3CB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68141" y="4637757"/>
                  <a:ext cx="457137" cy="259675"/>
                </a:xfrm>
                <a:prstGeom prst="ellipse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59208117-E041-054B-A2AA-A4241A3C668A}"/>
                    </a:ext>
                  </a:extLst>
                </p:cNvPr>
                <p:cNvSpPr/>
                <p:nvPr/>
              </p:nvSpPr>
              <p:spPr>
                <a:xfrm>
                  <a:off x="8139768" y="4636240"/>
                  <a:ext cx="701123" cy="259675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59208117-E041-054B-A2AA-A4241A3C668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39768" y="4636240"/>
                  <a:ext cx="701123" cy="259675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03CCB93E-6851-C74D-BC50-30D756421E97}"/>
                    </a:ext>
                  </a:extLst>
                </p:cNvPr>
                <p:cNvSpPr/>
                <p:nvPr/>
              </p:nvSpPr>
              <p:spPr>
                <a:xfrm>
                  <a:off x="8986881" y="4267837"/>
                  <a:ext cx="507269" cy="259675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03CCB93E-6851-C74D-BC50-30D756421E9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86881" y="4267837"/>
                  <a:ext cx="507269" cy="259675"/>
                </a:xfrm>
                <a:prstGeom prst="ellipse">
                  <a:avLst/>
                </a:prstGeom>
                <a:blipFill>
                  <a:blip r:embed="rId14"/>
                  <a:stretch>
                    <a:fillRect b="-4545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16CD7209-D103-CD48-B465-7F015473F66B}"/>
                </a:ext>
              </a:extLst>
            </p:cNvPr>
            <p:cNvCxnSpPr>
              <a:cxnSpLocks/>
              <a:stCxn id="63" idx="6"/>
              <a:endCxn id="69" idx="1"/>
            </p:cNvCxnSpPr>
            <p:nvPr/>
          </p:nvCxnSpPr>
          <p:spPr>
            <a:xfrm>
              <a:off x="8840891" y="4766078"/>
              <a:ext cx="327625" cy="151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6A563237-A010-F34C-9527-FFE82969A081}"/>
                </a:ext>
              </a:extLst>
            </p:cNvPr>
            <p:cNvCxnSpPr>
              <a:cxnSpLocks/>
              <a:stCxn id="64" idx="4"/>
              <a:endCxn id="69" idx="0"/>
            </p:cNvCxnSpPr>
            <p:nvPr/>
          </p:nvCxnSpPr>
          <p:spPr>
            <a:xfrm>
              <a:off x="9240516" y="4527512"/>
              <a:ext cx="0" cy="168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2123B50A-57A2-8149-A208-917999A09B33}"/>
                </a:ext>
              </a:extLst>
            </p:cNvPr>
            <p:cNvCxnSpPr>
              <a:cxnSpLocks/>
              <a:stCxn id="62" idx="2"/>
              <a:endCxn id="69" idx="3"/>
            </p:cNvCxnSpPr>
            <p:nvPr/>
          </p:nvCxnSpPr>
          <p:spPr>
            <a:xfrm flipH="1">
              <a:off x="9312516" y="4767595"/>
              <a:ext cx="2556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E0BA8CBE-1F69-2B4A-A9A7-69D474504DEB}"/>
                </a:ext>
              </a:extLst>
            </p:cNvPr>
            <p:cNvGrpSpPr/>
            <p:nvPr/>
          </p:nvGrpSpPr>
          <p:grpSpPr>
            <a:xfrm>
              <a:off x="9168516" y="4695595"/>
              <a:ext cx="317829" cy="305290"/>
              <a:chOff x="9846969" y="2741408"/>
              <a:chExt cx="317829" cy="305290"/>
            </a:xfrm>
          </p:grpSpPr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C411A440-DC7C-814A-92F4-418A6D8E1907}"/>
                  </a:ext>
                </a:extLst>
              </p:cNvPr>
              <p:cNvSpPr/>
              <p:nvPr/>
            </p:nvSpPr>
            <p:spPr>
              <a:xfrm>
                <a:off x="9846969" y="2741408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0" name="TextBox 69">
                    <a:extLst>
                      <a:ext uri="{FF2B5EF4-FFF2-40B4-BE49-F238E27FC236}">
                        <a16:creationId xmlns:a16="http://schemas.microsoft.com/office/drawing/2014/main" id="{59D55E78-9DDE-004C-A461-E01504A773D3}"/>
                      </a:ext>
                    </a:extLst>
                  </p:cNvPr>
                  <p:cNvSpPr txBox="1"/>
                  <p:nvPr/>
                </p:nvSpPr>
                <p:spPr>
                  <a:xfrm>
                    <a:off x="9990969" y="2885115"/>
                    <a:ext cx="173829" cy="16158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05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05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sz="1050" b="1" i="1" smtClean="0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sub>
                          </m:sSub>
                        </m:oMath>
                      </m:oMathPara>
                    </a14:m>
                    <a:endParaRPr lang="en-GB" sz="1050" dirty="0"/>
                  </a:p>
                </p:txBody>
              </p:sp>
            </mc:Choice>
            <mc:Fallback xmlns="">
              <p:sp>
                <p:nvSpPr>
                  <p:cNvPr id="70" name="TextBox 69">
                    <a:extLst>
                      <a:ext uri="{FF2B5EF4-FFF2-40B4-BE49-F238E27FC236}">
                        <a16:creationId xmlns:a16="http://schemas.microsoft.com/office/drawing/2014/main" id="{59D55E78-9DDE-004C-A461-E01504A773D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990969" y="2885115"/>
                    <a:ext cx="173829" cy="161583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23077" r="-7692" b="-1538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4079645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DC959-9483-354B-B674-C0BAA3A67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Query Syntax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15">
                <a:extLst>
                  <a:ext uri="{FF2B5EF4-FFF2-40B4-BE49-F238E27FC236}">
                    <a16:creationId xmlns:a16="http://schemas.microsoft.com/office/drawing/2014/main" id="{DB93BD61-A0D5-4443-9524-653FE7E5587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6" y="1665066"/>
                <a:ext cx="7927732" cy="4240848"/>
              </a:xfrm>
            </p:spPr>
            <p:txBody>
              <a:bodyPr>
                <a:noAutofit/>
              </a:bodyPr>
              <a:lstStyle/>
              <a:p>
                <a:r>
                  <a:rPr lang="en-GB" dirty="0"/>
                  <a:t>Marginal probability (distribution) w.r.t.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de-DE" b="1" i="1" dirty="0" smtClean="0">
                            <a:latin typeface="Cambria Math" panose="02040503050406030204" pitchFamily="18" charset="0"/>
                          </a:rPr>
                          <m:t>𝑹</m:t>
                        </m:r>
                      </m:sub>
                    </m:sSub>
                  </m:oMath>
                </a14:m>
                <a:r>
                  <a:rPr lang="en-GB" dirty="0"/>
                  <a:t>: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</m:d>
                  </m:oMath>
                </a14:m>
                <a:endParaRPr lang="en-GB" dirty="0">
                  <a:solidFill>
                    <a:schemeClr val="accent1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𝑟𝑣</m:t>
                    </m:r>
                    <m:d>
                      <m:dPr>
                        <m:ctrlPr>
                          <a:rPr lang="de-DE" b="1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</m:d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r>
                      <a:rPr lang="de-DE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𝑹</m:t>
                    </m:r>
                  </m:oMath>
                </a14:m>
                <a:endParaRPr lang="de-DE" b="1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𝑣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.</m:t>
                        </m:r>
                      </m:e>
                    </m:d>
                  </m:oMath>
                </a14:m>
                <a:r>
                  <a:rPr lang="en-GB" dirty="0"/>
                  <a:t>: shorthand notation to refer to random variables in the input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GB" b="1" i="1" dirty="0" smtClean="0">
                        <a:latin typeface="Cambria Math" panose="02040503050406030204" pitchFamily="18" charset="0"/>
                      </a:rPr>
                      <m:t>𝑺</m:t>
                    </m:r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: random variables or events</a:t>
                </a:r>
              </a:p>
              <a:p>
                <a:pPr lvl="1"/>
                <a:r>
                  <a:rPr lang="en-GB" dirty="0">
                    <a:ea typeface="Cambria Math" panose="02040503050406030204" pitchFamily="18" charset="0"/>
                  </a:rPr>
                  <a:t>Example: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𝑇𝑟𝑎𝑣𝑒𝑙</m:t>
                        </m:r>
                      </m:e>
                    </m:d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r>
                  <a:rPr lang="en-GB" dirty="0"/>
                  <a:t>Conditional marginal probability distribution w.r.t.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de-DE" b="1" i="1" dirty="0">
                            <a:latin typeface="Cambria Math" panose="02040503050406030204" pitchFamily="18" charset="0"/>
                          </a:rPr>
                          <m:t>𝑹</m:t>
                        </m:r>
                      </m:sub>
                    </m:sSub>
                  </m:oMath>
                </a14:m>
                <a:r>
                  <a:rPr lang="en-GB" dirty="0"/>
                  <a:t>: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e>
                        <m:r>
                          <a:rPr lang="de-DE" b="1" i="1" dirty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</m:d>
                  </m:oMath>
                </a14:m>
                <a:endParaRPr lang="en-GB" dirty="0"/>
              </a:p>
              <a:p>
                <a:pPr lvl="2"/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𝑟𝑣</m:t>
                    </m:r>
                    <m:d>
                      <m:dPr>
                        <m:ctrlPr>
                          <a:rPr lang="de-DE" b="1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𝑺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1" i="1" dirty="0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r>
                      <a:rPr lang="de-DE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𝑹</m:t>
                    </m:r>
                  </m:oMath>
                </a14:m>
                <a:endParaRPr lang="de-DE" b="1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en-GB" b="1" i="1" dirty="0">
                        <a:latin typeface="Cambria Math" panose="02040503050406030204" pitchFamily="18" charset="0"/>
                      </a:rPr>
                      <m:t>𝑺</m:t>
                    </m:r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de-DE" b="1" i="1" dirty="0">
                        <a:latin typeface="Cambria Math" panose="02040503050406030204" pitchFamily="18" charset="0"/>
                      </a:rPr>
                      <m:t>𝑻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a:rPr lang="en-GB" b="1" i="1" dirty="0">
                        <a:latin typeface="Cambria Math" panose="02040503050406030204" pitchFamily="18" charset="0"/>
                      </a:rPr>
                      <m:t>𝑺</m:t>
                    </m:r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: random variables or events</a:t>
                </a:r>
              </a:p>
              <a:p>
                <a:pPr marL="538163" lvl="1" indent="-279400">
                  <a:tabLst>
                    <a:tab pos="842963" algn="l"/>
                  </a:tabLst>
                </a:pPr>
                <a14:m>
                  <m:oMath xmlns:m="http://schemas.openxmlformats.org/officeDocument/2006/math">
                    <m:r>
                      <a:rPr lang="de-DE" b="1" i="1" dirty="0">
                        <a:latin typeface="Cambria Math" panose="02040503050406030204" pitchFamily="18" charset="0"/>
                      </a:rPr>
                      <m:t>𝑻</m:t>
                    </m:r>
                  </m:oMath>
                </a14:m>
                <a:r>
                  <a:rPr lang="en-GB" dirty="0"/>
                  <a:t>: </a:t>
                </a:r>
                <a:r>
                  <a:rPr lang="en-GB" dirty="0">
                    <a:ea typeface="Cambria Math" panose="02040503050406030204" pitchFamily="18" charset="0"/>
                  </a:rPr>
                  <a:t>random variables or </a:t>
                </a:r>
                <a:br>
                  <a:rPr lang="en-GB" dirty="0">
                    <a:ea typeface="Cambria Math" panose="02040503050406030204" pitchFamily="18" charset="0"/>
                  </a:rPr>
                </a:br>
                <a:r>
                  <a:rPr lang="en-GB" dirty="0">
                    <a:ea typeface="Cambria Math" panose="02040503050406030204" pitchFamily="18" charset="0"/>
                  </a:rPr>
                  <a:t>	events </a:t>
                </a:r>
                <a14:m>
                  <m:oMath xmlns:m="http://schemas.openxmlformats.org/officeDocument/2006/math">
                    <m:r>
                      <a:rPr lang="de-DE" b="1" i="1" dirty="0"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(considered observations, called </a:t>
                </a:r>
                <a:r>
                  <a:rPr lang="en-GB" dirty="0">
                    <a:solidFill>
                      <a:schemeClr val="accent6"/>
                    </a:solidFill>
                    <a:ea typeface="Cambria Math" panose="02040503050406030204" pitchFamily="18" charset="0"/>
                  </a:rPr>
                  <a:t>evidence</a:t>
                </a:r>
                <a:r>
                  <a:rPr lang="en-GB" dirty="0">
                    <a:ea typeface="Cambria Math" panose="02040503050406030204" pitchFamily="18" charset="0"/>
                  </a:rPr>
                  <a:t>)</a:t>
                </a:r>
              </a:p>
              <a:p>
                <a:pPr marL="538163" lvl="1" indent="-279400">
                  <a:tabLst>
                    <a:tab pos="842963" algn="l"/>
                  </a:tabLst>
                </a:pPr>
                <a:r>
                  <a:rPr lang="en-GB" dirty="0">
                    <a:ea typeface="Cambria Math" panose="02040503050406030204" pitchFamily="18" charset="0"/>
                  </a:rPr>
                  <a:t>Example: </a:t>
                </a:r>
                <a14:m>
                  <m:oMath xmlns:m="http://schemas.openxmlformats.org/officeDocument/2006/math">
                    <m:r>
                      <a:rPr lang="en-GB" sz="24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𝑇𝑟𝑎𝑣𝑒𝑙</m:t>
                        </m:r>
                      </m:e>
                      <m:e>
                        <m:r>
                          <a:rPr lang="en-GB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e>
                    </m:d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de-DE" sz="22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200" i="1"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sz="2200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de-DE" sz="22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𝑠𝑖𝑐𝑘</m:t>
                        </m:r>
                      </m:e>
                    </m:d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Content Placeholder 15">
                <a:extLst>
                  <a:ext uri="{FF2B5EF4-FFF2-40B4-BE49-F238E27FC236}">
                    <a16:creationId xmlns:a16="http://schemas.microsoft.com/office/drawing/2014/main" id="{DB93BD61-A0D5-4443-9524-653FE7E558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5066"/>
                <a:ext cx="7927732" cy="4240848"/>
              </a:xfrm>
              <a:blipFill>
                <a:blip r:embed="rId2"/>
                <a:stretch>
                  <a:fillRect l="-2077" t="-2687" b="-41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61F1D9-B940-9B47-8DDF-D5148F1082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10</a:t>
            </a:fld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A207DA-7CB0-874F-ADD6-6F9D6104614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PGMs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D53BF5-C6A5-8849-8DBC-2CFBED224F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7B2F6C69-67BF-8847-9843-29009D814BA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15522010"/>
                  </p:ext>
                </p:extLst>
              </p:nvPr>
            </p:nvGraphicFramePr>
            <p:xfrm>
              <a:off x="9105971" y="1177806"/>
              <a:ext cx="2778570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3051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68859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708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𝑆𝑖𝑐𝑘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0.20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0.24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0.28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0.08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0.05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0.06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0.07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0.02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7B2F6C69-67BF-8847-9843-29009D814BA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15522010"/>
                  </p:ext>
                </p:extLst>
              </p:nvPr>
            </p:nvGraphicFramePr>
            <p:xfrm>
              <a:off x="9105971" y="1177806"/>
              <a:ext cx="2778570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3051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68859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708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r="-305556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3333" r="-150000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24074" r="-83333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88889" b="-8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100000" r="-305556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3333" t="-100000" r="-150000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24074" t="-100000" r="-83333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88889" t="-100000" b="-7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200000" r="-305556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3333" t="-200000" r="-150000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24074" t="-200000" r="-83333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88889" t="-200000" b="-6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300000" r="-305556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3333" t="-300000" r="-150000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24074" t="-300000" r="-83333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88889" t="-300000" b="-5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414286" r="-305556" b="-417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3333" t="-414286" r="-150000" b="-417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24074" t="-414286" r="-83333" b="-417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88889" t="-414286" b="-41785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496552" r="-305556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3333" t="-496552" r="-150000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24074" t="-496552" r="-83333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88889" t="-496552" b="-3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596552" r="-305556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3333" t="-596552" r="-150000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24074" t="-596552" r="-83333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88889" t="-596552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696552" r="-305556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3333" t="-696552" r="-150000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24074" t="-696552" r="-83333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88889" t="-696552" b="-1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796552" r="-305556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3333" t="-796552" r="-150000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24074" t="-796552" r="-83333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88889" t="-796552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9DE1D06B-9B99-7C4B-BAA6-C1F7E480C5CD}"/>
              </a:ext>
            </a:extLst>
          </p:cNvPr>
          <p:cNvGrpSpPr/>
          <p:nvPr/>
        </p:nvGrpSpPr>
        <p:grpSpPr>
          <a:xfrm>
            <a:off x="8940125" y="4616588"/>
            <a:ext cx="2891550" cy="1289326"/>
            <a:chOff x="7684951" y="4084198"/>
            <a:chExt cx="2891550" cy="12893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CC91C8AD-7609-3D4D-BA2D-AF96F94C211C}"/>
                    </a:ext>
                  </a:extLst>
                </p:cNvPr>
                <p:cNvSpPr/>
                <p:nvPr/>
              </p:nvSpPr>
              <p:spPr>
                <a:xfrm>
                  <a:off x="9890797" y="4979762"/>
                  <a:ext cx="685704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CC91C8AD-7609-3D4D-BA2D-AF96F94C211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90797" y="4979762"/>
                  <a:ext cx="685704" cy="389513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C24D977A-91BC-304D-ABEF-1000727E51A0}"/>
                    </a:ext>
                  </a:extLst>
                </p:cNvPr>
                <p:cNvSpPr/>
                <p:nvPr/>
              </p:nvSpPr>
              <p:spPr>
                <a:xfrm>
                  <a:off x="7684951" y="4984011"/>
                  <a:ext cx="1049430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C24D977A-91BC-304D-ABEF-1000727E51A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84951" y="4984011"/>
                  <a:ext cx="1049430" cy="389513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C85F7190-CB60-4747-A609-40625C0F10C4}"/>
                    </a:ext>
                  </a:extLst>
                </p:cNvPr>
                <p:cNvSpPr/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59" name="Oval 158">
                  <a:extLst>
                    <a:ext uri="{FF2B5EF4-FFF2-40B4-BE49-F238E27FC236}">
                      <a16:creationId xmlns:a16="http://schemas.microsoft.com/office/drawing/2014/main" id="{BA57A76A-1A60-8D4B-A7E5-0DE4E3A414C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blipFill>
                  <a:blip r:embed="rId10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38AA80E-81EE-1248-9E85-8FF636F00B95}"/>
                </a:ext>
              </a:extLst>
            </p:cNvPr>
            <p:cNvCxnSpPr>
              <a:cxnSpLocks/>
              <a:stCxn id="21" idx="0"/>
              <a:endCxn id="27" idx="1"/>
            </p:cNvCxnSpPr>
            <p:nvPr/>
          </p:nvCxnSpPr>
          <p:spPr>
            <a:xfrm flipV="1">
              <a:off x="8209666" y="4767595"/>
              <a:ext cx="958850" cy="2164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2E32A6F-60DA-1E49-BCE7-9DE8DCE75A4C}"/>
                </a:ext>
              </a:extLst>
            </p:cNvPr>
            <p:cNvCxnSpPr>
              <a:cxnSpLocks/>
              <a:stCxn id="22" idx="4"/>
              <a:endCxn id="27" idx="0"/>
            </p:cNvCxnSpPr>
            <p:nvPr/>
          </p:nvCxnSpPr>
          <p:spPr>
            <a:xfrm>
              <a:off x="9240083" y="4473711"/>
              <a:ext cx="433" cy="2218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77D3C05-C675-2E4D-91A8-4519B50DC720}"/>
                </a:ext>
              </a:extLst>
            </p:cNvPr>
            <p:cNvCxnSpPr>
              <a:cxnSpLocks/>
              <a:stCxn id="20" idx="0"/>
              <a:endCxn id="27" idx="3"/>
            </p:cNvCxnSpPr>
            <p:nvPr/>
          </p:nvCxnSpPr>
          <p:spPr>
            <a:xfrm flipH="1" flipV="1">
              <a:off x="9312516" y="4767595"/>
              <a:ext cx="921133" cy="2121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B9CC801-7628-784B-ACCE-F0C4613BEB62}"/>
                </a:ext>
              </a:extLst>
            </p:cNvPr>
            <p:cNvGrpSpPr/>
            <p:nvPr/>
          </p:nvGrpSpPr>
          <p:grpSpPr>
            <a:xfrm>
              <a:off x="9168516" y="4695595"/>
              <a:ext cx="374191" cy="359151"/>
              <a:chOff x="9846969" y="2741408"/>
              <a:chExt cx="374191" cy="359151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2A30653A-73DD-6041-9501-559D1BDB2B68}"/>
                  </a:ext>
                </a:extLst>
              </p:cNvPr>
              <p:cNvSpPr/>
              <p:nvPr/>
            </p:nvSpPr>
            <p:spPr>
              <a:xfrm>
                <a:off x="9846969" y="2741408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007EBF02-9D2B-5F48-AD00-9304087B1C33}"/>
                      </a:ext>
                    </a:extLst>
                  </p:cNvPr>
                  <p:cNvSpPr txBox="1"/>
                  <p:nvPr/>
                </p:nvSpPr>
                <p:spPr>
                  <a:xfrm>
                    <a:off x="9990969" y="2885115"/>
                    <a:ext cx="230191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sz="1400" b="1" i="1" smtClean="0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007EBF02-9D2B-5F48-AD00-9304087B1C3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990969" y="2885115"/>
                    <a:ext cx="230191" cy="215444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15789" r="-5263" b="-1111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3525407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DC959-9483-354B-B674-C0BAA3A67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Answering Marginal Queries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15">
                <a:extLst>
                  <a:ext uri="{FF2B5EF4-FFF2-40B4-BE49-F238E27FC236}">
                    <a16:creationId xmlns:a16="http://schemas.microsoft.com/office/drawing/2014/main" id="{DB93BD61-A0D5-4443-9524-653FE7E5587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6" y="1665066"/>
                <a:ext cx="7927732" cy="4240848"/>
              </a:xfrm>
            </p:spPr>
            <p:txBody>
              <a:bodyPr>
                <a:noAutofit/>
              </a:bodyPr>
              <a:lstStyle/>
              <a:p>
                <a:r>
                  <a:rPr lang="en-GB" dirty="0"/>
                  <a:t>Solving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</m:d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: </a:t>
                </a:r>
                <a:r>
                  <a:rPr lang="en-GB" dirty="0"/>
                  <a:t>Eliminate all non-query terms </a:t>
                </a:r>
                <a14:m>
                  <m:oMath xmlns:m="http://schemas.openxmlformats.org/officeDocument/2006/math">
                    <m:r>
                      <a:rPr lang="en-GB" b="1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𝑼</m:t>
                    </m:r>
                  </m:oMath>
                </a14:m>
                <a:endParaRPr lang="en-GB" dirty="0">
                  <a:solidFill>
                    <a:srgbClr val="FFC000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GB" b="1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𝑼</m:t>
                    </m:r>
                    <m:r>
                      <a:rPr lang="en-GB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𝑹</m:t>
                    </m:r>
                    <m:r>
                      <a:rPr lang="en-GB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r>
                      <a:rPr lang="en-GB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𝑟𝑣</m:t>
                    </m:r>
                    <m:d>
                      <m:dPr>
                        <m:ctrlPr>
                          <a:rPr lang="en-GB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</m:d>
                  </m:oMath>
                </a14:m>
                <a:endParaRPr lang="en-GB" b="1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lvl="2"/>
                <a:endParaRPr lang="en-GB" dirty="0"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b="1" i="1" smtClean="0">
                              <a:latin typeface="Cambria Math" panose="02040503050406030204" pitchFamily="18" charset="0"/>
                            </a:rPr>
                            <m:t>𝒖</m:t>
                          </m:r>
                          <m:r>
                            <m:rPr>
                              <m:brk m:alnAt="7"/>
                            </m:r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𝑟𝑎𝑛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brk m:alnAt="7"/>
                            </m:rPr>
                            <a:rPr lang="de-DE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𝑼</m:t>
                          </m:r>
                          <m:r>
                            <m:rPr>
                              <m:brk m:alnAt="7"/>
                            </m:r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sub>
                          </m:sSub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b="1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𝑼</m:t>
                              </m:r>
                              <m:r>
                                <a:rPr lang="en-GB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de-DE" b="1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GB" dirty="0"/>
              </a:p>
              <a:p>
                <a:pPr lvl="2"/>
                <a:endParaRPr lang="en-GB" dirty="0"/>
              </a:p>
              <a:p>
                <a:pPr lvl="1"/>
                <a:r>
                  <a:rPr lang="en-GB" dirty="0"/>
                  <a:t>E.g., query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𝑇𝑟𝑎𝑣𝑒</m:t>
                        </m:r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</m:d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➝ </a:t>
                </a:r>
                <a14:m>
                  <m:oMath xmlns:m="http://schemas.openxmlformats.org/officeDocument/2006/math">
                    <m:r>
                      <a:rPr lang="en-GB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𝑼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𝑆𝑖𝑐𝑘</m:t>
                        </m:r>
                      </m:e>
                    </m:d>
                  </m:oMath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3"/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532867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𝐸𝑝𝑖𝑑</m:t>
                          </m:r>
                          <m:r>
                            <a:rPr lang="de-DE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𝑇𝑟𝑎𝑣𝑒𝑙</m:t>
                          </m:r>
                        </m:e>
                      </m:d>
                      <m:r>
                        <m:rPr>
                          <m:aln/>
                        </m:rP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i="1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𝑟𝑎𝑛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𝑆𝑖𝑐𝑘</m:t>
                              </m:r>
                            </m:e>
                          </m:d>
                        </m:sub>
                        <m:sup/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de-DE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𝐸𝑝𝑖𝑑</m:t>
                          </m:r>
                          <m:r>
                            <a:rPr lang="de-DE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𝑇𝑟𝑎𝑣𝑒𝑙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𝑆𝑖𝑐𝑘</m:t>
                          </m:r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GB" dirty="0"/>
              </a:p>
              <a:p>
                <a:pPr lvl="1"/>
                <a:endParaRPr lang="en-GB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Content Placeholder 15">
                <a:extLst>
                  <a:ext uri="{FF2B5EF4-FFF2-40B4-BE49-F238E27FC236}">
                    <a16:creationId xmlns:a16="http://schemas.microsoft.com/office/drawing/2014/main" id="{DB93BD61-A0D5-4443-9524-653FE7E558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5066"/>
                <a:ext cx="7927732" cy="4240848"/>
              </a:xfrm>
              <a:blipFill>
                <a:blip r:embed="rId2"/>
                <a:stretch>
                  <a:fillRect l="-2077" t="-5970" b="-185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61F1D9-B940-9B47-8DDF-D5148F1082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11</a:t>
            </a:fld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A207DA-7CB0-874F-ADD6-6F9D6104614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PGMs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D53BF5-C6A5-8849-8DBC-2CFBED224F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459218F5-7EC3-A44F-80D8-3A3E6158829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15522010"/>
                  </p:ext>
                </p:extLst>
              </p:nvPr>
            </p:nvGraphicFramePr>
            <p:xfrm>
              <a:off x="9105971" y="1177806"/>
              <a:ext cx="2778570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3051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68859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708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𝑆𝑖𝑐𝑘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0.20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0.24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0.28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0.08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0.05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0.06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0.07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0.02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459218F5-7EC3-A44F-80D8-3A3E6158829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15522010"/>
                  </p:ext>
                </p:extLst>
              </p:nvPr>
            </p:nvGraphicFramePr>
            <p:xfrm>
              <a:off x="9105971" y="1177806"/>
              <a:ext cx="2778570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3051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68859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708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r="-305556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3333" r="-150000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24074" r="-83333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88889" b="-8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100000" r="-305556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3333" t="-100000" r="-150000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24074" t="-100000" r="-83333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88889" t="-100000" b="-7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200000" r="-305556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3333" t="-200000" r="-150000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24074" t="-200000" r="-83333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88889" t="-200000" b="-6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300000" r="-305556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3333" t="-300000" r="-150000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24074" t="-300000" r="-83333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88889" t="-300000" b="-5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414286" r="-305556" b="-417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3333" t="-414286" r="-150000" b="-417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24074" t="-414286" r="-83333" b="-417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88889" t="-414286" b="-41785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496552" r="-305556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3333" t="-496552" r="-150000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24074" t="-496552" r="-83333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88889" t="-496552" b="-3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596552" r="-305556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3333" t="-596552" r="-150000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24074" t="-596552" r="-83333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88889" t="-596552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696552" r="-305556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3333" t="-696552" r="-150000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24074" t="-696552" r="-83333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88889" t="-696552" b="-1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796552" r="-305556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3333" t="-796552" r="-150000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24074" t="-796552" r="-83333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88889" t="-796552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E138B73E-FA56-574C-9AAB-F7BE729D4CDD}"/>
              </a:ext>
            </a:extLst>
          </p:cNvPr>
          <p:cNvGrpSpPr/>
          <p:nvPr/>
        </p:nvGrpSpPr>
        <p:grpSpPr>
          <a:xfrm>
            <a:off x="8940125" y="4616588"/>
            <a:ext cx="2891550" cy="1289326"/>
            <a:chOff x="7684951" y="4084198"/>
            <a:chExt cx="2891550" cy="12893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77DD7C0A-8935-394F-AC06-6B6A04F78E5F}"/>
                    </a:ext>
                  </a:extLst>
                </p:cNvPr>
                <p:cNvSpPr/>
                <p:nvPr/>
              </p:nvSpPr>
              <p:spPr>
                <a:xfrm>
                  <a:off x="9890797" y="4979762"/>
                  <a:ext cx="685704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77DD7C0A-8935-394F-AC06-6B6A04F78E5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90797" y="4979762"/>
                  <a:ext cx="685704" cy="389513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BFAE225F-5D43-454A-8559-C2189F73614F}"/>
                    </a:ext>
                  </a:extLst>
                </p:cNvPr>
                <p:cNvSpPr/>
                <p:nvPr/>
              </p:nvSpPr>
              <p:spPr>
                <a:xfrm>
                  <a:off x="7684951" y="4984011"/>
                  <a:ext cx="1049430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BFAE225F-5D43-454A-8559-C2189F73614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84951" y="4984011"/>
                  <a:ext cx="1049430" cy="389513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7D0C7C0F-88B1-1346-83F8-EAD5ED4A5F1F}"/>
                    </a:ext>
                  </a:extLst>
                </p:cNvPr>
                <p:cNvSpPr/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59" name="Oval 158">
                  <a:extLst>
                    <a:ext uri="{FF2B5EF4-FFF2-40B4-BE49-F238E27FC236}">
                      <a16:creationId xmlns:a16="http://schemas.microsoft.com/office/drawing/2014/main" id="{BA57A76A-1A60-8D4B-A7E5-0DE4E3A414C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blipFill>
                  <a:blip r:embed="rId10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8BAC47E-1072-C648-B882-812B99E7857A}"/>
                </a:ext>
              </a:extLst>
            </p:cNvPr>
            <p:cNvCxnSpPr>
              <a:cxnSpLocks/>
              <a:stCxn id="21" idx="0"/>
              <a:endCxn id="27" idx="1"/>
            </p:cNvCxnSpPr>
            <p:nvPr/>
          </p:nvCxnSpPr>
          <p:spPr>
            <a:xfrm flipV="1">
              <a:off x="8209666" y="4767595"/>
              <a:ext cx="958850" cy="2164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9B8F1F2-4D14-E649-A5C6-5B2049E35108}"/>
                </a:ext>
              </a:extLst>
            </p:cNvPr>
            <p:cNvCxnSpPr>
              <a:cxnSpLocks/>
              <a:stCxn id="22" idx="4"/>
              <a:endCxn id="27" idx="0"/>
            </p:cNvCxnSpPr>
            <p:nvPr/>
          </p:nvCxnSpPr>
          <p:spPr>
            <a:xfrm>
              <a:off x="9240083" y="4473711"/>
              <a:ext cx="433" cy="2218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A982DB-7E4C-4D42-87F3-4FFAAE0EBDEA}"/>
                </a:ext>
              </a:extLst>
            </p:cNvPr>
            <p:cNvCxnSpPr>
              <a:cxnSpLocks/>
              <a:stCxn id="20" idx="0"/>
              <a:endCxn id="27" idx="3"/>
            </p:cNvCxnSpPr>
            <p:nvPr/>
          </p:nvCxnSpPr>
          <p:spPr>
            <a:xfrm flipH="1" flipV="1">
              <a:off x="9312516" y="4767595"/>
              <a:ext cx="921133" cy="2121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F6E98B4-31F7-064D-A113-9B85F2CB3004}"/>
                </a:ext>
              </a:extLst>
            </p:cNvPr>
            <p:cNvGrpSpPr/>
            <p:nvPr/>
          </p:nvGrpSpPr>
          <p:grpSpPr>
            <a:xfrm>
              <a:off x="9168516" y="4695595"/>
              <a:ext cx="374191" cy="359151"/>
              <a:chOff x="9846969" y="2741408"/>
              <a:chExt cx="374191" cy="359151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19B9CA2-A58D-8143-A0EB-FA598C110929}"/>
                  </a:ext>
                </a:extLst>
              </p:cNvPr>
              <p:cNvSpPr/>
              <p:nvPr/>
            </p:nvSpPr>
            <p:spPr>
              <a:xfrm>
                <a:off x="9846969" y="2741408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93E321BF-32B6-B94E-B053-3A0BD364A36F}"/>
                      </a:ext>
                    </a:extLst>
                  </p:cNvPr>
                  <p:cNvSpPr txBox="1"/>
                  <p:nvPr/>
                </p:nvSpPr>
                <p:spPr>
                  <a:xfrm>
                    <a:off x="9990969" y="2885115"/>
                    <a:ext cx="230191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sz="1400" b="1" i="1" smtClean="0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93E321BF-32B6-B94E-B053-3A0BD364A36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990969" y="2885115"/>
                    <a:ext cx="230191" cy="215444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15789" r="-5263" b="-1111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6883402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DC959-9483-354B-B674-C0BAA3A67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Answering Marginal Queries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17">
                <a:extLst>
                  <a:ext uri="{FF2B5EF4-FFF2-40B4-BE49-F238E27FC236}">
                    <a16:creationId xmlns:a16="http://schemas.microsoft.com/office/drawing/2014/main" id="{FBD60FD0-CF2E-AF44-A863-FB4682DAA37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𝐸𝑝𝑖𝑑</m:t>
                          </m:r>
                          <m:r>
                            <a:rPr lang="de-DE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𝑇𝑟𝑎𝑣𝑒𝑙</m:t>
                          </m:r>
                        </m:e>
                      </m:d>
                      <m:r>
                        <a:rPr lang="de-DE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i="1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𝑟𝑎𝑛</m:t>
                          </m:r>
                          <m:d>
                            <m:dPr>
                              <m:ctrlPr>
                                <a:rPr lang="de-DE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𝑆𝑖𝑐𝑘</m:t>
                              </m:r>
                            </m:e>
                          </m:d>
                        </m:sub>
                        <m:sup/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de-DE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𝐸𝑝𝑖𝑑</m:t>
                          </m:r>
                          <m: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𝑇𝑟𝑎𝑣𝑒𝑙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𝑆𝑖𝑐𝑘</m:t>
                          </m:r>
                          <m:r>
                            <a:rPr lang="de-DE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de-DE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18" name="Content Placeholder 17">
                <a:extLst>
                  <a:ext uri="{FF2B5EF4-FFF2-40B4-BE49-F238E27FC236}">
                    <a16:creationId xmlns:a16="http://schemas.microsoft.com/office/drawing/2014/main" id="{FBD60FD0-CF2E-AF44-A863-FB4682DAA37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3313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61F1D9-B940-9B47-8DDF-D5148F1082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12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AF72312C-A23A-BE40-ADB1-85733FCF5FF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40831801"/>
                  </p:ext>
                </p:extLst>
              </p:nvPr>
            </p:nvGraphicFramePr>
            <p:xfrm>
              <a:off x="1447548" y="2610940"/>
              <a:ext cx="2715705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2572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3051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68859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708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𝑆𝑖𝑐𝑘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0.20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0.24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0.28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0.08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0.05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0.06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0.07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0.02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AF72312C-A23A-BE40-ADB1-85733FCF5FF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40831801"/>
                  </p:ext>
                </p:extLst>
              </p:nvPr>
            </p:nvGraphicFramePr>
            <p:xfrm>
              <a:off x="1447548" y="2610940"/>
              <a:ext cx="2715705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2572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3051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68859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708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3448" r="-332000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6923" t="-3448" r="-155385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09091" t="-3448" r="-83636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77778" t="-3448" r="-2222" b="-8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103448" r="-332000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6923" t="-103448" r="-155385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09091" t="-103448" r="-83636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77778" t="-103448" r="-2222" b="-7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203448" r="-332000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6923" t="-203448" r="-155385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09091" t="-203448" r="-83636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77778" t="-203448" r="-2222" b="-6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303448" r="-332000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6923" t="-303448" r="-155385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09091" t="-303448" r="-83636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77778" t="-303448" r="-2222" b="-5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417857" r="-332000" b="-417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6923" t="-417857" r="-155385" b="-417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09091" t="-417857" r="-83636" b="-417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77778" t="-417857" r="-2222" b="-41785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500000" r="-332000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6923" t="-500000" r="-155385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09091" t="-500000" r="-83636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77778" t="-500000" r="-2222" b="-3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600000" r="-332000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6923" t="-600000" r="-155385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09091" t="-600000" r="-83636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77778" t="-600000" r="-2222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700000" r="-332000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6923" t="-700000" r="-155385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09091" t="-700000" r="-83636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77778" t="-700000" r="-2222" b="-1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800000" r="-332000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6923" t="-800000" r="-155385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09091" t="-800000" r="-83636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77778" t="-800000" r="-2222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79700B1B-B569-3545-901B-A26C13B5C952}"/>
              </a:ext>
            </a:extLst>
          </p:cNvPr>
          <p:cNvSpPr/>
          <p:nvPr/>
        </p:nvSpPr>
        <p:spPr>
          <a:xfrm>
            <a:off x="1354238" y="2909889"/>
            <a:ext cx="2882694" cy="816428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C000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3C09039-8AB7-4743-BB99-30AC3D8E60DE}"/>
              </a:ext>
            </a:extLst>
          </p:cNvPr>
          <p:cNvGrpSpPr/>
          <p:nvPr/>
        </p:nvGrpSpPr>
        <p:grpSpPr>
          <a:xfrm>
            <a:off x="4102053" y="3089047"/>
            <a:ext cx="1096658" cy="408672"/>
            <a:chOff x="4180114" y="3363230"/>
            <a:chExt cx="1096658" cy="408672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30314A5-1EE9-1B48-8946-A4EED096C80B}"/>
                </a:ext>
              </a:extLst>
            </p:cNvPr>
            <p:cNvCxnSpPr>
              <a:cxnSpLocks/>
              <a:endCxn id="23" idx="1"/>
            </p:cNvCxnSpPr>
            <p:nvPr/>
          </p:nvCxnSpPr>
          <p:spPr>
            <a:xfrm>
              <a:off x="4180114" y="3412671"/>
              <a:ext cx="796576" cy="135225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054AEA8-621A-F848-8314-2EAC7989E99E}"/>
                </a:ext>
              </a:extLst>
            </p:cNvPr>
            <p:cNvCxnSpPr>
              <a:cxnSpLocks/>
              <a:endCxn id="23" idx="1"/>
            </p:cNvCxnSpPr>
            <p:nvPr/>
          </p:nvCxnSpPr>
          <p:spPr>
            <a:xfrm flipV="1">
              <a:off x="4180114" y="3547896"/>
              <a:ext cx="796576" cy="2240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3787D3E-85A6-5748-A93C-76F8CEFD3832}"/>
                </a:ext>
              </a:extLst>
            </p:cNvPr>
            <p:cNvSpPr txBox="1"/>
            <p:nvPr/>
          </p:nvSpPr>
          <p:spPr>
            <a:xfrm>
              <a:off x="4976690" y="3363230"/>
              <a:ext cx="3000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FFC000"/>
                  </a:solidFill>
                </a:rPr>
                <a:t>+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4" name="Table 23">
                <a:extLst>
                  <a:ext uri="{FF2B5EF4-FFF2-40B4-BE49-F238E27FC236}">
                    <a16:creationId xmlns:a16="http://schemas.microsoft.com/office/drawing/2014/main" id="{E99A85A5-EE05-B748-BFC7-A6D4ADB8F6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04191441"/>
                  </p:ext>
                </p:extLst>
              </p:nvPr>
            </p:nvGraphicFramePr>
            <p:xfrm>
              <a:off x="5206115" y="2610940"/>
              <a:ext cx="1947736" cy="36576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2572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3051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9149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4" name="Table 23">
                <a:extLst>
                  <a:ext uri="{FF2B5EF4-FFF2-40B4-BE49-F238E27FC236}">
                    <a16:creationId xmlns:a16="http://schemas.microsoft.com/office/drawing/2014/main" id="{E99A85A5-EE05-B748-BFC7-A6D4ADB8F6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04191441"/>
                  </p:ext>
                </p:extLst>
              </p:nvPr>
            </p:nvGraphicFramePr>
            <p:xfrm>
              <a:off x="5206115" y="2610940"/>
              <a:ext cx="1947736" cy="36576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2572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3051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9149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000" t="-3333" r="-210000" b="-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7273" t="-3333" r="-59091" b="-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00000" t="-3333" b="-1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5" name="Table 24">
                <a:extLst>
                  <a:ext uri="{FF2B5EF4-FFF2-40B4-BE49-F238E27FC236}">
                    <a16:creationId xmlns:a16="http://schemas.microsoft.com/office/drawing/2014/main" id="{5E6E67F6-39EA-5143-9154-C8DF9711837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74808927"/>
                  </p:ext>
                </p:extLst>
              </p:nvPr>
            </p:nvGraphicFramePr>
            <p:xfrm>
              <a:off x="5206115" y="3092619"/>
              <a:ext cx="1947600" cy="36576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622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316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932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0.44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5" name="Table 24">
                <a:extLst>
                  <a:ext uri="{FF2B5EF4-FFF2-40B4-BE49-F238E27FC236}">
                    <a16:creationId xmlns:a16="http://schemas.microsoft.com/office/drawing/2014/main" id="{5E6E67F6-39EA-5143-9154-C8DF9711837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74808927"/>
                  </p:ext>
                </p:extLst>
              </p:nvPr>
            </p:nvGraphicFramePr>
            <p:xfrm>
              <a:off x="5206115" y="3092619"/>
              <a:ext cx="1947600" cy="36576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622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316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932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000" t="-3333" r="-210000" b="-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77273" t="-3333" r="-59091" b="-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300000" t="-3333" b="-1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6" name="Table 25">
                <a:extLst>
                  <a:ext uri="{FF2B5EF4-FFF2-40B4-BE49-F238E27FC236}">
                    <a16:creationId xmlns:a16="http://schemas.microsoft.com/office/drawing/2014/main" id="{F3DE89CD-3EA3-7049-8783-9C2137ECB5F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0266143"/>
                  </p:ext>
                </p:extLst>
              </p:nvPr>
            </p:nvGraphicFramePr>
            <p:xfrm>
              <a:off x="5206116" y="3840141"/>
              <a:ext cx="1947600" cy="36576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622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316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932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0.36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6" name="Table 25">
                <a:extLst>
                  <a:ext uri="{FF2B5EF4-FFF2-40B4-BE49-F238E27FC236}">
                    <a16:creationId xmlns:a16="http://schemas.microsoft.com/office/drawing/2014/main" id="{F3DE89CD-3EA3-7049-8783-9C2137ECB5F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0266143"/>
                  </p:ext>
                </p:extLst>
              </p:nvPr>
            </p:nvGraphicFramePr>
            <p:xfrm>
              <a:off x="5206116" y="3840141"/>
              <a:ext cx="1947600" cy="36576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622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316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932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2000" t="-3333" r="-210000" b="-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77273" t="-3333" r="-59091" b="-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300000" t="-3333" b="-1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7" name="Table 26">
                <a:extLst>
                  <a:ext uri="{FF2B5EF4-FFF2-40B4-BE49-F238E27FC236}">
                    <a16:creationId xmlns:a16="http://schemas.microsoft.com/office/drawing/2014/main" id="{D14945EE-97A9-5243-A887-812AB6021C0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29577968"/>
                  </p:ext>
                </p:extLst>
              </p:nvPr>
            </p:nvGraphicFramePr>
            <p:xfrm>
              <a:off x="5206116" y="4561536"/>
              <a:ext cx="1947600" cy="36576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622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316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932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0.11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7" name="Table 26">
                <a:extLst>
                  <a:ext uri="{FF2B5EF4-FFF2-40B4-BE49-F238E27FC236}">
                    <a16:creationId xmlns:a16="http://schemas.microsoft.com/office/drawing/2014/main" id="{D14945EE-97A9-5243-A887-812AB6021C0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29577968"/>
                  </p:ext>
                </p:extLst>
              </p:nvPr>
            </p:nvGraphicFramePr>
            <p:xfrm>
              <a:off x="5206116" y="4561536"/>
              <a:ext cx="1947600" cy="36576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622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316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932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2000" t="-3448" r="-210000" b="-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77273" t="-3448" r="-59091" b="-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300000" t="-3448" b="-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8" name="Table 27">
                <a:extLst>
                  <a:ext uri="{FF2B5EF4-FFF2-40B4-BE49-F238E27FC236}">
                    <a16:creationId xmlns:a16="http://schemas.microsoft.com/office/drawing/2014/main" id="{8FCC1DC6-C2E2-7147-A787-C4AE4BD9347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70140302"/>
                  </p:ext>
                </p:extLst>
              </p:nvPr>
            </p:nvGraphicFramePr>
            <p:xfrm>
              <a:off x="5206115" y="5282931"/>
              <a:ext cx="1947600" cy="36576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622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316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932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0.09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8" name="Table 27">
                <a:extLst>
                  <a:ext uri="{FF2B5EF4-FFF2-40B4-BE49-F238E27FC236}">
                    <a16:creationId xmlns:a16="http://schemas.microsoft.com/office/drawing/2014/main" id="{8FCC1DC6-C2E2-7147-A787-C4AE4BD9347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70140302"/>
                  </p:ext>
                </p:extLst>
              </p:nvPr>
            </p:nvGraphicFramePr>
            <p:xfrm>
              <a:off x="5206115" y="5282931"/>
              <a:ext cx="1947600" cy="36576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622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316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932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2000" r="-2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77273" r="-590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9" name="Rectangle 28">
            <a:extLst>
              <a:ext uri="{FF2B5EF4-FFF2-40B4-BE49-F238E27FC236}">
                <a16:creationId xmlns:a16="http://schemas.microsoft.com/office/drawing/2014/main" id="{74B9C753-BC5B-F04F-82A0-F84685F10134}"/>
              </a:ext>
            </a:extLst>
          </p:cNvPr>
          <p:cNvSpPr/>
          <p:nvPr/>
        </p:nvSpPr>
        <p:spPr>
          <a:xfrm>
            <a:off x="1354238" y="3646391"/>
            <a:ext cx="2882694" cy="816428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C000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B5B7A87-B3C3-2447-A79D-287E8AF98F1B}"/>
              </a:ext>
            </a:extLst>
          </p:cNvPr>
          <p:cNvGrpSpPr/>
          <p:nvPr/>
        </p:nvGrpSpPr>
        <p:grpSpPr>
          <a:xfrm>
            <a:off x="4102053" y="3825549"/>
            <a:ext cx="1096658" cy="408672"/>
            <a:chOff x="4180114" y="3363230"/>
            <a:chExt cx="1096658" cy="408672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67AB1185-D4F3-9246-B4B1-6A4C0DBECA47}"/>
                </a:ext>
              </a:extLst>
            </p:cNvPr>
            <p:cNvCxnSpPr>
              <a:cxnSpLocks/>
              <a:endCxn id="33" idx="1"/>
            </p:cNvCxnSpPr>
            <p:nvPr/>
          </p:nvCxnSpPr>
          <p:spPr>
            <a:xfrm>
              <a:off x="4180114" y="3412671"/>
              <a:ext cx="796576" cy="135225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76DC09E-33B8-B741-A825-442E98E9B15C}"/>
                </a:ext>
              </a:extLst>
            </p:cNvPr>
            <p:cNvCxnSpPr>
              <a:cxnSpLocks/>
              <a:endCxn id="33" idx="1"/>
            </p:cNvCxnSpPr>
            <p:nvPr/>
          </p:nvCxnSpPr>
          <p:spPr>
            <a:xfrm flipV="1">
              <a:off x="4180114" y="3547896"/>
              <a:ext cx="796576" cy="2240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79BD4D6-1300-AB44-9FE2-525E4EC06ADC}"/>
                </a:ext>
              </a:extLst>
            </p:cNvPr>
            <p:cNvSpPr txBox="1"/>
            <p:nvPr/>
          </p:nvSpPr>
          <p:spPr>
            <a:xfrm>
              <a:off x="4976690" y="3363230"/>
              <a:ext cx="3000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FFC000"/>
                  </a:solidFill>
                </a:rPr>
                <a:t>+</a:t>
              </a: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C3CACBA5-21DE-094E-B943-ED1D93B071B2}"/>
              </a:ext>
            </a:extLst>
          </p:cNvPr>
          <p:cNvSpPr/>
          <p:nvPr/>
        </p:nvSpPr>
        <p:spPr>
          <a:xfrm>
            <a:off x="1354238" y="4368651"/>
            <a:ext cx="2882694" cy="816428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C000"/>
              </a:solidFill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0DB1DBE-84C4-604B-8ECE-B90109F6EDFA}"/>
              </a:ext>
            </a:extLst>
          </p:cNvPr>
          <p:cNvGrpSpPr/>
          <p:nvPr/>
        </p:nvGrpSpPr>
        <p:grpSpPr>
          <a:xfrm>
            <a:off x="4102053" y="4547809"/>
            <a:ext cx="1096658" cy="408672"/>
            <a:chOff x="4180114" y="3363230"/>
            <a:chExt cx="1096658" cy="408672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A16A1EE-7B5F-DA40-BA9E-743CBD5292EA}"/>
                </a:ext>
              </a:extLst>
            </p:cNvPr>
            <p:cNvCxnSpPr>
              <a:cxnSpLocks/>
              <a:endCxn id="38" idx="1"/>
            </p:cNvCxnSpPr>
            <p:nvPr/>
          </p:nvCxnSpPr>
          <p:spPr>
            <a:xfrm>
              <a:off x="4180114" y="3412671"/>
              <a:ext cx="796576" cy="135225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1FC4C59-D60A-C143-A185-8B5861EE3A95}"/>
                </a:ext>
              </a:extLst>
            </p:cNvPr>
            <p:cNvCxnSpPr>
              <a:cxnSpLocks/>
              <a:endCxn id="38" idx="1"/>
            </p:cNvCxnSpPr>
            <p:nvPr/>
          </p:nvCxnSpPr>
          <p:spPr>
            <a:xfrm flipV="1">
              <a:off x="4180114" y="3547896"/>
              <a:ext cx="796576" cy="2240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7258F70-CA37-7040-9549-852CF702FE08}"/>
                </a:ext>
              </a:extLst>
            </p:cNvPr>
            <p:cNvSpPr txBox="1"/>
            <p:nvPr/>
          </p:nvSpPr>
          <p:spPr>
            <a:xfrm>
              <a:off x="4976690" y="3363230"/>
              <a:ext cx="3000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FFC000"/>
                  </a:solidFill>
                </a:rPr>
                <a:t>+</a:t>
              </a: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8355424F-3DE4-1A44-BEC7-8D93E88FD081}"/>
              </a:ext>
            </a:extLst>
          </p:cNvPr>
          <p:cNvSpPr/>
          <p:nvPr/>
        </p:nvSpPr>
        <p:spPr>
          <a:xfrm>
            <a:off x="1354238" y="5089182"/>
            <a:ext cx="2882694" cy="816428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C000"/>
              </a:solidFill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5BB61A8-41B9-9948-8ACA-5F1509E1EFF3}"/>
              </a:ext>
            </a:extLst>
          </p:cNvPr>
          <p:cNvGrpSpPr/>
          <p:nvPr/>
        </p:nvGrpSpPr>
        <p:grpSpPr>
          <a:xfrm>
            <a:off x="4102053" y="5268340"/>
            <a:ext cx="1096658" cy="408672"/>
            <a:chOff x="4180114" y="3363230"/>
            <a:chExt cx="1096658" cy="408672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9454A41-93F5-E246-9559-7AFA83515786}"/>
                </a:ext>
              </a:extLst>
            </p:cNvPr>
            <p:cNvCxnSpPr>
              <a:cxnSpLocks/>
              <a:endCxn id="43" idx="1"/>
            </p:cNvCxnSpPr>
            <p:nvPr/>
          </p:nvCxnSpPr>
          <p:spPr>
            <a:xfrm>
              <a:off x="4180114" y="3412671"/>
              <a:ext cx="796576" cy="135225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5E31777-37A6-C84E-A606-6B344D9E9A5E}"/>
                </a:ext>
              </a:extLst>
            </p:cNvPr>
            <p:cNvCxnSpPr>
              <a:cxnSpLocks/>
              <a:endCxn id="43" idx="1"/>
            </p:cNvCxnSpPr>
            <p:nvPr/>
          </p:nvCxnSpPr>
          <p:spPr>
            <a:xfrm flipV="1">
              <a:off x="4180114" y="3547896"/>
              <a:ext cx="796576" cy="2240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96B7BBD-7918-E64B-8A31-D04B1E79C902}"/>
                </a:ext>
              </a:extLst>
            </p:cNvPr>
            <p:cNvSpPr txBox="1"/>
            <p:nvPr/>
          </p:nvSpPr>
          <p:spPr>
            <a:xfrm>
              <a:off x="4976690" y="3363230"/>
              <a:ext cx="3000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FFC000"/>
                  </a:solidFill>
                </a:rPr>
                <a:t>+</a:t>
              </a:r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89091E-F561-1E4A-9B3C-82B02933B83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PGMs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11BE09-A010-404E-8567-993BFBCFCC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D443FCAC-5603-6345-B8D5-501042B37E00}"/>
              </a:ext>
            </a:extLst>
          </p:cNvPr>
          <p:cNvGrpSpPr/>
          <p:nvPr/>
        </p:nvGrpSpPr>
        <p:grpSpPr>
          <a:xfrm>
            <a:off x="8940125" y="4616588"/>
            <a:ext cx="2891550" cy="1289326"/>
            <a:chOff x="7684951" y="4084198"/>
            <a:chExt cx="2891550" cy="12893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17C079D7-48F3-FE40-A7A5-7092EB82D7EF}"/>
                    </a:ext>
                  </a:extLst>
                </p:cNvPr>
                <p:cNvSpPr/>
                <p:nvPr/>
              </p:nvSpPr>
              <p:spPr>
                <a:xfrm>
                  <a:off x="9890797" y="4979762"/>
                  <a:ext cx="685704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17C079D7-48F3-FE40-A7A5-7092EB82D7E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90797" y="4979762"/>
                  <a:ext cx="685704" cy="389513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5C6C2F93-CC8A-2D43-A47B-A0130D471246}"/>
                    </a:ext>
                  </a:extLst>
                </p:cNvPr>
                <p:cNvSpPr/>
                <p:nvPr/>
              </p:nvSpPr>
              <p:spPr>
                <a:xfrm>
                  <a:off x="7684951" y="4984011"/>
                  <a:ext cx="1049430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5C6C2F93-CC8A-2D43-A47B-A0130D47124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84951" y="4984011"/>
                  <a:ext cx="1049430" cy="389513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875421B7-C59F-BD41-9507-4953CA295C44}"/>
                    </a:ext>
                  </a:extLst>
                </p:cNvPr>
                <p:cNvSpPr/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59" name="Oval 158">
                  <a:extLst>
                    <a:ext uri="{FF2B5EF4-FFF2-40B4-BE49-F238E27FC236}">
                      <a16:creationId xmlns:a16="http://schemas.microsoft.com/office/drawing/2014/main" id="{BA57A76A-1A60-8D4B-A7E5-0DE4E3A414C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blipFill>
                  <a:blip r:embed="rId11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3BFF1467-AA3D-FE43-BB97-779C22B693C8}"/>
                </a:ext>
              </a:extLst>
            </p:cNvPr>
            <p:cNvCxnSpPr>
              <a:cxnSpLocks/>
              <a:stCxn id="64" idx="0"/>
              <a:endCxn id="70" idx="1"/>
            </p:cNvCxnSpPr>
            <p:nvPr/>
          </p:nvCxnSpPr>
          <p:spPr>
            <a:xfrm flipV="1">
              <a:off x="8209666" y="4767595"/>
              <a:ext cx="958850" cy="2164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D5EB2CE2-D94F-DD4E-9CA6-429BE506BBAC}"/>
                </a:ext>
              </a:extLst>
            </p:cNvPr>
            <p:cNvCxnSpPr>
              <a:cxnSpLocks/>
              <a:stCxn id="65" idx="4"/>
              <a:endCxn id="70" idx="0"/>
            </p:cNvCxnSpPr>
            <p:nvPr/>
          </p:nvCxnSpPr>
          <p:spPr>
            <a:xfrm>
              <a:off x="9240083" y="4473711"/>
              <a:ext cx="433" cy="2218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97CA04BC-5AC1-D748-9113-5669149200E1}"/>
                </a:ext>
              </a:extLst>
            </p:cNvPr>
            <p:cNvCxnSpPr>
              <a:cxnSpLocks/>
              <a:stCxn id="63" idx="0"/>
              <a:endCxn id="70" idx="3"/>
            </p:cNvCxnSpPr>
            <p:nvPr/>
          </p:nvCxnSpPr>
          <p:spPr>
            <a:xfrm flipH="1" flipV="1">
              <a:off x="9312516" y="4767595"/>
              <a:ext cx="921133" cy="2121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03212E3F-5951-4842-B1A5-865ECFE65E1C}"/>
                </a:ext>
              </a:extLst>
            </p:cNvPr>
            <p:cNvGrpSpPr/>
            <p:nvPr/>
          </p:nvGrpSpPr>
          <p:grpSpPr>
            <a:xfrm>
              <a:off x="9168516" y="4695595"/>
              <a:ext cx="374191" cy="359151"/>
              <a:chOff x="9846969" y="2741408"/>
              <a:chExt cx="374191" cy="359151"/>
            </a:xfrm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EA54C97A-12D7-584E-8705-934237C7E6FF}"/>
                  </a:ext>
                </a:extLst>
              </p:cNvPr>
              <p:cNvSpPr/>
              <p:nvPr/>
            </p:nvSpPr>
            <p:spPr>
              <a:xfrm>
                <a:off x="9846969" y="2741408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1" name="TextBox 70">
                    <a:extLst>
                      <a:ext uri="{FF2B5EF4-FFF2-40B4-BE49-F238E27FC236}">
                        <a16:creationId xmlns:a16="http://schemas.microsoft.com/office/drawing/2014/main" id="{0C00CE47-53C2-854C-AED3-DA7D0A8BF907}"/>
                      </a:ext>
                    </a:extLst>
                  </p:cNvPr>
                  <p:cNvSpPr txBox="1"/>
                  <p:nvPr/>
                </p:nvSpPr>
                <p:spPr>
                  <a:xfrm>
                    <a:off x="9990969" y="2885115"/>
                    <a:ext cx="230191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sz="1400" b="1" i="1" smtClean="0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71" name="TextBox 70">
                    <a:extLst>
                      <a:ext uri="{FF2B5EF4-FFF2-40B4-BE49-F238E27FC236}">
                        <a16:creationId xmlns:a16="http://schemas.microsoft.com/office/drawing/2014/main" id="{0C00CE47-53C2-854C-AED3-DA7D0A8BF90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990969" y="2885115"/>
                    <a:ext cx="230191" cy="215444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15789" r="-5263" b="-1111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0FD57555-97EC-4944-B58D-A2FDE4FE85F7}"/>
              </a:ext>
            </a:extLst>
          </p:cNvPr>
          <p:cNvGrpSpPr/>
          <p:nvPr/>
        </p:nvGrpSpPr>
        <p:grpSpPr>
          <a:xfrm>
            <a:off x="8940125" y="3001728"/>
            <a:ext cx="2917149" cy="1289326"/>
            <a:chOff x="7684951" y="4084198"/>
            <a:chExt cx="2917149" cy="12893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4CBD17D6-2380-6241-A3B4-9E73FF4570A7}"/>
                    </a:ext>
                  </a:extLst>
                </p:cNvPr>
                <p:cNvSpPr/>
                <p:nvPr/>
              </p:nvSpPr>
              <p:spPr>
                <a:xfrm>
                  <a:off x="7684951" y="4984011"/>
                  <a:ext cx="1049430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4CBD17D6-2380-6241-A3B4-9E73FF4570A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84951" y="4984011"/>
                  <a:ext cx="1049430" cy="389513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056E701C-4457-C74E-9071-C4E05FA395DC}"/>
                    </a:ext>
                  </a:extLst>
                </p:cNvPr>
                <p:cNvSpPr/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59" name="Oval 158">
                  <a:extLst>
                    <a:ext uri="{FF2B5EF4-FFF2-40B4-BE49-F238E27FC236}">
                      <a16:creationId xmlns:a16="http://schemas.microsoft.com/office/drawing/2014/main" id="{BA57A76A-1A60-8D4B-A7E5-0DE4E3A414C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blipFill>
                  <a:blip r:embed="rId11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766812A3-5462-3E45-9F21-7EFA49C1E582}"/>
                </a:ext>
              </a:extLst>
            </p:cNvPr>
            <p:cNvCxnSpPr>
              <a:cxnSpLocks/>
              <a:stCxn id="74" idx="0"/>
              <a:endCxn id="80" idx="1"/>
            </p:cNvCxnSpPr>
            <p:nvPr/>
          </p:nvCxnSpPr>
          <p:spPr>
            <a:xfrm flipV="1">
              <a:off x="8209666" y="4767595"/>
              <a:ext cx="958850" cy="2164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781DFD92-663D-CB4D-8D85-ED424DD26B41}"/>
                </a:ext>
              </a:extLst>
            </p:cNvPr>
            <p:cNvCxnSpPr>
              <a:cxnSpLocks/>
              <a:stCxn id="75" idx="4"/>
              <a:endCxn id="80" idx="0"/>
            </p:cNvCxnSpPr>
            <p:nvPr/>
          </p:nvCxnSpPr>
          <p:spPr>
            <a:xfrm>
              <a:off x="9240083" y="4473711"/>
              <a:ext cx="433" cy="2218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35332B4C-620A-C546-B831-9C3D0C187262}"/>
                </a:ext>
              </a:extLst>
            </p:cNvPr>
            <p:cNvGrpSpPr/>
            <p:nvPr/>
          </p:nvGrpSpPr>
          <p:grpSpPr>
            <a:xfrm>
              <a:off x="9168516" y="4695595"/>
              <a:ext cx="1433584" cy="359151"/>
              <a:chOff x="9846969" y="2741408"/>
              <a:chExt cx="1433584" cy="359151"/>
            </a:xfrm>
          </p:grpSpPr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B8563585-99CE-4940-88BD-328E23B043C9}"/>
                  </a:ext>
                </a:extLst>
              </p:cNvPr>
              <p:cNvSpPr/>
              <p:nvPr/>
            </p:nvSpPr>
            <p:spPr>
              <a:xfrm>
                <a:off x="9846969" y="2741408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1" name="TextBox 80">
                    <a:extLst>
                      <a:ext uri="{FF2B5EF4-FFF2-40B4-BE49-F238E27FC236}">
                        <a16:creationId xmlns:a16="http://schemas.microsoft.com/office/drawing/2014/main" id="{B7D60063-06FE-7646-A2C1-19EDC7E4596E}"/>
                      </a:ext>
                    </a:extLst>
                  </p:cNvPr>
                  <p:cNvSpPr txBox="1"/>
                  <p:nvPr/>
                </p:nvSpPr>
                <p:spPr>
                  <a:xfrm>
                    <a:off x="9990969" y="2885115"/>
                    <a:ext cx="1289584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𝐸𝑝𝑖𝑑</m:t>
                              </m:r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𝑇𝑟𝑎𝑣𝑒𝑙</m:t>
                              </m:r>
                            </m:e>
                          </m:d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81" name="TextBox 80">
                    <a:extLst>
                      <a:ext uri="{FF2B5EF4-FFF2-40B4-BE49-F238E27FC236}">
                        <a16:creationId xmlns:a16="http://schemas.microsoft.com/office/drawing/2014/main" id="{B7D60063-06FE-7646-A2C1-19EDC7E4596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990969" y="2885115"/>
                    <a:ext cx="1289584" cy="215444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1942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392046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9" grpId="0" animBg="1"/>
      <p:bldP spid="34" grpId="0" animBg="1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DC959-9483-354B-B674-C0BAA3A67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Answering Marginal Queries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15">
                <a:extLst>
                  <a:ext uri="{FF2B5EF4-FFF2-40B4-BE49-F238E27FC236}">
                    <a16:creationId xmlns:a16="http://schemas.microsoft.com/office/drawing/2014/main" id="{DB93BD61-A0D5-4443-9524-653FE7E5587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11472051" cy="4240848"/>
              </a:xfrm>
            </p:spPr>
            <p:txBody>
              <a:bodyPr>
                <a:normAutofit/>
              </a:bodyPr>
              <a:lstStyle/>
              <a:p>
                <a:r>
                  <a:rPr lang="en-GB" dirty="0">
                    <a:solidFill>
                      <a:schemeClr val="tx1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GB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𝑺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in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</m:d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consists of </a:t>
                </a:r>
                <a:r>
                  <a:rPr lang="en-GB" dirty="0">
                    <a:solidFill>
                      <a:schemeClr val="accent2"/>
                    </a:solidFill>
                  </a:rPr>
                  <a:t>events</a:t>
                </a:r>
                <a:r>
                  <a:rPr lang="en-GB" dirty="0">
                    <a:solidFill>
                      <a:schemeClr val="tx1"/>
                    </a:solidFill>
                  </a:rPr>
                  <a:t>, consider only the worlds that are consistent with the events</a:t>
                </a:r>
              </a:p>
              <a:p>
                <a:pPr lvl="1"/>
                <a:r>
                  <a:rPr lang="en-GB" dirty="0"/>
                  <a:t>E.g., query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GB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𝑝𝑖𝑑</m:t>
                        </m:r>
                      </m:e>
                    </m:d>
                  </m:oMath>
                </a14:m>
                <a:r>
                  <a:rPr lang="en-GB" dirty="0"/>
                  <a:t> with </a:t>
                </a:r>
                <a14:m>
                  <m:oMath xmlns:m="http://schemas.openxmlformats.org/officeDocument/2006/math">
                    <m:r>
                      <a:rPr lang="en-GB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𝑼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𝑇𝑟𝑎𝑣𝑒𝑙</m:t>
                        </m:r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𝑆𝑖𝑐𝑘</m:t>
                        </m:r>
                      </m:e>
                    </m:d>
                  </m:oMath>
                </a14:m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532867" lvl="2" indent="0">
                  <a:buNone/>
                </a:pPr>
                <a:endParaRPr lang="en-GB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16" name="Content Placeholder 15">
                <a:extLst>
                  <a:ext uri="{FF2B5EF4-FFF2-40B4-BE49-F238E27FC236}">
                    <a16:creationId xmlns:a16="http://schemas.microsoft.com/office/drawing/2014/main" id="{DB93BD61-A0D5-4443-9524-653FE7E558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11472051" cy="4240848"/>
              </a:xfrm>
              <a:blipFill>
                <a:blip r:embed="rId3"/>
                <a:stretch>
                  <a:fillRect l="-1436" t="-2687" r="-13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75566F-8998-3345-947E-5D6AD212218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PGMs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C4E861-0370-AB44-8D1D-204D26B052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61F1D9-B940-9B47-8DDF-D5148F1082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13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6" name="Table 85">
                <a:extLst>
                  <a:ext uri="{FF2B5EF4-FFF2-40B4-BE49-F238E27FC236}">
                    <a16:creationId xmlns:a16="http://schemas.microsoft.com/office/drawing/2014/main" id="{0481E552-2BC8-0C40-833D-EDB2B929EC6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73291666"/>
                  </p:ext>
                </p:extLst>
              </p:nvPr>
            </p:nvGraphicFramePr>
            <p:xfrm>
              <a:off x="1032699" y="3147224"/>
              <a:ext cx="2247773" cy="2754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6700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6291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charset="0"/>
                                  </a:rPr>
                                  <m:t>𝑆𝑖𝑐𝑘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0.20</m:t>
                                </m:r>
                              </m:oMath>
                            </m:oMathPara>
                          </a14:m>
                          <a:endParaRPr lang="en-US" sz="14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0.24</m:t>
                                </m:r>
                              </m:oMath>
                            </m:oMathPara>
                          </a14:m>
                          <a:endParaRPr lang="en-US" sz="14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0.28</m:t>
                                </m:r>
                              </m:oMath>
                            </m:oMathPara>
                          </a14:m>
                          <a:endParaRPr lang="en-US" sz="14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0.08</m:t>
                                </m:r>
                              </m:oMath>
                            </m:oMathPara>
                          </a14:m>
                          <a:endParaRPr lang="en-US" sz="14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0.05</m:t>
                                </m:r>
                              </m:oMath>
                            </m:oMathPara>
                          </a14:m>
                          <a:endParaRPr lang="en-US" sz="14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0.06</m:t>
                                </m:r>
                              </m:oMath>
                            </m:oMathPara>
                          </a14:m>
                          <a:endParaRPr lang="en-US" sz="14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0.07</m:t>
                                </m:r>
                              </m:oMath>
                            </m:oMathPara>
                          </a14:m>
                          <a:endParaRPr lang="en-US" sz="14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0.02</m:t>
                                </m:r>
                              </m:oMath>
                            </m:oMathPara>
                          </a14:m>
                          <a:endParaRPr lang="en-US" sz="14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6" name="Table 85">
                <a:extLst>
                  <a:ext uri="{FF2B5EF4-FFF2-40B4-BE49-F238E27FC236}">
                    <a16:creationId xmlns:a16="http://schemas.microsoft.com/office/drawing/2014/main" id="{0481E552-2BC8-0C40-833D-EDB2B929EC6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73291666"/>
                  </p:ext>
                </p:extLst>
              </p:nvPr>
            </p:nvGraphicFramePr>
            <p:xfrm>
              <a:off x="1032699" y="3147224"/>
              <a:ext cx="2247773" cy="2754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6700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6291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273" r="-304545" b="-8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84906" r="-152830" b="-8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22727" r="-84091" b="-8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83784" b="-81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273" t="-100000" r="-304545" b="-7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84906" t="-100000" r="-152830" b="-7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22727" t="-100000" r="-84091" b="-7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83784" t="-100000" b="-71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273" t="-192000" r="-304545" b="-58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84906" t="-192000" r="-152830" b="-58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22727" t="-192000" r="-84091" b="-58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83784" t="-192000" b="-58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273" t="-304167" r="-304545" b="-5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84906" t="-304167" r="-152830" b="-5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22727" t="-304167" r="-84091" b="-5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83784" t="-304167" b="-5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273" t="-404167" r="-304545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84906" t="-404167" r="-152830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22727" t="-404167" r="-84091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83784" t="-404167" b="-4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273" t="-504167" r="-304545" b="-3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84906" t="-504167" r="-152830" b="-3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22727" t="-504167" r="-84091" b="-3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83784" t="-504167" b="-3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273" t="-580000" r="-304545" b="-1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84906" t="-580000" r="-152830" b="-1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22727" t="-580000" r="-84091" b="-1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83784" t="-580000" b="-1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273" t="-708333" r="-304545" b="-1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84906" t="-708333" r="-152830" b="-1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22727" t="-708333" r="-84091" b="-1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83784" t="-708333" b="-1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273" t="-808333" r="-304545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84906" t="-808333" r="-152830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22727" t="-808333" r="-84091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83784" t="-808333" b="-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7" name="Table 86">
                <a:extLst>
                  <a:ext uri="{FF2B5EF4-FFF2-40B4-BE49-F238E27FC236}">
                    <a16:creationId xmlns:a16="http://schemas.microsoft.com/office/drawing/2014/main" id="{7F387E4D-17C0-D647-A6F5-0601AC32E77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4590808"/>
                  </p:ext>
                </p:extLst>
              </p:nvPr>
            </p:nvGraphicFramePr>
            <p:xfrm>
              <a:off x="3940844" y="4391109"/>
              <a:ext cx="1640083" cy="324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0507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6700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680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7" name="Table 86">
                <a:extLst>
                  <a:ext uri="{FF2B5EF4-FFF2-40B4-BE49-F238E27FC236}">
                    <a16:creationId xmlns:a16="http://schemas.microsoft.com/office/drawing/2014/main" id="{7F387E4D-17C0-D647-A6F5-0601AC32E77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4590808"/>
                  </p:ext>
                </p:extLst>
              </p:nvPr>
            </p:nvGraphicFramePr>
            <p:xfrm>
              <a:off x="3940844" y="4391109"/>
              <a:ext cx="1640083" cy="324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0507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6700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680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500" r="-2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77358" r="-698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5405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8" name="Table 87">
                <a:extLst>
                  <a:ext uri="{FF2B5EF4-FFF2-40B4-BE49-F238E27FC236}">
                    <a16:creationId xmlns:a16="http://schemas.microsoft.com/office/drawing/2014/main" id="{62A69F8F-7F8A-A546-ABB8-052A74ED1F2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30052398"/>
                  </p:ext>
                </p:extLst>
              </p:nvPr>
            </p:nvGraphicFramePr>
            <p:xfrm>
              <a:off x="3939657" y="4821756"/>
              <a:ext cx="1638000" cy="32400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5040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660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680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b="0" dirty="0">
                            <a:solidFill>
                              <a:schemeClr val="accent2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0.11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8" name="Table 87">
                <a:extLst>
                  <a:ext uri="{FF2B5EF4-FFF2-40B4-BE49-F238E27FC236}">
                    <a16:creationId xmlns:a16="http://schemas.microsoft.com/office/drawing/2014/main" id="{62A69F8F-7F8A-A546-ABB8-052A74ED1F2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30052398"/>
                  </p:ext>
                </p:extLst>
              </p:nvPr>
            </p:nvGraphicFramePr>
            <p:xfrm>
              <a:off x="3939657" y="4821756"/>
              <a:ext cx="1638000" cy="32400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5040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660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680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2500" t="-3704" r="-2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77358" t="-3704" r="-698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254054" t="-370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9" name="Table 88">
                <a:extLst>
                  <a:ext uri="{FF2B5EF4-FFF2-40B4-BE49-F238E27FC236}">
                    <a16:creationId xmlns:a16="http://schemas.microsoft.com/office/drawing/2014/main" id="{A60BA179-1078-354C-AF53-1A97796607D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27139322"/>
                  </p:ext>
                </p:extLst>
              </p:nvPr>
            </p:nvGraphicFramePr>
            <p:xfrm>
              <a:off x="3942199" y="5442562"/>
              <a:ext cx="1632915" cy="32400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5040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660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6291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b="0" dirty="0">
                            <a:solidFill>
                              <a:schemeClr val="accent2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0.09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9" name="Table 88">
                <a:extLst>
                  <a:ext uri="{FF2B5EF4-FFF2-40B4-BE49-F238E27FC236}">
                    <a16:creationId xmlns:a16="http://schemas.microsoft.com/office/drawing/2014/main" id="{A60BA179-1078-354C-AF53-1A97796607D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27139322"/>
                  </p:ext>
                </p:extLst>
              </p:nvPr>
            </p:nvGraphicFramePr>
            <p:xfrm>
              <a:off x="3942199" y="5442562"/>
              <a:ext cx="1632915" cy="32400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5040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660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6291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2500" t="-3704" r="-2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78846" t="-3704" r="-7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251351" t="-3704" r="-270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0" name="Rectangle 89">
            <a:extLst>
              <a:ext uri="{FF2B5EF4-FFF2-40B4-BE49-F238E27FC236}">
                <a16:creationId xmlns:a16="http://schemas.microsoft.com/office/drawing/2014/main" id="{068655C0-999C-8540-AD98-A0B5AC21F88A}"/>
              </a:ext>
            </a:extLst>
          </p:cNvPr>
          <p:cNvSpPr/>
          <p:nvPr/>
        </p:nvSpPr>
        <p:spPr>
          <a:xfrm>
            <a:off x="989000" y="4685121"/>
            <a:ext cx="2331390" cy="641675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944C27D1-A35E-C54B-8690-2ED96F31D052}"/>
              </a:ext>
            </a:extLst>
          </p:cNvPr>
          <p:cNvGrpSpPr/>
          <p:nvPr/>
        </p:nvGrpSpPr>
        <p:grpSpPr>
          <a:xfrm>
            <a:off x="3256492" y="4799090"/>
            <a:ext cx="672177" cy="369332"/>
            <a:chOff x="4069793" y="3363230"/>
            <a:chExt cx="1273058" cy="369332"/>
          </a:xfrm>
        </p:grpSpPr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1E864609-65A3-3E46-BD02-2EE53CADC845}"/>
                </a:ext>
              </a:extLst>
            </p:cNvPr>
            <p:cNvCxnSpPr>
              <a:cxnSpLocks/>
              <a:endCxn id="94" idx="1"/>
            </p:cNvCxnSpPr>
            <p:nvPr/>
          </p:nvCxnSpPr>
          <p:spPr>
            <a:xfrm>
              <a:off x="4069793" y="3366802"/>
              <a:ext cx="704723" cy="181094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9C35A0A0-9EA5-5844-820C-C49EDE0FBAF8}"/>
                </a:ext>
              </a:extLst>
            </p:cNvPr>
            <p:cNvCxnSpPr>
              <a:cxnSpLocks/>
              <a:endCxn id="94" idx="1"/>
            </p:cNvCxnSpPr>
            <p:nvPr/>
          </p:nvCxnSpPr>
          <p:spPr>
            <a:xfrm flipV="1">
              <a:off x="4069793" y="3547896"/>
              <a:ext cx="704723" cy="178354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276F9BE3-52C6-EB4D-AA8D-E556F72B9C67}"/>
                </a:ext>
              </a:extLst>
            </p:cNvPr>
            <p:cNvSpPr txBox="1"/>
            <p:nvPr/>
          </p:nvSpPr>
          <p:spPr>
            <a:xfrm>
              <a:off x="4774516" y="3363230"/>
              <a:ext cx="56833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FFC000"/>
                  </a:solidFill>
                </a:rPr>
                <a:t>+</a:t>
              </a:r>
            </a:p>
          </p:txBody>
        </p:sp>
      </p:grpSp>
      <p:sp>
        <p:nvSpPr>
          <p:cNvPr id="95" name="Rectangle 94">
            <a:extLst>
              <a:ext uri="{FF2B5EF4-FFF2-40B4-BE49-F238E27FC236}">
                <a16:creationId xmlns:a16="http://schemas.microsoft.com/office/drawing/2014/main" id="{5364E401-F518-0143-8AF6-2333FA79CF07}"/>
              </a:ext>
            </a:extLst>
          </p:cNvPr>
          <p:cNvSpPr/>
          <p:nvPr/>
        </p:nvSpPr>
        <p:spPr>
          <a:xfrm>
            <a:off x="989000" y="5281463"/>
            <a:ext cx="2331390" cy="619760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98E14ECB-7498-A343-9F12-E8CB1A0D27C2}"/>
              </a:ext>
            </a:extLst>
          </p:cNvPr>
          <p:cNvGrpSpPr/>
          <p:nvPr/>
        </p:nvGrpSpPr>
        <p:grpSpPr>
          <a:xfrm>
            <a:off x="3263850" y="5423587"/>
            <a:ext cx="667369" cy="369332"/>
            <a:chOff x="4221370" y="3367666"/>
            <a:chExt cx="1263951" cy="369332"/>
          </a:xfrm>
        </p:grpSpPr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143E2448-04CF-0547-942F-CDE81B5AEE15}"/>
                </a:ext>
              </a:extLst>
            </p:cNvPr>
            <p:cNvCxnSpPr>
              <a:cxnSpLocks/>
              <a:endCxn id="99" idx="1"/>
            </p:cNvCxnSpPr>
            <p:nvPr/>
          </p:nvCxnSpPr>
          <p:spPr>
            <a:xfrm>
              <a:off x="4221370" y="3368738"/>
              <a:ext cx="695616" cy="183594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6F2870E8-9906-D845-9CC4-772E5057E09D}"/>
                </a:ext>
              </a:extLst>
            </p:cNvPr>
            <p:cNvCxnSpPr>
              <a:cxnSpLocks/>
              <a:endCxn id="99" idx="1"/>
            </p:cNvCxnSpPr>
            <p:nvPr/>
          </p:nvCxnSpPr>
          <p:spPr>
            <a:xfrm flipV="1">
              <a:off x="4221370" y="3552332"/>
              <a:ext cx="695616" cy="18466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B00BD307-5B83-054B-B2A3-7CBA29C14859}"/>
                </a:ext>
              </a:extLst>
            </p:cNvPr>
            <p:cNvSpPr txBox="1"/>
            <p:nvPr/>
          </p:nvSpPr>
          <p:spPr>
            <a:xfrm>
              <a:off x="4916986" y="3367666"/>
              <a:ext cx="56833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FFC000"/>
                  </a:solidFill>
                </a:rPr>
                <a:t>+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BCE051FA-475A-AC42-B13E-3AD6179FD7E4}"/>
              </a:ext>
            </a:extLst>
          </p:cNvPr>
          <p:cNvGrpSpPr/>
          <p:nvPr/>
        </p:nvGrpSpPr>
        <p:grpSpPr>
          <a:xfrm>
            <a:off x="5575114" y="4983757"/>
            <a:ext cx="997067" cy="620804"/>
            <a:chOff x="-707057" y="3316900"/>
            <a:chExt cx="1888377" cy="309371"/>
          </a:xfrm>
        </p:grpSpPr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A388D019-29AE-0640-BFB5-A445F0CD63A1}"/>
                </a:ext>
              </a:extLst>
            </p:cNvPr>
            <p:cNvCxnSpPr>
              <a:cxnSpLocks/>
              <a:stCxn id="88" idx="3"/>
              <a:endCxn id="103" idx="1"/>
            </p:cNvCxnSpPr>
            <p:nvPr/>
          </p:nvCxnSpPr>
          <p:spPr>
            <a:xfrm>
              <a:off x="-702241" y="3316900"/>
              <a:ext cx="1276357" cy="147523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3D1D77F7-A686-CE4D-A2EE-0D6F4CAB88F4}"/>
                </a:ext>
              </a:extLst>
            </p:cNvPr>
            <p:cNvCxnSpPr>
              <a:cxnSpLocks/>
              <a:stCxn id="89" idx="3"/>
              <a:endCxn id="103" idx="1"/>
            </p:cNvCxnSpPr>
            <p:nvPr/>
          </p:nvCxnSpPr>
          <p:spPr>
            <a:xfrm flipV="1">
              <a:off x="-707057" y="3464422"/>
              <a:ext cx="1281173" cy="161849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A6BA0EE8-61D0-DC48-B230-740BA5C571A3}"/>
                </a:ext>
              </a:extLst>
            </p:cNvPr>
            <p:cNvSpPr txBox="1"/>
            <p:nvPr/>
          </p:nvSpPr>
          <p:spPr>
            <a:xfrm>
              <a:off x="574116" y="3372395"/>
              <a:ext cx="607204" cy="1840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C000"/>
                  </a:solidFill>
                </a:rPr>
                <a:t>+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2" name="Table 111">
                <a:extLst>
                  <a:ext uri="{FF2B5EF4-FFF2-40B4-BE49-F238E27FC236}">
                    <a16:creationId xmlns:a16="http://schemas.microsoft.com/office/drawing/2014/main" id="{967EA603-6772-1A4C-87A0-20570D95ACD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09582735"/>
                  </p:ext>
                </p:extLst>
              </p:nvPr>
            </p:nvGraphicFramePr>
            <p:xfrm>
              <a:off x="6572181" y="4391109"/>
              <a:ext cx="973079" cy="324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0507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680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2" name="Table 111">
                <a:extLst>
                  <a:ext uri="{FF2B5EF4-FFF2-40B4-BE49-F238E27FC236}">
                    <a16:creationId xmlns:a16="http://schemas.microsoft.com/office/drawing/2014/main" id="{967EA603-6772-1A4C-87A0-20570D95ACD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09582735"/>
                  </p:ext>
                </p:extLst>
              </p:nvPr>
            </p:nvGraphicFramePr>
            <p:xfrm>
              <a:off x="6572181" y="4391109"/>
              <a:ext cx="973079" cy="324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0507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680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9"/>
                          <a:stretch>
                            <a:fillRect l="-2500" r="-9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9"/>
                          <a:stretch>
                            <a:fillRect l="-10789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3" name="Table 112">
                <a:extLst>
                  <a:ext uri="{FF2B5EF4-FFF2-40B4-BE49-F238E27FC236}">
                    <a16:creationId xmlns:a16="http://schemas.microsoft.com/office/drawing/2014/main" id="{1277C5D3-F35A-E145-9340-E16DF1ABC02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29741314"/>
                  </p:ext>
                </p:extLst>
              </p:nvPr>
            </p:nvGraphicFramePr>
            <p:xfrm>
              <a:off x="6570058" y="5136597"/>
              <a:ext cx="972000" cy="32400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5040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680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b="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0.20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3" name="Table 112">
                <a:extLst>
                  <a:ext uri="{FF2B5EF4-FFF2-40B4-BE49-F238E27FC236}">
                    <a16:creationId xmlns:a16="http://schemas.microsoft.com/office/drawing/2014/main" id="{1277C5D3-F35A-E145-9340-E16DF1ABC02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29741314"/>
                  </p:ext>
                </p:extLst>
              </p:nvPr>
            </p:nvGraphicFramePr>
            <p:xfrm>
              <a:off x="6570058" y="5136597"/>
              <a:ext cx="972000" cy="32400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5040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680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0"/>
                          <a:stretch>
                            <a:fillRect l="-2500" t="-3846" r="-95000" b="-38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0"/>
                          <a:stretch>
                            <a:fillRect l="-110811" t="-3846" r="-2703" b="-384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20" name="TextBox 119">
            <a:extLst>
              <a:ext uri="{FF2B5EF4-FFF2-40B4-BE49-F238E27FC236}">
                <a16:creationId xmlns:a16="http://schemas.microsoft.com/office/drawing/2014/main" id="{7C668D7C-EAD6-9743-8A6C-1C8FBB590C24}"/>
              </a:ext>
            </a:extLst>
          </p:cNvPr>
          <p:cNvSpPr txBox="1"/>
          <p:nvPr/>
        </p:nvSpPr>
        <p:spPr>
          <a:xfrm>
            <a:off x="3425524" y="3443425"/>
            <a:ext cx="3844293" cy="646331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No probability distribution at this point (in the middle of the computation)</a:t>
            </a:r>
          </a:p>
        </p:txBody>
      </p: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678063BB-3A05-B645-A78C-294176F069D1}"/>
              </a:ext>
            </a:extLst>
          </p:cNvPr>
          <p:cNvCxnSpPr>
            <a:cxnSpLocks/>
            <a:stCxn id="120" idx="2"/>
          </p:cNvCxnSpPr>
          <p:nvPr/>
        </p:nvCxnSpPr>
        <p:spPr>
          <a:xfrm>
            <a:off x="5347671" y="4089756"/>
            <a:ext cx="0" cy="296806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1E6AD96-9B2A-3345-BDB8-2DCEC9ADD9CD}"/>
                  </a:ext>
                </a:extLst>
              </p:cNvPr>
              <p:cNvSpPr/>
              <p:nvPr/>
            </p:nvSpPr>
            <p:spPr>
              <a:xfrm>
                <a:off x="812883" y="2305652"/>
                <a:ext cx="8339579" cy="8002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 dirty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GB" i="1" dirty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𝑝𝑖𝑑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7"/>
                                </m:rPr>
                                <a:rPr lang="de-DE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m:rPr>
                                  <m:brk m:alnAt="7"/>
                                </m:rPr>
                                <a:rPr lang="de-DE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𝑟𝑎𝑛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𝑇𝑟𝑎𝑣𝑒𝑙</m:t>
                              </m:r>
                            </m:e>
                          </m:d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𝑟𝑎𝑛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𝑆𝑖𝑐𝑘</m:t>
                                  </m:r>
                                </m:e>
                              </m:d>
                            </m:sub>
                            <m:sup/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de-DE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𝑒𝑝𝑖𝑑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𝑇𝑟𝑎𝑣𝑒𝑙</m:t>
                              </m:r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𝑆𝑖𝑐𝑘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1E6AD96-9B2A-3345-BDB8-2DCEC9ADD9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883" y="2305652"/>
                <a:ext cx="8339579" cy="800219"/>
              </a:xfrm>
              <a:prstGeom prst="rect">
                <a:avLst/>
              </a:prstGeom>
              <a:blipFill>
                <a:blip r:embed="rId21"/>
                <a:stretch>
                  <a:fillRect t="-115625" b="-1562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4" name="Group 53">
            <a:extLst>
              <a:ext uri="{FF2B5EF4-FFF2-40B4-BE49-F238E27FC236}">
                <a16:creationId xmlns:a16="http://schemas.microsoft.com/office/drawing/2014/main" id="{11069A58-54A2-D24C-8B7D-D1BA44B4CB05}"/>
              </a:ext>
            </a:extLst>
          </p:cNvPr>
          <p:cNvGrpSpPr/>
          <p:nvPr/>
        </p:nvGrpSpPr>
        <p:grpSpPr>
          <a:xfrm>
            <a:off x="8940125" y="4616588"/>
            <a:ext cx="2891550" cy="1289326"/>
            <a:chOff x="7684951" y="4084198"/>
            <a:chExt cx="2891550" cy="12893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1415FBD0-6D11-284B-AD4C-62D0F98EBF92}"/>
                    </a:ext>
                  </a:extLst>
                </p:cNvPr>
                <p:cNvSpPr/>
                <p:nvPr/>
              </p:nvSpPr>
              <p:spPr>
                <a:xfrm>
                  <a:off x="9890797" y="4979762"/>
                  <a:ext cx="685704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1415FBD0-6D11-284B-AD4C-62D0F98EBF9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90797" y="4979762"/>
                  <a:ext cx="685704" cy="389513"/>
                </a:xfrm>
                <a:prstGeom prst="ellipse">
                  <a:avLst/>
                </a:prstGeom>
                <a:blipFill>
                  <a:blip r:embed="rId2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57A240C1-E4B6-1B41-B54D-59C83FCC5F5A}"/>
                    </a:ext>
                  </a:extLst>
                </p:cNvPr>
                <p:cNvSpPr/>
                <p:nvPr/>
              </p:nvSpPr>
              <p:spPr>
                <a:xfrm>
                  <a:off x="7684951" y="4984011"/>
                  <a:ext cx="1049430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57A240C1-E4B6-1B41-B54D-59C83FCC5F5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84951" y="4984011"/>
                  <a:ext cx="1049430" cy="389513"/>
                </a:xfrm>
                <a:prstGeom prst="ellipse">
                  <a:avLst/>
                </a:prstGeom>
                <a:blipFill>
                  <a:blip r:embed="rId2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43762092-99F2-2241-9AD6-F7C40F8E02F8}"/>
                    </a:ext>
                  </a:extLst>
                </p:cNvPr>
                <p:cNvSpPr/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43762092-99F2-2241-9AD6-F7C40F8E02F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blipFill>
                  <a:blip r:embed="rId24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6180CE4-9EE4-AE43-84F9-D46A63444493}"/>
                </a:ext>
              </a:extLst>
            </p:cNvPr>
            <p:cNvCxnSpPr>
              <a:cxnSpLocks/>
              <a:stCxn id="56" idx="0"/>
              <a:endCxn id="62" idx="1"/>
            </p:cNvCxnSpPr>
            <p:nvPr/>
          </p:nvCxnSpPr>
          <p:spPr>
            <a:xfrm flipV="1">
              <a:off x="8209666" y="4767595"/>
              <a:ext cx="958850" cy="2164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9727FEB6-45C1-AB4A-80A7-804BD5C933DA}"/>
                </a:ext>
              </a:extLst>
            </p:cNvPr>
            <p:cNvCxnSpPr>
              <a:cxnSpLocks/>
              <a:stCxn id="57" idx="4"/>
              <a:endCxn id="62" idx="0"/>
            </p:cNvCxnSpPr>
            <p:nvPr/>
          </p:nvCxnSpPr>
          <p:spPr>
            <a:xfrm>
              <a:off x="9240083" y="4473711"/>
              <a:ext cx="433" cy="2218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2C5CAF73-68D6-3C49-8F35-1365D864C8D0}"/>
                </a:ext>
              </a:extLst>
            </p:cNvPr>
            <p:cNvCxnSpPr>
              <a:cxnSpLocks/>
              <a:stCxn id="55" idx="0"/>
              <a:endCxn id="62" idx="3"/>
            </p:cNvCxnSpPr>
            <p:nvPr/>
          </p:nvCxnSpPr>
          <p:spPr>
            <a:xfrm flipH="1" flipV="1">
              <a:off x="9312516" y="4767595"/>
              <a:ext cx="921133" cy="2121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652A352D-363D-F945-BD87-9FB717A693FD}"/>
                </a:ext>
              </a:extLst>
            </p:cNvPr>
            <p:cNvGrpSpPr/>
            <p:nvPr/>
          </p:nvGrpSpPr>
          <p:grpSpPr>
            <a:xfrm>
              <a:off x="9168516" y="4695595"/>
              <a:ext cx="374191" cy="359151"/>
              <a:chOff x="9846969" y="2741408"/>
              <a:chExt cx="374191" cy="359151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AED0437F-06A1-1247-9032-1CC2447DC5CF}"/>
                  </a:ext>
                </a:extLst>
              </p:cNvPr>
              <p:cNvSpPr/>
              <p:nvPr/>
            </p:nvSpPr>
            <p:spPr>
              <a:xfrm>
                <a:off x="9846969" y="2741408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A8712DFD-1032-E94F-ADB7-0556EDB5A1E5}"/>
                      </a:ext>
                    </a:extLst>
                  </p:cNvPr>
                  <p:cNvSpPr txBox="1"/>
                  <p:nvPr/>
                </p:nvSpPr>
                <p:spPr>
                  <a:xfrm>
                    <a:off x="9990969" y="2885115"/>
                    <a:ext cx="230191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sz="1400" b="1" i="1" smtClean="0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A8712DFD-1032-E94F-ADB7-0556EDB5A1E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990969" y="2885115"/>
                    <a:ext cx="230191" cy="215444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 l="-15789" r="-5263" b="-1111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17FD325-72A9-FB4A-BE8D-7ECE1943D5FD}"/>
              </a:ext>
            </a:extLst>
          </p:cNvPr>
          <p:cNvGrpSpPr/>
          <p:nvPr/>
        </p:nvGrpSpPr>
        <p:grpSpPr>
          <a:xfrm>
            <a:off x="8940125" y="3206873"/>
            <a:ext cx="2905414" cy="1289326"/>
            <a:chOff x="7684951" y="4084198"/>
            <a:chExt cx="2905414" cy="12893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47FA5D08-C74E-A44A-A1E7-97DFB6551F97}"/>
                    </a:ext>
                  </a:extLst>
                </p:cNvPr>
                <p:cNvSpPr/>
                <p:nvPr/>
              </p:nvSpPr>
              <p:spPr>
                <a:xfrm>
                  <a:off x="7684951" y="4984011"/>
                  <a:ext cx="1049430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47FA5D08-C74E-A44A-A1E7-97DFB6551F9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84951" y="4984011"/>
                  <a:ext cx="1049430" cy="389513"/>
                </a:xfrm>
                <a:prstGeom prst="ellipse">
                  <a:avLst/>
                </a:prstGeom>
                <a:blipFill>
                  <a:blip r:embed="rId2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5DDFDEDC-570D-154B-B4AA-006B7ABCED00}"/>
                    </a:ext>
                  </a:extLst>
                </p:cNvPr>
                <p:cNvSpPr/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5DDFDEDC-570D-154B-B4AA-006B7ABCED0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blipFill>
                  <a:blip r:embed="rId27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9C047935-AC34-814C-8FBF-7D269A7634B6}"/>
                </a:ext>
              </a:extLst>
            </p:cNvPr>
            <p:cNvCxnSpPr>
              <a:cxnSpLocks/>
              <a:stCxn id="66" idx="0"/>
              <a:endCxn id="72" idx="1"/>
            </p:cNvCxnSpPr>
            <p:nvPr/>
          </p:nvCxnSpPr>
          <p:spPr>
            <a:xfrm flipV="1">
              <a:off x="8209666" y="4767595"/>
              <a:ext cx="958850" cy="2164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B492AEA0-B44B-F645-A6C2-436FBFF53869}"/>
                </a:ext>
              </a:extLst>
            </p:cNvPr>
            <p:cNvCxnSpPr>
              <a:cxnSpLocks/>
              <a:stCxn id="67" idx="4"/>
              <a:endCxn id="72" idx="0"/>
            </p:cNvCxnSpPr>
            <p:nvPr/>
          </p:nvCxnSpPr>
          <p:spPr>
            <a:xfrm>
              <a:off x="9240083" y="4473711"/>
              <a:ext cx="433" cy="2218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4A7CA5DA-8FB2-4241-A52F-CD8E374EC6A1}"/>
                </a:ext>
              </a:extLst>
            </p:cNvPr>
            <p:cNvGrpSpPr/>
            <p:nvPr/>
          </p:nvGrpSpPr>
          <p:grpSpPr>
            <a:xfrm>
              <a:off x="9168516" y="4695595"/>
              <a:ext cx="1421849" cy="359298"/>
              <a:chOff x="9846969" y="2741408"/>
              <a:chExt cx="1421849" cy="359298"/>
            </a:xfrm>
          </p:grpSpPr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7F0DF433-CF11-5A41-B50B-5B91290B7241}"/>
                  </a:ext>
                </a:extLst>
              </p:cNvPr>
              <p:cNvSpPr/>
              <p:nvPr/>
            </p:nvSpPr>
            <p:spPr>
              <a:xfrm>
                <a:off x="9846969" y="2741408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3" name="TextBox 72">
                    <a:extLst>
                      <a:ext uri="{FF2B5EF4-FFF2-40B4-BE49-F238E27FC236}">
                        <a16:creationId xmlns:a16="http://schemas.microsoft.com/office/drawing/2014/main" id="{D5737193-5253-C041-806A-F225149F116A}"/>
                      </a:ext>
                    </a:extLst>
                  </p:cNvPr>
                  <p:cNvSpPr txBox="1"/>
                  <p:nvPr/>
                </p:nvSpPr>
                <p:spPr>
                  <a:xfrm>
                    <a:off x="9990969" y="2885262"/>
                    <a:ext cx="127784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𝑒𝑝𝑖𝑑</m:t>
                              </m:r>
                              <m:r>
                                <a:rPr lang="de-DE" sz="14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de-DE" sz="1400" i="1">
                                  <a:latin typeface="Cambria Math" panose="02040503050406030204" pitchFamily="18" charset="0"/>
                                </a:rPr>
                                <m:t>𝑇𝑟𝑎𝑣𝑒𝑙</m:t>
                              </m:r>
                            </m:e>
                          </m:d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73" name="TextBox 72">
                    <a:extLst>
                      <a:ext uri="{FF2B5EF4-FFF2-40B4-BE49-F238E27FC236}">
                        <a16:creationId xmlns:a16="http://schemas.microsoft.com/office/drawing/2014/main" id="{D5737193-5253-C041-806A-F225149F116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990969" y="2885262"/>
                    <a:ext cx="1277849" cy="215444"/>
                  </a:xfrm>
                  <a:prstGeom prst="rect">
                    <a:avLst/>
                  </a:prstGeom>
                  <a:blipFill>
                    <a:blip r:embed="rId28"/>
                    <a:stretch>
                      <a:fillRect l="-3922" t="-5882" b="-29412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61D20CAE-81A9-544A-948F-A66C716A1F42}"/>
              </a:ext>
            </a:extLst>
          </p:cNvPr>
          <p:cNvGrpSpPr/>
          <p:nvPr/>
        </p:nvGrpSpPr>
        <p:grpSpPr>
          <a:xfrm>
            <a:off x="10115932" y="1991754"/>
            <a:ext cx="1110976" cy="970695"/>
            <a:chOff x="8860758" y="4084198"/>
            <a:chExt cx="1110976" cy="9706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BDCC797A-2B46-F747-86B6-D263574D0F44}"/>
                    </a:ext>
                  </a:extLst>
                </p:cNvPr>
                <p:cNvSpPr/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BDCC797A-2B46-F747-86B6-D263574D0F4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blipFill>
                  <a:blip r:embed="rId29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B3D5BFCA-D108-7E4C-BB33-D7829C2FC3F3}"/>
                </a:ext>
              </a:extLst>
            </p:cNvPr>
            <p:cNvCxnSpPr>
              <a:cxnSpLocks/>
              <a:stCxn id="76" idx="4"/>
              <a:endCxn id="80" idx="0"/>
            </p:cNvCxnSpPr>
            <p:nvPr/>
          </p:nvCxnSpPr>
          <p:spPr>
            <a:xfrm>
              <a:off x="9240083" y="4473711"/>
              <a:ext cx="433" cy="2218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2886A74B-3F33-D548-82E8-9044C646BA5D}"/>
                </a:ext>
              </a:extLst>
            </p:cNvPr>
            <p:cNvGrpSpPr/>
            <p:nvPr/>
          </p:nvGrpSpPr>
          <p:grpSpPr>
            <a:xfrm>
              <a:off x="9168516" y="4695595"/>
              <a:ext cx="803218" cy="359298"/>
              <a:chOff x="9846969" y="2741408"/>
              <a:chExt cx="803218" cy="359298"/>
            </a:xfrm>
          </p:grpSpPr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E8C37978-109C-2146-B45E-FB13EEC20461}"/>
                  </a:ext>
                </a:extLst>
              </p:cNvPr>
              <p:cNvSpPr/>
              <p:nvPr/>
            </p:nvSpPr>
            <p:spPr>
              <a:xfrm>
                <a:off x="9846969" y="2741408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1" name="TextBox 80">
                    <a:extLst>
                      <a:ext uri="{FF2B5EF4-FFF2-40B4-BE49-F238E27FC236}">
                        <a16:creationId xmlns:a16="http://schemas.microsoft.com/office/drawing/2014/main" id="{5A0BBE57-BC5A-1B40-93CF-D2C901922CBD}"/>
                      </a:ext>
                    </a:extLst>
                  </p:cNvPr>
                  <p:cNvSpPr txBox="1"/>
                  <p:nvPr/>
                </p:nvSpPr>
                <p:spPr>
                  <a:xfrm>
                    <a:off x="9990969" y="2885262"/>
                    <a:ext cx="659218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𝑒𝑝𝑖𝑑</m:t>
                              </m:r>
                            </m:e>
                          </m:d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81" name="TextBox 80">
                    <a:extLst>
                      <a:ext uri="{FF2B5EF4-FFF2-40B4-BE49-F238E27FC236}">
                        <a16:creationId xmlns:a16="http://schemas.microsoft.com/office/drawing/2014/main" id="{5A0BBE57-BC5A-1B40-93CF-D2C901922CB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990969" y="2885262"/>
                    <a:ext cx="659218" cy="215444"/>
                  </a:xfrm>
                  <a:prstGeom prst="rect">
                    <a:avLst/>
                  </a:prstGeom>
                  <a:blipFill>
                    <a:blip r:embed="rId30"/>
                    <a:stretch>
                      <a:fillRect l="-5660" b="-35294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3145526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95" grpId="0" animBg="1"/>
      <p:bldP spid="1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DC959-9483-354B-B674-C0BAA3A67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Answering Conditional Queries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15">
                <a:extLst>
                  <a:ext uri="{FF2B5EF4-FFF2-40B4-BE49-F238E27FC236}">
                    <a16:creationId xmlns:a16="http://schemas.microsoft.com/office/drawing/2014/main" id="{DB93BD61-A0D5-4443-9524-653FE7E5587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4" y="1665066"/>
                <a:ext cx="7927733" cy="4240848"/>
              </a:xfrm>
            </p:spPr>
            <p:txBody>
              <a:bodyPr>
                <a:noAutofit/>
              </a:bodyPr>
              <a:lstStyle/>
              <a:p>
                <a:r>
                  <a:rPr lang="en-GB" dirty="0"/>
                  <a:t>Solving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e>
                        <m:r>
                          <a:rPr lang="en-GB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</m:d>
                  </m:oMath>
                </a14:m>
                <a:r>
                  <a:rPr lang="en-GB" dirty="0"/>
                  <a:t> w.r.t.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𝑹</m:t>
                        </m:r>
                      </m:sub>
                    </m:sSub>
                  </m:oMath>
                </a14:m>
                <a:r>
                  <a:rPr lang="en-GB" dirty="0"/>
                  <a:t>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e>
                        <m:r>
                          <a:rPr lang="en-GB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𝑺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</m:d>
                      </m:num>
                      <m:den>
                        <m:r>
                          <a:rPr lang="en-GB" i="1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</m:d>
                      </m:den>
                    </m:f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</m:d>
                  </m:oMath>
                </a14:m>
                <a:r>
                  <a:rPr lang="en-GB" dirty="0"/>
                  <a:t> normalising constant</a:t>
                </a:r>
              </a:p>
              <a:p>
                <a:r>
                  <a:rPr lang="en-GB" dirty="0"/>
                  <a:t>Reduces to computing two marginal queries: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</m:d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</m:d>
                  </m:oMath>
                </a14:m>
                <a:endParaRPr lang="en-GB" dirty="0"/>
              </a:p>
              <a:p>
                <a:r>
                  <a:rPr lang="en-GB" dirty="0">
                    <a:solidFill>
                      <a:schemeClr val="tx1"/>
                    </a:solidFill>
                  </a:rPr>
                  <a:t>Eliminate all non-query terms </a:t>
                </a:r>
                <a14:m>
                  <m:oMath xmlns:m="http://schemas.openxmlformats.org/officeDocument/2006/math">
                    <m:r>
                      <a:rPr lang="en-GB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𝑼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and </a:t>
                </a:r>
                <a:r>
                  <a:rPr lang="en-GB" dirty="0">
                    <a:solidFill>
                      <a:schemeClr val="accent6"/>
                    </a:solidFill>
                  </a:rPr>
                  <a:t>normalise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GB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𝑼</m:t>
                    </m:r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𝑹</m:t>
                    </m:r>
                    <m:r>
                      <a:rPr lang="en-GB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r>
                      <a:rPr lang="en-GB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GB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d>
                      <m:dPr>
                        <m:ctrlPr>
                          <a:rPr lang="en-GB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</m:d>
                  </m:oMath>
                </a14:m>
                <a:endParaRPr lang="en-GB" dirty="0">
                  <a:solidFill>
                    <a:schemeClr val="accent1"/>
                  </a:solidFill>
                </a:endParaRPr>
              </a:p>
              <a:p>
                <a:pPr marL="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e>
                          <m:r>
                            <a:rPr lang="de-DE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1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e>
                          </m:d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b="1" i="1" smtClean="0">
                              <a:latin typeface="Cambria Math" panose="02040503050406030204" pitchFamily="18" charset="0"/>
                            </a:rPr>
                            <m:t>𝒖</m:t>
                          </m:r>
                          <m:r>
                            <m:rPr>
                              <m:brk m:alnAt="7"/>
                            </m:r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𝑟𝑎𝑛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brk m:alnAt="7"/>
                            </m:rPr>
                            <a:rPr lang="de-DE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𝑼</m:t>
                          </m:r>
                          <m:r>
                            <m:rPr>
                              <m:brk m:alnAt="7"/>
                            </m:r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b="1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b="1" i="1" smtClean="0">
                                  <a:latin typeface="Cambria Math" panose="02040503050406030204" pitchFamily="18" charset="0"/>
                                </a:rPr>
                                <m:t>𝑼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de-DE" b="1" i="1" smtClean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GB" dirty="0"/>
              </a:p>
              <a:p>
                <a:pPr lvl="1"/>
                <a:r>
                  <a:rPr lang="en-GB" dirty="0">
                    <a:solidFill>
                      <a:schemeClr val="tx1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GB" b="1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𝑻</m:t>
                    </m:r>
                    <m:r>
                      <a:rPr lang="de-DE" b="1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1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(evidence), drop the rows where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and columns </a:t>
                </a:r>
                <a14:m>
                  <m:oMath xmlns:m="http://schemas.openxmlformats.org/officeDocument/2006/math">
                    <m:r>
                      <a:rPr lang="en-GB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𝑻</m:t>
                    </m:r>
                  </m:oMath>
                </a14:m>
                <a:endParaRPr lang="en-GB" b="1" dirty="0">
                  <a:solidFill>
                    <a:schemeClr val="tx1"/>
                  </a:solidFill>
                </a:endParaRPr>
              </a:p>
              <a:p>
                <a:pPr lvl="2"/>
                <a:r>
                  <a:rPr lang="en-GB" dirty="0">
                    <a:solidFill>
                      <a:schemeClr val="tx1"/>
                    </a:solidFill>
                  </a:rPr>
                  <a:t>Called evidence </a:t>
                </a:r>
                <a:r>
                  <a:rPr lang="en-GB" i="1" dirty="0">
                    <a:solidFill>
                      <a:schemeClr val="tx1"/>
                    </a:solidFill>
                  </a:rPr>
                  <a:t>absorption</a:t>
                </a:r>
                <a:r>
                  <a:rPr lang="en-GB" dirty="0">
                    <a:solidFill>
                      <a:schemeClr val="tx1"/>
                    </a:solidFill>
                  </a:rPr>
                  <a:t>, reduces dimension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𝑹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as </a:t>
                </a:r>
                <a14:m>
                  <m:oMath xmlns:m="http://schemas.openxmlformats.org/officeDocument/2006/math">
                    <m:r>
                      <a:rPr lang="en-GB" b="1" i="1" dirty="0">
                        <a:latin typeface="Cambria Math" panose="02040503050406030204" pitchFamily="18" charset="0"/>
                      </a:rPr>
                      <m:t>𝑻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disappears</a:t>
                </a:r>
              </a:p>
              <a:p>
                <a:pPr lvl="2"/>
                <a:r>
                  <a:rPr lang="en-GB" dirty="0">
                    <a:solidFill>
                      <a:schemeClr val="tx1"/>
                    </a:solidFill>
                  </a:rPr>
                  <a:t>Equal to setting probabilities to 0 where </a:t>
                </a:r>
                <a14:m>
                  <m:oMath xmlns:m="http://schemas.openxmlformats.org/officeDocument/2006/math">
                    <m:r>
                      <a:rPr lang="de-DE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GB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de-DE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en-GB" dirty="0"/>
                  <a:t> and summing out </a:t>
                </a:r>
                <a14:m>
                  <m:oMath xmlns:m="http://schemas.openxmlformats.org/officeDocument/2006/math">
                    <m:r>
                      <a:rPr lang="en-GB" b="1" i="1" dirty="0">
                        <a:latin typeface="Cambria Math" panose="02040503050406030204" pitchFamily="18" charset="0"/>
                      </a:rPr>
                      <m:t>𝑻</m:t>
                    </m:r>
                  </m:oMath>
                </a14:m>
                <a:endParaRPr lang="en-GB" b="1" dirty="0"/>
              </a:p>
            </p:txBody>
          </p:sp>
        </mc:Choice>
        <mc:Fallback xmlns="">
          <p:sp>
            <p:nvSpPr>
              <p:cNvPr id="16" name="Content Placeholder 15">
                <a:extLst>
                  <a:ext uri="{FF2B5EF4-FFF2-40B4-BE49-F238E27FC236}">
                    <a16:creationId xmlns:a16="http://schemas.microsoft.com/office/drawing/2014/main" id="{DB93BD61-A0D5-4443-9524-653FE7E558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4" y="1665066"/>
                <a:ext cx="7927733" cy="4240848"/>
              </a:xfrm>
              <a:blipFill>
                <a:blip r:embed="rId2"/>
                <a:stretch>
                  <a:fillRect l="-2077" t="-2687" r="-1757" b="-140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61F1D9-B940-9B47-8DDF-D5148F1082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14</a:t>
            </a:fld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5332B0-0FA3-E245-B5B5-2A221DE7D7B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PGMs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8647C1-0A24-0746-B240-94F3D1588F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7902564-F758-F744-9356-38830BCB31FF}"/>
              </a:ext>
            </a:extLst>
          </p:cNvPr>
          <p:cNvGrpSpPr/>
          <p:nvPr/>
        </p:nvGrpSpPr>
        <p:grpSpPr>
          <a:xfrm>
            <a:off x="8315370" y="1702082"/>
            <a:ext cx="3288772" cy="2422458"/>
            <a:chOff x="8315370" y="1702082"/>
            <a:chExt cx="3288772" cy="24224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B94BB5C5-8508-674A-B645-53D279D06E5F}"/>
                    </a:ext>
                  </a:extLst>
                </p:cNvPr>
                <p:cNvSpPr txBox="1"/>
                <p:nvPr/>
              </p:nvSpPr>
              <p:spPr>
                <a:xfrm>
                  <a:off x="8315370" y="1702082"/>
                  <a:ext cx="3254115" cy="2422458"/>
                </a:xfrm>
                <a:prstGeom prst="rect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GB" dirty="0"/>
                    <a:t>As </a:t>
                  </a:r>
                  <a14:m>
                    <m:oMath xmlns:m="http://schemas.openxmlformats.org/officeDocument/2006/math">
                      <m:r>
                        <a:rPr lang="en-GB" b="1" i="1">
                          <a:latin typeface="Cambria Math" panose="02040503050406030204" pitchFamily="18" charset="0"/>
                        </a:rPr>
                        <m:t>𝑻</m:t>
                      </m:r>
                    </m:oMath>
                  </a14:m>
                  <a:r>
                    <a:rPr lang="en-GB" dirty="0"/>
                    <a:t> often </a:t>
                  </a:r>
                  <a14:m>
                    <m:oMath xmlns:m="http://schemas.openxmlformats.org/officeDocument/2006/math"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𝒕</m:t>
                      </m:r>
                    </m:oMath>
                  </a14:m>
                  <a:r>
                    <a:rPr lang="en-GB" dirty="0"/>
                    <a:t>, </a:t>
                  </a:r>
                  <a14:m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</m:d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</m:oMath>
                  </a14:m>
                  <a:r>
                    <a:rPr lang="en-GB" dirty="0"/>
                    <a:t> is constant for </a:t>
                  </a:r>
                  <a14:m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𝑺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de-DE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</m:oMath>
                  </a14:m>
                  <a:r>
                    <a:rPr lang="en-GB" dirty="0"/>
                    <a:t>, thus called </a:t>
                  </a:r>
                  <a:r>
                    <a:rPr lang="en-GB" i="1" dirty="0"/>
                    <a:t>normalising </a:t>
                  </a:r>
                  <a:r>
                    <a:rPr lang="en-GB" i="1" u="sng" dirty="0"/>
                    <a:t>constant</a:t>
                  </a:r>
                  <a:r>
                    <a:rPr lang="en-GB" i="1" dirty="0"/>
                    <a:t>.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GB" dirty="0"/>
                    <a:t>As </a:t>
                  </a:r>
                  <a14:m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</m:oMath>
                  </a14:m>
                  <a:r>
                    <a:rPr lang="en-GB" dirty="0"/>
                    <a:t> is a sum expression in itself, it is often abbreviated:</a:t>
                  </a:r>
                </a:p>
                <a:p>
                  <a:pPr marL="447675"/>
                  <a14:m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>
                              <a:latin typeface="Cambria Math" panose="02040503050406030204" pitchFamily="18" charset="0"/>
                            </a:rPr>
                            <m:t>𝑺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de-DE" b="1" i="1"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</m:d>
                      <m:r>
                        <m:rPr>
                          <m:aln/>
                        </m:rP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 smtClean="0">
                              <a:solidFill>
                                <a:schemeClr val="accent3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solidFill>
                                <a:schemeClr val="accent3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i="1" smtClean="0">
                              <a:solidFill>
                                <a:schemeClr val="accent3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den>
                      </m:f>
                      <m:r>
                        <m:rPr>
                          <m:sty m:val="p"/>
                        </m:rPr>
                        <a:rPr lang="de-DE" i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Σ</m:t>
                      </m:r>
                      <m:r>
                        <a:rPr lang="de-DE" b="1" i="1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</m:oMath>
                  </a14:m>
                  <a:r>
                    <a:rPr lang="de-DE" b="1" i="1" dirty="0"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latin typeface="Cambria Math" panose="02040503050406030204" pitchFamily="18" charset="0"/>
                    </a:rPr>
                    <a:t> </a:t>
                  </a:r>
                  <a:br>
                    <a:rPr lang="de-DE" b="1" i="1" dirty="0"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latin typeface="Cambria Math" panose="02040503050406030204" pitchFamily="18" charset="0"/>
                    </a:rPr>
                  </a:br>
                  <a14:m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>
                              <a:latin typeface="Cambria Math" panose="02040503050406030204" pitchFamily="18" charset="0"/>
                            </a:rPr>
                            <m:t>𝑺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de-DE" b="1" i="1"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</m:d>
                      <m:r>
                        <m:rPr>
                          <m:aln/>
                        </m:rP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i="1" smtClean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m:rPr>
                          <m:sty m:val="p"/>
                        </m:rPr>
                        <a:rPr lang="de-DE" i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Σ</m:t>
                      </m:r>
                      <m:r>
                        <a:rPr lang="de-DE" b="1" i="1" smtClean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</m:oMath>
                  </a14:m>
                  <a:r>
                    <a:rPr lang="de-DE" b="1" i="1" dirty="0">
                      <a:solidFill>
                        <a:schemeClr val="accent1"/>
                      </a:solidFill>
                      <a:latin typeface="Cambria Math" panose="02040503050406030204" pitchFamily="18" charset="0"/>
                    </a:rPr>
                    <a:t>  </a:t>
                  </a:r>
                  <a:br>
                    <a:rPr lang="de-DE" b="1" i="1" dirty="0">
                      <a:solidFill>
                        <a:schemeClr val="accent1"/>
                      </a:solidFill>
                      <a:latin typeface="Cambria Math" panose="02040503050406030204" pitchFamily="18" charset="0"/>
                    </a:rPr>
                  </a:br>
                  <a14:m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>
                              <a:latin typeface="Cambria Math" panose="02040503050406030204" pitchFamily="18" charset="0"/>
                            </a:rPr>
                            <m:t>𝑺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de-DE" b="1" i="1"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</m:d>
                      <m:r>
                        <m:rPr>
                          <m:aln/>
                        </m:rPr>
                        <a:rPr lang="de-DE" i="1" smtClean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m:rPr>
                          <m:sty m:val="p"/>
                        </m:rPr>
                        <a:rPr lang="de-DE" i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Σ</m:t>
                      </m:r>
                      <m:r>
                        <a:rPr lang="de-DE" b="1" i="1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</m:oMath>
                  </a14:m>
                  <a:r>
                    <a:rPr lang="en-GB" dirty="0"/>
                    <a:t> </a:t>
                  </a:r>
                </a:p>
              </p:txBody>
            </p:sp>
          </mc:Choice>
          <mc:Fallback xmlns="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B94BB5C5-8508-674A-B645-53D279D06E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15370" y="1702082"/>
                  <a:ext cx="3254115" cy="2422458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CEF1951F-5A0D-394A-9205-59B9A982D700}"/>
                </a:ext>
              </a:extLst>
            </p:cNvPr>
            <p:cNvSpPr txBox="1"/>
            <p:nvPr/>
          </p:nvSpPr>
          <p:spPr>
            <a:xfrm>
              <a:off x="10305773" y="3220678"/>
              <a:ext cx="129836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chemeClr val="bg1"/>
                  </a:solidFill>
                </a:rPr>
                <a:t>(</a:t>
              </a:r>
              <a:r>
                <a:rPr lang="en-GB" sz="1200" u="sng" dirty="0" err="1">
                  <a:solidFill>
                    <a:schemeClr val="bg1"/>
                  </a:solidFill>
                </a:rPr>
                <a:t>Z</a:t>
              </a:r>
              <a:r>
                <a:rPr lang="en-GB" sz="1200" dirty="0" err="1">
                  <a:solidFill>
                    <a:schemeClr val="bg1"/>
                  </a:solidFill>
                </a:rPr>
                <a:t>ustandssumme</a:t>
              </a:r>
              <a:r>
                <a:rPr lang="en-GB" sz="1200" dirty="0">
                  <a:solidFill>
                    <a:schemeClr val="bg1"/>
                  </a:solidFill>
                </a:rPr>
                <a:t>)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0345E5F-A1AC-CD47-9665-B3AC7C322133}"/>
                </a:ext>
              </a:extLst>
            </p:cNvPr>
            <p:cNvSpPr txBox="1"/>
            <p:nvPr/>
          </p:nvSpPr>
          <p:spPr>
            <a:xfrm>
              <a:off x="10340431" y="3768424"/>
              <a:ext cx="12290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chemeClr val="bg1"/>
                  </a:solidFill>
                </a:rPr>
                <a:t>(proportional to)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6578A4E-EAD8-C842-A403-B41C61CD24C0}"/>
              </a:ext>
            </a:extLst>
          </p:cNvPr>
          <p:cNvGrpSpPr/>
          <p:nvPr/>
        </p:nvGrpSpPr>
        <p:grpSpPr>
          <a:xfrm>
            <a:off x="8940125" y="4616588"/>
            <a:ext cx="2891550" cy="1289326"/>
            <a:chOff x="7684951" y="4084198"/>
            <a:chExt cx="2891550" cy="12893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3C39D6B7-2190-954E-8526-5E9EE79E1B2E}"/>
                    </a:ext>
                  </a:extLst>
                </p:cNvPr>
                <p:cNvSpPr/>
                <p:nvPr/>
              </p:nvSpPr>
              <p:spPr>
                <a:xfrm>
                  <a:off x="9890797" y="4979762"/>
                  <a:ext cx="685704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3C39D6B7-2190-954E-8526-5E9EE79E1B2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90797" y="4979762"/>
                  <a:ext cx="685704" cy="389513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1A2DC2CE-A838-C24F-A7E8-271BB0DD002F}"/>
                    </a:ext>
                  </a:extLst>
                </p:cNvPr>
                <p:cNvSpPr/>
                <p:nvPr/>
              </p:nvSpPr>
              <p:spPr>
                <a:xfrm>
                  <a:off x="7684951" y="4984011"/>
                  <a:ext cx="1049430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1A2DC2CE-A838-C24F-A7E8-271BB0DD002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84951" y="4984011"/>
                  <a:ext cx="1049430" cy="389513"/>
                </a:xfrm>
                <a:prstGeom prst="ellipse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063D964D-E7B5-BA45-9526-D9F138EFFD42}"/>
                    </a:ext>
                  </a:extLst>
                </p:cNvPr>
                <p:cNvSpPr/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59" name="Oval 158">
                  <a:extLst>
                    <a:ext uri="{FF2B5EF4-FFF2-40B4-BE49-F238E27FC236}">
                      <a16:creationId xmlns:a16="http://schemas.microsoft.com/office/drawing/2014/main" id="{BA57A76A-1A60-8D4B-A7E5-0DE4E3A414C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blipFill>
                  <a:blip r:embed="rId10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CD3B9A7-0662-CC47-B6E4-833AA168D979}"/>
                </a:ext>
              </a:extLst>
            </p:cNvPr>
            <p:cNvCxnSpPr>
              <a:cxnSpLocks/>
              <a:stCxn id="23" idx="0"/>
              <a:endCxn id="29" idx="1"/>
            </p:cNvCxnSpPr>
            <p:nvPr/>
          </p:nvCxnSpPr>
          <p:spPr>
            <a:xfrm flipV="1">
              <a:off x="8209666" y="4767595"/>
              <a:ext cx="958850" cy="2164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C8C9D51-64DC-4944-AE41-5E561A98F26F}"/>
                </a:ext>
              </a:extLst>
            </p:cNvPr>
            <p:cNvCxnSpPr>
              <a:cxnSpLocks/>
              <a:stCxn id="24" idx="4"/>
              <a:endCxn id="29" idx="0"/>
            </p:cNvCxnSpPr>
            <p:nvPr/>
          </p:nvCxnSpPr>
          <p:spPr>
            <a:xfrm>
              <a:off x="9240083" y="4473711"/>
              <a:ext cx="433" cy="2218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A3F2D84-C42E-0E4B-B1B2-64813F0CF1B3}"/>
                </a:ext>
              </a:extLst>
            </p:cNvPr>
            <p:cNvCxnSpPr>
              <a:cxnSpLocks/>
              <a:stCxn id="22" idx="0"/>
              <a:endCxn id="29" idx="3"/>
            </p:cNvCxnSpPr>
            <p:nvPr/>
          </p:nvCxnSpPr>
          <p:spPr>
            <a:xfrm flipH="1" flipV="1">
              <a:off x="9312516" y="4767595"/>
              <a:ext cx="921133" cy="2121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41EEC4D-788E-9F4A-A95D-54FD5A77E0B5}"/>
                </a:ext>
              </a:extLst>
            </p:cNvPr>
            <p:cNvGrpSpPr/>
            <p:nvPr/>
          </p:nvGrpSpPr>
          <p:grpSpPr>
            <a:xfrm>
              <a:off x="9168516" y="4695595"/>
              <a:ext cx="374191" cy="359151"/>
              <a:chOff x="9846969" y="2741408"/>
              <a:chExt cx="374191" cy="359151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780BE465-823E-854C-B002-1F334D67BE44}"/>
                  </a:ext>
                </a:extLst>
              </p:cNvPr>
              <p:cNvSpPr/>
              <p:nvPr/>
            </p:nvSpPr>
            <p:spPr>
              <a:xfrm>
                <a:off x="9846969" y="2741408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475C3765-10C2-954E-8F65-9FBF0CC82051}"/>
                      </a:ext>
                    </a:extLst>
                  </p:cNvPr>
                  <p:cNvSpPr txBox="1"/>
                  <p:nvPr/>
                </p:nvSpPr>
                <p:spPr>
                  <a:xfrm>
                    <a:off x="9990969" y="2885115"/>
                    <a:ext cx="230191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sz="1400" b="1" i="1" smtClean="0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475C3765-10C2-954E-8F65-9FBF0CC8205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990969" y="2885115"/>
                    <a:ext cx="230191" cy="215444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15789" r="-5263" b="-1111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20713401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DC959-9483-354B-B674-C0BAA3A67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Answering Conditional Queries: Normalisation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15">
                <a:extLst>
                  <a:ext uri="{FF2B5EF4-FFF2-40B4-BE49-F238E27FC236}">
                    <a16:creationId xmlns:a16="http://schemas.microsoft.com/office/drawing/2014/main" id="{DB93BD61-A0D5-4443-9524-653FE7E5587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11472051" cy="4240848"/>
              </a:xfrm>
            </p:spPr>
            <p:txBody>
              <a:bodyPr>
                <a:normAutofit/>
              </a:bodyPr>
              <a:lstStyle/>
              <a:p>
                <a:r>
                  <a:rPr lang="en-GB" sz="2400" dirty="0">
                    <a:latin typeface="+mn-lt"/>
                  </a:rPr>
                  <a:t>Normalise by </a:t>
                </a:r>
                <a14:m>
                  <m:oMath xmlns:m="http://schemas.openxmlformats.org/officeDocument/2006/math">
                    <m:r>
                      <a:rPr lang="en-GB" sz="240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</m:d>
                  </m:oMath>
                </a14:m>
                <a:r>
                  <a:rPr lang="en-GB" sz="2400" dirty="0">
                    <a:latin typeface="+mn-lt"/>
                  </a:rPr>
                  <a:t>: for each </a:t>
                </a:r>
                <a14:m>
                  <m:oMath xmlns:m="http://schemas.openxmlformats.org/officeDocument/2006/math">
                    <m:r>
                      <a:rPr lang="en-GB" sz="2400" b="1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𝑟𝑎𝑛</m:t>
                    </m:r>
                    <m:d>
                      <m:dPr>
                        <m:ctrlP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𝑻</m:t>
                        </m:r>
                      </m:e>
                    </m:d>
                  </m:oMath>
                </a14:m>
                <a:r>
                  <a:rPr lang="en-GB" sz="2400" dirty="0">
                    <a:latin typeface="+mn-lt"/>
                  </a:rPr>
                  <a:t>, </a:t>
                </a:r>
                <a:r>
                  <a:rPr lang="en-GB" sz="2400" dirty="0"/>
                  <a:t>for each </a:t>
                </a:r>
                <a14:m>
                  <m:oMath xmlns:m="http://schemas.openxmlformats.org/officeDocument/2006/math">
                    <m:r>
                      <a:rPr lang="en-GB" sz="2400" b="1" i="1">
                        <a:latin typeface="Cambria Math" panose="02040503050406030204" pitchFamily="18" charset="0"/>
                      </a:rPr>
                      <m:t>𝒔</m:t>
                    </m:r>
                    <m:r>
                      <a:rPr lang="en-GB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GB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𝑟𝑎𝑛</m:t>
                    </m:r>
                    <m:d>
                      <m:dPr>
                        <m:ctrlP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𝑺</m:t>
                        </m:r>
                      </m:e>
                    </m:d>
                  </m:oMath>
                </a14:m>
                <a:r>
                  <a:rPr lang="en-GB" sz="2400" dirty="0">
                    <a:latin typeface="+mn-lt"/>
                  </a:rPr>
                  <a:t>, compute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400" b="1" i="1" smtClean="0">
                                <a:latin typeface="Cambria Math" panose="02040503050406030204" pitchFamily="18" charset="0"/>
                              </a:rPr>
                              <m:t>𝒔</m:t>
                            </m:r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sz="2400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</m:d>
                      </m:num>
                      <m:den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400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</m:d>
                      </m:den>
                    </m:f>
                  </m:oMath>
                </a14:m>
                <a:endParaRPr lang="en-GB" sz="2400" dirty="0">
                  <a:solidFill>
                    <a:schemeClr val="accent6"/>
                  </a:solidFill>
                  <a:latin typeface="+mn-lt"/>
                  <a:ea typeface="Cambria Math" panose="02040503050406030204" pitchFamily="18" charset="0"/>
                </a:endParaRPr>
              </a:p>
              <a:p>
                <a:pPr marL="258503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8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𝑇𝑟𝑎𝑣𝑒𝑙</m:t>
                          </m:r>
                        </m:e>
                        <m:e>
                          <m:r>
                            <a:rPr lang="en-GB" sz="18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𝐸𝑝𝑖𝑑</m:t>
                          </m:r>
                        </m:e>
                      </m:d>
                      <m:r>
                        <a:rPr lang="en-GB" sz="1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8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𝐸𝑝𝑖𝑑</m:t>
                              </m:r>
                            </m:e>
                          </m:d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GB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7"/>
                                </m:rPr>
                                <a:rPr lang="en-GB" sz="1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m:rPr>
                                  <m:brk m:alnAt="7"/>
                                </m:rPr>
                                <a:rPr lang="en-GB" sz="18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GB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GB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𝑟𝑎𝑛</m:t>
                          </m:r>
                          <m:d>
                            <m:dPr>
                              <m:ctrlPr>
                                <a:rPr lang="en-GB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𝑆𝑖𝑐𝑘</m:t>
                              </m:r>
                            </m:e>
                          </m:d>
                        </m:sub>
                        <m:sup/>
                        <m:e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18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𝐸𝑝𝑖𝑑</m:t>
                          </m:r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𝑇𝑟𝑎𝑣𝑒𝑙</m:t>
                          </m:r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𝑆𝑖𝑐𝑘</m:t>
                          </m:r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GB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GB" sz="1800" dirty="0">
                  <a:latin typeface="+mn-lt"/>
                </a:endParaRPr>
              </a:p>
              <a:p>
                <a:pPr lvl="2"/>
                <a:r>
                  <a:rPr lang="en-GB" sz="2000" dirty="0">
                    <a:latin typeface="+mn-lt"/>
                  </a:rPr>
                  <a:t>for each </a:t>
                </a:r>
                <a14:m>
                  <m:oMath xmlns:m="http://schemas.openxmlformats.org/officeDocument/2006/math">
                    <m:r>
                      <a:rPr lang="en-GB" sz="200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GB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GB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𝑟𝑎𝑛</m:t>
                    </m:r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</m:e>
                    </m:d>
                  </m:oMath>
                </a14:m>
                <a:r>
                  <a:rPr lang="en-GB" sz="2000" dirty="0"/>
                  <a:t>: for each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GB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GB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𝑟𝑎𝑛</m:t>
                    </m:r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𝑇𝑟𝑎𝑣𝑒𝑙</m:t>
                        </m:r>
                      </m:e>
                    </m:d>
                  </m:oMath>
                </a14:m>
                <a:r>
                  <a:rPr lang="en-GB" sz="2000" dirty="0"/>
                  <a:t>: </a:t>
                </a:r>
                <a:br>
                  <a:rPr lang="en-GB" sz="2000" dirty="0"/>
                </a:br>
                <a:r>
                  <a:rPr lang="en-GB" sz="2000" dirty="0"/>
                  <a:t>divide </a:t>
                </a: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GB" sz="2000" dirty="0"/>
                  <a:t> by </a:t>
                </a: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d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GB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GB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¬</m:t>
                        </m:r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GB" sz="2000" dirty="0"/>
              </a:p>
              <a:p>
                <a:pPr lvl="2"/>
                <a:endParaRPr lang="en-GB" sz="2000" dirty="0">
                  <a:latin typeface="+mn-lt"/>
                </a:endParaRPr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16" name="Content Placeholder 15">
                <a:extLst>
                  <a:ext uri="{FF2B5EF4-FFF2-40B4-BE49-F238E27FC236}">
                    <a16:creationId xmlns:a16="http://schemas.microsoft.com/office/drawing/2014/main" id="{DB93BD61-A0D5-4443-9524-653FE7E558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11472051" cy="4240848"/>
              </a:xfrm>
              <a:blipFill>
                <a:blip r:embed="rId3"/>
                <a:stretch>
                  <a:fillRect l="-1436" t="-1194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75566F-8998-3345-947E-5D6AD212218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PGMs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C4E861-0370-AB44-8D1D-204D26B052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61F1D9-B940-9B47-8DDF-D5148F1082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15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7" name="Table 86">
                <a:extLst>
                  <a:ext uri="{FF2B5EF4-FFF2-40B4-BE49-F238E27FC236}">
                    <a16:creationId xmlns:a16="http://schemas.microsoft.com/office/drawing/2014/main" id="{7F387E4D-17C0-D647-A6F5-0601AC32E77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63874963"/>
                  </p:ext>
                </p:extLst>
              </p:nvPr>
            </p:nvGraphicFramePr>
            <p:xfrm>
              <a:off x="1167174" y="3553679"/>
              <a:ext cx="1693004" cy="2296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0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6700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680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932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b="0" dirty="0">
                            <a:solidFill>
                              <a:schemeClr val="accent2"/>
                            </a:solidFill>
                          </a:endParaRPr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0.44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 anchor="ctr"/>
                    </a:tc>
                    <a:extLst>
                      <a:ext uri="{0D108BD9-81ED-4DB2-BD59-A6C34878D82A}">
                        <a16:rowId xmlns:a16="http://schemas.microsoft.com/office/drawing/2014/main" val="246447115"/>
                      </a:ext>
                    </a:extLst>
                  </a:tr>
                  <a:tr h="4932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b="0" dirty="0">
                            <a:solidFill>
                              <a:schemeClr val="accent6"/>
                            </a:solidFill>
                          </a:endParaRPr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0.36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 anchor="ctr"/>
                    </a:tc>
                    <a:extLst>
                      <a:ext uri="{0D108BD9-81ED-4DB2-BD59-A6C34878D82A}">
                        <a16:rowId xmlns:a16="http://schemas.microsoft.com/office/drawing/2014/main" val="669581968"/>
                      </a:ext>
                    </a:extLst>
                  </a:tr>
                  <a:tr h="4932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b="0" dirty="0">
                            <a:solidFill>
                              <a:schemeClr val="accent2"/>
                            </a:solidFill>
                          </a:endParaRPr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0.11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 anchor="ctr"/>
                    </a:tc>
                    <a:extLst>
                      <a:ext uri="{0D108BD9-81ED-4DB2-BD59-A6C34878D82A}">
                        <a16:rowId xmlns:a16="http://schemas.microsoft.com/office/drawing/2014/main" val="1082326385"/>
                      </a:ext>
                    </a:extLst>
                  </a:tr>
                  <a:tr h="4932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b="0" dirty="0">
                            <a:solidFill>
                              <a:schemeClr val="accent2"/>
                            </a:solidFill>
                          </a:endParaRPr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0.09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 anchor="ctr"/>
                    </a:tc>
                    <a:extLst>
                      <a:ext uri="{0D108BD9-81ED-4DB2-BD59-A6C34878D82A}">
                        <a16:rowId xmlns:a16="http://schemas.microsoft.com/office/drawing/2014/main" val="32766525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7" name="Table 86">
                <a:extLst>
                  <a:ext uri="{FF2B5EF4-FFF2-40B4-BE49-F238E27FC236}">
                    <a16:creationId xmlns:a16="http://schemas.microsoft.com/office/drawing/2014/main" id="{7F387E4D-17C0-D647-A6F5-0601AC32E77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63874963"/>
                  </p:ext>
                </p:extLst>
              </p:nvPr>
            </p:nvGraphicFramePr>
            <p:xfrm>
              <a:off x="1167174" y="3553679"/>
              <a:ext cx="1693004" cy="2296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0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6700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680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3846" r="-206818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81481" t="-3846" r="-68519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64865" t="-3846" b="-6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93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 anchor="ctr">
                        <a:blipFill>
                          <a:blip r:embed="rId4"/>
                          <a:stretch>
                            <a:fillRect t="-69231" r="-206818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 anchor="ctr">
                        <a:blipFill>
                          <a:blip r:embed="rId4"/>
                          <a:stretch>
                            <a:fillRect l="-81481" t="-69231" r="-68519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 anchor="ctr">
                        <a:blipFill>
                          <a:blip r:embed="rId4"/>
                          <a:stretch>
                            <a:fillRect l="-264865" t="-69231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6447115"/>
                      </a:ext>
                    </a:extLst>
                  </a:tr>
                  <a:tr h="493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 anchor="ctr">
                        <a:blipFill>
                          <a:blip r:embed="rId4"/>
                          <a:stretch>
                            <a:fillRect t="-169231" r="-206818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 anchor="ctr">
                        <a:blipFill>
                          <a:blip r:embed="rId4"/>
                          <a:stretch>
                            <a:fillRect l="-81481" t="-169231" r="-68519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 anchor="ctr">
                        <a:blipFill>
                          <a:blip r:embed="rId4"/>
                          <a:stretch>
                            <a:fillRect l="-264865" t="-169231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69581968"/>
                      </a:ext>
                    </a:extLst>
                  </a:tr>
                  <a:tr h="493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 anchor="ctr">
                        <a:blipFill>
                          <a:blip r:embed="rId4"/>
                          <a:stretch>
                            <a:fillRect t="-269231" r="-206818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 anchor="ctr">
                        <a:blipFill>
                          <a:blip r:embed="rId4"/>
                          <a:stretch>
                            <a:fillRect l="-81481" t="-269231" r="-68519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 anchor="ctr">
                        <a:blipFill>
                          <a:blip r:embed="rId4"/>
                          <a:stretch>
                            <a:fillRect l="-264865" t="-269231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82326385"/>
                      </a:ext>
                    </a:extLst>
                  </a:tr>
                  <a:tr h="493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 anchor="ctr">
                        <a:blipFill>
                          <a:blip r:embed="rId4"/>
                          <a:stretch>
                            <a:fillRect t="-369231" r="-206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 anchor="ctr">
                        <a:blipFill>
                          <a:blip r:embed="rId4"/>
                          <a:stretch>
                            <a:fillRect l="-81481" t="-369231" r="-685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 anchor="ctr">
                        <a:blipFill>
                          <a:blip r:embed="rId4"/>
                          <a:stretch>
                            <a:fillRect l="-264865" t="-36923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766525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4" name="Table 83">
                <a:extLst>
                  <a:ext uri="{FF2B5EF4-FFF2-40B4-BE49-F238E27FC236}">
                    <a16:creationId xmlns:a16="http://schemas.microsoft.com/office/drawing/2014/main" id="{9F2DF52D-9CE0-DC44-AB7D-5C229A8F137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43687733"/>
                  </p:ext>
                </p:extLst>
              </p:nvPr>
            </p:nvGraphicFramePr>
            <p:xfrm>
              <a:off x="3096898" y="3548463"/>
              <a:ext cx="1573200" cy="2307232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5732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𝑇𝑟𝑎𝑣𝑒𝑙</m:t>
                                    </m:r>
                                  </m:e>
                                  <m:e>
                                    <m:r>
                                      <a:rPr lang="de-DE" sz="1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𝐸𝑝𝑖𝑑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de-DE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0.44</m:t>
                                    </m:r>
                                  </m:num>
                                  <m:den>
                                    <m:r>
                                      <a:rPr lang="de-DE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0.44+0.36</m:t>
                                    </m:r>
                                  </m:den>
                                </m:f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=0.55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74790099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de-DE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0.36</m:t>
                                    </m:r>
                                  </m:num>
                                  <m:den>
                                    <m:r>
                                      <a:rPr lang="de-DE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0.44+0.36</m:t>
                                    </m:r>
                                  </m:den>
                                </m:f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=0.45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596594418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de-DE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0.11</m:t>
                                    </m:r>
                                  </m:num>
                                  <m:den>
                                    <m:r>
                                      <a:rPr lang="de-DE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0.11+0.09</m:t>
                                    </m:r>
                                  </m:den>
                                </m:f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=0.55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441332848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de-DE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0.09</m:t>
                                    </m:r>
                                  </m:num>
                                  <m:den>
                                    <m:r>
                                      <a:rPr lang="de-DE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0.11+0.09</m:t>
                                    </m:r>
                                  </m:den>
                                </m:f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=0.45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9907992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4" name="Table 83">
                <a:extLst>
                  <a:ext uri="{FF2B5EF4-FFF2-40B4-BE49-F238E27FC236}">
                    <a16:creationId xmlns:a16="http://schemas.microsoft.com/office/drawing/2014/main" id="{9F2DF52D-9CE0-DC44-AB7D-5C229A8F137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43687733"/>
                  </p:ext>
                </p:extLst>
              </p:nvPr>
            </p:nvGraphicFramePr>
            <p:xfrm>
              <a:off x="3096898" y="3548463"/>
              <a:ext cx="1573200" cy="2307232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5732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800" t="-3846" r="-800" b="-60384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9580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800" t="-69231" r="-800" b="-30256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47900991"/>
                      </a:ext>
                    </a:extLst>
                  </a:tr>
                  <a:tr h="49580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800" t="-169231" r="-800" b="-20256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96594418"/>
                      </a:ext>
                    </a:extLst>
                  </a:tr>
                  <a:tr h="49580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800" t="-262500" r="-800" b="-97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41332848"/>
                      </a:ext>
                    </a:extLst>
                  </a:tr>
                  <a:tr h="49580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800" t="-371795" r="-8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9907992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6" name="Table 125">
                <a:extLst>
                  <a:ext uri="{FF2B5EF4-FFF2-40B4-BE49-F238E27FC236}">
                    <a16:creationId xmlns:a16="http://schemas.microsoft.com/office/drawing/2014/main" id="{EA2AF388-41BD-3340-8F04-B3B5AAEAE8B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24976001"/>
                  </p:ext>
                </p:extLst>
              </p:nvPr>
            </p:nvGraphicFramePr>
            <p:xfrm>
              <a:off x="4906756" y="4248277"/>
              <a:ext cx="3336543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32213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455483">
                      <a:extLst>
                        <a:ext uri="{9D8B030D-6E8A-4147-A177-3AD203B41FA5}">
                          <a16:colId xmlns:a16="http://schemas.microsoft.com/office/drawing/2014/main" val="1454342422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𝑡𝑟𝑎𝑣𝑒𝑙</m:t>
                                    </m:r>
                                  </m:e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𝐸𝑝𝑖𝑑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¬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𝑡𝑟𝑎𝑣𝑒𝑙</m:t>
                                    </m:r>
                                  </m:e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𝐸𝑝𝑖𝑑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</m:t>
                                </m:r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55</m:t>
                                </m:r>
                              </m:oMath>
                            </m:oMathPara>
                          </a14:m>
                          <a:endParaRPr lang="en-US" sz="14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</m:t>
                                </m:r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55=0.45</m:t>
                                </m:r>
                              </m:oMath>
                            </m:oMathPara>
                          </a14:m>
                          <a:endParaRPr lang="en-US" sz="14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</m:t>
                                </m:r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4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</m:t>
                                </m:r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=0.45</m:t>
                                </m:r>
                              </m:oMath>
                            </m:oMathPara>
                          </a14:m>
                          <a:endParaRPr lang="en-US" sz="14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6" name="Table 125">
                <a:extLst>
                  <a:ext uri="{FF2B5EF4-FFF2-40B4-BE49-F238E27FC236}">
                    <a16:creationId xmlns:a16="http://schemas.microsoft.com/office/drawing/2014/main" id="{EA2AF388-41BD-3340-8F04-B3B5AAEAE8B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24976001"/>
                  </p:ext>
                </p:extLst>
              </p:nvPr>
            </p:nvGraphicFramePr>
            <p:xfrm>
              <a:off x="4906756" y="4248277"/>
              <a:ext cx="3336543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32213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455483">
                      <a:extLst>
                        <a:ext uri="{9D8B030D-6E8A-4147-A177-3AD203B41FA5}">
                          <a16:colId xmlns:a16="http://schemas.microsoft.com/office/drawing/2014/main" val="1454342422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2273" t="-4167" r="-500000" b="-2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42857" t="-4167" r="-109524" b="-2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30435" t="-4167" b="-2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2273" t="-100000" r="-50000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42857" t="-100000" r="-109524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30435" t="-10000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2273" t="-208333" r="-500000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42857" t="-208333" r="-109524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130435" t="-208333" b="-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3C8AD7A6-3523-764E-8702-AFC5DAB0C6EF}"/>
              </a:ext>
            </a:extLst>
          </p:cNvPr>
          <p:cNvSpPr/>
          <p:nvPr/>
        </p:nvSpPr>
        <p:spPr>
          <a:xfrm>
            <a:off x="6772238" y="4248277"/>
            <a:ext cx="1471062" cy="92303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6201A3CC-8974-9640-BF09-0E48C57118C0}"/>
                  </a:ext>
                </a:extLst>
              </p:cNvPr>
              <p:cNvSpPr txBox="1"/>
              <p:nvPr/>
            </p:nvSpPr>
            <p:spPr>
              <a:xfrm>
                <a:off x="9139441" y="3609085"/>
                <a:ext cx="1279581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GB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𝑇𝑟𝑎𝑣𝑒𝑙</m:t>
                          </m:r>
                        </m:e>
                        <m:e>
                          <m:r>
                            <a:rPr lang="en-GB" sz="1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𝐸𝑝𝑖𝑑</m:t>
                          </m:r>
                        </m:e>
                      </m:d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6201A3CC-8974-9640-BF09-0E48C57118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9441" y="3609085"/>
                <a:ext cx="1279581" cy="215444"/>
              </a:xfrm>
              <a:prstGeom prst="rect">
                <a:avLst/>
              </a:prstGeom>
              <a:blipFill>
                <a:blip r:embed="rId7"/>
                <a:stretch>
                  <a:fillRect l="-3000" b="-277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9" name="Group 128">
            <a:extLst>
              <a:ext uri="{FF2B5EF4-FFF2-40B4-BE49-F238E27FC236}">
                <a16:creationId xmlns:a16="http://schemas.microsoft.com/office/drawing/2014/main" id="{F4CDD07E-FFA8-8D4D-B5A1-D028B60F6FFB}"/>
              </a:ext>
            </a:extLst>
          </p:cNvPr>
          <p:cNvGrpSpPr/>
          <p:nvPr/>
        </p:nvGrpSpPr>
        <p:grpSpPr>
          <a:xfrm>
            <a:off x="-76554" y="3307213"/>
            <a:ext cx="1307970" cy="1110276"/>
            <a:chOff x="2405246" y="5181051"/>
            <a:chExt cx="1307970" cy="1110276"/>
          </a:xfrm>
        </p:grpSpPr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AB3C27EA-5595-2E4A-8BB1-9A9478E8130D}"/>
                </a:ext>
              </a:extLst>
            </p:cNvPr>
            <p:cNvSpPr txBox="1"/>
            <p:nvPr/>
          </p:nvSpPr>
          <p:spPr>
            <a:xfrm>
              <a:off x="2405246" y="5181051"/>
              <a:ext cx="1307970" cy="1110276"/>
            </a:xfrm>
            <a:prstGeom prst="cloudCallout">
              <a:avLst>
                <a:gd name="adj1" fmla="val 8962"/>
                <a:gd name="adj2" fmla="val 94614"/>
              </a:avLst>
            </a:prstGeom>
            <a:solidFill>
              <a:srgbClr val="FFC000"/>
            </a:solidFill>
            <a:ln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noAutofit/>
            </a:bodyPr>
            <a:lstStyle/>
            <a:p>
              <a:endParaRPr lang="en-GB" dirty="0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C3C7DE54-6864-2948-8513-2DB5ACBB95E5}"/>
                </a:ext>
              </a:extLst>
            </p:cNvPr>
            <p:cNvSpPr/>
            <p:nvPr/>
          </p:nvSpPr>
          <p:spPr>
            <a:xfrm>
              <a:off x="2602470" y="5288749"/>
              <a:ext cx="107099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What do we need to do?</a:t>
              </a:r>
            </a:p>
          </p:txBody>
        </p:sp>
      </p:grpSp>
      <p:sp>
        <p:nvSpPr>
          <p:cNvPr id="9" name="Right Brace 8">
            <a:extLst>
              <a:ext uri="{FF2B5EF4-FFF2-40B4-BE49-F238E27FC236}">
                <a16:creationId xmlns:a16="http://schemas.microsoft.com/office/drawing/2014/main" id="{AA92C7E5-606C-3B47-90FA-B6B454EB72BB}"/>
              </a:ext>
            </a:extLst>
          </p:cNvPr>
          <p:cNvSpPr/>
          <p:nvPr/>
        </p:nvSpPr>
        <p:spPr>
          <a:xfrm rot="5400000">
            <a:off x="7215311" y="986780"/>
            <a:ext cx="188201" cy="371547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5A72804-84C2-F54C-B227-CC2AEFCC4B30}"/>
                  </a:ext>
                </a:extLst>
              </p:cNvPr>
              <p:cNvSpPr/>
              <p:nvPr/>
            </p:nvSpPr>
            <p:spPr>
              <a:xfrm>
                <a:off x="7134202" y="2941131"/>
                <a:ext cx="350417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5A72804-84C2-F54C-B227-CC2AEFCC4B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4202" y="2941131"/>
                <a:ext cx="350417" cy="307777"/>
              </a:xfrm>
              <a:prstGeom prst="rect">
                <a:avLst/>
              </a:prstGeom>
              <a:blipFill>
                <a:blip r:embed="rId9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A57EC1D9-E31D-F144-8594-F5CD95423A99}"/>
              </a:ext>
            </a:extLst>
          </p:cNvPr>
          <p:cNvGrpSpPr/>
          <p:nvPr/>
        </p:nvGrpSpPr>
        <p:grpSpPr>
          <a:xfrm>
            <a:off x="8940125" y="4616588"/>
            <a:ext cx="2891550" cy="1289326"/>
            <a:chOff x="7684951" y="4084198"/>
            <a:chExt cx="2891550" cy="12893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F10B122B-410B-AF45-ADCF-BC1A6F0E8306}"/>
                    </a:ext>
                  </a:extLst>
                </p:cNvPr>
                <p:cNvSpPr/>
                <p:nvPr/>
              </p:nvSpPr>
              <p:spPr>
                <a:xfrm>
                  <a:off x="9890797" y="4979762"/>
                  <a:ext cx="685704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F10B122B-410B-AF45-ADCF-BC1A6F0E830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90797" y="4979762"/>
                  <a:ext cx="685704" cy="389513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E9968A13-0EA2-3F4E-906C-E70C87435EFC}"/>
                    </a:ext>
                  </a:extLst>
                </p:cNvPr>
                <p:cNvSpPr/>
                <p:nvPr/>
              </p:nvSpPr>
              <p:spPr>
                <a:xfrm>
                  <a:off x="7684951" y="4984011"/>
                  <a:ext cx="1049430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E9968A13-0EA2-3F4E-906C-E70C87435EF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84951" y="4984011"/>
                  <a:ext cx="1049430" cy="389513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7C6102D0-958B-104C-8155-1697089D7DE5}"/>
                    </a:ext>
                  </a:extLst>
                </p:cNvPr>
                <p:cNvSpPr/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7C6102D0-958B-104C-8155-1697089D7DE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blipFill>
                  <a:blip r:embed="rId12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6973673-529F-D543-BC5F-33B5D2548651}"/>
                </a:ext>
              </a:extLst>
            </p:cNvPr>
            <p:cNvCxnSpPr>
              <a:cxnSpLocks/>
              <a:stCxn id="37" idx="0"/>
              <a:endCxn id="43" idx="1"/>
            </p:cNvCxnSpPr>
            <p:nvPr/>
          </p:nvCxnSpPr>
          <p:spPr>
            <a:xfrm flipV="1">
              <a:off x="8209666" y="4767595"/>
              <a:ext cx="958850" cy="2164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2C0CD2C-86B1-8849-8A4B-F347FFDBBC34}"/>
                </a:ext>
              </a:extLst>
            </p:cNvPr>
            <p:cNvCxnSpPr>
              <a:cxnSpLocks/>
              <a:stCxn id="38" idx="4"/>
              <a:endCxn id="43" idx="0"/>
            </p:cNvCxnSpPr>
            <p:nvPr/>
          </p:nvCxnSpPr>
          <p:spPr>
            <a:xfrm>
              <a:off x="9240083" y="4473711"/>
              <a:ext cx="433" cy="2218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59F189A-D75B-E143-B3FB-24515F322138}"/>
                </a:ext>
              </a:extLst>
            </p:cNvPr>
            <p:cNvCxnSpPr>
              <a:cxnSpLocks/>
              <a:stCxn id="36" idx="0"/>
              <a:endCxn id="43" idx="3"/>
            </p:cNvCxnSpPr>
            <p:nvPr/>
          </p:nvCxnSpPr>
          <p:spPr>
            <a:xfrm flipH="1" flipV="1">
              <a:off x="9312516" y="4767595"/>
              <a:ext cx="921133" cy="2121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306658E-63DD-B64F-9654-8C2549C36C82}"/>
                </a:ext>
              </a:extLst>
            </p:cNvPr>
            <p:cNvGrpSpPr/>
            <p:nvPr/>
          </p:nvGrpSpPr>
          <p:grpSpPr>
            <a:xfrm>
              <a:off x="9168516" y="4695595"/>
              <a:ext cx="374191" cy="359151"/>
              <a:chOff x="9846969" y="2741408"/>
              <a:chExt cx="374191" cy="359151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DA9F77CC-AE6C-5A4D-B0A9-7A3403D57417}"/>
                  </a:ext>
                </a:extLst>
              </p:cNvPr>
              <p:cNvSpPr/>
              <p:nvPr/>
            </p:nvSpPr>
            <p:spPr>
              <a:xfrm>
                <a:off x="9846969" y="2741408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8957ED62-5F3F-DB41-9DE5-C273B012CDEE}"/>
                      </a:ext>
                    </a:extLst>
                  </p:cNvPr>
                  <p:cNvSpPr txBox="1"/>
                  <p:nvPr/>
                </p:nvSpPr>
                <p:spPr>
                  <a:xfrm>
                    <a:off x="9990969" y="2885115"/>
                    <a:ext cx="230191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sz="1400" b="1" i="1" smtClean="0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8957ED62-5F3F-DB41-9DE5-C273B012CDE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990969" y="2885115"/>
                    <a:ext cx="230191" cy="215444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15789" r="-5263" b="-1111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D1223ED-CEFD-9A40-A8C7-9AE79C00C2AE}"/>
              </a:ext>
            </a:extLst>
          </p:cNvPr>
          <p:cNvGrpSpPr/>
          <p:nvPr/>
        </p:nvGrpSpPr>
        <p:grpSpPr>
          <a:xfrm>
            <a:off x="8935890" y="3218278"/>
            <a:ext cx="2927856" cy="1289326"/>
            <a:chOff x="8935890" y="3218278"/>
            <a:chExt cx="2927856" cy="12893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" name="TextBox 127">
                  <a:extLst>
                    <a:ext uri="{FF2B5EF4-FFF2-40B4-BE49-F238E27FC236}">
                      <a16:creationId xmlns:a16="http://schemas.microsoft.com/office/drawing/2014/main" id="{A7F2874C-F8E9-9348-9AF3-F101DAB75E56}"/>
                    </a:ext>
                  </a:extLst>
                </p:cNvPr>
                <p:cNvSpPr txBox="1"/>
                <p:nvPr/>
              </p:nvSpPr>
              <p:spPr>
                <a:xfrm>
                  <a:off x="10563455" y="3994428"/>
                  <a:ext cx="1300291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  <m:d>
                          <m:dPr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𝑇𝑟𝑎𝑣𝑒𝑙</m:t>
                            </m:r>
                          </m:e>
                        </m:d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128" name="TextBox 127">
                  <a:extLst>
                    <a:ext uri="{FF2B5EF4-FFF2-40B4-BE49-F238E27FC236}">
                      <a16:creationId xmlns:a16="http://schemas.microsoft.com/office/drawing/2014/main" id="{A7F2874C-F8E9-9348-9AF3-F101DAB75E5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63455" y="3994428"/>
                  <a:ext cx="1300291" cy="215444"/>
                </a:xfrm>
                <a:prstGeom prst="rect">
                  <a:avLst/>
                </a:prstGeom>
                <a:blipFill>
                  <a:blip r:embed="rId14"/>
                  <a:stretch>
                    <a:fillRect l="-3883" t="-5882" b="-3529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B52DA812-22BA-8647-B095-54B9E4514390}"/>
                </a:ext>
              </a:extLst>
            </p:cNvPr>
            <p:cNvGrpSpPr/>
            <p:nvPr/>
          </p:nvGrpSpPr>
          <p:grpSpPr>
            <a:xfrm>
              <a:off x="8935890" y="3218278"/>
              <a:ext cx="1934456" cy="1289326"/>
              <a:chOff x="7684951" y="4084198"/>
              <a:chExt cx="1934456" cy="128932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Oval 46">
                    <a:extLst>
                      <a:ext uri="{FF2B5EF4-FFF2-40B4-BE49-F238E27FC236}">
                        <a16:creationId xmlns:a16="http://schemas.microsoft.com/office/drawing/2014/main" id="{0E530780-F27D-974D-BF4C-8D6BE3ACB464}"/>
                      </a:ext>
                    </a:extLst>
                  </p:cNvPr>
                  <p:cNvSpPr/>
                  <p:nvPr/>
                </p:nvSpPr>
                <p:spPr>
                  <a:xfrm>
                    <a:off x="7684951" y="4984011"/>
                    <a:ext cx="1049430" cy="389513"/>
                  </a:xfrm>
                  <a:prstGeom prst="ellipse">
                    <a:avLst/>
                  </a:prstGeom>
                  <a:ln>
                    <a:solidFill>
                      <a:schemeClr val="tx1"/>
                    </a:solidFill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7" name="Oval 46">
                    <a:extLst>
                      <a:ext uri="{FF2B5EF4-FFF2-40B4-BE49-F238E27FC236}">
                        <a16:creationId xmlns:a16="http://schemas.microsoft.com/office/drawing/2014/main" id="{0E530780-F27D-974D-BF4C-8D6BE3ACB46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84951" y="4984011"/>
                    <a:ext cx="1049430" cy="389513"/>
                  </a:xfrm>
                  <a:prstGeom prst="ellipse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Oval 47">
                    <a:extLst>
                      <a:ext uri="{FF2B5EF4-FFF2-40B4-BE49-F238E27FC236}">
                        <a16:creationId xmlns:a16="http://schemas.microsoft.com/office/drawing/2014/main" id="{B5274001-F857-ED49-9D5D-80D581D56D74}"/>
                      </a:ext>
                    </a:extLst>
                  </p:cNvPr>
                  <p:cNvSpPr/>
                  <p:nvPr/>
                </p:nvSpPr>
                <p:spPr>
                  <a:xfrm>
                    <a:off x="8860758" y="4084198"/>
                    <a:ext cx="758649" cy="389513"/>
                  </a:xfrm>
                  <a:prstGeom prst="ellipse">
                    <a:avLst/>
                  </a:prstGeom>
                  <a:ln>
                    <a:solidFill>
                      <a:schemeClr val="tx1"/>
                    </a:solidFill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dirty="0">
                      <a:solidFill>
                        <a:schemeClr val="accent6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8" name="Oval 47">
                    <a:extLst>
                      <a:ext uri="{FF2B5EF4-FFF2-40B4-BE49-F238E27FC236}">
                        <a16:creationId xmlns:a16="http://schemas.microsoft.com/office/drawing/2014/main" id="{B5274001-F857-ED49-9D5D-80D581D56D7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860758" y="4084198"/>
                    <a:ext cx="758649" cy="389513"/>
                  </a:xfrm>
                  <a:prstGeom prst="ellipse">
                    <a:avLst/>
                  </a:prstGeom>
                  <a:blipFill>
                    <a:blip r:embed="rId16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D1317DE9-2076-544C-9499-6AF1E7D9108B}"/>
                  </a:ext>
                </a:extLst>
              </p:cNvPr>
              <p:cNvCxnSpPr>
                <a:cxnSpLocks/>
                <a:stCxn id="47" idx="0"/>
                <a:endCxn id="53" idx="1"/>
              </p:cNvCxnSpPr>
              <p:nvPr/>
            </p:nvCxnSpPr>
            <p:spPr>
              <a:xfrm flipV="1">
                <a:off x="8209666" y="4767595"/>
                <a:ext cx="958850" cy="21641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21A490F2-7B06-4B4B-878C-ED0D40E4BFBF}"/>
                  </a:ext>
                </a:extLst>
              </p:cNvPr>
              <p:cNvCxnSpPr>
                <a:cxnSpLocks/>
                <a:stCxn id="48" idx="4"/>
                <a:endCxn id="53" idx="0"/>
              </p:cNvCxnSpPr>
              <p:nvPr/>
            </p:nvCxnSpPr>
            <p:spPr>
              <a:xfrm>
                <a:off x="9240083" y="4473711"/>
                <a:ext cx="433" cy="22188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5282F710-CF5C-7044-85AC-A0B7E333021B}"/>
                  </a:ext>
                </a:extLst>
              </p:cNvPr>
              <p:cNvSpPr/>
              <p:nvPr/>
            </p:nvSpPr>
            <p:spPr>
              <a:xfrm>
                <a:off x="9168516" y="4695595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73273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7" grpId="0"/>
      <p:bldP spid="9" grpId="0" animBg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DC959-9483-354B-B674-C0BAA3A67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Answering Conditional Queries: Evidence – Absorption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17">
                <a:extLst>
                  <a:ext uri="{FF2B5EF4-FFF2-40B4-BE49-F238E27FC236}">
                    <a16:creationId xmlns:a16="http://schemas.microsoft.com/office/drawing/2014/main" id="{FBD60FD0-CF2E-AF44-A863-FB4682DAA37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4" y="1665066"/>
                <a:ext cx="8658653" cy="424084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20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200" i="1">
                              <a:latin typeface="Cambria Math" panose="02040503050406030204" pitchFamily="18" charset="0"/>
                            </a:rPr>
                            <m:t>𝐸𝑝𝑖𝑑</m:t>
                          </m:r>
                          <m:r>
                            <a:rPr lang="de-DE" sz="2200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de-DE" sz="220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𝑠𝑖𝑐𝑘</m:t>
                          </m:r>
                        </m:e>
                      </m:d>
                      <m:r>
                        <a:rPr lang="de-DE" sz="22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sz="22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sz="2200" i="1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de-DE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de-DE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𝑟𝑎𝑛</m:t>
                          </m:r>
                          <m:r>
                            <a:rPr lang="de-DE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de-DE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𝑇𝑟𝑎𝑣𝑒𝑙</m:t>
                          </m:r>
                          <m:r>
                            <a:rPr lang="de-DE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b>
                        <m:sup/>
                        <m:e>
                          <m:r>
                            <a:rPr lang="de-DE" sz="22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200" i="1">
                                  <a:latin typeface="Cambria Math" panose="02040503050406030204" pitchFamily="18" charset="0"/>
                                </a:rPr>
                                <m:t>𝐸𝑝𝑖𝑑</m:t>
                              </m:r>
                              <m:r>
                                <a:rPr lang="de-DE" sz="22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sz="2200" i="1">
                                  <a:latin typeface="Cambria Math" panose="02040503050406030204" pitchFamily="18" charset="0"/>
                                </a:rPr>
                                <m:t>𝑇𝑟𝑎𝑣𝑒𝑙</m:t>
                              </m:r>
                              <m:r>
                                <a:rPr lang="de-DE" sz="22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de-DE" sz="22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de-DE" sz="22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sz="2200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de-DE" sz="22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𝑖𝑐𝑘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GB" sz="2200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18" name="Content Placeholder 17">
                <a:extLst>
                  <a:ext uri="{FF2B5EF4-FFF2-40B4-BE49-F238E27FC236}">
                    <a16:creationId xmlns:a16="http://schemas.microsoft.com/office/drawing/2014/main" id="{FBD60FD0-CF2E-AF44-A863-FB4682DAA37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4" y="1665066"/>
                <a:ext cx="8658653" cy="4240848"/>
              </a:xfrm>
              <a:blipFill>
                <a:blip r:embed="rId2"/>
                <a:stretch>
                  <a:fillRect t="-3014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61F1D9-B940-9B47-8DDF-D5148F1082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16</a:t>
            </a:fld>
            <a:endParaRPr lang="en-GB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BBE47041-14C5-1543-80E5-E60034832CD5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8524875" y="1146175"/>
            <a:ext cx="3667125" cy="5030788"/>
          </a:xfrm>
        </p:spPr>
        <p:txBody>
          <a:bodyPr>
            <a:normAutofit/>
          </a:bodyPr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AF72312C-A23A-BE40-ADB1-85733FCF5FF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7234123"/>
                  </p:ext>
                </p:extLst>
              </p:nvPr>
            </p:nvGraphicFramePr>
            <p:xfrm>
              <a:off x="563283" y="2609825"/>
              <a:ext cx="2778570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3051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68859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708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𝑆𝑖𝑐𝑘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0.20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0.24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0.28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0.08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0.05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0.06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0.07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0.02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AF72312C-A23A-BE40-ADB1-85733FCF5FF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7234123"/>
                  </p:ext>
                </p:extLst>
              </p:nvPr>
            </p:nvGraphicFramePr>
            <p:xfrm>
              <a:off x="563283" y="2609825"/>
              <a:ext cx="2778570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3051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68859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708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18" t="-3448" r="-300000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6154" t="-3448" r="-153846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20000" t="-3448" r="-81818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91111" t="-3448" b="-8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18" t="-103448" r="-300000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6154" t="-103448" r="-153846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20000" t="-103448" r="-81818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91111" t="-103448" b="-7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18" t="-203448" r="-300000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6154" t="-203448" r="-153846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20000" t="-203448" r="-81818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91111" t="-203448" b="-6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18" t="-303448" r="-300000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6154" t="-303448" r="-153846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20000" t="-303448" r="-81818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91111" t="-303448" b="-5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18" t="-417857" r="-300000" b="-417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6154" t="-417857" r="-153846" b="-417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20000" t="-417857" r="-81818" b="-417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91111" t="-417857" b="-41785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18" t="-500000" r="-300000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6154" t="-500000" r="-153846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20000" t="-500000" r="-81818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91111" t="-500000" b="-3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18" t="-600000" r="-300000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6154" t="-600000" r="-153846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20000" t="-600000" r="-81818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91111" t="-600000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18" t="-700000" r="-300000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6154" t="-700000" r="-153846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20000" t="-700000" r="-81818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91111" t="-700000" b="-1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18" t="-800000" r="-300000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6154" t="-800000" r="-153846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20000" t="-800000" r="-81818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91111" t="-800000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4" name="Table 43">
                <a:extLst>
                  <a:ext uri="{FF2B5EF4-FFF2-40B4-BE49-F238E27FC236}">
                    <a16:creationId xmlns:a16="http://schemas.microsoft.com/office/drawing/2014/main" id="{6017BA07-4C58-B54F-837C-9CFC356C5B1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07817822"/>
                  </p:ext>
                </p:extLst>
              </p:nvPr>
            </p:nvGraphicFramePr>
            <p:xfrm>
              <a:off x="6717264" y="2609825"/>
              <a:ext cx="1541780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708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970915">
                      <a:extLst>
                        <a:ext uri="{9D8B030D-6E8A-4147-A177-3AD203B41FA5}">
                          <a16:colId xmlns:a16="http://schemas.microsoft.com/office/drawing/2014/main" val="3528282149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 rowSpan="2">
                      <a:txBody>
                        <a:bodyPr/>
                        <a:lstStyle/>
                        <a:p>
                          <a:pPr marL="0" marR="0" lvl="0" indent="0" algn="ct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0+</m:t>
                                </m:r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0.24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0.24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 rowSpan="2">
                      <a:txBody>
                        <a:bodyPr/>
                        <a:lstStyle/>
                        <a:p>
                          <a:pPr marL="0" marR="0" lvl="0" indent="0" algn="ct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de-DE" sz="18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0+</m:t>
                              </m:r>
                              <m:r>
                                <a:rPr lang="en-US" sz="180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0.</m:t>
                              </m:r>
                            </m:oMath>
                          </a14:m>
                          <a:r>
                            <a:rPr lang="en-US" sz="180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08</a:t>
                          </a:r>
                        </a:p>
                      </a:txBody>
                      <a:tcPr marL="45720" marR="45720"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0.08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 rowSpan="2">
                      <a:txBody>
                        <a:bodyPr/>
                        <a:lstStyle/>
                        <a:p>
                          <a:pPr marL="0" marR="0" lvl="0" indent="0" algn="ct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0+</m:t>
                                </m:r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</m:t>
                                </m:r>
                                <m:r>
                                  <a:rPr lang="de-DE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06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 anchor="ctr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0.06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 rowSpan="2">
                      <a:txBody>
                        <a:bodyPr/>
                        <a:lstStyle/>
                        <a:p>
                          <a:pPr marL="0" marR="0" lvl="0" indent="0" algn="ctr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0+</m:t>
                                </m:r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</m:t>
                                </m:r>
                                <m:r>
                                  <a:rPr lang="de-DE" sz="1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 anchor="ctr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0.02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4" name="Table 43">
                <a:extLst>
                  <a:ext uri="{FF2B5EF4-FFF2-40B4-BE49-F238E27FC236}">
                    <a16:creationId xmlns:a16="http://schemas.microsoft.com/office/drawing/2014/main" id="{6017BA07-4C58-B54F-837C-9CFC356C5B1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07817822"/>
                  </p:ext>
                </p:extLst>
              </p:nvPr>
            </p:nvGraphicFramePr>
            <p:xfrm>
              <a:off x="6717264" y="2609825"/>
              <a:ext cx="1541780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708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970915">
                      <a:extLst>
                        <a:ext uri="{9D8B030D-6E8A-4147-A177-3AD203B41FA5}">
                          <a16:colId xmlns:a16="http://schemas.microsoft.com/office/drawing/2014/main" val="3528282149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3448" r="-167391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59740" t="-3448" b="-8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103448" r="-167391" b="-700000"/>
                          </a:stretch>
                        </a:blipFill>
                      </a:tcPr>
                    </a:tc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 anchor="ctr">
                        <a:blipFill>
                          <a:blip r:embed="rId4"/>
                          <a:stretch>
                            <a:fillRect l="-59740" t="-51724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203448" r="-167391" b="-600000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303448" r="-167391" b="-500000"/>
                          </a:stretch>
                        </a:blipFill>
                      </a:tcPr>
                    </a:tc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 anchor="ctr">
                        <a:blipFill>
                          <a:blip r:embed="rId4"/>
                          <a:stretch>
                            <a:fillRect l="-59740" t="-154386" b="-20526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417857" r="-167391" b="-417857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500000" r="-167391" b="-303448"/>
                          </a:stretch>
                        </a:blipFill>
                      </a:tcPr>
                    </a:tc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 anchor="ctr">
                        <a:blipFill>
                          <a:blip r:embed="rId4"/>
                          <a:stretch>
                            <a:fillRect l="-59740" t="-250000" b="-10172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600000" r="-167391" b="-203448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700000" r="-167391" b="-103448"/>
                          </a:stretch>
                        </a:blipFill>
                      </a:tcPr>
                    </a:tc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 anchor="ctr">
                        <a:blipFill>
                          <a:blip r:embed="rId4"/>
                          <a:stretch>
                            <a:fillRect l="-59740" t="-350000" b="-172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800000" r="-167391" b="-3448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E47A909D-63CF-874B-A98A-A5B754DD709A}"/>
              </a:ext>
            </a:extLst>
          </p:cNvPr>
          <p:cNvCxnSpPr>
            <a:cxnSpLocks/>
          </p:cNvCxnSpPr>
          <p:nvPr/>
        </p:nvCxnSpPr>
        <p:spPr>
          <a:xfrm>
            <a:off x="432202" y="3129753"/>
            <a:ext cx="3024000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C60E24D3-9614-7249-B1BD-5C0F25ACB526}"/>
              </a:ext>
            </a:extLst>
          </p:cNvPr>
          <p:cNvCxnSpPr/>
          <p:nvPr/>
        </p:nvCxnSpPr>
        <p:spPr>
          <a:xfrm>
            <a:off x="432202" y="3900462"/>
            <a:ext cx="3024000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2318D1BE-689A-FE42-93B5-0BB5C0D2AFCA}"/>
              </a:ext>
            </a:extLst>
          </p:cNvPr>
          <p:cNvCxnSpPr/>
          <p:nvPr/>
        </p:nvCxnSpPr>
        <p:spPr>
          <a:xfrm>
            <a:off x="432202" y="4640690"/>
            <a:ext cx="3024000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24AC2168-A1B7-A945-AD17-9DF84EC3C2FF}"/>
              </a:ext>
            </a:extLst>
          </p:cNvPr>
          <p:cNvCxnSpPr/>
          <p:nvPr/>
        </p:nvCxnSpPr>
        <p:spPr>
          <a:xfrm>
            <a:off x="432202" y="5411399"/>
            <a:ext cx="3024000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2" name="Table 81">
                <a:extLst>
                  <a:ext uri="{FF2B5EF4-FFF2-40B4-BE49-F238E27FC236}">
                    <a16:creationId xmlns:a16="http://schemas.microsoft.com/office/drawing/2014/main" id="{6B6DE754-C3A4-7741-9F72-9DCD4A92BFA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42384689"/>
                  </p:ext>
                </p:extLst>
              </p:nvPr>
            </p:nvGraphicFramePr>
            <p:xfrm>
              <a:off x="3971999" y="2605576"/>
              <a:ext cx="2012311" cy="36576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3051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932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p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2" name="Table 81">
                <a:extLst>
                  <a:ext uri="{FF2B5EF4-FFF2-40B4-BE49-F238E27FC236}">
                    <a16:creationId xmlns:a16="http://schemas.microsoft.com/office/drawing/2014/main" id="{6B6DE754-C3A4-7741-9F72-9DCD4A92BFA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42384689"/>
                  </p:ext>
                </p:extLst>
              </p:nvPr>
            </p:nvGraphicFramePr>
            <p:xfrm>
              <a:off x="3971999" y="2605576"/>
              <a:ext cx="2012311" cy="36576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3051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932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t="-3448" r="-190909" b="-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83333" t="-3448" r="-59091" b="-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310256" t="-3448" b="-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1ED7330F-0EF6-8E4E-B5E3-0793A681555F}"/>
              </a:ext>
            </a:extLst>
          </p:cNvPr>
          <p:cNvCxnSpPr>
            <a:cxnSpLocks/>
          </p:cNvCxnSpPr>
          <p:nvPr/>
        </p:nvCxnSpPr>
        <p:spPr>
          <a:xfrm flipV="1">
            <a:off x="2382310" y="2520661"/>
            <a:ext cx="0" cy="346536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7CCFBEA-19EC-A343-BEB1-44FDAC942DF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PGMs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5D2CEB9-BD87-8248-BF56-A0C5DAB7D3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6" name="Table 65">
                <a:extLst>
                  <a:ext uri="{FF2B5EF4-FFF2-40B4-BE49-F238E27FC236}">
                    <a16:creationId xmlns:a16="http://schemas.microsoft.com/office/drawing/2014/main" id="{90D0F4FC-92C7-4D43-BACC-6F6FC33F801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08335780"/>
                  </p:ext>
                </p:extLst>
              </p:nvPr>
            </p:nvGraphicFramePr>
            <p:xfrm>
              <a:off x="3969686" y="3345593"/>
              <a:ext cx="2012400" cy="36576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6876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316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932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0.24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6" name="Table 65">
                <a:extLst>
                  <a:ext uri="{FF2B5EF4-FFF2-40B4-BE49-F238E27FC236}">
                    <a16:creationId xmlns:a16="http://schemas.microsoft.com/office/drawing/2014/main" id="{90D0F4FC-92C7-4D43-BACC-6F6FC33F801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08335780"/>
                  </p:ext>
                </p:extLst>
              </p:nvPr>
            </p:nvGraphicFramePr>
            <p:xfrm>
              <a:off x="3969686" y="3345593"/>
              <a:ext cx="2012400" cy="36576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6876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316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932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t="-3333" r="-190909" b="-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83333" t="-3333" r="-59091" b="-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310256" t="-3333" b="-1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7" name="Table 66">
                <a:extLst>
                  <a:ext uri="{FF2B5EF4-FFF2-40B4-BE49-F238E27FC236}">
                    <a16:creationId xmlns:a16="http://schemas.microsoft.com/office/drawing/2014/main" id="{0DAD43DF-DE7A-7B40-9387-02122E0D11E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81288903"/>
                  </p:ext>
                </p:extLst>
              </p:nvPr>
            </p:nvGraphicFramePr>
            <p:xfrm>
              <a:off x="3969687" y="4093115"/>
              <a:ext cx="2012400" cy="36576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6876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316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932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0.08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7" name="Table 66">
                <a:extLst>
                  <a:ext uri="{FF2B5EF4-FFF2-40B4-BE49-F238E27FC236}">
                    <a16:creationId xmlns:a16="http://schemas.microsoft.com/office/drawing/2014/main" id="{0DAD43DF-DE7A-7B40-9387-02122E0D11E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81288903"/>
                  </p:ext>
                </p:extLst>
              </p:nvPr>
            </p:nvGraphicFramePr>
            <p:xfrm>
              <a:off x="3969687" y="4093115"/>
              <a:ext cx="2012400" cy="36576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6876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316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932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t="-3333" r="-190909" b="-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83333" t="-3333" r="-59091" b="-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310256" t="-3333" b="-1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8" name="Table 67">
                <a:extLst>
                  <a:ext uri="{FF2B5EF4-FFF2-40B4-BE49-F238E27FC236}">
                    <a16:creationId xmlns:a16="http://schemas.microsoft.com/office/drawing/2014/main" id="{52A20E48-AD52-0746-918E-8C303F60D1F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15800307"/>
                  </p:ext>
                </p:extLst>
              </p:nvPr>
            </p:nvGraphicFramePr>
            <p:xfrm>
              <a:off x="3969687" y="4814510"/>
              <a:ext cx="2012400" cy="36576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6876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316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932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0.06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8" name="Table 67">
                <a:extLst>
                  <a:ext uri="{FF2B5EF4-FFF2-40B4-BE49-F238E27FC236}">
                    <a16:creationId xmlns:a16="http://schemas.microsoft.com/office/drawing/2014/main" id="{52A20E48-AD52-0746-918E-8C303F60D1F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15800307"/>
                  </p:ext>
                </p:extLst>
              </p:nvPr>
            </p:nvGraphicFramePr>
            <p:xfrm>
              <a:off x="3969687" y="4814510"/>
              <a:ext cx="2012400" cy="36576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6876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316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932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t="-3448" r="-190909" b="-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83333" t="-3448" r="-59091" b="-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310256" t="-3448" b="-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9" name="Table 68">
                <a:extLst>
                  <a:ext uri="{FF2B5EF4-FFF2-40B4-BE49-F238E27FC236}">
                    <a16:creationId xmlns:a16="http://schemas.microsoft.com/office/drawing/2014/main" id="{5264BEA3-22E1-7B4C-9FA5-0B2CE6007CE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53426398"/>
                  </p:ext>
                </p:extLst>
              </p:nvPr>
            </p:nvGraphicFramePr>
            <p:xfrm>
              <a:off x="3969686" y="5535905"/>
              <a:ext cx="2012400" cy="36576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6876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316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932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0.02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9" name="Table 68">
                <a:extLst>
                  <a:ext uri="{FF2B5EF4-FFF2-40B4-BE49-F238E27FC236}">
                    <a16:creationId xmlns:a16="http://schemas.microsoft.com/office/drawing/2014/main" id="{5264BEA3-22E1-7B4C-9FA5-0B2CE6007CE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53426398"/>
                  </p:ext>
                </p:extLst>
              </p:nvPr>
            </p:nvGraphicFramePr>
            <p:xfrm>
              <a:off x="3969686" y="5535905"/>
              <a:ext cx="2012400" cy="36576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6876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316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932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r="-190909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l="-83333" r="-59091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l="-310256" b="-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50" name="Group 49">
            <a:extLst>
              <a:ext uri="{FF2B5EF4-FFF2-40B4-BE49-F238E27FC236}">
                <a16:creationId xmlns:a16="http://schemas.microsoft.com/office/drawing/2014/main" id="{781E56FC-7385-B849-B2B5-A77A9BDA70AE}"/>
              </a:ext>
            </a:extLst>
          </p:cNvPr>
          <p:cNvGrpSpPr/>
          <p:nvPr/>
        </p:nvGrpSpPr>
        <p:grpSpPr>
          <a:xfrm>
            <a:off x="8940125" y="4616588"/>
            <a:ext cx="2891550" cy="1289326"/>
            <a:chOff x="7684951" y="4084198"/>
            <a:chExt cx="2891550" cy="12893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2B71B176-3170-9C44-87D9-342BABAB90CC}"/>
                    </a:ext>
                  </a:extLst>
                </p:cNvPr>
                <p:cNvSpPr/>
                <p:nvPr/>
              </p:nvSpPr>
              <p:spPr>
                <a:xfrm>
                  <a:off x="9890797" y="4979762"/>
                  <a:ext cx="685704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𝑠𝑖𝑐𝑘</m:t>
                        </m:r>
                      </m:oMath>
                    </m:oMathPara>
                  </a14:m>
                  <a:endParaRPr lang="en-GB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2B71B176-3170-9C44-87D9-342BABAB90C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90797" y="4979762"/>
                  <a:ext cx="685704" cy="389513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289C8EA4-052D-4648-8F57-8AC732806B04}"/>
                    </a:ext>
                  </a:extLst>
                </p:cNvPr>
                <p:cNvSpPr/>
                <p:nvPr/>
              </p:nvSpPr>
              <p:spPr>
                <a:xfrm>
                  <a:off x="7684951" y="4984011"/>
                  <a:ext cx="1049430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289C8EA4-052D-4648-8F57-8AC732806B0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84951" y="4984011"/>
                  <a:ext cx="1049430" cy="389513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28041B7D-ABEA-D847-AE4E-EB42C3A534B5}"/>
                    </a:ext>
                  </a:extLst>
                </p:cNvPr>
                <p:cNvSpPr/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59" name="Oval 158">
                  <a:extLst>
                    <a:ext uri="{FF2B5EF4-FFF2-40B4-BE49-F238E27FC236}">
                      <a16:creationId xmlns:a16="http://schemas.microsoft.com/office/drawing/2014/main" id="{BA57A76A-1A60-8D4B-A7E5-0DE4E3A414C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blipFill>
                  <a:blip r:embed="rId12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6DED9B4D-E083-BB4F-B933-D255521FE3B4}"/>
                </a:ext>
              </a:extLst>
            </p:cNvPr>
            <p:cNvCxnSpPr>
              <a:cxnSpLocks/>
              <a:stCxn id="59" idx="0"/>
              <a:endCxn id="65" idx="1"/>
            </p:cNvCxnSpPr>
            <p:nvPr/>
          </p:nvCxnSpPr>
          <p:spPr>
            <a:xfrm flipV="1">
              <a:off x="8209666" y="4767595"/>
              <a:ext cx="958850" cy="2164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DF1E12DC-8ADE-B74E-B0AB-6DA220F77E8E}"/>
                </a:ext>
              </a:extLst>
            </p:cNvPr>
            <p:cNvCxnSpPr>
              <a:cxnSpLocks/>
              <a:stCxn id="60" idx="4"/>
              <a:endCxn id="65" idx="0"/>
            </p:cNvCxnSpPr>
            <p:nvPr/>
          </p:nvCxnSpPr>
          <p:spPr>
            <a:xfrm>
              <a:off x="9240083" y="4473711"/>
              <a:ext cx="433" cy="2218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339A861-DD60-714A-AA95-DA30A2876A56}"/>
                </a:ext>
              </a:extLst>
            </p:cNvPr>
            <p:cNvCxnSpPr>
              <a:cxnSpLocks/>
              <a:stCxn id="55" idx="0"/>
              <a:endCxn id="65" idx="3"/>
            </p:cNvCxnSpPr>
            <p:nvPr/>
          </p:nvCxnSpPr>
          <p:spPr>
            <a:xfrm flipH="1" flipV="1">
              <a:off x="9312516" y="4767595"/>
              <a:ext cx="921133" cy="2121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67AA316A-C533-4E41-81DF-4862F0A4212F}"/>
                </a:ext>
              </a:extLst>
            </p:cNvPr>
            <p:cNvGrpSpPr/>
            <p:nvPr/>
          </p:nvGrpSpPr>
          <p:grpSpPr>
            <a:xfrm>
              <a:off x="9168516" y="4695595"/>
              <a:ext cx="374191" cy="359151"/>
              <a:chOff x="9846969" y="2741408"/>
              <a:chExt cx="374191" cy="359151"/>
            </a:xfrm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EA7F3E63-2519-154C-BB01-BF56C9D5F229}"/>
                  </a:ext>
                </a:extLst>
              </p:cNvPr>
              <p:cNvSpPr/>
              <p:nvPr/>
            </p:nvSpPr>
            <p:spPr>
              <a:xfrm>
                <a:off x="9846969" y="2741408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0" name="TextBox 69">
                    <a:extLst>
                      <a:ext uri="{FF2B5EF4-FFF2-40B4-BE49-F238E27FC236}">
                        <a16:creationId xmlns:a16="http://schemas.microsoft.com/office/drawing/2014/main" id="{41580D97-E7C3-554F-8EED-746C9438B095}"/>
                      </a:ext>
                    </a:extLst>
                  </p:cNvPr>
                  <p:cNvSpPr txBox="1"/>
                  <p:nvPr/>
                </p:nvSpPr>
                <p:spPr>
                  <a:xfrm>
                    <a:off x="9990969" y="2885115"/>
                    <a:ext cx="230191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sz="1400" b="1" i="1" smtClean="0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70" name="TextBox 69">
                    <a:extLst>
                      <a:ext uri="{FF2B5EF4-FFF2-40B4-BE49-F238E27FC236}">
                        <a16:creationId xmlns:a16="http://schemas.microsoft.com/office/drawing/2014/main" id="{41580D97-E7C3-554F-8EED-746C9438B09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990969" y="2885115"/>
                    <a:ext cx="230191" cy="215444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15789" r="-5263" b="-1111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A16D734-2DA7-CA41-B6D0-E7156D46B4AF}"/>
              </a:ext>
            </a:extLst>
          </p:cNvPr>
          <p:cNvGrpSpPr/>
          <p:nvPr/>
        </p:nvGrpSpPr>
        <p:grpSpPr>
          <a:xfrm>
            <a:off x="8940125" y="3055930"/>
            <a:ext cx="2891550" cy="1289326"/>
            <a:chOff x="7684951" y="4084198"/>
            <a:chExt cx="2891550" cy="12893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BBCD57B2-085C-FA4D-9F7A-3E2334806190}"/>
                    </a:ext>
                  </a:extLst>
                </p:cNvPr>
                <p:cNvSpPr/>
                <p:nvPr/>
              </p:nvSpPr>
              <p:spPr>
                <a:xfrm>
                  <a:off x="9890797" y="4979762"/>
                  <a:ext cx="685704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𝑠𝑖𝑐𝑘</m:t>
                        </m:r>
                      </m:oMath>
                    </m:oMathPara>
                  </a14:m>
                  <a:endParaRPr lang="en-GB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BBCD57B2-085C-FA4D-9F7A-3E233480619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90797" y="4979762"/>
                  <a:ext cx="685704" cy="389513"/>
                </a:xfrm>
                <a:prstGeom prst="ellipse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ABE6FB75-E4BE-4F43-B658-455223F676D1}"/>
                    </a:ext>
                  </a:extLst>
                </p:cNvPr>
                <p:cNvSpPr/>
                <p:nvPr/>
              </p:nvSpPr>
              <p:spPr>
                <a:xfrm>
                  <a:off x="7684951" y="4984011"/>
                  <a:ext cx="1049430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ABE6FB75-E4BE-4F43-B658-455223F676D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84951" y="4984011"/>
                  <a:ext cx="1049430" cy="389513"/>
                </a:xfrm>
                <a:prstGeom prst="ellipse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D7B6C6E3-0A92-644F-B951-496011C06E4C}"/>
                    </a:ext>
                  </a:extLst>
                </p:cNvPr>
                <p:cNvSpPr/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59" name="Oval 158">
                  <a:extLst>
                    <a:ext uri="{FF2B5EF4-FFF2-40B4-BE49-F238E27FC236}">
                      <a16:creationId xmlns:a16="http://schemas.microsoft.com/office/drawing/2014/main" id="{BA57A76A-1A60-8D4B-A7E5-0DE4E3A414C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blipFill>
                  <a:blip r:embed="rId12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EF02334A-5458-8F40-9EB0-10A6AED7350B}"/>
                </a:ext>
              </a:extLst>
            </p:cNvPr>
            <p:cNvCxnSpPr>
              <a:cxnSpLocks/>
              <a:stCxn id="73" idx="0"/>
              <a:endCxn id="85" idx="1"/>
            </p:cNvCxnSpPr>
            <p:nvPr/>
          </p:nvCxnSpPr>
          <p:spPr>
            <a:xfrm flipV="1">
              <a:off x="8209666" y="4767595"/>
              <a:ext cx="958850" cy="2164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E32545FC-FD2D-1F41-BEF6-858AB75F2C18}"/>
                </a:ext>
              </a:extLst>
            </p:cNvPr>
            <p:cNvCxnSpPr>
              <a:cxnSpLocks/>
              <a:stCxn id="74" idx="4"/>
              <a:endCxn id="85" idx="0"/>
            </p:cNvCxnSpPr>
            <p:nvPr/>
          </p:nvCxnSpPr>
          <p:spPr>
            <a:xfrm>
              <a:off x="9240083" y="4473711"/>
              <a:ext cx="433" cy="2218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3E83CCD8-F114-E84D-BAA4-13425EEA8EC4}"/>
                </a:ext>
              </a:extLst>
            </p:cNvPr>
            <p:cNvCxnSpPr>
              <a:cxnSpLocks/>
              <a:stCxn id="72" idx="0"/>
              <a:endCxn id="85" idx="3"/>
            </p:cNvCxnSpPr>
            <p:nvPr/>
          </p:nvCxnSpPr>
          <p:spPr>
            <a:xfrm flipH="1" flipV="1">
              <a:off x="9312516" y="4767595"/>
              <a:ext cx="921133" cy="2121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5D162541-CC93-334A-B1CE-5A108782A9A9}"/>
                </a:ext>
              </a:extLst>
            </p:cNvPr>
            <p:cNvGrpSpPr/>
            <p:nvPr/>
          </p:nvGrpSpPr>
          <p:grpSpPr>
            <a:xfrm>
              <a:off x="9168516" y="4695595"/>
              <a:ext cx="309750" cy="359151"/>
              <a:chOff x="9846969" y="2741408"/>
              <a:chExt cx="309750" cy="359151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58B01A1E-A548-794A-AC22-45655101EC63}"/>
                  </a:ext>
                </a:extLst>
              </p:cNvPr>
              <p:cNvSpPr/>
              <p:nvPr/>
            </p:nvSpPr>
            <p:spPr>
              <a:xfrm>
                <a:off x="9846969" y="2741408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6" name="TextBox 85">
                    <a:extLst>
                      <a:ext uri="{FF2B5EF4-FFF2-40B4-BE49-F238E27FC236}">
                        <a16:creationId xmlns:a16="http://schemas.microsoft.com/office/drawing/2014/main" id="{3FFFE334-412D-2E4C-8D3F-A9FB7849CD7F}"/>
                      </a:ext>
                    </a:extLst>
                  </p:cNvPr>
                  <p:cNvSpPr txBox="1"/>
                  <p:nvPr/>
                </p:nvSpPr>
                <p:spPr>
                  <a:xfrm>
                    <a:off x="9990969" y="2885115"/>
                    <a:ext cx="165750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86" name="TextBox 85">
                    <a:extLst>
                      <a:ext uri="{FF2B5EF4-FFF2-40B4-BE49-F238E27FC236}">
                        <a16:creationId xmlns:a16="http://schemas.microsoft.com/office/drawing/2014/main" id="{3FFFE334-412D-2E4C-8D3F-A9FB7849CD7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990969" y="2885115"/>
                    <a:ext cx="165750" cy="215444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28571" t="-5882" r="-35714" b="-35294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81770156-3A6F-FC44-929C-B7DBE7FFAEDE}"/>
              </a:ext>
            </a:extLst>
          </p:cNvPr>
          <p:cNvGrpSpPr/>
          <p:nvPr/>
        </p:nvGrpSpPr>
        <p:grpSpPr>
          <a:xfrm>
            <a:off x="8940125" y="1456538"/>
            <a:ext cx="1934456" cy="1289326"/>
            <a:chOff x="7684951" y="4084198"/>
            <a:chExt cx="1934456" cy="12893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623011EE-E896-784A-AEE7-163B11FF907B}"/>
                    </a:ext>
                  </a:extLst>
                </p:cNvPr>
                <p:cNvSpPr/>
                <p:nvPr/>
              </p:nvSpPr>
              <p:spPr>
                <a:xfrm>
                  <a:off x="7684951" y="4984011"/>
                  <a:ext cx="1049430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623011EE-E896-784A-AEE7-163B11FF907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84951" y="4984011"/>
                  <a:ext cx="1049430" cy="389513"/>
                </a:xfrm>
                <a:prstGeom prst="ellipse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7AC9F14A-3AE9-2341-BFF2-EB3B07B6504F}"/>
                    </a:ext>
                  </a:extLst>
                </p:cNvPr>
                <p:cNvSpPr/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59" name="Oval 158">
                  <a:extLst>
                    <a:ext uri="{FF2B5EF4-FFF2-40B4-BE49-F238E27FC236}">
                      <a16:creationId xmlns:a16="http://schemas.microsoft.com/office/drawing/2014/main" id="{BA57A76A-1A60-8D4B-A7E5-0DE4E3A414C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blipFill>
                  <a:blip r:embed="rId12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ABD45DF6-AF40-074C-BCAE-9EDD751C07D5}"/>
                </a:ext>
              </a:extLst>
            </p:cNvPr>
            <p:cNvCxnSpPr>
              <a:cxnSpLocks/>
              <a:stCxn id="89" idx="0"/>
              <a:endCxn id="95" idx="1"/>
            </p:cNvCxnSpPr>
            <p:nvPr/>
          </p:nvCxnSpPr>
          <p:spPr>
            <a:xfrm flipV="1">
              <a:off x="8209666" y="4767595"/>
              <a:ext cx="958850" cy="2164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7042D90B-378A-794D-8BE5-C43A869657E5}"/>
                </a:ext>
              </a:extLst>
            </p:cNvPr>
            <p:cNvCxnSpPr>
              <a:cxnSpLocks/>
              <a:stCxn id="90" idx="4"/>
              <a:endCxn id="95" idx="0"/>
            </p:cNvCxnSpPr>
            <p:nvPr/>
          </p:nvCxnSpPr>
          <p:spPr>
            <a:xfrm>
              <a:off x="9240083" y="4473711"/>
              <a:ext cx="433" cy="2218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1775A3F6-7A8B-0E49-B766-314717F5D52B}"/>
                </a:ext>
              </a:extLst>
            </p:cNvPr>
            <p:cNvGrpSpPr/>
            <p:nvPr/>
          </p:nvGrpSpPr>
          <p:grpSpPr>
            <a:xfrm>
              <a:off x="9168516" y="4695595"/>
              <a:ext cx="367203" cy="359151"/>
              <a:chOff x="9846969" y="2741408"/>
              <a:chExt cx="367203" cy="359151"/>
            </a:xfrm>
          </p:grpSpPr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ED564EF4-3511-5D42-9B6B-3491041967C3}"/>
                  </a:ext>
                </a:extLst>
              </p:cNvPr>
              <p:cNvSpPr/>
              <p:nvPr/>
            </p:nvSpPr>
            <p:spPr>
              <a:xfrm>
                <a:off x="9846969" y="2741408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6" name="TextBox 95">
                    <a:extLst>
                      <a:ext uri="{FF2B5EF4-FFF2-40B4-BE49-F238E27FC236}">
                        <a16:creationId xmlns:a16="http://schemas.microsoft.com/office/drawing/2014/main" id="{CAD60FEF-A925-A04F-B717-D52F9090C489}"/>
                      </a:ext>
                    </a:extLst>
                  </p:cNvPr>
                  <p:cNvSpPr txBox="1"/>
                  <p:nvPr/>
                </p:nvSpPr>
                <p:spPr>
                  <a:xfrm>
                    <a:off x="9990969" y="2885115"/>
                    <a:ext cx="223203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96" name="TextBox 95">
                    <a:extLst>
                      <a:ext uri="{FF2B5EF4-FFF2-40B4-BE49-F238E27FC236}">
                        <a16:creationId xmlns:a16="http://schemas.microsoft.com/office/drawing/2014/main" id="{CAD60FEF-A925-A04F-B717-D52F9090C48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990969" y="2885115"/>
                    <a:ext cx="223203" cy="215444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21053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2056E63-B7D5-C74D-AFF5-2671655BC00E}"/>
              </a:ext>
            </a:extLst>
          </p:cNvPr>
          <p:cNvSpPr txBox="1"/>
          <p:nvPr/>
        </p:nvSpPr>
        <p:spPr>
          <a:xfrm>
            <a:off x="4123426" y="6172447"/>
            <a:ext cx="161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select + project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B989D5BD-8429-DA4B-9677-ECFE6CDD41C8}"/>
                  </a:ext>
                </a:extLst>
              </p:cNvPr>
              <p:cNvSpPr txBox="1"/>
              <p:nvPr/>
            </p:nvSpPr>
            <p:spPr>
              <a:xfrm>
                <a:off x="6544758" y="6167781"/>
                <a:ext cx="18868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dirty="0"/>
                  <a:t>set to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GB" dirty="0"/>
                  <a:t> + sum out</a:t>
                </a: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B989D5BD-8429-DA4B-9677-ECFE6CDD41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4758" y="6167781"/>
                <a:ext cx="1886800" cy="369332"/>
              </a:xfrm>
              <a:prstGeom prst="rect">
                <a:avLst/>
              </a:prstGeom>
              <a:blipFill>
                <a:blip r:embed="rId19"/>
                <a:stretch>
                  <a:fillRect l="-1333" t="-6667" r="-2000" b="-2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895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DC959-9483-354B-B674-C0BAA3A67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Answering Conditional Queries: Evidence – Normalisation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17">
                <a:extLst>
                  <a:ext uri="{FF2B5EF4-FFF2-40B4-BE49-F238E27FC236}">
                    <a16:creationId xmlns:a16="http://schemas.microsoft.com/office/drawing/2014/main" id="{FBD60FD0-CF2E-AF44-A863-FB4682DAA37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4" y="1665066"/>
                <a:ext cx="8658653" cy="424084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20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200" i="1">
                              <a:latin typeface="Cambria Math" panose="02040503050406030204" pitchFamily="18" charset="0"/>
                            </a:rPr>
                            <m:t>𝐸𝑝𝑖𝑑</m:t>
                          </m:r>
                          <m:r>
                            <a:rPr lang="de-DE" sz="2200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de-DE" sz="220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𝑠𝑖𝑐𝑘</m:t>
                          </m:r>
                        </m:e>
                      </m:d>
                      <m:r>
                        <a:rPr lang="de-DE" sz="22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sz="22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sz="2200" i="1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de-DE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de-DE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𝑟𝑎𝑛</m:t>
                          </m:r>
                          <m:r>
                            <a:rPr lang="de-DE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de-DE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𝑇𝑟𝑎𝑣𝑒𝑙</m:t>
                          </m:r>
                          <m:r>
                            <a:rPr lang="de-DE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b>
                        <m:sup/>
                        <m:e>
                          <m:r>
                            <a:rPr lang="de-DE" sz="22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200" i="1">
                                  <a:latin typeface="Cambria Math" panose="02040503050406030204" pitchFamily="18" charset="0"/>
                                </a:rPr>
                                <m:t>𝐸𝑝𝑖𝑑</m:t>
                              </m:r>
                              <m:r>
                                <a:rPr lang="de-DE" sz="22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sz="2200" i="1">
                                  <a:latin typeface="Cambria Math" panose="02040503050406030204" pitchFamily="18" charset="0"/>
                                </a:rPr>
                                <m:t>𝑇𝑟𝑎𝑣𝑒𝑙</m:t>
                              </m:r>
                              <m:r>
                                <a:rPr lang="de-DE" sz="22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de-DE" sz="22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de-DE" sz="22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sz="2200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de-DE" sz="22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𝑖𝑐𝑘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GB" sz="2200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18" name="Content Placeholder 17">
                <a:extLst>
                  <a:ext uri="{FF2B5EF4-FFF2-40B4-BE49-F238E27FC236}">
                    <a16:creationId xmlns:a16="http://schemas.microsoft.com/office/drawing/2014/main" id="{FBD60FD0-CF2E-AF44-A863-FB4682DAA37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4" y="1665066"/>
                <a:ext cx="8658653" cy="4240848"/>
              </a:xfrm>
              <a:blipFill>
                <a:blip r:embed="rId2"/>
                <a:stretch>
                  <a:fillRect t="-3014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61F1D9-B940-9B47-8DDF-D5148F1082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17</a:t>
            </a:fld>
            <a:endParaRPr lang="en-GB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BBE47041-14C5-1543-80E5-E60034832CD5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8524875" y="1146175"/>
            <a:ext cx="3667125" cy="5030788"/>
          </a:xfrm>
        </p:spPr>
        <p:txBody>
          <a:bodyPr>
            <a:normAutofit/>
          </a:bodyPr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7CCFBEA-19EC-A343-BEB1-44FDAC942DF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PGMs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5D2CEB9-BD87-8248-BF56-A0C5DAB7D3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2A25AC7-D449-F548-A70C-F0B6EA1B4CB1}"/>
              </a:ext>
            </a:extLst>
          </p:cNvPr>
          <p:cNvGrpSpPr/>
          <p:nvPr/>
        </p:nvGrpSpPr>
        <p:grpSpPr>
          <a:xfrm>
            <a:off x="10115932" y="2171374"/>
            <a:ext cx="1515383" cy="970548"/>
            <a:chOff x="8860758" y="4084198"/>
            <a:chExt cx="1515383" cy="97054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FC674619-06C4-F345-8840-C7B5D2E58BB2}"/>
                    </a:ext>
                  </a:extLst>
                </p:cNvPr>
                <p:cNvSpPr/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59" name="Oval 158">
                  <a:extLst>
                    <a:ext uri="{FF2B5EF4-FFF2-40B4-BE49-F238E27FC236}">
                      <a16:creationId xmlns:a16="http://schemas.microsoft.com/office/drawing/2014/main" id="{BA57A76A-1A60-8D4B-A7E5-0DE4E3A414C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blipFill>
                  <a:blip r:embed="rId10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2C2D8E71-AD9A-3649-B9E3-C5EEB2D29489}"/>
                </a:ext>
              </a:extLst>
            </p:cNvPr>
            <p:cNvCxnSpPr>
              <a:cxnSpLocks/>
              <a:stCxn id="52" idx="4"/>
              <a:endCxn id="57" idx="0"/>
            </p:cNvCxnSpPr>
            <p:nvPr/>
          </p:nvCxnSpPr>
          <p:spPr>
            <a:xfrm>
              <a:off x="9240083" y="4473711"/>
              <a:ext cx="433" cy="2218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8D169C3F-946E-B445-8A04-BD706BDAC152}"/>
                </a:ext>
              </a:extLst>
            </p:cNvPr>
            <p:cNvGrpSpPr/>
            <p:nvPr/>
          </p:nvGrpSpPr>
          <p:grpSpPr>
            <a:xfrm>
              <a:off x="9168516" y="4695595"/>
              <a:ext cx="1207625" cy="359151"/>
              <a:chOff x="9846969" y="2741408"/>
              <a:chExt cx="1207625" cy="359151"/>
            </a:xfrm>
          </p:grpSpPr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96AC14D7-F82E-6B48-9481-74C50243FC8B}"/>
                  </a:ext>
                </a:extLst>
              </p:cNvPr>
              <p:cNvSpPr/>
              <p:nvPr/>
            </p:nvSpPr>
            <p:spPr>
              <a:xfrm>
                <a:off x="9846969" y="2741408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>
                    <a:extLst>
                      <a:ext uri="{FF2B5EF4-FFF2-40B4-BE49-F238E27FC236}">
                        <a16:creationId xmlns:a16="http://schemas.microsoft.com/office/drawing/2014/main" id="{ADD4D865-F1C9-DD4C-A744-66E92AC485D1}"/>
                      </a:ext>
                    </a:extLst>
                  </p:cNvPr>
                  <p:cNvSpPr txBox="1"/>
                  <p:nvPr/>
                </p:nvSpPr>
                <p:spPr>
                  <a:xfrm>
                    <a:off x="9990969" y="2885115"/>
                    <a:ext cx="1063625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𝐸𝑝𝑖𝑑</m:t>
                              </m:r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de-DE" sz="1400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𝑠𝑖𝑐𝑘</m:t>
                              </m:r>
                            </m:e>
                          </m:d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58" name="TextBox 57">
                    <a:extLst>
                      <a:ext uri="{FF2B5EF4-FFF2-40B4-BE49-F238E27FC236}">
                        <a16:creationId xmlns:a16="http://schemas.microsoft.com/office/drawing/2014/main" id="{ADD4D865-F1C9-DD4C-A744-66E92AC485D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990969" y="2885115"/>
                    <a:ext cx="1063625" cy="215444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2353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0" name="Table 49">
                <a:extLst>
                  <a:ext uri="{FF2B5EF4-FFF2-40B4-BE49-F238E27FC236}">
                    <a16:creationId xmlns:a16="http://schemas.microsoft.com/office/drawing/2014/main" id="{15A84FF6-EDD8-804C-B4D8-3BA1EA4EBBA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61962261"/>
                  </p:ext>
                </p:extLst>
              </p:nvPr>
            </p:nvGraphicFramePr>
            <p:xfrm>
              <a:off x="3675322" y="3138749"/>
              <a:ext cx="1117219" cy="36576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2572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9149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p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0" name="Table 49">
                <a:extLst>
                  <a:ext uri="{FF2B5EF4-FFF2-40B4-BE49-F238E27FC236}">
                    <a16:creationId xmlns:a16="http://schemas.microsoft.com/office/drawing/2014/main" id="{15A84FF6-EDD8-804C-B4D8-3BA1EA4EBBA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61962261"/>
                  </p:ext>
                </p:extLst>
              </p:nvPr>
            </p:nvGraphicFramePr>
            <p:xfrm>
              <a:off x="3675322" y="3138749"/>
              <a:ext cx="1117219" cy="36576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2572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9149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l="-2000" t="-3448" r="-78000" b="-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l="-130769" t="-3448" b="-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5" name="Table 54">
                <a:extLst>
                  <a:ext uri="{FF2B5EF4-FFF2-40B4-BE49-F238E27FC236}">
                    <a16:creationId xmlns:a16="http://schemas.microsoft.com/office/drawing/2014/main" id="{85D96C81-2F13-CC47-953D-4AFF6EC4625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75541059"/>
                  </p:ext>
                </p:extLst>
              </p:nvPr>
            </p:nvGraphicFramePr>
            <p:xfrm>
              <a:off x="3675321" y="3672746"/>
              <a:ext cx="1116000" cy="36576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622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932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0.32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5" name="Table 54">
                <a:extLst>
                  <a:ext uri="{FF2B5EF4-FFF2-40B4-BE49-F238E27FC236}">
                    <a16:creationId xmlns:a16="http://schemas.microsoft.com/office/drawing/2014/main" id="{85D96C81-2F13-CC47-953D-4AFF6EC4625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75541059"/>
                  </p:ext>
                </p:extLst>
              </p:nvPr>
            </p:nvGraphicFramePr>
            <p:xfrm>
              <a:off x="3675321" y="3672746"/>
              <a:ext cx="1116000" cy="36576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622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932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5"/>
                          <a:stretch>
                            <a:fillRect l="-2000" t="-3448" r="-78000" b="-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5"/>
                          <a:stretch>
                            <a:fillRect l="-130769" t="-3448" b="-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9" name="Table 58">
                <a:extLst>
                  <a:ext uri="{FF2B5EF4-FFF2-40B4-BE49-F238E27FC236}">
                    <a16:creationId xmlns:a16="http://schemas.microsoft.com/office/drawing/2014/main" id="{736BD6A8-DAD5-6547-ABA0-F27941E25B6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89201696"/>
                  </p:ext>
                </p:extLst>
              </p:nvPr>
            </p:nvGraphicFramePr>
            <p:xfrm>
              <a:off x="3675320" y="4375314"/>
              <a:ext cx="1116000" cy="36576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622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932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0.08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9" name="Table 58">
                <a:extLst>
                  <a:ext uri="{FF2B5EF4-FFF2-40B4-BE49-F238E27FC236}">
                    <a16:creationId xmlns:a16="http://schemas.microsoft.com/office/drawing/2014/main" id="{736BD6A8-DAD5-6547-ABA0-F27941E25B6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89201696"/>
                  </p:ext>
                </p:extLst>
              </p:nvPr>
            </p:nvGraphicFramePr>
            <p:xfrm>
              <a:off x="3675320" y="4375314"/>
              <a:ext cx="1116000" cy="36576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622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932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6"/>
                          <a:stretch>
                            <a:fillRect l="-2000" t="-3333" r="-7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6"/>
                          <a:stretch>
                            <a:fillRect l="-130769" t="-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0" name="Table 59">
                <a:extLst>
                  <a:ext uri="{FF2B5EF4-FFF2-40B4-BE49-F238E27FC236}">
                    <a16:creationId xmlns:a16="http://schemas.microsoft.com/office/drawing/2014/main" id="{2609F4B2-1AEE-174A-B1E5-C1AA130C2FB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1791262"/>
                  </p:ext>
                </p:extLst>
              </p:nvPr>
            </p:nvGraphicFramePr>
            <p:xfrm>
              <a:off x="876426" y="3138749"/>
              <a:ext cx="2089976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3051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708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p>
                                    <m:r>
                                      <a:rPr lang="de-DE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0.24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0.08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0.06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0.02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0" name="Table 59">
                <a:extLst>
                  <a:ext uri="{FF2B5EF4-FFF2-40B4-BE49-F238E27FC236}">
                    <a16:creationId xmlns:a16="http://schemas.microsoft.com/office/drawing/2014/main" id="{2609F4B2-1AEE-174A-B1E5-C1AA130C2FB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1791262"/>
                  </p:ext>
                </p:extLst>
              </p:nvPr>
            </p:nvGraphicFramePr>
            <p:xfrm>
              <a:off x="876426" y="3138749"/>
              <a:ext cx="2089976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3051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708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7"/>
                          <a:stretch>
                            <a:fillRect l="-1852" t="-3448" r="-205556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7"/>
                          <a:stretch>
                            <a:fillRect l="-83333" t="-3448" r="-68182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7"/>
                          <a:stretch>
                            <a:fillRect l="-268889" t="-3448" b="-4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7"/>
                          <a:stretch>
                            <a:fillRect l="-1852" t="-103448" r="-205556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7"/>
                          <a:stretch>
                            <a:fillRect l="-83333" t="-103448" r="-68182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7"/>
                          <a:stretch>
                            <a:fillRect l="-268889" t="-103448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7"/>
                          <a:stretch>
                            <a:fillRect l="-1852" t="-203448" r="-205556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7"/>
                          <a:stretch>
                            <a:fillRect l="-83333" t="-203448" r="-68182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7"/>
                          <a:stretch>
                            <a:fillRect l="-268889" t="-203448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7"/>
                          <a:stretch>
                            <a:fillRect l="-1852" t="-303448" r="-20555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7"/>
                          <a:stretch>
                            <a:fillRect l="-83333" t="-303448" r="-68182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7"/>
                          <a:stretch>
                            <a:fillRect l="-268889" t="-303448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7"/>
                          <a:stretch>
                            <a:fillRect l="-1852" t="-403448" r="-20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7"/>
                          <a:stretch>
                            <a:fillRect l="-83333" t="-403448" r="-6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7"/>
                          <a:stretch>
                            <a:fillRect l="-268889" t="-4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1" name="Rectangle 60">
            <a:extLst>
              <a:ext uri="{FF2B5EF4-FFF2-40B4-BE49-F238E27FC236}">
                <a16:creationId xmlns:a16="http://schemas.microsoft.com/office/drawing/2014/main" id="{08C65263-EB96-7341-BBA3-31A81B6566FB}"/>
              </a:ext>
            </a:extLst>
          </p:cNvPr>
          <p:cNvSpPr/>
          <p:nvPr/>
        </p:nvSpPr>
        <p:spPr>
          <a:xfrm>
            <a:off x="814996" y="3469673"/>
            <a:ext cx="2228315" cy="816428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FA9F344-72E3-B04B-9CB5-7E4791702541}"/>
              </a:ext>
            </a:extLst>
          </p:cNvPr>
          <p:cNvGrpSpPr/>
          <p:nvPr/>
        </p:nvGrpSpPr>
        <p:grpSpPr>
          <a:xfrm>
            <a:off x="2908432" y="3648831"/>
            <a:ext cx="720676" cy="408672"/>
            <a:chOff x="4180114" y="3363230"/>
            <a:chExt cx="1364911" cy="408672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2F7DF2C-05B7-A246-AF58-0758FAEC3792}"/>
                </a:ext>
              </a:extLst>
            </p:cNvPr>
            <p:cNvCxnSpPr>
              <a:cxnSpLocks/>
              <a:endCxn id="65" idx="1"/>
            </p:cNvCxnSpPr>
            <p:nvPr/>
          </p:nvCxnSpPr>
          <p:spPr>
            <a:xfrm>
              <a:off x="4180114" y="3412671"/>
              <a:ext cx="796576" cy="135225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CB9F9755-5268-A243-BDFA-53FB342805B8}"/>
                </a:ext>
              </a:extLst>
            </p:cNvPr>
            <p:cNvCxnSpPr>
              <a:cxnSpLocks/>
              <a:endCxn id="65" idx="1"/>
            </p:cNvCxnSpPr>
            <p:nvPr/>
          </p:nvCxnSpPr>
          <p:spPr>
            <a:xfrm flipV="1">
              <a:off x="4180114" y="3547896"/>
              <a:ext cx="796576" cy="2240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00FBE3C7-2A44-DC47-AADC-49CB72DC0CF9}"/>
                </a:ext>
              </a:extLst>
            </p:cNvPr>
            <p:cNvSpPr txBox="1"/>
            <p:nvPr/>
          </p:nvSpPr>
          <p:spPr>
            <a:xfrm>
              <a:off x="4976690" y="3363230"/>
              <a:ext cx="56833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FFC000"/>
                  </a:solidFill>
                </a:rPr>
                <a:t>+</a:t>
              </a:r>
            </a:p>
          </p:txBody>
        </p:sp>
      </p:grpSp>
      <p:sp>
        <p:nvSpPr>
          <p:cNvPr id="66" name="Rectangle 65">
            <a:extLst>
              <a:ext uri="{FF2B5EF4-FFF2-40B4-BE49-F238E27FC236}">
                <a16:creationId xmlns:a16="http://schemas.microsoft.com/office/drawing/2014/main" id="{527D5A71-C898-F24C-A7C6-C3A302B45DEB}"/>
              </a:ext>
            </a:extLst>
          </p:cNvPr>
          <p:cNvSpPr/>
          <p:nvPr/>
        </p:nvSpPr>
        <p:spPr>
          <a:xfrm>
            <a:off x="814996" y="4190204"/>
            <a:ext cx="2228315" cy="816428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504AFF6-DD24-2C42-811A-D3C3D8E0D9BC}"/>
              </a:ext>
            </a:extLst>
          </p:cNvPr>
          <p:cNvGrpSpPr/>
          <p:nvPr/>
        </p:nvGrpSpPr>
        <p:grpSpPr>
          <a:xfrm>
            <a:off x="2908432" y="4369362"/>
            <a:ext cx="720676" cy="408672"/>
            <a:chOff x="4180114" y="3363230"/>
            <a:chExt cx="1364911" cy="408672"/>
          </a:xfrm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19FF4C1A-4F50-1B4E-BFFE-599817DE0456}"/>
                </a:ext>
              </a:extLst>
            </p:cNvPr>
            <p:cNvCxnSpPr>
              <a:cxnSpLocks/>
              <a:endCxn id="70" idx="1"/>
            </p:cNvCxnSpPr>
            <p:nvPr/>
          </p:nvCxnSpPr>
          <p:spPr>
            <a:xfrm>
              <a:off x="4180114" y="3412671"/>
              <a:ext cx="796576" cy="135225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84710F6E-206B-6740-9D2A-4F33A5F11E72}"/>
                </a:ext>
              </a:extLst>
            </p:cNvPr>
            <p:cNvCxnSpPr>
              <a:cxnSpLocks/>
              <a:endCxn id="70" idx="1"/>
            </p:cNvCxnSpPr>
            <p:nvPr/>
          </p:nvCxnSpPr>
          <p:spPr>
            <a:xfrm flipV="1">
              <a:off x="4180114" y="3547896"/>
              <a:ext cx="796576" cy="2240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C5C513BE-900E-B748-9EEC-4605ED2F2532}"/>
                </a:ext>
              </a:extLst>
            </p:cNvPr>
            <p:cNvSpPr txBox="1"/>
            <p:nvPr/>
          </p:nvSpPr>
          <p:spPr>
            <a:xfrm>
              <a:off x="4976690" y="3363230"/>
              <a:ext cx="56833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FFC000"/>
                  </a:solidFill>
                </a:rPr>
                <a:t>+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1" name="Table 70">
                <a:extLst>
                  <a:ext uri="{FF2B5EF4-FFF2-40B4-BE49-F238E27FC236}">
                    <a16:creationId xmlns:a16="http://schemas.microsoft.com/office/drawing/2014/main" id="{697A574E-352F-9645-8141-FF1F772B66A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20634614"/>
                  </p:ext>
                </p:extLst>
              </p:nvPr>
            </p:nvGraphicFramePr>
            <p:xfrm>
              <a:off x="5539806" y="3136369"/>
              <a:ext cx="2514030" cy="36576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3481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879211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1" name="Table 70">
                <a:extLst>
                  <a:ext uri="{FF2B5EF4-FFF2-40B4-BE49-F238E27FC236}">
                    <a16:creationId xmlns:a16="http://schemas.microsoft.com/office/drawing/2014/main" id="{697A574E-352F-9645-8141-FF1F772B66A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20634614"/>
                  </p:ext>
                </p:extLst>
              </p:nvPr>
            </p:nvGraphicFramePr>
            <p:xfrm>
              <a:off x="5539806" y="3136369"/>
              <a:ext cx="2514030" cy="36576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3481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879211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8"/>
                          <a:stretch>
                            <a:fillRect l="-2000" r="-298000" b="-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8"/>
                          <a:stretch>
                            <a:fillRect l="-34228" b="-1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2" name="Table 71">
                <a:extLst>
                  <a:ext uri="{FF2B5EF4-FFF2-40B4-BE49-F238E27FC236}">
                    <a16:creationId xmlns:a16="http://schemas.microsoft.com/office/drawing/2014/main" id="{809339C4-FF8E-9D4F-8DD8-C766315FC3F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63197266"/>
                  </p:ext>
                </p:extLst>
              </p:nvPr>
            </p:nvGraphicFramePr>
            <p:xfrm>
              <a:off x="5539806" y="3548446"/>
              <a:ext cx="2514030" cy="611378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63184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88218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de-DE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0.32</m:t>
                                    </m:r>
                                  </m:num>
                                  <m:den>
                                    <m:r>
                                      <a:rPr lang="de-DE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0.32+0.08</m:t>
                                    </m:r>
                                  </m:den>
                                </m:f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=0.8</m:t>
                                </m:r>
                              </m:oMath>
                            </m:oMathPara>
                          </a14:m>
                          <a:endParaRPr lang="de-DE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2" name="Table 71">
                <a:extLst>
                  <a:ext uri="{FF2B5EF4-FFF2-40B4-BE49-F238E27FC236}">
                    <a16:creationId xmlns:a16="http://schemas.microsoft.com/office/drawing/2014/main" id="{809339C4-FF8E-9D4F-8DD8-C766315FC3F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63197266"/>
                  </p:ext>
                </p:extLst>
              </p:nvPr>
            </p:nvGraphicFramePr>
            <p:xfrm>
              <a:off x="5539806" y="3548446"/>
              <a:ext cx="2514030" cy="611378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63184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88218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61137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 anchor="ctr">
                        <a:blipFill>
                          <a:blip r:embed="rId19"/>
                          <a:stretch>
                            <a:fillRect l="-2000" t="-2041" r="-298000" b="-20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9"/>
                          <a:stretch>
                            <a:fillRect l="-34228" t="-2041" b="-20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3" name="Table 72">
                <a:extLst>
                  <a:ext uri="{FF2B5EF4-FFF2-40B4-BE49-F238E27FC236}">
                    <a16:creationId xmlns:a16="http://schemas.microsoft.com/office/drawing/2014/main" id="{2412F0D2-C6AE-2A4F-9AC8-280D993A4A4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22785005"/>
                  </p:ext>
                </p:extLst>
              </p:nvPr>
            </p:nvGraphicFramePr>
            <p:xfrm>
              <a:off x="5539804" y="4251014"/>
              <a:ext cx="2514032" cy="611378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63982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8742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de-DE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0.08</m:t>
                                    </m:r>
                                  </m:num>
                                  <m:den>
                                    <m:r>
                                      <a:rPr lang="de-DE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0.32+0.08</m:t>
                                    </m:r>
                                  </m:den>
                                </m:f>
                                <m:r>
                                  <a:rPr lang="de-DE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=0.2</m:t>
                                </m:r>
                              </m:oMath>
                            </m:oMathPara>
                          </a14:m>
                          <a:endParaRPr lang="de-DE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3" name="Table 72">
                <a:extLst>
                  <a:ext uri="{FF2B5EF4-FFF2-40B4-BE49-F238E27FC236}">
                    <a16:creationId xmlns:a16="http://schemas.microsoft.com/office/drawing/2014/main" id="{2412F0D2-C6AE-2A4F-9AC8-280D993A4A4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22785005"/>
                  </p:ext>
                </p:extLst>
              </p:nvPr>
            </p:nvGraphicFramePr>
            <p:xfrm>
              <a:off x="5539804" y="4251014"/>
              <a:ext cx="2514032" cy="611378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63982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8742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61137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 anchor="ctr">
                        <a:blipFill>
                          <a:blip r:embed="rId20"/>
                          <a:stretch>
                            <a:fillRect l="-1961" r="-290196" b="-20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0"/>
                          <a:stretch>
                            <a:fillRect l="-35135" b="-20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59021E96-A59E-9A4F-9951-5FA54E9D18CE}"/>
              </a:ext>
            </a:extLst>
          </p:cNvPr>
          <p:cNvCxnSpPr>
            <a:cxnSpLocks/>
            <a:stCxn id="55" idx="3"/>
            <a:endCxn id="72" idx="1"/>
          </p:cNvCxnSpPr>
          <p:nvPr/>
        </p:nvCxnSpPr>
        <p:spPr>
          <a:xfrm flipV="1">
            <a:off x="4791322" y="3854136"/>
            <a:ext cx="748485" cy="149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47456DB3-383C-AC40-B8C3-0B99171D1850}"/>
              </a:ext>
            </a:extLst>
          </p:cNvPr>
          <p:cNvCxnSpPr>
            <a:cxnSpLocks/>
            <a:stCxn id="59" idx="3"/>
            <a:endCxn id="73" idx="1"/>
          </p:cNvCxnSpPr>
          <p:nvPr/>
        </p:nvCxnSpPr>
        <p:spPr>
          <a:xfrm flipV="1">
            <a:off x="4791320" y="4556704"/>
            <a:ext cx="748484" cy="149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3917B873-E530-A748-B4C2-F274F20F2864}"/>
              </a:ext>
            </a:extLst>
          </p:cNvPr>
          <p:cNvSpPr txBox="1"/>
          <p:nvPr/>
        </p:nvSpPr>
        <p:spPr>
          <a:xfrm>
            <a:off x="4625176" y="2646014"/>
            <a:ext cx="1114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normalise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D8A8663-D7A3-0C4B-974D-9DB3F7E05E5F}"/>
                  </a:ext>
                </a:extLst>
              </p:cNvPr>
              <p:cNvSpPr/>
              <p:nvPr/>
            </p:nvSpPr>
            <p:spPr>
              <a:xfrm>
                <a:off x="2528587" y="5070358"/>
                <a:ext cx="5540106" cy="5335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dirty="0"/>
                  <a:t>for each </a:t>
                </a:r>
                <a14:m>
                  <m:oMath xmlns:m="http://schemas.openxmlformats.org/officeDocument/2006/math">
                    <m:r>
                      <a:rPr lang="de-DE" b="1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𝒕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𝑟𝑎𝑛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𝑻</m:t>
                        </m:r>
                      </m:e>
                    </m:d>
                  </m:oMath>
                </a14:m>
                <a:r>
                  <a:rPr lang="en-GB" dirty="0"/>
                  <a:t>, for each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𝒔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𝑟𝑎𝑛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𝑺</m:t>
                        </m:r>
                      </m:e>
                    </m:d>
                  </m:oMath>
                </a14:m>
                <a:r>
                  <a:rPr lang="en-GB" dirty="0"/>
                  <a:t>, compute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1" i="1" dirty="0">
                                <a:latin typeface="Cambria Math" panose="02040503050406030204" pitchFamily="18" charset="0"/>
                              </a:rPr>
                              <m:t>𝒔</m:t>
                            </m:r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1" i="1" dirty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</m:d>
                      </m:num>
                      <m:den>
                        <m:r>
                          <a:rPr lang="de-DE" i="1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1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</m:d>
                      </m:den>
                    </m:f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D8A8663-D7A3-0C4B-974D-9DB3F7E05E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8587" y="5070358"/>
                <a:ext cx="5540106" cy="533544"/>
              </a:xfrm>
              <a:prstGeom prst="rect">
                <a:avLst/>
              </a:prstGeom>
              <a:blipFill>
                <a:blip r:embed="rId21"/>
                <a:stretch>
                  <a:fillRect l="-915" b="-23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ight Brace 5">
            <a:extLst>
              <a:ext uri="{FF2B5EF4-FFF2-40B4-BE49-F238E27FC236}">
                <a16:creationId xmlns:a16="http://schemas.microsoft.com/office/drawing/2014/main" id="{A9CD5564-C427-DA41-BDF9-995B674EFD2B}"/>
              </a:ext>
            </a:extLst>
          </p:cNvPr>
          <p:cNvSpPr/>
          <p:nvPr/>
        </p:nvSpPr>
        <p:spPr>
          <a:xfrm rot="5400000">
            <a:off x="3487633" y="4611075"/>
            <a:ext cx="116323" cy="190823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8B807DC-2D8A-9442-946A-6CB9CD6D47BE}"/>
                  </a:ext>
                </a:extLst>
              </p:cNvPr>
              <p:cNvSpPr txBox="1"/>
              <p:nvPr/>
            </p:nvSpPr>
            <p:spPr>
              <a:xfrm>
                <a:off x="2179233" y="5606223"/>
                <a:ext cx="27331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with </a:t>
                </a:r>
                <a14:m>
                  <m:oMath xmlns:m="http://schemas.openxmlformats.org/officeDocument/2006/math">
                    <m:r>
                      <a:rPr lang="de-DE" b="1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𝑻</m:t>
                    </m:r>
                    <m:r>
                      <a:rPr lang="de-DE" b="1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b="1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en-GB" dirty="0"/>
                  <a:t>, only one case </a:t>
                </a:r>
                <a14:m>
                  <m:oMath xmlns:m="http://schemas.openxmlformats.org/officeDocument/2006/math">
                    <m:r>
                      <a:rPr lang="de-DE" b="1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𝒕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8B807DC-2D8A-9442-946A-6CB9CD6D47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9233" y="5606223"/>
                <a:ext cx="2733121" cy="369332"/>
              </a:xfrm>
              <a:prstGeom prst="rect">
                <a:avLst/>
              </a:prstGeom>
              <a:blipFill>
                <a:blip r:embed="rId22"/>
                <a:stretch>
                  <a:fillRect l="-1852" t="-3226" b="-225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1" name="Group 50">
            <a:extLst>
              <a:ext uri="{FF2B5EF4-FFF2-40B4-BE49-F238E27FC236}">
                <a16:creationId xmlns:a16="http://schemas.microsoft.com/office/drawing/2014/main" id="{BE18AF33-5CF3-324D-BA34-DA6FEC903DB4}"/>
              </a:ext>
            </a:extLst>
          </p:cNvPr>
          <p:cNvGrpSpPr/>
          <p:nvPr/>
        </p:nvGrpSpPr>
        <p:grpSpPr>
          <a:xfrm>
            <a:off x="8940125" y="4616588"/>
            <a:ext cx="1934456" cy="1289326"/>
            <a:chOff x="7684951" y="4084198"/>
            <a:chExt cx="1934456" cy="12893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ECE7FD00-881E-FE49-80A5-A0C89E69FDF5}"/>
                    </a:ext>
                  </a:extLst>
                </p:cNvPr>
                <p:cNvSpPr/>
                <p:nvPr/>
              </p:nvSpPr>
              <p:spPr>
                <a:xfrm>
                  <a:off x="7684951" y="4984011"/>
                  <a:ext cx="1049430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ECE7FD00-881E-FE49-80A5-A0C89E69FDF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84951" y="4984011"/>
                  <a:ext cx="1049430" cy="389513"/>
                </a:xfrm>
                <a:prstGeom prst="ellipse">
                  <a:avLst/>
                </a:prstGeom>
                <a:blipFill>
                  <a:blip r:embed="rId2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Oval 77">
                  <a:extLst>
                    <a:ext uri="{FF2B5EF4-FFF2-40B4-BE49-F238E27FC236}">
                      <a16:creationId xmlns:a16="http://schemas.microsoft.com/office/drawing/2014/main" id="{F24A0289-0F36-3C41-90C1-43AEB03F3BF9}"/>
                    </a:ext>
                  </a:extLst>
                </p:cNvPr>
                <p:cNvSpPr/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59" name="Oval 158">
                  <a:extLst>
                    <a:ext uri="{FF2B5EF4-FFF2-40B4-BE49-F238E27FC236}">
                      <a16:creationId xmlns:a16="http://schemas.microsoft.com/office/drawing/2014/main" id="{BA57A76A-1A60-8D4B-A7E5-0DE4E3A414C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blipFill>
                  <a:blip r:embed="rId24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DD784564-C543-FD46-98C2-5D60AB5CF928}"/>
                </a:ext>
              </a:extLst>
            </p:cNvPr>
            <p:cNvCxnSpPr>
              <a:cxnSpLocks/>
              <a:stCxn id="77" idx="0"/>
              <a:endCxn id="83" idx="1"/>
            </p:cNvCxnSpPr>
            <p:nvPr/>
          </p:nvCxnSpPr>
          <p:spPr>
            <a:xfrm flipV="1">
              <a:off x="8209666" y="4767595"/>
              <a:ext cx="958850" cy="2164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2606E117-D530-1946-A723-369714FAB16A}"/>
                </a:ext>
              </a:extLst>
            </p:cNvPr>
            <p:cNvCxnSpPr>
              <a:cxnSpLocks/>
              <a:stCxn id="78" idx="4"/>
              <a:endCxn id="83" idx="0"/>
            </p:cNvCxnSpPr>
            <p:nvPr/>
          </p:nvCxnSpPr>
          <p:spPr>
            <a:xfrm>
              <a:off x="9240083" y="4473711"/>
              <a:ext cx="433" cy="2218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553E8521-8AB9-5243-87F1-705944E880DD}"/>
                </a:ext>
              </a:extLst>
            </p:cNvPr>
            <p:cNvGrpSpPr/>
            <p:nvPr/>
          </p:nvGrpSpPr>
          <p:grpSpPr>
            <a:xfrm>
              <a:off x="9168516" y="4695595"/>
              <a:ext cx="367203" cy="359151"/>
              <a:chOff x="9846969" y="2741408"/>
              <a:chExt cx="367203" cy="359151"/>
            </a:xfrm>
          </p:grpSpPr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34FEBA5A-35D9-AD4E-BE31-95C05D6BC158}"/>
                  </a:ext>
                </a:extLst>
              </p:cNvPr>
              <p:cNvSpPr/>
              <p:nvPr/>
            </p:nvSpPr>
            <p:spPr>
              <a:xfrm>
                <a:off x="9846969" y="2741408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BBE1AEE7-78B7-6E45-9906-E4193EE0ABE7}"/>
                      </a:ext>
                    </a:extLst>
                  </p:cNvPr>
                  <p:cNvSpPr txBox="1"/>
                  <p:nvPr/>
                </p:nvSpPr>
                <p:spPr>
                  <a:xfrm>
                    <a:off x="9990969" y="2885115"/>
                    <a:ext cx="223203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de-DE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BBE1AEE7-78B7-6E45-9906-E4193EE0ABE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990969" y="2885115"/>
                    <a:ext cx="223203" cy="215444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 l="-21053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E60BECB9-410C-284B-8EB5-4BE28882522B}"/>
              </a:ext>
            </a:extLst>
          </p:cNvPr>
          <p:cNvGrpSpPr/>
          <p:nvPr/>
        </p:nvGrpSpPr>
        <p:grpSpPr>
          <a:xfrm>
            <a:off x="10115932" y="3401689"/>
            <a:ext cx="758649" cy="970548"/>
            <a:chOff x="8860758" y="4084198"/>
            <a:chExt cx="758649" cy="97054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Oval 86">
                  <a:extLst>
                    <a:ext uri="{FF2B5EF4-FFF2-40B4-BE49-F238E27FC236}">
                      <a16:creationId xmlns:a16="http://schemas.microsoft.com/office/drawing/2014/main" id="{D223B18D-B865-714B-9F4D-9B5AF6D6FF8B}"/>
                    </a:ext>
                  </a:extLst>
                </p:cNvPr>
                <p:cNvSpPr/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59" name="Oval 158">
                  <a:extLst>
                    <a:ext uri="{FF2B5EF4-FFF2-40B4-BE49-F238E27FC236}">
                      <a16:creationId xmlns:a16="http://schemas.microsoft.com/office/drawing/2014/main" id="{BA57A76A-1A60-8D4B-A7E5-0DE4E3A414C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blipFill>
                  <a:blip r:embed="rId24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70DB1EC9-81D0-CC4D-852A-5EE479BE9099}"/>
                </a:ext>
              </a:extLst>
            </p:cNvPr>
            <p:cNvCxnSpPr>
              <a:cxnSpLocks/>
              <a:stCxn id="87" idx="4"/>
              <a:endCxn id="91" idx="0"/>
            </p:cNvCxnSpPr>
            <p:nvPr/>
          </p:nvCxnSpPr>
          <p:spPr>
            <a:xfrm>
              <a:off x="9240083" y="4473711"/>
              <a:ext cx="433" cy="2218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82CB1C2D-EB7A-3B48-AA9C-426536143C31}"/>
                </a:ext>
              </a:extLst>
            </p:cNvPr>
            <p:cNvGrpSpPr/>
            <p:nvPr/>
          </p:nvGrpSpPr>
          <p:grpSpPr>
            <a:xfrm>
              <a:off x="9168516" y="4695595"/>
              <a:ext cx="413689" cy="359151"/>
              <a:chOff x="9846969" y="2741408"/>
              <a:chExt cx="413689" cy="359151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D81D67B7-9BEF-AB4B-89EB-DD1476609DCE}"/>
                  </a:ext>
                </a:extLst>
              </p:cNvPr>
              <p:cNvSpPr/>
              <p:nvPr/>
            </p:nvSpPr>
            <p:spPr>
              <a:xfrm>
                <a:off x="9846969" y="2741408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2" name="TextBox 91">
                    <a:extLst>
                      <a:ext uri="{FF2B5EF4-FFF2-40B4-BE49-F238E27FC236}">
                        <a16:creationId xmlns:a16="http://schemas.microsoft.com/office/drawing/2014/main" id="{70A0DD30-05E3-AB4D-A3B0-1ACF50DEA2FB}"/>
                      </a:ext>
                    </a:extLst>
                  </p:cNvPr>
                  <p:cNvSpPr txBox="1"/>
                  <p:nvPr/>
                </p:nvSpPr>
                <p:spPr>
                  <a:xfrm>
                    <a:off x="9990969" y="2885115"/>
                    <a:ext cx="26968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  <m:r>
                                <a:rPr lang="de-DE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92" name="TextBox 91">
                    <a:extLst>
                      <a:ext uri="{FF2B5EF4-FFF2-40B4-BE49-F238E27FC236}">
                        <a16:creationId xmlns:a16="http://schemas.microsoft.com/office/drawing/2014/main" id="{70A0DD30-05E3-AB4D-A3B0-1ACF50DEA2F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990969" y="2885115"/>
                    <a:ext cx="269689" cy="215444"/>
                  </a:xfrm>
                  <a:prstGeom prst="rect">
                    <a:avLst/>
                  </a:prstGeom>
                  <a:blipFill>
                    <a:blip r:embed="rId26"/>
                    <a:stretch>
                      <a:fillRect l="-18182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4285647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6" grpId="0" animBg="1"/>
      <p:bldP spid="76" grpId="1"/>
      <p:bldP spid="3" grpId="0"/>
      <p:bldP spid="6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Runtime Complexity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7927733" cy="4240848"/>
              </a:xfrm>
            </p:spPr>
            <p:txBody>
              <a:bodyPr numCol="1">
                <a:normAutofit/>
              </a:bodyPr>
              <a:lstStyle/>
              <a:p>
                <a:pPr marL="0" lvl="1" indent="0">
                  <a:spcBef>
                    <a:spcPts val="10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20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200" b="1" i="1">
                              <a:latin typeface="Cambria Math" panose="02040503050406030204" pitchFamily="18" charset="0"/>
                            </a:rPr>
                            <m:t>𝑺</m:t>
                          </m:r>
                          <m:r>
                            <a:rPr lang="de-DE" sz="2200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de-DE" sz="2200" b="1" i="1"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</m:d>
                      <m:r>
                        <a:rPr lang="de-DE" sz="2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2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2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200" b="1" i="1"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e>
                          </m:d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de-DE" sz="2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sz="22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𝒖</m:t>
                          </m:r>
                          <m:r>
                            <m:rPr>
                              <m:brk m:alnAt="7"/>
                            </m:rPr>
                            <a:rPr lang="de-DE" sz="2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de-DE" sz="2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𝑟𝑎</m:t>
                          </m:r>
                          <m:r>
                            <a:rPr lang="de-DE" sz="2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de-DE" sz="2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brk m:alnAt="7"/>
                            </m:rPr>
                            <a:rPr lang="de-DE" sz="22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𝑼</m:t>
                          </m:r>
                          <m:r>
                            <m:rPr>
                              <m:brk m:alnAt="7"/>
                            </m:rPr>
                            <a:rPr lang="de-DE" sz="2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de-DE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2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sz="2200" b="1" i="1" smtClean="0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sub>
                          </m:sSub>
                          <m:r>
                            <a:rPr lang="de-DE" sz="22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de-DE" sz="2200" b="1" i="1">
                              <a:latin typeface="Cambria Math" panose="02040503050406030204" pitchFamily="18" charset="0"/>
                            </a:rPr>
                            <m:t>𝑺</m:t>
                          </m:r>
                          <m:r>
                            <a:rPr lang="de-DE" sz="22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2200" b="1" i="1">
                              <a:latin typeface="Cambria Math" panose="02040503050406030204" pitchFamily="18" charset="0"/>
                            </a:rPr>
                            <m:t>𝑻</m:t>
                          </m:r>
                          <m:r>
                            <a:rPr lang="de-DE" sz="2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2200" b="1" i="1" smtClean="0">
                              <a:latin typeface="Cambria Math" panose="02040503050406030204" pitchFamily="18" charset="0"/>
                            </a:rPr>
                            <m:t>𝑼</m:t>
                          </m:r>
                          <m:r>
                            <a:rPr lang="de-DE" sz="22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de-DE" sz="2200" b="1" i="1" smtClean="0">
                              <a:latin typeface="Cambria Math" panose="02040503050406030204" pitchFamily="18" charset="0"/>
                            </a:rPr>
                            <m:t>𝒖</m:t>
                          </m:r>
                          <m:r>
                            <a:rPr lang="de-DE" sz="22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GB" sz="2200" dirty="0"/>
              </a:p>
              <a:p>
                <a:pPr marL="228600" lvl="1">
                  <a:spcBef>
                    <a:spcPts val="1000"/>
                  </a:spcBef>
                </a:pPr>
                <a:r>
                  <a:rPr lang="en-GB" sz="2400" dirty="0"/>
                  <a:t>Runtime complexity: </a:t>
                </a:r>
                <a14:m>
                  <m:oMath xmlns:m="http://schemas.openxmlformats.org/officeDocument/2006/math">
                    <m:r>
                      <a:rPr lang="en-GB" sz="24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sz="24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sz="2400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400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de-DE" sz="2400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p>
                        </m:sSup>
                      </m:e>
                    </m:d>
                  </m:oMath>
                </a14:m>
                <a:endParaRPr lang="en-GB" sz="2400" dirty="0"/>
              </a:p>
              <a:p>
                <a:pPr marL="685800" lvl="2">
                  <a:spcBef>
                    <a:spcPts val="1000"/>
                  </a:spcBef>
                </a:pPr>
                <a14:m>
                  <m:oMath xmlns:m="http://schemas.openxmlformats.org/officeDocument/2006/math">
                    <m:r>
                      <a:rPr lang="de-DE" sz="2000" i="1" dirty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de-DE" sz="2000" dirty="0">
                        <a:latin typeface="Cambria Math" panose="02040503050406030204" pitchFamily="18" charset="0"/>
                      </a:rPr>
                      <m:t>=</m:t>
                    </m:r>
                    <m:limLow>
                      <m:limLowPr>
                        <m:ctrlPr>
                          <a:rPr lang="de-DE" sz="2000" i="1" dirty="0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de-DE" sz="2000" dirty="0">
                            <a:latin typeface="Cambria Math" panose="02040503050406030204" pitchFamily="18" charset="0"/>
                          </a:rPr>
                          <m:t>max</m:t>
                        </m:r>
                      </m:e>
                      <m:lim>
                        <m:r>
                          <a:rPr lang="de-DE" sz="2000" i="1" dirty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GB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de-DE" sz="20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</m:t>
                        </m:r>
                      </m:lim>
                    </m:limLow>
                    <m:d>
                      <m:dPr>
                        <m:begChr m:val="|"/>
                        <m:endChr m:val="|"/>
                        <m:ctrlPr>
                          <a:rPr lang="de-DE" sz="20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ℛ</m:t>
                        </m:r>
                        <m:r>
                          <a:rPr lang="de-DE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de-DE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  <m:r>
                          <a:rPr lang="de-DE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en-GB" sz="2000" dirty="0"/>
              </a:p>
              <a:p>
                <a:pPr marL="685800" lvl="2">
                  <a:spcBef>
                    <a:spcPts val="1000"/>
                  </a:spcBef>
                </a:pPr>
                <a14:m>
                  <m:oMath xmlns:m="http://schemas.openxmlformats.org/officeDocument/2006/math">
                    <m:r>
                      <a:rPr lang="de-DE" sz="2000" b="0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de-DE" sz="2000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2000" i="1" dirty="0">
                        <a:latin typeface="Cambria Math" panose="02040503050406030204" pitchFamily="18" charset="0"/>
                      </a:rPr>
                      <m:t>|</m:t>
                    </m:r>
                    <m:r>
                      <a:rPr lang="de-DE" sz="20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𝑹</m:t>
                    </m:r>
                    <m:r>
                      <a:rPr lang="de-DE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</m:oMath>
                </a14:m>
                <a:endParaRPr lang="en-GB" sz="2000" dirty="0"/>
              </a:p>
              <a:p>
                <a:pPr marL="685800" lvl="2">
                  <a:spcBef>
                    <a:spcPts val="1000"/>
                  </a:spcBef>
                </a:pPr>
                <a:r>
                  <a:rPr lang="en-GB" sz="2000" dirty="0"/>
                  <a:t>Have to go through whole table; derivation as before</a:t>
                </a:r>
              </a:p>
              <a:p>
                <a:pPr marL="416195" lvl="2" indent="0">
                  <a:spcBef>
                    <a:spcPts val="10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∏"/>
                          <m:supHide m:val="on"/>
                          <m:ctrlPr>
                            <a:rPr lang="de-DE" sz="2000" i="1" dirty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sz="2000" i="1" dirty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GB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de-DE" sz="20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𝑹</m:t>
                          </m:r>
                        </m:sub>
                        <m:sup/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de-DE" sz="20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𝑟𝑎𝑛</m:t>
                              </m:r>
                              <m:r>
                                <a:rPr lang="de-DE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de-DE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de-DE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</m:nary>
                      <m:r>
                        <a:rPr lang="de-DE" sz="20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nary>
                        <m:naryPr>
                          <m:chr m:val="∏"/>
                          <m:supHide m:val="on"/>
                          <m:ctrlPr>
                            <a:rPr lang="de-DE" sz="2000" i="1" dirty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sz="2000" i="1" dirty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GB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de-DE" sz="20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𝑹</m:t>
                          </m:r>
                        </m:sub>
                        <m:sup/>
                        <m:e>
                          <m:limLow>
                            <m:limLowPr>
                              <m:ctrlPr>
                                <a:rPr lang="de-DE" sz="2000" i="1" dirty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 sz="2000" dirty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de-DE" sz="2000" i="1" dirty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GB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de-DE" sz="20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𝑹</m:t>
                              </m:r>
                            </m:lim>
                          </m:limLow>
                          <m:d>
                            <m:dPr>
                              <m:begChr m:val="|"/>
                              <m:endChr m:val="|"/>
                              <m:ctrlPr>
                                <a:rPr lang="de-DE" sz="20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000" i="1" dirty="0">
                                  <a:latin typeface="Cambria Math" panose="02040503050406030204" pitchFamily="18" charset="0"/>
                                </a:rPr>
                                <m:t>𝑟𝑎𝑛</m:t>
                              </m:r>
                              <m:d>
                                <m:dPr>
                                  <m:ctrlPr>
                                    <a:rPr lang="de-DE" sz="20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20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</m:d>
                            </m:e>
                          </m:d>
                        </m:e>
                      </m:nary>
                      <m:r>
                        <a:rPr lang="de-DE" sz="20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supHide m:val="on"/>
                          <m:ctrlPr>
                            <a:rPr lang="de-DE" sz="2000" i="1" dirty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sz="2000" i="1" dirty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GB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de-DE" sz="20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𝑹</m:t>
                          </m:r>
                        </m:sub>
                        <m:sup/>
                        <m:e>
                          <m:r>
                            <a:rPr lang="de-DE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nary>
                      <m:r>
                        <a:rPr lang="de-DE" sz="20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d>
                            <m:dPr>
                              <m:begChr m:val="|"/>
                              <m:endChr m:val="|"/>
                              <m:ctrlPr>
                                <a:rPr lang="de-DE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0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𝑹</m:t>
                              </m:r>
                            </m:e>
                          </m:d>
                        </m:sup>
                      </m:sSup>
                      <m:r>
                        <a:rPr lang="de-DE" sz="20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de-DE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p>
                      </m:sSup>
                    </m:oMath>
                  </m:oMathPara>
                </a14:m>
                <a:endParaRPr lang="en-GB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lvl="1" indent="0">
                  <a:spcBef>
                    <a:spcPts val="1000"/>
                  </a:spcBef>
                  <a:buNone/>
                </a:pPr>
                <a:r>
                  <a:rPr lang="en-US" sz="2400" dirty="0">
                    <a:solidFill>
                      <a:srgbClr val="FFC000"/>
                    </a:solidFill>
                  </a:rPr>
                  <a:t>= Space complexity</a:t>
                </a:r>
                <a:endParaRPr lang="en-GB" sz="2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7927733" cy="4240848"/>
              </a:xfrm>
              <a:blipFill>
                <a:blip r:embed="rId3"/>
                <a:stretch>
                  <a:fillRect l="-2236" t="-30149" b="-113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AA46D2-F098-C742-8D66-A79D0192BC0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PGMs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9B0A75-6D7A-3442-A5F6-CA894ED0F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CED1A45-0D53-2643-9D7F-D8ACEC9D95AB}"/>
                  </a:ext>
                </a:extLst>
              </p:cNvPr>
              <p:cNvSpPr txBox="1"/>
              <p:nvPr/>
            </p:nvSpPr>
            <p:spPr>
              <a:xfrm>
                <a:off x="4568273" y="5397711"/>
                <a:ext cx="2370333" cy="369332"/>
              </a:xfrm>
              <a:prstGeom prst="rect">
                <a:avLst/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chemeClr val="bg1"/>
                    </a:solidFill>
                  </a:rPr>
                  <a:t>Exponential in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GB" dirty="0">
                    <a:solidFill>
                      <a:schemeClr val="bg1"/>
                    </a:solidFill>
                  </a:rPr>
                  <a:t>!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CED1A45-0D53-2643-9D7F-D8ACEC9D95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8273" y="5397711"/>
                <a:ext cx="237033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0" name="Table 19">
                <a:extLst>
                  <a:ext uri="{FF2B5EF4-FFF2-40B4-BE49-F238E27FC236}">
                    <a16:creationId xmlns:a16="http://schemas.microsoft.com/office/drawing/2014/main" id="{B767D04F-CABC-2543-861F-ACC0DE4D229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15522010"/>
                  </p:ext>
                </p:extLst>
              </p:nvPr>
            </p:nvGraphicFramePr>
            <p:xfrm>
              <a:off x="9105971" y="1177806"/>
              <a:ext cx="2778570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3051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68859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708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𝑆𝑖𝑐𝑘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0.20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0.24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0.28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0.08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0.05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0.06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0.07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0.02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0" name="Table 19">
                <a:extLst>
                  <a:ext uri="{FF2B5EF4-FFF2-40B4-BE49-F238E27FC236}">
                    <a16:creationId xmlns:a16="http://schemas.microsoft.com/office/drawing/2014/main" id="{B767D04F-CABC-2543-861F-ACC0DE4D229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15522010"/>
                  </p:ext>
                </p:extLst>
              </p:nvPr>
            </p:nvGraphicFramePr>
            <p:xfrm>
              <a:off x="9105971" y="1177806"/>
              <a:ext cx="2778570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3051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68859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708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852" r="-305556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83333" r="-150000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24074" r="-83333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388889" b="-8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852" t="-100000" r="-305556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83333" t="-100000" r="-150000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24074" t="-100000" r="-83333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388889" t="-100000" b="-7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852" t="-200000" r="-305556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83333" t="-200000" r="-150000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24074" t="-200000" r="-83333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388889" t="-200000" b="-6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852" t="-300000" r="-305556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83333" t="-300000" r="-150000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24074" t="-300000" r="-83333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388889" t="-300000" b="-5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852" t="-414286" r="-305556" b="-417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83333" t="-414286" r="-150000" b="-417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24074" t="-414286" r="-83333" b="-417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388889" t="-414286" b="-41785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852" t="-496552" r="-305556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83333" t="-496552" r="-150000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24074" t="-496552" r="-83333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388889" t="-496552" b="-3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852" t="-596552" r="-305556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83333" t="-596552" r="-150000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24074" t="-596552" r="-83333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388889" t="-596552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852" t="-696552" r="-305556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83333" t="-696552" r="-150000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24074" t="-696552" r="-83333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388889" t="-696552" b="-1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852" t="-796552" r="-305556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83333" t="-796552" r="-150000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24074" t="-796552" r="-83333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388889" t="-796552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35D5AC3D-F09E-CE48-8EEA-691DA535CC69}"/>
              </a:ext>
            </a:extLst>
          </p:cNvPr>
          <p:cNvGrpSpPr/>
          <p:nvPr/>
        </p:nvGrpSpPr>
        <p:grpSpPr>
          <a:xfrm>
            <a:off x="8940125" y="4616588"/>
            <a:ext cx="2891550" cy="1289326"/>
            <a:chOff x="7684951" y="4084198"/>
            <a:chExt cx="2891550" cy="12893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60A33CD9-C54D-9E41-847E-49C06FB690EA}"/>
                    </a:ext>
                  </a:extLst>
                </p:cNvPr>
                <p:cNvSpPr/>
                <p:nvPr/>
              </p:nvSpPr>
              <p:spPr>
                <a:xfrm>
                  <a:off x="9890797" y="4979762"/>
                  <a:ext cx="685704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60A33CD9-C54D-9E41-847E-49C06FB690E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90797" y="4979762"/>
                  <a:ext cx="685704" cy="389513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9B95FE2F-E779-494A-9483-B7ECF1C989AD}"/>
                    </a:ext>
                  </a:extLst>
                </p:cNvPr>
                <p:cNvSpPr/>
                <p:nvPr/>
              </p:nvSpPr>
              <p:spPr>
                <a:xfrm>
                  <a:off x="7684951" y="4984011"/>
                  <a:ext cx="1049430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9B95FE2F-E779-494A-9483-B7ECF1C989A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84951" y="4984011"/>
                  <a:ext cx="1049430" cy="389513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34CB09BA-B093-AE4B-A9C8-90C19CE62E60}"/>
                    </a:ext>
                  </a:extLst>
                </p:cNvPr>
                <p:cNvSpPr/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59" name="Oval 158">
                  <a:extLst>
                    <a:ext uri="{FF2B5EF4-FFF2-40B4-BE49-F238E27FC236}">
                      <a16:creationId xmlns:a16="http://schemas.microsoft.com/office/drawing/2014/main" id="{BA57A76A-1A60-8D4B-A7E5-0DE4E3A414C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blipFill>
                  <a:blip r:embed="rId10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BA0C332-F6F1-F940-BAF6-14CE8F3BF604}"/>
                </a:ext>
              </a:extLst>
            </p:cNvPr>
            <p:cNvCxnSpPr>
              <a:cxnSpLocks/>
              <a:stCxn id="24" idx="0"/>
              <a:endCxn id="30" idx="1"/>
            </p:cNvCxnSpPr>
            <p:nvPr/>
          </p:nvCxnSpPr>
          <p:spPr>
            <a:xfrm flipV="1">
              <a:off x="8209666" y="4767595"/>
              <a:ext cx="958850" cy="2164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F1345AB-F771-6B4E-8F34-E552C21BA703}"/>
                </a:ext>
              </a:extLst>
            </p:cNvPr>
            <p:cNvCxnSpPr>
              <a:cxnSpLocks/>
              <a:stCxn id="25" idx="4"/>
              <a:endCxn id="30" idx="0"/>
            </p:cNvCxnSpPr>
            <p:nvPr/>
          </p:nvCxnSpPr>
          <p:spPr>
            <a:xfrm>
              <a:off x="9240083" y="4473711"/>
              <a:ext cx="433" cy="2218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452D06F-644D-7A40-A921-A0AB8127F7C9}"/>
                </a:ext>
              </a:extLst>
            </p:cNvPr>
            <p:cNvCxnSpPr>
              <a:cxnSpLocks/>
              <a:stCxn id="23" idx="0"/>
              <a:endCxn id="30" idx="3"/>
            </p:cNvCxnSpPr>
            <p:nvPr/>
          </p:nvCxnSpPr>
          <p:spPr>
            <a:xfrm flipH="1" flipV="1">
              <a:off x="9312516" y="4767595"/>
              <a:ext cx="921133" cy="2121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BE8AEE5-9DDE-864C-90B9-85F082122A7A}"/>
                </a:ext>
              </a:extLst>
            </p:cNvPr>
            <p:cNvGrpSpPr/>
            <p:nvPr/>
          </p:nvGrpSpPr>
          <p:grpSpPr>
            <a:xfrm>
              <a:off x="9168516" y="4695595"/>
              <a:ext cx="374191" cy="359151"/>
              <a:chOff x="9846969" y="2741408"/>
              <a:chExt cx="374191" cy="359151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BEC6F6E6-4F0A-A146-8DF9-947C933755F3}"/>
                  </a:ext>
                </a:extLst>
              </p:cNvPr>
              <p:cNvSpPr/>
              <p:nvPr/>
            </p:nvSpPr>
            <p:spPr>
              <a:xfrm>
                <a:off x="9846969" y="2741408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C55666FC-8793-6847-8C97-2250E70625D4}"/>
                      </a:ext>
                    </a:extLst>
                  </p:cNvPr>
                  <p:cNvSpPr txBox="1"/>
                  <p:nvPr/>
                </p:nvSpPr>
                <p:spPr>
                  <a:xfrm>
                    <a:off x="9990969" y="2885115"/>
                    <a:ext cx="230191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sz="1400" b="1" i="1" smtClean="0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C55666FC-8793-6847-8C97-2250E70625D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990969" y="2885115"/>
                    <a:ext cx="230191" cy="215444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15789" r="-5263" b="-1111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27720196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Exponential Blowup!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EB7AB81-1368-8442-B933-91A8A38E035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PGMs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9945F8-5FCA-0E41-A34C-145C88C5B9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pPr/>
              <a:t>19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2" name="Table 31">
                <a:extLst>
                  <a:ext uri="{FF2B5EF4-FFF2-40B4-BE49-F238E27FC236}">
                    <a16:creationId xmlns:a16="http://schemas.microsoft.com/office/drawing/2014/main" id="{7BA94398-204A-714D-92A5-D74724ED71B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45721620"/>
                  </p:ext>
                </p:extLst>
              </p:nvPr>
            </p:nvGraphicFramePr>
            <p:xfrm>
              <a:off x="365694" y="1772443"/>
              <a:ext cx="5006849" cy="402336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914291454"/>
                        </a:ext>
                      </a:extLst>
                    </a:gridCol>
                    <a:gridCol w="688594">
                      <a:extLst>
                        <a:ext uri="{9D8B030D-6E8A-4147-A177-3AD203B41FA5}">
                          <a16:colId xmlns:a16="http://schemas.microsoft.com/office/drawing/2014/main" val="1582805298"/>
                        </a:ext>
                      </a:extLst>
                    </a:gridCol>
                    <a:gridCol w="724091">
                      <a:extLst>
                        <a:ext uri="{9D8B030D-6E8A-4147-A177-3AD203B41FA5}">
                          <a16:colId xmlns:a16="http://schemas.microsoft.com/office/drawing/2014/main" val="4243086082"/>
                        </a:ext>
                      </a:extLst>
                    </a:gridCol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3051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68859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6978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latin typeface="Cambria Math" panose="02040503050406030204" pitchFamily="18" charset="0"/>
                                  </a:rPr>
                                  <m:t>𝐴𝑐𝑐</m:t>
                                </m:r>
                              </m:oMath>
                            </m:oMathPara>
                          </a14:m>
                          <a:endParaRPr lang="en-US" sz="1800" b="0" dirty="0"/>
                        </a:p>
                      </a:txBody>
                      <a:tcPr marL="45720" marR="45720">
                        <a:lnL w="12700" cmpd="sng">
                          <a:noFill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</a:rPr>
                                  <m:t>𝑁𝑎𝑡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</a:rPr>
                                  <m:t>𝑇𝑟𝑒𝑎𝑡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𝑆𝑖𝑐</m:t>
                                </m:r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L w="12700" cmpd="sng">
                          <a:noFill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0.025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L w="12700" cmpd="sng">
                          <a:noFill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0.009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L w="12700" cmpd="sng">
                          <a:noFill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0.012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L w="12700" cmpd="sng">
                          <a:noFill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0.005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L w="12700" cmpd="sng">
                          <a:noFill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0.017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L w="12700" cmpd="sng">
                          <a:noFill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0.028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L w="12700" cmpd="sng">
                          <a:noFill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0.003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L w="12700" cmpd="sng">
                          <a:noFill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0.001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L w="12700" cmpd="sng">
                          <a:noFill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0.025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48755584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L w="12700" cmpd="sng">
                          <a:noFill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0.009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1281791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2" name="Table 31">
                <a:extLst>
                  <a:ext uri="{FF2B5EF4-FFF2-40B4-BE49-F238E27FC236}">
                    <a16:creationId xmlns:a16="http://schemas.microsoft.com/office/drawing/2014/main" id="{7BA94398-204A-714D-92A5-D74724ED71B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45721620"/>
                  </p:ext>
                </p:extLst>
              </p:nvPr>
            </p:nvGraphicFramePr>
            <p:xfrm>
              <a:off x="365694" y="1772443"/>
              <a:ext cx="5006849" cy="402336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914291454"/>
                        </a:ext>
                      </a:extLst>
                    </a:gridCol>
                    <a:gridCol w="688594">
                      <a:extLst>
                        <a:ext uri="{9D8B030D-6E8A-4147-A177-3AD203B41FA5}">
                          <a16:colId xmlns:a16="http://schemas.microsoft.com/office/drawing/2014/main" val="1582805298"/>
                        </a:ext>
                      </a:extLst>
                    </a:gridCol>
                    <a:gridCol w="724091">
                      <a:extLst>
                        <a:ext uri="{9D8B030D-6E8A-4147-A177-3AD203B41FA5}">
                          <a16:colId xmlns:a16="http://schemas.microsoft.com/office/drawing/2014/main" val="4243086082"/>
                        </a:ext>
                      </a:extLst>
                    </a:gridCol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3051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68859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6978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12700" cmpd="sng">
                          <a:noFill/>
                        </a:lnL>
                        <a:blipFill>
                          <a:blip r:embed="rId3"/>
                          <a:stretch>
                            <a:fillRect t="-3448" r="-633333" b="-10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98182" t="-3448" r="-521818" b="-10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228" t="-3448" r="-403509" b="-10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01818" t="-3448" r="-318182" b="-10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40000" t="-3448" r="-169231" b="-10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520000" t="-3448" r="-100000" b="-10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620000" t="-3448" b="-10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12700" cmpd="sng">
                          <a:noFill/>
                        </a:lnL>
                        <a:blipFill>
                          <a:blip r:embed="rId3"/>
                          <a:stretch>
                            <a:fillRect t="-103448" r="-633333" b="-9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98182" t="-103448" r="-521818" b="-9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228" t="-103448" r="-403509" b="-9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01818" t="-103448" r="-318182" b="-9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40000" t="-103448" r="-169231" b="-9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520000" t="-103448" r="-100000" b="-9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620000" t="-103448" b="-9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12700" cmpd="sng">
                          <a:noFill/>
                        </a:lnL>
                        <a:blipFill>
                          <a:blip r:embed="rId3"/>
                          <a:stretch>
                            <a:fillRect t="-203448" r="-633333" b="-8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98182" t="-203448" r="-521818" b="-8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228" t="-203448" r="-403509" b="-8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01818" t="-203448" r="-318182" b="-8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40000" t="-203448" r="-169231" b="-8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520000" t="-203448" r="-100000" b="-8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620000" t="-203448" b="-8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12700" cmpd="sng">
                          <a:noFill/>
                        </a:lnL>
                        <a:blipFill>
                          <a:blip r:embed="rId3"/>
                          <a:stretch>
                            <a:fillRect t="-303448" r="-633333" b="-7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98182" t="-303448" r="-521818" b="-7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228" t="-303448" r="-403509" b="-7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01818" t="-303448" r="-318182" b="-7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40000" t="-303448" r="-169231" b="-7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520000" t="-303448" r="-100000" b="-7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620000" t="-303448" b="-7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12700" cmpd="sng">
                          <a:noFill/>
                        </a:lnL>
                        <a:blipFill>
                          <a:blip r:embed="rId3"/>
                          <a:stretch>
                            <a:fillRect t="-403448" r="-633333" b="-6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98182" t="-403448" r="-521818" b="-6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228" t="-403448" r="-403509" b="-6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01818" t="-403448" r="-318182" b="-6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40000" t="-403448" r="-169231" b="-6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520000" t="-403448" r="-100000" b="-6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620000" t="-403448" b="-6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12700" cmpd="sng">
                          <a:noFill/>
                        </a:lnL>
                        <a:blipFill>
                          <a:blip r:embed="rId3"/>
                          <a:stretch>
                            <a:fillRect t="-521429" r="-633333" b="-52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98182" t="-521429" r="-521818" b="-52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228" t="-521429" r="-403509" b="-52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01818" t="-521429" r="-318182" b="-52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40000" t="-521429" r="-169231" b="-52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520000" t="-521429" r="-100000" b="-52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620000" t="-521429" b="-5285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12700" cmpd="sng">
                          <a:noFill/>
                        </a:lnL>
                        <a:blipFill>
                          <a:blip r:embed="rId3"/>
                          <a:stretch>
                            <a:fillRect t="-600000" r="-633333" b="-4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98182" t="-600000" r="-521818" b="-4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228" t="-600000" r="-403509" b="-4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01818" t="-600000" r="-318182" b="-4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40000" t="-600000" r="-169231" b="-4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520000" t="-600000" r="-100000" b="-4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620000" t="-600000" b="-4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12700" cmpd="sng">
                          <a:noFill/>
                        </a:lnL>
                        <a:blipFill>
                          <a:blip r:embed="rId3"/>
                          <a:stretch>
                            <a:fillRect t="-700000" r="-633333" b="-3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98182" t="-700000" r="-521818" b="-3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228" t="-700000" r="-403509" b="-3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01818" t="-700000" r="-318182" b="-3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40000" t="-700000" r="-169231" b="-3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520000" t="-700000" r="-100000" b="-3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620000" t="-700000" b="-3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12700" cmpd="sng">
                          <a:noFill/>
                        </a:lnL>
                        <a:blipFill>
                          <a:blip r:embed="rId3"/>
                          <a:stretch>
                            <a:fillRect t="-800000" r="-633333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98182" t="-800000" r="-521818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228" t="-800000" r="-403509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01818" t="-800000" r="-318182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40000" t="-800000" r="-169231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520000" t="-800000" r="-100000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620000" t="-800000" b="-2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12700" cmpd="sng">
                          <a:noFill/>
                        </a:lnL>
                        <a:blipFill>
                          <a:blip r:embed="rId3"/>
                          <a:stretch>
                            <a:fillRect t="-900000" r="-633333" b="-1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98182" t="-900000" r="-521818" b="-1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228" t="-900000" r="-403509" b="-1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01818" t="-900000" r="-318182" b="-1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40000" t="-900000" r="-169231" b="-1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520000" t="-900000" r="-100000" b="-1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620000" t="-900000" b="-1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8755584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12700" cmpd="sng">
                          <a:noFill/>
                        </a:lnL>
                        <a:blipFill>
                          <a:blip r:embed="rId3"/>
                          <a:stretch>
                            <a:fillRect t="-1000000" r="-633333" b="-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98182" t="-1000000" r="-521818" b="-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228" t="-1000000" r="-403509" b="-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01818" t="-1000000" r="-318182" b="-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40000" t="-1000000" r="-169231" b="-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520000" t="-1000000" r="-100000" b="-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620000" t="-1000000" b="-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281791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7D07C057-7097-4147-AA71-298C5DD9AF8C}"/>
              </a:ext>
            </a:extLst>
          </p:cNvPr>
          <p:cNvSpPr/>
          <p:nvPr/>
        </p:nvSpPr>
        <p:spPr>
          <a:xfrm>
            <a:off x="361836" y="2151652"/>
            <a:ext cx="5150047" cy="372854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1"/>
              </a:gs>
            </a:gsLst>
            <a:lin ang="3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7D43D49B-84CD-C648-A37F-91BE05F16368}"/>
                  </a:ext>
                </a:extLst>
              </p:cNvPr>
              <p:cNvSpPr txBox="1"/>
              <p:nvPr/>
            </p:nvSpPr>
            <p:spPr>
              <a:xfrm>
                <a:off x="8523858" y="4510590"/>
                <a:ext cx="3307817" cy="47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de-DE" sz="2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400" b="1" i="1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𝟐</m:t>
                        </m:r>
                      </m:e>
                      <m:sup>
                        <m:r>
                          <a:rPr lang="de-DE" sz="2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sup>
                    </m:sSup>
                    <m:r>
                      <a:rPr lang="de-DE" sz="2400" b="1" i="1">
                        <a:solidFill>
                          <a:srgbClr val="FFC000"/>
                        </a:solidFill>
                        <a:latin typeface="Cambria Math" charset="0"/>
                      </a:rPr>
                      <m:t>=</m:t>
                    </m:r>
                    <m:r>
                      <a:rPr lang="de-DE" sz="2400" b="1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𝟔𝟒</m:t>
                    </m:r>
                  </m:oMath>
                </a14:m>
                <a:r>
                  <a:rPr lang="en-US" sz="2400" b="1" dirty="0">
                    <a:solidFill>
                      <a:srgbClr val="FFC000"/>
                    </a:solidFill>
                  </a:rPr>
                  <a:t> possible worlds</a:t>
                </a:r>
              </a:p>
            </p:txBody>
          </p:sp>
        </mc:Choice>
        <mc:Fallback xmlns="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7D43D49B-84CD-C648-A37F-91BE05F163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3858" y="4510590"/>
                <a:ext cx="3307817" cy="470000"/>
              </a:xfrm>
              <a:prstGeom prst="rect">
                <a:avLst/>
              </a:prstGeom>
              <a:blipFill>
                <a:blip r:embed="rId4"/>
                <a:stretch>
                  <a:fillRect t="-5263" r="-2290" b="-2631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3" name="Group 132">
            <a:extLst>
              <a:ext uri="{FF2B5EF4-FFF2-40B4-BE49-F238E27FC236}">
                <a16:creationId xmlns:a16="http://schemas.microsoft.com/office/drawing/2014/main" id="{6623CB83-90F8-564B-9A6F-7699294D33B0}"/>
              </a:ext>
            </a:extLst>
          </p:cNvPr>
          <p:cNvGrpSpPr/>
          <p:nvPr/>
        </p:nvGrpSpPr>
        <p:grpSpPr>
          <a:xfrm>
            <a:off x="8661011" y="1772443"/>
            <a:ext cx="3007463" cy="2353797"/>
            <a:chOff x="8777020" y="1524917"/>
            <a:chExt cx="3007463" cy="235379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B1486AFC-3CAB-A449-AAB2-F59D3D421E7D}"/>
                    </a:ext>
                  </a:extLst>
                </p:cNvPr>
                <p:cNvSpPr/>
                <p:nvPr/>
              </p:nvSpPr>
              <p:spPr>
                <a:xfrm>
                  <a:off x="9950924" y="2991073"/>
                  <a:ext cx="685704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B1486AFC-3CAB-A449-AAB2-F59D3D421E7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50924" y="2991073"/>
                  <a:ext cx="685704" cy="389513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98F6B755-506A-F544-ABAC-56BB05D266B0}"/>
                    </a:ext>
                  </a:extLst>
                </p:cNvPr>
                <p:cNvSpPr/>
                <p:nvPr/>
              </p:nvSpPr>
              <p:spPr>
                <a:xfrm>
                  <a:off x="8777020" y="2903224"/>
                  <a:ext cx="1049430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98F6B755-506A-F544-ABAC-56BB05D266B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77020" y="2903224"/>
                  <a:ext cx="1049430" cy="389513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584598E9-58AD-4A45-8252-F54C1ACC9D64}"/>
                    </a:ext>
                  </a:extLst>
                </p:cNvPr>
                <p:cNvSpPr/>
                <p:nvPr/>
              </p:nvSpPr>
              <p:spPr>
                <a:xfrm>
                  <a:off x="9128363" y="2397755"/>
                  <a:ext cx="7586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584598E9-58AD-4A45-8252-F54C1ACC9D6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28363" y="2397755"/>
                  <a:ext cx="758649" cy="389513"/>
                </a:xfrm>
                <a:prstGeom prst="ellipse">
                  <a:avLst/>
                </a:prstGeom>
                <a:blipFill>
                  <a:blip r:embed="rId7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102E64BD-735D-FD4B-9800-C9B2D79D43C9}"/>
                </a:ext>
              </a:extLst>
            </p:cNvPr>
            <p:cNvCxnSpPr>
              <a:cxnSpLocks/>
              <a:stCxn id="135" idx="7"/>
              <a:endCxn id="147" idx="2"/>
            </p:cNvCxnSpPr>
            <p:nvPr/>
          </p:nvCxnSpPr>
          <p:spPr>
            <a:xfrm flipV="1">
              <a:off x="9672765" y="2428767"/>
              <a:ext cx="1809527" cy="531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8" name="Oval 137">
                  <a:extLst>
                    <a:ext uri="{FF2B5EF4-FFF2-40B4-BE49-F238E27FC236}">
                      <a16:creationId xmlns:a16="http://schemas.microsoft.com/office/drawing/2014/main" id="{3A29798F-DC08-6648-9FBE-6224DD0C903B}"/>
                    </a:ext>
                  </a:extLst>
                </p:cNvPr>
                <p:cNvSpPr/>
                <p:nvPr/>
              </p:nvSpPr>
              <p:spPr>
                <a:xfrm>
                  <a:off x="10392198" y="3489201"/>
                  <a:ext cx="898315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38" name="Oval 137">
                  <a:extLst>
                    <a:ext uri="{FF2B5EF4-FFF2-40B4-BE49-F238E27FC236}">
                      <a16:creationId xmlns:a16="http://schemas.microsoft.com/office/drawing/2014/main" id="{3A29798F-DC08-6648-9FBE-6224DD0C903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92198" y="3489201"/>
                  <a:ext cx="898315" cy="389513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17CE97F8-1A14-CA4E-AD34-ED2F39D7CC1A}"/>
                </a:ext>
              </a:extLst>
            </p:cNvPr>
            <p:cNvCxnSpPr>
              <a:cxnSpLocks/>
              <a:stCxn id="134" idx="7"/>
              <a:endCxn id="147" idx="2"/>
            </p:cNvCxnSpPr>
            <p:nvPr/>
          </p:nvCxnSpPr>
          <p:spPr>
            <a:xfrm flipV="1">
              <a:off x="10536209" y="2428767"/>
              <a:ext cx="946083" cy="61934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B893588B-014F-0D46-A553-E8F89A6D1C9C}"/>
                </a:ext>
              </a:extLst>
            </p:cNvPr>
            <p:cNvCxnSpPr>
              <a:cxnSpLocks/>
              <a:stCxn id="138" idx="0"/>
              <a:endCxn id="147" idx="2"/>
            </p:cNvCxnSpPr>
            <p:nvPr/>
          </p:nvCxnSpPr>
          <p:spPr>
            <a:xfrm flipV="1">
              <a:off x="10841356" y="2428767"/>
              <a:ext cx="640936" cy="10604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1" name="Oval 140">
                  <a:extLst>
                    <a:ext uri="{FF2B5EF4-FFF2-40B4-BE49-F238E27FC236}">
                      <a16:creationId xmlns:a16="http://schemas.microsoft.com/office/drawing/2014/main" id="{25A26FDD-8DD0-234D-AEF6-42D9DDC02A47}"/>
                    </a:ext>
                  </a:extLst>
                </p:cNvPr>
                <p:cNvSpPr/>
                <p:nvPr/>
              </p:nvSpPr>
              <p:spPr>
                <a:xfrm>
                  <a:off x="9644602" y="1897482"/>
                  <a:ext cx="627818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𝑁𝑎𝑡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41" name="Oval 140">
                  <a:extLst>
                    <a:ext uri="{FF2B5EF4-FFF2-40B4-BE49-F238E27FC236}">
                      <a16:creationId xmlns:a16="http://schemas.microsoft.com/office/drawing/2014/main" id="{25A26FDD-8DD0-234D-AEF6-42D9DDC02A4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4602" y="1897482"/>
                  <a:ext cx="627818" cy="389513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3DA34851-D773-EF47-A374-0AE0BD3F2C34}"/>
                </a:ext>
              </a:extLst>
            </p:cNvPr>
            <p:cNvCxnSpPr>
              <a:cxnSpLocks/>
              <a:stCxn id="141" idx="6"/>
              <a:endCxn id="147" idx="1"/>
            </p:cNvCxnSpPr>
            <p:nvPr/>
          </p:nvCxnSpPr>
          <p:spPr>
            <a:xfrm>
              <a:off x="10272420" y="2092239"/>
              <a:ext cx="1137872" cy="2645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BFB47531-6C23-8946-9CE3-85FBC7DA4231}"/>
                    </a:ext>
                  </a:extLst>
                </p:cNvPr>
                <p:cNvSpPr/>
                <p:nvPr/>
              </p:nvSpPr>
              <p:spPr>
                <a:xfrm>
                  <a:off x="10198876" y="1524917"/>
                  <a:ext cx="587335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BFB47531-6C23-8946-9CE3-85FBC7DA423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98876" y="1524917"/>
                  <a:ext cx="587335" cy="389513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1D2C47C8-FD5F-B243-BB34-FD99477E21AA}"/>
                </a:ext>
              </a:extLst>
            </p:cNvPr>
            <p:cNvCxnSpPr>
              <a:cxnSpLocks/>
              <a:stCxn id="143" idx="5"/>
              <a:endCxn id="147" idx="0"/>
            </p:cNvCxnSpPr>
            <p:nvPr/>
          </p:nvCxnSpPr>
          <p:spPr>
            <a:xfrm>
              <a:off x="10700198" y="1857387"/>
              <a:ext cx="782094" cy="42738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6A996F4B-3C29-114C-99F2-A351B29DDFA5}"/>
                </a:ext>
              </a:extLst>
            </p:cNvPr>
            <p:cNvCxnSpPr>
              <a:cxnSpLocks/>
              <a:stCxn id="136" idx="6"/>
              <a:endCxn id="147" idx="2"/>
            </p:cNvCxnSpPr>
            <p:nvPr/>
          </p:nvCxnSpPr>
          <p:spPr>
            <a:xfrm flipV="1">
              <a:off x="9887012" y="2428767"/>
              <a:ext cx="1595280" cy="163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262EA9EE-05FD-954F-9B5D-89CD28B461A7}"/>
                </a:ext>
              </a:extLst>
            </p:cNvPr>
            <p:cNvGrpSpPr/>
            <p:nvPr/>
          </p:nvGrpSpPr>
          <p:grpSpPr>
            <a:xfrm>
              <a:off x="11410292" y="2284767"/>
              <a:ext cx="374191" cy="361404"/>
              <a:chOff x="9846969" y="2741408"/>
              <a:chExt cx="374191" cy="361404"/>
            </a:xfrm>
          </p:grpSpPr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5E800E63-5FC2-794B-A82A-25A72FCBE4A1}"/>
                  </a:ext>
                </a:extLst>
              </p:cNvPr>
              <p:cNvSpPr/>
              <p:nvPr/>
            </p:nvSpPr>
            <p:spPr>
              <a:xfrm>
                <a:off x="9846969" y="2741408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8" name="TextBox 147">
                    <a:extLst>
                      <a:ext uri="{FF2B5EF4-FFF2-40B4-BE49-F238E27FC236}">
                        <a16:creationId xmlns:a16="http://schemas.microsoft.com/office/drawing/2014/main" id="{AA07711D-601D-CD44-9D73-1861D52E0C5E}"/>
                      </a:ext>
                    </a:extLst>
                  </p:cNvPr>
                  <p:cNvSpPr txBox="1"/>
                  <p:nvPr/>
                </p:nvSpPr>
                <p:spPr>
                  <a:xfrm>
                    <a:off x="9990969" y="2887368"/>
                    <a:ext cx="230191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sz="1400" b="1" i="1" smtClean="0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148" name="TextBox 147">
                    <a:extLst>
                      <a:ext uri="{FF2B5EF4-FFF2-40B4-BE49-F238E27FC236}">
                        <a16:creationId xmlns:a16="http://schemas.microsoft.com/office/drawing/2014/main" id="{AA07711D-601D-CD44-9D73-1861D52E0C5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990969" y="2887368"/>
                    <a:ext cx="230191" cy="215444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15789" r="-5263" b="-1111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11E7E8F-473B-BC40-9964-6599D9899C09}"/>
                  </a:ext>
                </a:extLst>
              </p:cNvPr>
              <p:cNvSpPr txBox="1"/>
              <p:nvPr/>
            </p:nvSpPr>
            <p:spPr>
              <a:xfrm>
                <a:off x="4520242" y="5168876"/>
                <a:ext cx="731143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400" b="1" dirty="0">
                    <a:solidFill>
                      <a:srgbClr val="FFC000"/>
                    </a:solidFill>
                  </a:rPr>
                  <a:t>Adding relations means adding </a:t>
                </a:r>
                <a14:m>
                  <m:oMath xmlns:m="http://schemas.openxmlformats.org/officeDocument/2006/math">
                    <m:r>
                      <a:rPr lang="de-DE" sz="2400" b="1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𝑺</m:t>
                    </m:r>
                    <m:r>
                      <a:rPr lang="en-US" sz="2400" b="1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𝒊𝒄𝒌</m:t>
                    </m:r>
                  </m:oMath>
                </a14:m>
                <a:r>
                  <a:rPr lang="en-US" sz="2400" b="1" dirty="0">
                    <a:solidFill>
                      <a:srgbClr val="FFC00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de-DE" sz="2400" b="1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US" sz="2400" b="1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𝒓𝒆𝒂𝒕</m:t>
                    </m:r>
                  </m:oMath>
                </a14:m>
                <a:r>
                  <a:rPr lang="en-US" sz="2400" b="1" dirty="0">
                    <a:solidFill>
                      <a:srgbClr val="FFC00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de-DE" sz="2400" b="1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US" sz="2400" b="1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𝒓𝒂𝒗𝒆𝒍</m:t>
                    </m:r>
                  </m:oMath>
                </a14:m>
                <a:r>
                  <a:rPr lang="en-US" sz="2400" b="1" dirty="0">
                    <a:solidFill>
                      <a:srgbClr val="FFC000"/>
                    </a:solidFill>
                  </a:rPr>
                  <a:t> variables for each person, blowing up the model further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11E7E8F-473B-BC40-9964-6599D9899C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0242" y="5168876"/>
                <a:ext cx="7311433" cy="830997"/>
              </a:xfrm>
              <a:prstGeom prst="rect">
                <a:avLst/>
              </a:prstGeom>
              <a:blipFill>
                <a:blip r:embed="rId12"/>
                <a:stretch>
                  <a:fillRect l="-347" t="-3030" r="-1040" b="-151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248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F5DD1-E576-A147-A98B-E4346EEB6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B662435-5C18-7546-8378-6068FFC70A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25" y="1666901"/>
            <a:ext cx="11472051" cy="4352377"/>
          </a:xfrm>
        </p:spPr>
        <p:txBody>
          <a:bodyPr numCol="2">
            <a:normAutofit fontScale="92500" lnSpcReduction="10000"/>
          </a:bodyPr>
          <a:lstStyle/>
          <a:p>
            <a:pPr marL="456743" indent="-456743">
              <a:buFont typeface="+mj-lt"/>
              <a:buAutoNum type="arabicPeriod"/>
            </a:pPr>
            <a:r>
              <a:rPr lang="en-GB" b="1" dirty="0"/>
              <a:t>Introduction</a:t>
            </a:r>
          </a:p>
          <a:p>
            <a:pPr lvl="1"/>
            <a:r>
              <a:rPr lang="en-GB" dirty="0"/>
              <a:t>Artificial intelligence</a:t>
            </a:r>
          </a:p>
          <a:p>
            <a:pPr lvl="1"/>
            <a:r>
              <a:rPr lang="en-GB" dirty="0"/>
              <a:t>Agent framework</a:t>
            </a:r>
          </a:p>
          <a:p>
            <a:pPr lvl="1"/>
            <a:r>
              <a:rPr lang="en-GB" dirty="0"/>
              <a:t>StaRAI: context, motivation</a:t>
            </a:r>
          </a:p>
          <a:p>
            <a:pPr marL="456743" indent="-456743">
              <a:buFont typeface="+mj-lt"/>
              <a:buAutoNum type="arabicPeriod"/>
            </a:pPr>
            <a:r>
              <a:rPr lang="en-GB" b="1" dirty="0">
                <a:solidFill>
                  <a:schemeClr val="accent1"/>
                </a:solidFill>
              </a:rPr>
              <a:t>Foundations</a:t>
            </a:r>
            <a:endParaRPr lang="en-GB" dirty="0">
              <a:solidFill>
                <a:schemeClr val="accent1"/>
              </a:solidFill>
            </a:endParaRPr>
          </a:p>
          <a:p>
            <a:pPr lvl="1"/>
            <a:r>
              <a:rPr lang="en-GB" dirty="0">
                <a:solidFill>
                  <a:schemeClr val="accent1"/>
                </a:solidFill>
              </a:rPr>
              <a:t>Logic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Probability theory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Probabilistic graphical models (PGMs)</a:t>
            </a:r>
          </a:p>
          <a:p>
            <a:pPr marL="456743" indent="-456743">
              <a:buFont typeface="+mj-lt"/>
              <a:buAutoNum type="arabicPeriod"/>
            </a:pPr>
            <a:r>
              <a:rPr lang="en-GB" b="1" dirty="0"/>
              <a:t>Probabilistic Relational Models (PRMs)</a:t>
            </a:r>
          </a:p>
          <a:p>
            <a:pPr lvl="1"/>
            <a:r>
              <a:rPr lang="en-GB" dirty="0"/>
              <a:t>Parfactor models, Markov logic networks</a:t>
            </a:r>
          </a:p>
          <a:p>
            <a:pPr lvl="1"/>
            <a:r>
              <a:rPr lang="en-GB" dirty="0"/>
              <a:t>Semantics, inference tasks</a:t>
            </a:r>
          </a:p>
          <a:p>
            <a:pPr marL="456743" indent="-456743">
              <a:buFont typeface="+mj-lt"/>
              <a:buAutoNum type="arabicPeriod"/>
            </a:pPr>
            <a:r>
              <a:rPr lang="en-GB" b="1" dirty="0"/>
              <a:t>Lifted Inference</a:t>
            </a:r>
          </a:p>
          <a:p>
            <a:pPr lvl="1"/>
            <a:r>
              <a:rPr lang="en-GB" dirty="0"/>
              <a:t>Exact inference</a:t>
            </a:r>
          </a:p>
          <a:p>
            <a:pPr lvl="1"/>
            <a:r>
              <a:rPr lang="en-GB" dirty="0"/>
              <a:t>Approximate inference, specifically sampling</a:t>
            </a:r>
          </a:p>
          <a:p>
            <a:pPr marL="456743" indent="-456743">
              <a:buFont typeface="+mj-lt"/>
              <a:buAutoNum type="arabicPeriod"/>
            </a:pPr>
            <a:r>
              <a:rPr lang="en-GB" b="1" dirty="0"/>
              <a:t>Lifted Learning</a:t>
            </a:r>
          </a:p>
          <a:p>
            <a:pPr lvl="1"/>
            <a:r>
              <a:rPr lang="en-GB" dirty="0"/>
              <a:t>Parameter learning</a:t>
            </a:r>
          </a:p>
          <a:p>
            <a:pPr lvl="1"/>
            <a:r>
              <a:rPr lang="en-GB" dirty="0"/>
              <a:t>Relation learning</a:t>
            </a:r>
          </a:p>
          <a:p>
            <a:pPr lvl="1"/>
            <a:r>
              <a:rPr lang="en-GB" dirty="0"/>
              <a:t>Approximating symmetries</a:t>
            </a:r>
          </a:p>
          <a:p>
            <a:pPr marL="456743" indent="-456743">
              <a:buFont typeface="+mj-lt"/>
              <a:buAutoNum type="arabicPeriod"/>
            </a:pPr>
            <a:r>
              <a:rPr lang="en-GB" b="1" dirty="0"/>
              <a:t>Lifted Sequential Models and Inference</a:t>
            </a:r>
          </a:p>
          <a:p>
            <a:pPr lvl="1"/>
            <a:r>
              <a:rPr lang="en-GB" dirty="0"/>
              <a:t>Parameterised models</a:t>
            </a:r>
          </a:p>
          <a:p>
            <a:pPr lvl="1"/>
            <a:r>
              <a:rPr lang="en-GB" dirty="0"/>
              <a:t>Semantics, inference tasks, algorithm</a:t>
            </a:r>
          </a:p>
          <a:p>
            <a:pPr marL="456743" indent="-456743">
              <a:buFont typeface="+mj-lt"/>
              <a:buAutoNum type="arabicPeriod"/>
            </a:pPr>
            <a:r>
              <a:rPr lang="en-GB" b="1" dirty="0"/>
              <a:t>Lifted Decision Making</a:t>
            </a:r>
          </a:p>
          <a:p>
            <a:pPr lvl="1"/>
            <a:r>
              <a:rPr lang="en-GB" dirty="0"/>
              <a:t>Preferences, utility</a:t>
            </a:r>
          </a:p>
          <a:p>
            <a:pPr lvl="1"/>
            <a:r>
              <a:rPr lang="en-GB" dirty="0"/>
              <a:t>Decision-theoretic models, tasks, algorithm</a:t>
            </a:r>
          </a:p>
          <a:p>
            <a:pPr marL="456743" indent="-456743">
              <a:buFont typeface="+mj-lt"/>
              <a:buAutoNum type="arabicPeriod"/>
            </a:pPr>
            <a:r>
              <a:rPr lang="en-GB" b="1" dirty="0"/>
              <a:t>Continuous Space and Lifting</a:t>
            </a:r>
          </a:p>
          <a:p>
            <a:pPr lvl="1"/>
            <a:r>
              <a:rPr lang="en-GB" dirty="0"/>
              <a:t>Lifted Gaussian Bayesian networks (BNs)</a:t>
            </a:r>
          </a:p>
          <a:p>
            <a:pPr lvl="1"/>
            <a:r>
              <a:rPr lang="en-GB" dirty="0"/>
              <a:t>Probabilistic soft logic (PSL)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7B3926-3935-EE4C-8611-136A0CE8EBC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399" b="1" i="0" u="none" strike="noStrike" kern="1200" cap="none" spc="0" normalizeH="0" baseline="0" noProof="0">
                <a:ln>
                  <a:noFill/>
                </a:ln>
                <a:solidFill>
                  <a:srgbClr val="00568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PGMs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3BA801-DFF4-BA4A-AD4D-D0181FCDA2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399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T. Braun - StaRAI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4E7B7F-E39C-F547-A554-A1791B120C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C8FC03C-C266-4645-ABC5-645062898383}" type="slidenum">
              <a:rPr kumimoji="0" lang="en-GB" sz="1598" b="1" i="0" u="none" strike="noStrike" kern="1200" cap="none" spc="0" normalizeH="0" baseline="0" noProof="0">
                <a:ln>
                  <a:noFill/>
                </a:ln>
                <a:solidFill>
                  <a:srgbClr val="00568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</a:t>
            </a:fld>
            <a:r>
              <a:rPr kumimoji="0" lang="en-GB" sz="1466" b="1" i="0" u="none" strike="noStrike" kern="1200" cap="none" spc="0" normalizeH="0" baseline="0" noProof="0">
                <a:ln>
                  <a:noFill/>
                </a:ln>
                <a:solidFill>
                  <a:srgbClr val="00568A"/>
                </a:solidFill>
                <a:effectLst/>
                <a:uLnTx/>
                <a:uFillTx/>
                <a:latin typeface="Meta Offc Pro"/>
                <a:ea typeface="+mn-ea"/>
                <a:cs typeface="+mn-cs"/>
              </a:rPr>
              <a:t> </a:t>
            </a:r>
            <a:endParaRPr kumimoji="0" lang="en-GB" sz="1399" b="1" i="0" u="none" strike="noStrike" kern="1200" cap="none" spc="0" normalizeH="0" baseline="0" noProof="0">
              <a:ln>
                <a:noFill/>
              </a:ln>
              <a:solidFill>
                <a:srgbClr val="00568A"/>
              </a:solidFill>
              <a:effectLst/>
              <a:uLnTx/>
              <a:uFillTx/>
              <a:latin typeface="Meta Offc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45864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5EAC21C-21E7-DC47-9AE1-F7617B662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Compact Encoding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75D43C05-D648-4E43-9086-8DCF0750225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Full joint probability distribution:</a:t>
                </a:r>
                <a:br>
                  <a:rPr lang="en-GB" dirty="0"/>
                </a:br>
                <a:r>
                  <a:rPr lang="en-GB" dirty="0"/>
                  <a:t>Every random variable is connected with every other random variable!</a:t>
                </a:r>
              </a:p>
              <a:p>
                <a:r>
                  <a:rPr lang="en-GB" dirty="0"/>
                  <a:t>Factorise full joint probability distribution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de-DE" b="1" i="1" dirty="0" smtClean="0">
                            <a:latin typeface="Cambria Math" panose="02040503050406030204" pitchFamily="18" charset="0"/>
                          </a:rPr>
                          <m:t>𝑹</m:t>
                        </m:r>
                      </m:sub>
                    </m:sSub>
                  </m:oMath>
                </a14:m>
                <a:r>
                  <a:rPr lang="en-GB" dirty="0"/>
                  <a:t> using (conditional) independences</a:t>
                </a:r>
              </a:p>
              <a:p>
                <a:pPr lvl="1"/>
                <a:r>
                  <a:rPr lang="en-GB" dirty="0">
                    <a:solidFill>
                      <a:schemeClr val="accent1"/>
                    </a:solidFill>
                  </a:rPr>
                  <a:t>Independence: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de-DE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 ➝ denoted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  <m:sSub>
                          <m:sSub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GB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en-GB" dirty="0">
                    <a:solidFill>
                      <a:schemeClr val="accent1"/>
                    </a:solidFill>
                  </a:rPr>
                  <a:t>Conditional independence: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 ➝ denoted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  <m:sSub>
                          <m:sSub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Hidden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dirty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de-DE" b="1" i="1" dirty="0" smtClean="0">
                            <a:latin typeface="Cambria Math" panose="02040503050406030204" pitchFamily="18" charset="0"/>
                          </a:rPr>
                          <m:t>𝑹</m:t>
                        </m:r>
                      </m:sub>
                    </m:sSub>
                    <m:r>
                      <a:rPr lang="en-GB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Explicitly represent through factors and in graph</a:t>
                </a:r>
              </a:p>
              <a:p>
                <a:pPr lvl="2"/>
                <a:r>
                  <a:rPr lang="en-GB" dirty="0"/>
                  <a:t>Full joint is then given by </a:t>
                </a:r>
                <a:r>
                  <a:rPr lang="en-GB" i="1" dirty="0"/>
                  <a:t>product</a:t>
                </a:r>
                <a:r>
                  <a:rPr lang="en-GB" dirty="0"/>
                  <a:t> of the factors</a:t>
                </a:r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75D43C05-D648-4E43-9086-8DCF0750225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75DB61-CC35-D248-AF6C-F928AAC1B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20</a:t>
            </a:fld>
            <a:endParaRPr lang="en-GB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78DEB5-8C90-0744-B0AA-C5FDDFD59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PGMs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44FF8F-03A1-254D-BB26-BFB1C7C7E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2B5F20F-A540-0A4B-8C74-9BF7CDD627EB}"/>
              </a:ext>
            </a:extLst>
          </p:cNvPr>
          <p:cNvGrpSpPr/>
          <p:nvPr/>
        </p:nvGrpSpPr>
        <p:grpSpPr>
          <a:xfrm>
            <a:off x="2318179" y="4608089"/>
            <a:ext cx="2891550" cy="1289326"/>
            <a:chOff x="7684951" y="4084198"/>
            <a:chExt cx="2891550" cy="12893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C1613217-2B24-8247-852C-DE699D4FC730}"/>
                    </a:ext>
                  </a:extLst>
                </p:cNvPr>
                <p:cNvSpPr/>
                <p:nvPr/>
              </p:nvSpPr>
              <p:spPr>
                <a:xfrm>
                  <a:off x="9890797" y="4979762"/>
                  <a:ext cx="685704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C1613217-2B24-8247-852C-DE699D4FC73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90797" y="4979762"/>
                  <a:ext cx="685704" cy="389513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7A9188E3-FA56-8745-A2E6-E7A5FCABD0CE}"/>
                    </a:ext>
                  </a:extLst>
                </p:cNvPr>
                <p:cNvSpPr/>
                <p:nvPr/>
              </p:nvSpPr>
              <p:spPr>
                <a:xfrm>
                  <a:off x="7684951" y="4984011"/>
                  <a:ext cx="1049430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7A9188E3-FA56-8745-A2E6-E7A5FCABD0C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84951" y="4984011"/>
                  <a:ext cx="1049430" cy="389513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F9155244-B6CD-D747-B3E5-CBCB56890B73}"/>
                    </a:ext>
                  </a:extLst>
                </p:cNvPr>
                <p:cNvSpPr/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59" name="Oval 158">
                  <a:extLst>
                    <a:ext uri="{FF2B5EF4-FFF2-40B4-BE49-F238E27FC236}">
                      <a16:creationId xmlns:a16="http://schemas.microsoft.com/office/drawing/2014/main" id="{BA57A76A-1A60-8D4B-A7E5-0DE4E3A414C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blipFill>
                  <a:blip r:embed="rId10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4DBFCE8-C5F5-194B-837A-AC868630A945}"/>
                </a:ext>
              </a:extLst>
            </p:cNvPr>
            <p:cNvCxnSpPr>
              <a:cxnSpLocks/>
              <a:stCxn id="31" idx="0"/>
              <a:endCxn id="37" idx="1"/>
            </p:cNvCxnSpPr>
            <p:nvPr/>
          </p:nvCxnSpPr>
          <p:spPr>
            <a:xfrm flipV="1">
              <a:off x="8209666" y="4767595"/>
              <a:ext cx="958850" cy="2164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A272ADE-1A18-4347-B2C6-D36571940435}"/>
                </a:ext>
              </a:extLst>
            </p:cNvPr>
            <p:cNvCxnSpPr>
              <a:cxnSpLocks/>
              <a:stCxn id="32" idx="4"/>
              <a:endCxn id="37" idx="0"/>
            </p:cNvCxnSpPr>
            <p:nvPr/>
          </p:nvCxnSpPr>
          <p:spPr>
            <a:xfrm>
              <a:off x="9240083" y="4473711"/>
              <a:ext cx="433" cy="2218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FA69033-D0BE-A04D-A7AA-B83E7E381B79}"/>
                </a:ext>
              </a:extLst>
            </p:cNvPr>
            <p:cNvCxnSpPr>
              <a:cxnSpLocks/>
              <a:stCxn id="30" idx="0"/>
              <a:endCxn id="37" idx="3"/>
            </p:cNvCxnSpPr>
            <p:nvPr/>
          </p:nvCxnSpPr>
          <p:spPr>
            <a:xfrm flipH="1" flipV="1">
              <a:off x="9312516" y="4767595"/>
              <a:ext cx="921133" cy="2121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F29058AE-004F-1F4B-B7A4-6B6066E67923}"/>
                </a:ext>
              </a:extLst>
            </p:cNvPr>
            <p:cNvGrpSpPr/>
            <p:nvPr/>
          </p:nvGrpSpPr>
          <p:grpSpPr>
            <a:xfrm>
              <a:off x="9168516" y="4695595"/>
              <a:ext cx="374191" cy="359151"/>
              <a:chOff x="9846969" y="2741408"/>
              <a:chExt cx="374191" cy="359151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312A45ED-602E-444C-A2C2-02B7596A4065}"/>
                  </a:ext>
                </a:extLst>
              </p:cNvPr>
              <p:cNvSpPr/>
              <p:nvPr/>
            </p:nvSpPr>
            <p:spPr>
              <a:xfrm>
                <a:off x="9846969" y="2741408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41AB05A0-AFFC-FE4D-861D-81C3049DCBC2}"/>
                      </a:ext>
                    </a:extLst>
                  </p:cNvPr>
                  <p:cNvSpPr txBox="1"/>
                  <p:nvPr/>
                </p:nvSpPr>
                <p:spPr>
                  <a:xfrm>
                    <a:off x="9990969" y="2885115"/>
                    <a:ext cx="230191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sz="1400" b="1" i="1" smtClean="0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41AB05A0-AFFC-FE4D-861D-81C3049DCBC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990969" y="2885115"/>
                    <a:ext cx="230191" cy="215444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15789" r="-5263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DE4BC36-3174-E540-B8D6-D9A0DC2278C5}"/>
              </a:ext>
            </a:extLst>
          </p:cNvPr>
          <p:cNvGrpSpPr/>
          <p:nvPr/>
        </p:nvGrpSpPr>
        <p:grpSpPr>
          <a:xfrm>
            <a:off x="6117833" y="4608089"/>
            <a:ext cx="2891550" cy="1289326"/>
            <a:chOff x="4640425" y="2153961"/>
            <a:chExt cx="2891550" cy="12893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0907C753-015F-1541-A6A4-FD1505DAFB34}"/>
                    </a:ext>
                  </a:extLst>
                </p:cNvPr>
                <p:cNvSpPr/>
                <p:nvPr/>
              </p:nvSpPr>
              <p:spPr>
                <a:xfrm>
                  <a:off x="6846271" y="3049525"/>
                  <a:ext cx="685704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0907C753-015F-1541-A6A4-FD1505DAFB3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46271" y="3049525"/>
                  <a:ext cx="685704" cy="389513"/>
                </a:xfrm>
                <a:prstGeom prst="ellipse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8A1684B0-B8B6-ED43-B70E-206CC26BE337}"/>
                    </a:ext>
                  </a:extLst>
                </p:cNvPr>
                <p:cNvSpPr/>
                <p:nvPr/>
              </p:nvSpPr>
              <p:spPr>
                <a:xfrm>
                  <a:off x="4640425" y="3053774"/>
                  <a:ext cx="1049430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8A1684B0-B8B6-ED43-B70E-206CC26BE33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40425" y="3053774"/>
                  <a:ext cx="1049430" cy="389513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C737A0A4-31F8-1A47-B27F-BE8D6911373E}"/>
                    </a:ext>
                  </a:extLst>
                </p:cNvPr>
                <p:cNvSpPr/>
                <p:nvPr/>
              </p:nvSpPr>
              <p:spPr>
                <a:xfrm>
                  <a:off x="5827806" y="2153961"/>
                  <a:ext cx="7586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CFBCD3DB-E131-C248-A9B5-2C682863872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27806" y="2153961"/>
                  <a:ext cx="758649" cy="389513"/>
                </a:xfrm>
                <a:prstGeom prst="ellipse">
                  <a:avLst/>
                </a:prstGeom>
                <a:blipFill>
                  <a:blip r:embed="rId22"/>
                  <a:stretch>
                    <a:fillRect b="-9375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F0DF6C9-D380-824A-9770-92BD4B6D7CD0}"/>
                </a:ext>
              </a:extLst>
            </p:cNvPr>
            <p:cNvCxnSpPr>
              <a:cxnSpLocks/>
              <a:stCxn id="43" idx="0"/>
              <a:endCxn id="48" idx="2"/>
            </p:cNvCxnSpPr>
            <p:nvPr/>
          </p:nvCxnSpPr>
          <p:spPr>
            <a:xfrm flipH="1" flipV="1">
              <a:off x="5165000" y="2828927"/>
              <a:ext cx="140" cy="2248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4370849D-7F64-9B4F-BD98-9F52A6ACF21F}"/>
                </a:ext>
              </a:extLst>
            </p:cNvPr>
            <p:cNvCxnSpPr>
              <a:cxnSpLocks/>
              <a:stCxn id="44" idx="3"/>
              <a:endCxn id="48" idx="0"/>
            </p:cNvCxnSpPr>
            <p:nvPr/>
          </p:nvCxnSpPr>
          <p:spPr>
            <a:xfrm flipH="1">
              <a:off x="5165000" y="2486431"/>
              <a:ext cx="773908" cy="19849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44D426BA-1030-6041-9304-17DBE382D734}"/>
                </a:ext>
              </a:extLst>
            </p:cNvPr>
            <p:cNvCxnSpPr>
              <a:cxnSpLocks/>
              <a:stCxn id="42" idx="0"/>
              <a:endCxn id="50" idx="2"/>
            </p:cNvCxnSpPr>
            <p:nvPr/>
          </p:nvCxnSpPr>
          <p:spPr>
            <a:xfrm flipH="1" flipV="1">
              <a:off x="7188983" y="2824678"/>
              <a:ext cx="140" cy="2248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A0236FF-54F0-214C-861B-A9851BFCCEAA}"/>
                </a:ext>
              </a:extLst>
            </p:cNvPr>
            <p:cNvSpPr/>
            <p:nvPr/>
          </p:nvSpPr>
          <p:spPr>
            <a:xfrm>
              <a:off x="5093000" y="268492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7ADF1C5-8DA8-A74C-9080-E964F215FF54}"/>
                </a:ext>
              </a:extLst>
            </p:cNvPr>
            <p:cNvCxnSpPr>
              <a:cxnSpLocks/>
              <a:stCxn id="44" idx="5"/>
              <a:endCxn id="50" idx="0"/>
            </p:cNvCxnSpPr>
            <p:nvPr/>
          </p:nvCxnSpPr>
          <p:spPr>
            <a:xfrm>
              <a:off x="6475353" y="2486431"/>
              <a:ext cx="713630" cy="1942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DDC2E7BA-D9D5-E049-A238-8FA7655486E6}"/>
                </a:ext>
              </a:extLst>
            </p:cNvPr>
            <p:cNvSpPr/>
            <p:nvPr/>
          </p:nvSpPr>
          <p:spPr>
            <a:xfrm>
              <a:off x="7116983" y="2680678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50428D1-E29B-8440-BCF1-5DC6260A5976}"/>
                </a:ext>
              </a:extLst>
            </p:cNvPr>
            <p:cNvCxnSpPr>
              <a:cxnSpLocks/>
              <a:stCxn id="44" idx="6"/>
              <a:endCxn id="52" idx="1"/>
            </p:cNvCxnSpPr>
            <p:nvPr/>
          </p:nvCxnSpPr>
          <p:spPr>
            <a:xfrm flipV="1">
              <a:off x="6586455" y="2348717"/>
              <a:ext cx="245713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8C13F467-3444-2041-963E-F3AA7D43C4B2}"/>
                </a:ext>
              </a:extLst>
            </p:cNvPr>
            <p:cNvSpPr/>
            <p:nvPr/>
          </p:nvSpPr>
          <p:spPr>
            <a:xfrm>
              <a:off x="6832168" y="227671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2097395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45015-B63C-8A42-B9E1-3960F68FE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Excursion: Multiplication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E1DD014-8AFA-AC47-9F40-15432CF4C09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5"/>
                <a:ext cx="6355754" cy="4240848"/>
              </a:xfrm>
            </p:spPr>
            <p:txBody>
              <a:bodyPr/>
              <a:lstStyle/>
              <a:p>
                <a:r>
                  <a:rPr lang="en-GB" dirty="0"/>
                  <a:t>Join over arguments + product of probabilities:</a:t>
                </a:r>
              </a:p>
              <a:p>
                <a:pPr lvl="2"/>
                <a:endParaRPr lang="en-GB" dirty="0"/>
              </a:p>
              <a:p>
                <a:pPr marL="258503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11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,…, 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,…, 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de-DE" b="0" dirty="0">
                  <a:ea typeface="Cambria Math" panose="02040503050406030204" pitchFamily="18" charset="0"/>
                </a:endParaRPr>
              </a:p>
              <a:p>
                <a:pPr lvl="2"/>
                <a:endParaRPr lang="de-DE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No common arguments </a:t>
                </a:r>
                <a:br>
                  <a:rPr lang="en-GB" dirty="0"/>
                </a:br>
                <a:r>
                  <a:rPr lang="en-GB" dirty="0"/>
                  <a:t>= cross product of ranges</a:t>
                </a:r>
              </a:p>
              <a:p>
                <a:pPr lvl="1"/>
                <a:r>
                  <a:rPr lang="en-GB" dirty="0"/>
                  <a:t>E.g., </a:t>
                </a:r>
              </a:p>
              <a:p>
                <a:pPr marL="258503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𝐸𝑝𝑖𝑑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𝑇𝑟𝑎𝑣𝑒𝑙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𝑇𝑟𝑎𝑣𝑒𝑙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𝑆𝑖𝑐𝑘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E1DD014-8AFA-AC47-9F40-15432CF4C09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5"/>
                <a:ext cx="6355754" cy="4240848"/>
              </a:xfrm>
              <a:blipFill>
                <a:blip r:embed="rId2"/>
                <a:stretch>
                  <a:fillRect l="-2590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112078-6672-4F42-A6DB-611DA0199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21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5F3094-3F55-024A-A08D-B8CD0F946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PGMs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E3AADF-3AC7-CF4A-9236-8367E6E74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1" name="Table 20">
                <a:extLst>
                  <a:ext uri="{FF2B5EF4-FFF2-40B4-BE49-F238E27FC236}">
                    <a16:creationId xmlns:a16="http://schemas.microsoft.com/office/drawing/2014/main" id="{4BF29C39-D813-B446-AD22-BAC7722F6D2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71842460"/>
                  </p:ext>
                </p:extLst>
              </p:nvPr>
            </p:nvGraphicFramePr>
            <p:xfrm>
              <a:off x="6986035" y="1673582"/>
              <a:ext cx="2093151" cy="1828800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69018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30517">
                      <a:extLst>
                        <a:ext uri="{9D8B030D-6E8A-4147-A177-3AD203B41FA5}">
                          <a16:colId xmlns:a16="http://schemas.microsoft.com/office/drawing/2014/main" val="250389994"/>
                        </a:ext>
                      </a:extLst>
                    </a:gridCol>
                    <a:gridCol w="57245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407712407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latin typeface="Cambria Math" panose="02040503050406030204" pitchFamily="18" charset="0"/>
                                  </a:rPr>
                                  <m:t>0.10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latin typeface="Cambria Math" panose="02040503050406030204" pitchFamily="18" charset="0"/>
                                  </a:rPr>
                                  <m:t>0.20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95436988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latin typeface="Cambria Math" panose="02040503050406030204" pitchFamily="18" charset="0"/>
                                  </a:rPr>
                                  <m:t>0.30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737777634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latin typeface="Cambria Math" panose="02040503050406030204" pitchFamily="18" charset="0"/>
                                  </a:rPr>
                                  <m:t>0.40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96938144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1" name="Table 20">
                <a:extLst>
                  <a:ext uri="{FF2B5EF4-FFF2-40B4-BE49-F238E27FC236}">
                    <a16:creationId xmlns:a16="http://schemas.microsoft.com/office/drawing/2014/main" id="{4BF29C39-D813-B446-AD22-BAC7722F6D2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71842460"/>
                  </p:ext>
                </p:extLst>
              </p:nvPr>
            </p:nvGraphicFramePr>
            <p:xfrm>
              <a:off x="6986035" y="1673582"/>
              <a:ext cx="2093151" cy="1828800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69018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30517">
                      <a:extLst>
                        <a:ext uri="{9D8B030D-6E8A-4147-A177-3AD203B41FA5}">
                          <a16:colId xmlns:a16="http://schemas.microsoft.com/office/drawing/2014/main" val="250389994"/>
                        </a:ext>
                      </a:extLst>
                    </a:gridCol>
                    <a:gridCol w="57245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r="-207407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3333" r="-69697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68889" r="-2222" b="-4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7712407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100000" r="-207407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3333" t="-100000" r="-69697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68889" t="-100000" r="-2222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200000" r="-207407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3333" t="-200000" r="-69697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68889" t="-200000" r="-2222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436988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300000" r="-207407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3333" t="-300000" r="-69697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68889" t="-300000" r="-2222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3777763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400000" r="-2074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3333" t="-400000" r="-696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68889" t="-400000" r="-222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6938144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2" name="Table 21">
                <a:extLst>
                  <a:ext uri="{FF2B5EF4-FFF2-40B4-BE49-F238E27FC236}">
                    <a16:creationId xmlns:a16="http://schemas.microsoft.com/office/drawing/2014/main" id="{A894272E-3BDB-014C-9496-B47EC1F6846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22154097"/>
                  </p:ext>
                </p:extLst>
              </p:nvPr>
            </p:nvGraphicFramePr>
            <p:xfrm>
              <a:off x="9630753" y="1665065"/>
              <a:ext cx="2089976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83051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8859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708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 marL="45720" marR="45720">
                        <a:solidFill>
                          <a:srgbClr val="7030A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>
                        <a:solidFill>
                          <a:srgbClr val="7030A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>
                        <a:solidFill>
                          <a:srgbClr val="7030A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solidFill>
                          <a:srgbClr val="F1E7F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solidFill>
                          <a:srgbClr val="F1E7F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0.25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solidFill>
                          <a:srgbClr val="F1E7F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0.30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solidFill>
                          <a:srgbClr val="F1E7F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solidFill>
                          <a:srgbClr val="F1E7F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0.35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solidFill>
                          <a:srgbClr val="F1E7F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0.10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2" name="Table 21">
                <a:extLst>
                  <a:ext uri="{FF2B5EF4-FFF2-40B4-BE49-F238E27FC236}">
                    <a16:creationId xmlns:a16="http://schemas.microsoft.com/office/drawing/2014/main" id="{A894272E-3BDB-014C-9496-B47EC1F6846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22154097"/>
                  </p:ext>
                </p:extLst>
              </p:nvPr>
            </p:nvGraphicFramePr>
            <p:xfrm>
              <a:off x="9630753" y="1665065"/>
              <a:ext cx="2089976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83051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8859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708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515" t="-3448" r="-151515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24074" t="-3448" r="-85185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68889" t="-3448" r="-2222" b="-4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515" t="-103448" r="-151515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24074" t="-103448" r="-85185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68889" t="-103448" r="-2222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515" t="-203448" r="-151515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24074" t="-203448" r="-85185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68889" t="-203448" r="-2222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515" t="-303448" r="-151515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24074" t="-303448" r="-85185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68889" t="-303448" r="-2222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515" t="-403448" r="-1515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24074" t="-403448" r="-851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68889" t="-403448" r="-222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3" name="Table 22">
                <a:extLst>
                  <a:ext uri="{FF2B5EF4-FFF2-40B4-BE49-F238E27FC236}">
                    <a16:creationId xmlns:a16="http://schemas.microsoft.com/office/drawing/2014/main" id="{956D8BC7-DC57-1949-8899-A06A31234D9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31413359"/>
                  </p:ext>
                </p:extLst>
              </p:nvPr>
            </p:nvGraphicFramePr>
            <p:xfrm>
              <a:off x="7591459" y="4319725"/>
              <a:ext cx="3702308" cy="36576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316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1434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1677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0.10</m:t>
                                </m:r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sz="1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0.25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3" name="Table 22">
                <a:extLst>
                  <a:ext uri="{FF2B5EF4-FFF2-40B4-BE49-F238E27FC236}">
                    <a16:creationId xmlns:a16="http://schemas.microsoft.com/office/drawing/2014/main" id="{956D8BC7-DC57-1949-8899-A06A31234D9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31413359"/>
                  </p:ext>
                </p:extLst>
              </p:nvPr>
            </p:nvGraphicFramePr>
            <p:xfrm>
              <a:off x="7591459" y="4319725"/>
              <a:ext cx="3702308" cy="36576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316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1434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1677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t="-3448" r="-442593" b="-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81818" t="-3448" r="-262121" b="-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48148" t="-3448" r="-113580" b="-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18478" t="-3448" b="-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1FBA8C9-4C99-0349-93AD-0615E57D0A2C}"/>
                  </a:ext>
                </a:extLst>
              </p:cNvPr>
              <p:cNvSpPr txBox="1"/>
              <p:nvPr/>
            </p:nvSpPr>
            <p:spPr>
              <a:xfrm>
                <a:off x="9093427" y="1839015"/>
                <a:ext cx="537327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5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</m:oMath>
                  </m:oMathPara>
                </a14:m>
                <a:endParaRPr lang="en-GB" sz="5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1FBA8C9-4C99-0349-93AD-0615E57D0A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3427" y="1839015"/>
                <a:ext cx="537327" cy="92333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6" name="Table 25">
                <a:extLst>
                  <a:ext uri="{FF2B5EF4-FFF2-40B4-BE49-F238E27FC236}">
                    <a16:creationId xmlns:a16="http://schemas.microsoft.com/office/drawing/2014/main" id="{5E499E99-1151-2947-884D-CD350F32082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82594977"/>
                  </p:ext>
                </p:extLst>
              </p:nvPr>
            </p:nvGraphicFramePr>
            <p:xfrm>
              <a:off x="7595927" y="3936373"/>
              <a:ext cx="3695070" cy="36576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3051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152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16075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rgbClr val="FFC000"/>
                                    </a:solidFill>
                                    <a:latin typeface="Cambria Math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𝑆𝑖𝑐𝑘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6" name="Table 25">
                <a:extLst>
                  <a:ext uri="{FF2B5EF4-FFF2-40B4-BE49-F238E27FC236}">
                    <a16:creationId xmlns:a16="http://schemas.microsoft.com/office/drawing/2014/main" id="{5E499E99-1151-2947-884D-CD350F32082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82594977"/>
                  </p:ext>
                </p:extLst>
              </p:nvPr>
            </p:nvGraphicFramePr>
            <p:xfrm>
              <a:off x="7595927" y="3936373"/>
              <a:ext cx="3695070" cy="36576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3051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152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16075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1852" r="-440741" b="-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83333" r="-260606" b="-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151250" r="-115000" b="-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218478" b="-1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id="{76334844-0E0B-4B4B-B1DC-13378C4CB4D4}"/>
              </a:ext>
            </a:extLst>
          </p:cNvPr>
          <p:cNvSpPr/>
          <p:nvPr/>
        </p:nvSpPr>
        <p:spPr>
          <a:xfrm>
            <a:off x="6842256" y="1954653"/>
            <a:ext cx="2327292" cy="530086"/>
          </a:xfrm>
          <a:prstGeom prst="rect">
            <a:avLst/>
          </a:prstGeom>
          <a:solidFill>
            <a:schemeClr val="accent1">
              <a:alpha val="2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A62C93C-5937-6440-B3B4-BBF31F5BA0A3}"/>
              </a:ext>
            </a:extLst>
          </p:cNvPr>
          <p:cNvSpPr/>
          <p:nvPr/>
        </p:nvSpPr>
        <p:spPr>
          <a:xfrm>
            <a:off x="9512311" y="1958680"/>
            <a:ext cx="2319364" cy="530086"/>
          </a:xfrm>
          <a:prstGeom prst="rect">
            <a:avLst/>
          </a:prstGeom>
          <a:solidFill>
            <a:srgbClr val="7030A0">
              <a:alpha val="20000"/>
            </a:srgb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E276925-0A09-9449-8933-023ED9B9649F}"/>
              </a:ext>
            </a:extLst>
          </p:cNvPr>
          <p:cNvSpPr/>
          <p:nvPr/>
        </p:nvSpPr>
        <p:spPr>
          <a:xfrm>
            <a:off x="7528841" y="4233405"/>
            <a:ext cx="1640707" cy="530086"/>
          </a:xfrm>
          <a:prstGeom prst="rect">
            <a:avLst/>
          </a:prstGeom>
          <a:solidFill>
            <a:schemeClr val="accent1">
              <a:alpha val="2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ED98FF3-04C7-A34E-92FE-FBF152776D91}"/>
              </a:ext>
            </a:extLst>
          </p:cNvPr>
          <p:cNvSpPr/>
          <p:nvPr/>
        </p:nvSpPr>
        <p:spPr>
          <a:xfrm>
            <a:off x="8308830" y="4280619"/>
            <a:ext cx="1694414" cy="530086"/>
          </a:xfrm>
          <a:prstGeom prst="rect">
            <a:avLst/>
          </a:prstGeom>
          <a:solidFill>
            <a:srgbClr val="7030A0">
              <a:alpha val="20000"/>
            </a:srgb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09B8F4E-8AEB-BD4A-A80E-231D5734D724}"/>
              </a:ext>
            </a:extLst>
          </p:cNvPr>
          <p:cNvCxnSpPr>
            <a:cxnSpLocks/>
            <a:stCxn id="27" idx="2"/>
            <a:endCxn id="29" idx="0"/>
          </p:cNvCxnSpPr>
          <p:nvPr/>
        </p:nvCxnSpPr>
        <p:spPr>
          <a:xfrm>
            <a:off x="8005902" y="2484739"/>
            <a:ext cx="343293" cy="1748666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B493A00-ED1E-8042-95B4-BE1C208D589E}"/>
              </a:ext>
            </a:extLst>
          </p:cNvPr>
          <p:cNvCxnSpPr>
            <a:cxnSpLocks/>
            <a:stCxn id="28" idx="2"/>
            <a:endCxn id="30" idx="0"/>
          </p:cNvCxnSpPr>
          <p:nvPr/>
        </p:nvCxnSpPr>
        <p:spPr>
          <a:xfrm flipH="1">
            <a:off x="9156037" y="2488766"/>
            <a:ext cx="1515956" cy="1791853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9190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45015-B63C-8A42-B9E1-3960F68FE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Excursion: Multiplication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E1DD014-8AFA-AC47-9F40-15432CF4C09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5"/>
                <a:ext cx="6355754" cy="4240848"/>
              </a:xfrm>
            </p:spPr>
            <p:txBody>
              <a:bodyPr/>
              <a:lstStyle/>
              <a:p>
                <a:r>
                  <a:rPr lang="en-GB" dirty="0"/>
                  <a:t>Join over arguments + product of probabilities:</a:t>
                </a:r>
              </a:p>
              <a:p>
                <a:pPr lvl="2"/>
                <a:endParaRPr lang="en-GB" dirty="0"/>
              </a:p>
              <a:p>
                <a:pPr marL="258503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11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,…, 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,…, 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de-DE" b="0" dirty="0">
                  <a:ea typeface="Cambria Math" panose="02040503050406030204" pitchFamily="18" charset="0"/>
                </a:endParaRPr>
              </a:p>
              <a:p>
                <a:pPr lvl="2"/>
                <a:endParaRPr lang="de-DE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No common arguments </a:t>
                </a:r>
                <a:br>
                  <a:rPr lang="en-GB" dirty="0"/>
                </a:br>
                <a:r>
                  <a:rPr lang="en-GB" dirty="0"/>
                  <a:t>= cross product of ranges</a:t>
                </a:r>
              </a:p>
              <a:p>
                <a:pPr lvl="1"/>
                <a:r>
                  <a:rPr lang="en-GB" dirty="0"/>
                  <a:t>E.g., </a:t>
                </a:r>
              </a:p>
              <a:p>
                <a:pPr marL="258503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𝐸𝑝𝑖𝑑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𝑇𝑟𝑎𝑣𝑒𝑙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𝑇𝑟𝑎𝑣𝑒𝑙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𝑆𝑖𝑐𝑘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E1DD014-8AFA-AC47-9F40-15432CF4C09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5"/>
                <a:ext cx="6355754" cy="4240848"/>
              </a:xfrm>
              <a:blipFill>
                <a:blip r:embed="rId2"/>
                <a:stretch>
                  <a:fillRect l="-2590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112078-6672-4F42-A6DB-611DA0199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22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5F3094-3F55-024A-A08D-B8CD0F946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PGMs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E3AADF-3AC7-CF4A-9236-8367E6E74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1" name="Table 20">
                <a:extLst>
                  <a:ext uri="{FF2B5EF4-FFF2-40B4-BE49-F238E27FC236}">
                    <a16:creationId xmlns:a16="http://schemas.microsoft.com/office/drawing/2014/main" id="{4BF29C39-D813-B446-AD22-BAC7722F6D27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6986035" y="1673582"/>
              <a:ext cx="2093151" cy="1828800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69018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30517">
                      <a:extLst>
                        <a:ext uri="{9D8B030D-6E8A-4147-A177-3AD203B41FA5}">
                          <a16:colId xmlns:a16="http://schemas.microsoft.com/office/drawing/2014/main" val="250389994"/>
                        </a:ext>
                      </a:extLst>
                    </a:gridCol>
                    <a:gridCol w="57245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407712407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latin typeface="Cambria Math" panose="02040503050406030204" pitchFamily="18" charset="0"/>
                                  </a:rPr>
                                  <m:t>0.10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latin typeface="Cambria Math" panose="02040503050406030204" pitchFamily="18" charset="0"/>
                                  </a:rPr>
                                  <m:t>0.20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95436988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latin typeface="Cambria Math" panose="02040503050406030204" pitchFamily="18" charset="0"/>
                                  </a:rPr>
                                  <m:t>0.30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737777634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latin typeface="Cambria Math" panose="02040503050406030204" pitchFamily="18" charset="0"/>
                                  </a:rPr>
                                  <m:t>0.40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96938144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1" name="Table 20">
                <a:extLst>
                  <a:ext uri="{FF2B5EF4-FFF2-40B4-BE49-F238E27FC236}">
                    <a16:creationId xmlns:a16="http://schemas.microsoft.com/office/drawing/2014/main" id="{4BF29C39-D813-B446-AD22-BAC7722F6D27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6986035" y="1673582"/>
              <a:ext cx="2093151" cy="1828800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69018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30517">
                      <a:extLst>
                        <a:ext uri="{9D8B030D-6E8A-4147-A177-3AD203B41FA5}">
                          <a16:colId xmlns:a16="http://schemas.microsoft.com/office/drawing/2014/main" val="250389994"/>
                        </a:ext>
                      </a:extLst>
                    </a:gridCol>
                    <a:gridCol w="57245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r="-207407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3333" r="-69697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68889" r="-2222" b="-4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7712407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100000" r="-207407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3333" t="-100000" r="-69697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68889" t="-100000" r="-2222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200000" r="-207407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3333" t="-200000" r="-69697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68889" t="-200000" r="-2222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436988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300000" r="-207407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3333" t="-300000" r="-69697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68889" t="-300000" r="-2222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3777763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400000" r="-2074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3333" t="-400000" r="-696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68889" t="-400000" r="-222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6938144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2" name="Table 21">
                <a:extLst>
                  <a:ext uri="{FF2B5EF4-FFF2-40B4-BE49-F238E27FC236}">
                    <a16:creationId xmlns:a16="http://schemas.microsoft.com/office/drawing/2014/main" id="{A894272E-3BDB-014C-9496-B47EC1F6846B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9630753" y="1665065"/>
              <a:ext cx="2089976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83051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8859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708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 marL="45720" marR="45720">
                        <a:solidFill>
                          <a:srgbClr val="7030A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>
                        <a:solidFill>
                          <a:srgbClr val="7030A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>
                        <a:solidFill>
                          <a:srgbClr val="7030A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solidFill>
                          <a:srgbClr val="F1E7F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solidFill>
                          <a:srgbClr val="F1E7F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0.25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solidFill>
                          <a:srgbClr val="F1E7F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0.30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solidFill>
                          <a:srgbClr val="F1E7F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solidFill>
                          <a:srgbClr val="F1E7F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0.35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solidFill>
                          <a:srgbClr val="F1E7F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0.10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2" name="Table 21">
                <a:extLst>
                  <a:ext uri="{FF2B5EF4-FFF2-40B4-BE49-F238E27FC236}">
                    <a16:creationId xmlns:a16="http://schemas.microsoft.com/office/drawing/2014/main" id="{A894272E-3BDB-014C-9496-B47EC1F6846B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9630753" y="1665065"/>
              <a:ext cx="2089976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83051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8859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708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515" t="-3448" r="-151515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24074" t="-3448" r="-85185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68889" t="-3448" r="-2222" b="-4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515" t="-103448" r="-151515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24074" t="-103448" r="-85185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68889" t="-103448" r="-2222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515" t="-203448" r="-151515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24074" t="-203448" r="-85185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68889" t="-203448" r="-2222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515" t="-303448" r="-151515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24074" t="-303448" r="-85185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68889" t="-303448" r="-2222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515" t="-403448" r="-1515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24074" t="-403448" r="-851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68889" t="-403448" r="-222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3" name="Table 22">
                <a:extLst>
                  <a:ext uri="{FF2B5EF4-FFF2-40B4-BE49-F238E27FC236}">
                    <a16:creationId xmlns:a16="http://schemas.microsoft.com/office/drawing/2014/main" id="{956D8BC7-DC57-1949-8899-A06A31234D9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91489260"/>
                  </p:ext>
                </p:extLst>
              </p:nvPr>
            </p:nvGraphicFramePr>
            <p:xfrm>
              <a:off x="7591459" y="4319725"/>
              <a:ext cx="3702308" cy="73152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316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1434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1677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0.10</m:t>
                                </m:r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sz="1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0.25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0.10</m:t>
                                </m:r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sz="1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0.30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9136097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3" name="Table 22">
                <a:extLst>
                  <a:ext uri="{FF2B5EF4-FFF2-40B4-BE49-F238E27FC236}">
                    <a16:creationId xmlns:a16="http://schemas.microsoft.com/office/drawing/2014/main" id="{956D8BC7-DC57-1949-8899-A06A31234D9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91489260"/>
                  </p:ext>
                </p:extLst>
              </p:nvPr>
            </p:nvGraphicFramePr>
            <p:xfrm>
              <a:off x="7591459" y="4319725"/>
              <a:ext cx="3702308" cy="73152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316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1434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1677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t="-3448" r="-442593" b="-1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81818" t="-3448" r="-262121" b="-1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48148" t="-3448" r="-113580" b="-1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18478" t="-3448" b="-1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t="-103448" r="-442593" b="-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81818" t="-103448" r="-262121" b="-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48148" t="-103448" r="-113580" b="-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18478" t="-103448" b="-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360973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1FBA8C9-4C99-0349-93AD-0615E57D0A2C}"/>
                  </a:ext>
                </a:extLst>
              </p:cNvPr>
              <p:cNvSpPr txBox="1"/>
              <p:nvPr/>
            </p:nvSpPr>
            <p:spPr>
              <a:xfrm>
                <a:off x="9093427" y="1839015"/>
                <a:ext cx="537327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5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</m:oMath>
                  </m:oMathPara>
                </a14:m>
                <a:endParaRPr lang="en-GB" sz="5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1FBA8C9-4C99-0349-93AD-0615E57D0A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3427" y="1839015"/>
                <a:ext cx="537327" cy="92333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6" name="Table 25">
                <a:extLst>
                  <a:ext uri="{FF2B5EF4-FFF2-40B4-BE49-F238E27FC236}">
                    <a16:creationId xmlns:a16="http://schemas.microsoft.com/office/drawing/2014/main" id="{5E499E99-1151-2947-884D-CD350F32082E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7595927" y="3936373"/>
              <a:ext cx="3695070" cy="36576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3051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152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16075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rgbClr val="FFC000"/>
                                    </a:solidFill>
                                    <a:latin typeface="Cambria Math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𝑆𝑖𝑐𝑘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6" name="Table 25">
                <a:extLst>
                  <a:ext uri="{FF2B5EF4-FFF2-40B4-BE49-F238E27FC236}">
                    <a16:creationId xmlns:a16="http://schemas.microsoft.com/office/drawing/2014/main" id="{5E499E99-1151-2947-884D-CD350F32082E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7595927" y="3936373"/>
              <a:ext cx="3695070" cy="36576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3051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152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16075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1852" r="-440741" b="-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83333" r="-260606" b="-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151250" r="-115000" b="-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218478" b="-1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id="{76334844-0E0B-4B4B-B1DC-13378C4CB4D4}"/>
              </a:ext>
            </a:extLst>
          </p:cNvPr>
          <p:cNvSpPr/>
          <p:nvPr/>
        </p:nvSpPr>
        <p:spPr>
          <a:xfrm>
            <a:off x="6842256" y="1954653"/>
            <a:ext cx="2327292" cy="530086"/>
          </a:xfrm>
          <a:prstGeom prst="rect">
            <a:avLst/>
          </a:prstGeom>
          <a:solidFill>
            <a:schemeClr val="accent1">
              <a:alpha val="2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A62C93C-5937-6440-B3B4-BBF31F5BA0A3}"/>
              </a:ext>
            </a:extLst>
          </p:cNvPr>
          <p:cNvSpPr/>
          <p:nvPr/>
        </p:nvSpPr>
        <p:spPr>
          <a:xfrm>
            <a:off x="9512311" y="2326536"/>
            <a:ext cx="2319364" cy="530086"/>
          </a:xfrm>
          <a:prstGeom prst="rect">
            <a:avLst/>
          </a:prstGeom>
          <a:solidFill>
            <a:srgbClr val="7030A0">
              <a:alpha val="20000"/>
            </a:srgb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E276925-0A09-9449-8933-023ED9B9649F}"/>
              </a:ext>
            </a:extLst>
          </p:cNvPr>
          <p:cNvSpPr/>
          <p:nvPr/>
        </p:nvSpPr>
        <p:spPr>
          <a:xfrm>
            <a:off x="7528841" y="4601261"/>
            <a:ext cx="1640707" cy="530086"/>
          </a:xfrm>
          <a:prstGeom prst="rect">
            <a:avLst/>
          </a:prstGeom>
          <a:solidFill>
            <a:schemeClr val="accent1">
              <a:alpha val="2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ED98FF3-04C7-A34E-92FE-FBF152776D91}"/>
              </a:ext>
            </a:extLst>
          </p:cNvPr>
          <p:cNvSpPr/>
          <p:nvPr/>
        </p:nvSpPr>
        <p:spPr>
          <a:xfrm>
            <a:off x="8308830" y="4648475"/>
            <a:ext cx="1694414" cy="530086"/>
          </a:xfrm>
          <a:prstGeom prst="rect">
            <a:avLst/>
          </a:prstGeom>
          <a:solidFill>
            <a:srgbClr val="7030A0">
              <a:alpha val="20000"/>
            </a:srgb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09B8F4E-8AEB-BD4A-A80E-231D5734D724}"/>
              </a:ext>
            </a:extLst>
          </p:cNvPr>
          <p:cNvCxnSpPr>
            <a:cxnSpLocks/>
            <a:stCxn id="27" idx="2"/>
            <a:endCxn id="29" idx="0"/>
          </p:cNvCxnSpPr>
          <p:nvPr/>
        </p:nvCxnSpPr>
        <p:spPr>
          <a:xfrm>
            <a:off x="8005902" y="2484739"/>
            <a:ext cx="343293" cy="2116522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B493A00-ED1E-8042-95B4-BE1C208D589E}"/>
              </a:ext>
            </a:extLst>
          </p:cNvPr>
          <p:cNvCxnSpPr>
            <a:cxnSpLocks/>
            <a:stCxn id="28" idx="2"/>
            <a:endCxn id="30" idx="0"/>
          </p:cNvCxnSpPr>
          <p:nvPr/>
        </p:nvCxnSpPr>
        <p:spPr>
          <a:xfrm flipH="1">
            <a:off x="9156037" y="2856622"/>
            <a:ext cx="1515956" cy="1791853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1743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45015-B63C-8A42-B9E1-3960F68FE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Excursion: Multiplication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E1DD014-8AFA-AC47-9F40-15432CF4C09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5"/>
                <a:ext cx="6355754" cy="4240848"/>
              </a:xfrm>
            </p:spPr>
            <p:txBody>
              <a:bodyPr/>
              <a:lstStyle/>
              <a:p>
                <a:r>
                  <a:rPr lang="en-GB" dirty="0"/>
                  <a:t>Join over arguments + product of probabilities:</a:t>
                </a:r>
              </a:p>
              <a:p>
                <a:pPr lvl="2"/>
                <a:endParaRPr lang="en-GB" dirty="0"/>
              </a:p>
              <a:p>
                <a:pPr marL="258503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11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,…, 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,…, 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de-DE" b="0" dirty="0">
                  <a:ea typeface="Cambria Math" panose="02040503050406030204" pitchFamily="18" charset="0"/>
                </a:endParaRPr>
              </a:p>
              <a:p>
                <a:pPr lvl="2"/>
                <a:endParaRPr lang="de-DE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No common arguments </a:t>
                </a:r>
                <a:br>
                  <a:rPr lang="en-GB" dirty="0"/>
                </a:br>
                <a:r>
                  <a:rPr lang="en-GB" dirty="0"/>
                  <a:t>= cross product of ranges</a:t>
                </a:r>
              </a:p>
              <a:p>
                <a:pPr lvl="1"/>
                <a:r>
                  <a:rPr lang="en-GB" dirty="0"/>
                  <a:t>E.g., </a:t>
                </a:r>
              </a:p>
              <a:p>
                <a:pPr marL="258503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𝐸𝑝𝑖𝑑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𝑇𝑟𝑎𝑣𝑒𝑙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𝑇𝑟𝑎𝑣𝑒𝑙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𝑆𝑖𝑐𝑘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E1DD014-8AFA-AC47-9F40-15432CF4C09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5"/>
                <a:ext cx="6355754" cy="4240848"/>
              </a:xfrm>
              <a:blipFill>
                <a:blip r:embed="rId2"/>
                <a:stretch>
                  <a:fillRect l="-2590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112078-6672-4F42-A6DB-611DA0199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23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5F3094-3F55-024A-A08D-B8CD0F946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PGMs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E3AADF-3AC7-CF4A-9236-8367E6E74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1" name="Table 20">
                <a:extLst>
                  <a:ext uri="{FF2B5EF4-FFF2-40B4-BE49-F238E27FC236}">
                    <a16:creationId xmlns:a16="http://schemas.microsoft.com/office/drawing/2014/main" id="{4BF29C39-D813-B446-AD22-BAC7722F6D27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6986035" y="1673582"/>
              <a:ext cx="2093151" cy="1828800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69018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30517">
                      <a:extLst>
                        <a:ext uri="{9D8B030D-6E8A-4147-A177-3AD203B41FA5}">
                          <a16:colId xmlns:a16="http://schemas.microsoft.com/office/drawing/2014/main" val="250389994"/>
                        </a:ext>
                      </a:extLst>
                    </a:gridCol>
                    <a:gridCol w="57245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407712407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latin typeface="Cambria Math" panose="02040503050406030204" pitchFamily="18" charset="0"/>
                                  </a:rPr>
                                  <m:t>0.10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latin typeface="Cambria Math" panose="02040503050406030204" pitchFamily="18" charset="0"/>
                                  </a:rPr>
                                  <m:t>0.20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95436988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latin typeface="Cambria Math" panose="02040503050406030204" pitchFamily="18" charset="0"/>
                                  </a:rPr>
                                  <m:t>0.30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737777634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latin typeface="Cambria Math" panose="02040503050406030204" pitchFamily="18" charset="0"/>
                                  </a:rPr>
                                  <m:t>0.40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96938144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1" name="Table 20">
                <a:extLst>
                  <a:ext uri="{FF2B5EF4-FFF2-40B4-BE49-F238E27FC236}">
                    <a16:creationId xmlns:a16="http://schemas.microsoft.com/office/drawing/2014/main" id="{4BF29C39-D813-B446-AD22-BAC7722F6D27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6986035" y="1673582"/>
              <a:ext cx="2093151" cy="1828800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69018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30517">
                      <a:extLst>
                        <a:ext uri="{9D8B030D-6E8A-4147-A177-3AD203B41FA5}">
                          <a16:colId xmlns:a16="http://schemas.microsoft.com/office/drawing/2014/main" val="250389994"/>
                        </a:ext>
                      </a:extLst>
                    </a:gridCol>
                    <a:gridCol w="57245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r="-207407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3333" r="-69697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68889" r="-2222" b="-4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7712407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100000" r="-207407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3333" t="-100000" r="-69697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68889" t="-100000" r="-2222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200000" r="-207407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3333" t="-200000" r="-69697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68889" t="-200000" r="-2222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436988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300000" r="-207407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3333" t="-300000" r="-69697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68889" t="-300000" r="-2222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3777763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400000" r="-2074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3333" t="-400000" r="-696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68889" t="-400000" r="-222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6938144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2" name="Table 21">
                <a:extLst>
                  <a:ext uri="{FF2B5EF4-FFF2-40B4-BE49-F238E27FC236}">
                    <a16:creationId xmlns:a16="http://schemas.microsoft.com/office/drawing/2014/main" id="{A894272E-3BDB-014C-9496-B47EC1F6846B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9630753" y="1665065"/>
              <a:ext cx="2089976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83051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8859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708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 marL="45720" marR="45720">
                        <a:solidFill>
                          <a:srgbClr val="7030A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>
                        <a:solidFill>
                          <a:srgbClr val="7030A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>
                        <a:solidFill>
                          <a:srgbClr val="7030A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solidFill>
                          <a:srgbClr val="F1E7F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solidFill>
                          <a:srgbClr val="F1E7F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0.25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solidFill>
                          <a:srgbClr val="F1E7F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0.30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solidFill>
                          <a:srgbClr val="F1E7F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solidFill>
                          <a:srgbClr val="F1E7F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0.35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solidFill>
                          <a:srgbClr val="F1E7F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0.10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2" name="Table 21">
                <a:extLst>
                  <a:ext uri="{FF2B5EF4-FFF2-40B4-BE49-F238E27FC236}">
                    <a16:creationId xmlns:a16="http://schemas.microsoft.com/office/drawing/2014/main" id="{A894272E-3BDB-014C-9496-B47EC1F6846B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9630753" y="1665065"/>
              <a:ext cx="2089976" cy="18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83051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8859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708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515" t="-3448" r="-151515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24074" t="-3448" r="-85185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68889" t="-3448" r="-2222" b="-4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515" t="-103448" r="-151515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24074" t="-103448" r="-85185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68889" t="-103448" r="-2222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515" t="-203448" r="-151515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24074" t="-203448" r="-85185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68889" t="-203448" r="-2222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515" t="-303448" r="-151515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24074" t="-303448" r="-85185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68889" t="-303448" r="-2222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515" t="-403448" r="-1515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24074" t="-403448" r="-851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68889" t="-403448" r="-222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3" name="Table 22">
                <a:extLst>
                  <a:ext uri="{FF2B5EF4-FFF2-40B4-BE49-F238E27FC236}">
                    <a16:creationId xmlns:a16="http://schemas.microsoft.com/office/drawing/2014/main" id="{956D8BC7-DC57-1949-8899-A06A31234D9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07539497"/>
                  </p:ext>
                </p:extLst>
              </p:nvPr>
            </p:nvGraphicFramePr>
            <p:xfrm>
              <a:off x="7591459" y="4319725"/>
              <a:ext cx="3702308" cy="109728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316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1434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1677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0.10</m:t>
                                </m:r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sz="1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0.25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0.10</m:t>
                                </m:r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sz="1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0.30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91360973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0.20</m:t>
                                </m:r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sz="18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0.35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27203437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3" name="Table 22">
                <a:extLst>
                  <a:ext uri="{FF2B5EF4-FFF2-40B4-BE49-F238E27FC236}">
                    <a16:creationId xmlns:a16="http://schemas.microsoft.com/office/drawing/2014/main" id="{956D8BC7-DC57-1949-8899-A06A31234D9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07539497"/>
                  </p:ext>
                </p:extLst>
              </p:nvPr>
            </p:nvGraphicFramePr>
            <p:xfrm>
              <a:off x="7591459" y="4319725"/>
              <a:ext cx="3702308" cy="109728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316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1434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1677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t="-3448" r="-442593" b="-2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81818" t="-3448" r="-262121" b="-2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48148" t="-3448" r="-113580" b="-2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18478" t="-3448" b="-2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t="-103448" r="-442593" b="-1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81818" t="-103448" r="-262121" b="-1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48148" t="-103448" r="-113580" b="-1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18478" t="-103448" b="-1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360973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t="-203448" r="-442593" b="-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81818" t="-203448" r="-262121" b="-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48148" t="-203448" r="-113580" b="-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18478" t="-203448" b="-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7203437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1FBA8C9-4C99-0349-93AD-0615E57D0A2C}"/>
                  </a:ext>
                </a:extLst>
              </p:cNvPr>
              <p:cNvSpPr txBox="1"/>
              <p:nvPr/>
            </p:nvSpPr>
            <p:spPr>
              <a:xfrm>
                <a:off x="9093427" y="1839015"/>
                <a:ext cx="537327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5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</m:oMath>
                  </m:oMathPara>
                </a14:m>
                <a:endParaRPr lang="en-GB" sz="5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1FBA8C9-4C99-0349-93AD-0615E57D0A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3427" y="1839015"/>
                <a:ext cx="537327" cy="92333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6" name="Table 25">
                <a:extLst>
                  <a:ext uri="{FF2B5EF4-FFF2-40B4-BE49-F238E27FC236}">
                    <a16:creationId xmlns:a16="http://schemas.microsoft.com/office/drawing/2014/main" id="{5E499E99-1151-2947-884D-CD350F32082E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7595927" y="3936373"/>
              <a:ext cx="3695070" cy="36576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3051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152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16075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solidFill>
                                      <a:srgbClr val="FFC000"/>
                                    </a:solidFill>
                                    <a:latin typeface="Cambria Math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𝑆𝑖𝑐𝑘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6" name="Table 25">
                <a:extLst>
                  <a:ext uri="{FF2B5EF4-FFF2-40B4-BE49-F238E27FC236}">
                    <a16:creationId xmlns:a16="http://schemas.microsoft.com/office/drawing/2014/main" id="{5E499E99-1151-2947-884D-CD350F32082E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7595927" y="3936373"/>
              <a:ext cx="3695070" cy="36576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3051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152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16075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1852" r="-440741" b="-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83333" r="-260606" b="-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151250" r="-115000" b="-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218478" b="-1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id="{76334844-0E0B-4B4B-B1DC-13378C4CB4D4}"/>
              </a:ext>
            </a:extLst>
          </p:cNvPr>
          <p:cNvSpPr/>
          <p:nvPr/>
        </p:nvSpPr>
        <p:spPr>
          <a:xfrm>
            <a:off x="6842256" y="2322509"/>
            <a:ext cx="2327292" cy="530086"/>
          </a:xfrm>
          <a:prstGeom prst="rect">
            <a:avLst/>
          </a:prstGeom>
          <a:solidFill>
            <a:schemeClr val="accent1">
              <a:alpha val="2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A62C93C-5937-6440-B3B4-BBF31F5BA0A3}"/>
              </a:ext>
            </a:extLst>
          </p:cNvPr>
          <p:cNvSpPr/>
          <p:nvPr/>
        </p:nvSpPr>
        <p:spPr>
          <a:xfrm>
            <a:off x="9512311" y="2673372"/>
            <a:ext cx="2319364" cy="530086"/>
          </a:xfrm>
          <a:prstGeom prst="rect">
            <a:avLst/>
          </a:prstGeom>
          <a:solidFill>
            <a:srgbClr val="7030A0">
              <a:alpha val="20000"/>
            </a:srgb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E276925-0A09-9449-8933-023ED9B9649F}"/>
              </a:ext>
            </a:extLst>
          </p:cNvPr>
          <p:cNvSpPr/>
          <p:nvPr/>
        </p:nvSpPr>
        <p:spPr>
          <a:xfrm>
            <a:off x="7528841" y="4948097"/>
            <a:ext cx="1640707" cy="530086"/>
          </a:xfrm>
          <a:prstGeom prst="rect">
            <a:avLst/>
          </a:prstGeom>
          <a:solidFill>
            <a:schemeClr val="accent1">
              <a:alpha val="2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ED98FF3-04C7-A34E-92FE-FBF152776D91}"/>
              </a:ext>
            </a:extLst>
          </p:cNvPr>
          <p:cNvSpPr/>
          <p:nvPr/>
        </p:nvSpPr>
        <p:spPr>
          <a:xfrm>
            <a:off x="8308830" y="4995311"/>
            <a:ext cx="1694414" cy="530086"/>
          </a:xfrm>
          <a:prstGeom prst="rect">
            <a:avLst/>
          </a:prstGeom>
          <a:solidFill>
            <a:srgbClr val="7030A0">
              <a:alpha val="20000"/>
            </a:srgb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09B8F4E-8AEB-BD4A-A80E-231D5734D724}"/>
              </a:ext>
            </a:extLst>
          </p:cNvPr>
          <p:cNvCxnSpPr>
            <a:cxnSpLocks/>
            <a:stCxn id="27" idx="2"/>
            <a:endCxn id="29" idx="0"/>
          </p:cNvCxnSpPr>
          <p:nvPr/>
        </p:nvCxnSpPr>
        <p:spPr>
          <a:xfrm>
            <a:off x="8005902" y="2852595"/>
            <a:ext cx="343293" cy="2095502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B493A00-ED1E-8042-95B4-BE1C208D589E}"/>
              </a:ext>
            </a:extLst>
          </p:cNvPr>
          <p:cNvCxnSpPr>
            <a:cxnSpLocks/>
            <a:stCxn id="28" idx="2"/>
            <a:endCxn id="30" idx="0"/>
          </p:cNvCxnSpPr>
          <p:nvPr/>
        </p:nvCxnSpPr>
        <p:spPr>
          <a:xfrm flipH="1">
            <a:off x="9156037" y="3203458"/>
            <a:ext cx="1515956" cy="1791853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A1C89BA-DFDA-8848-ADD0-03C0E3CF4C04}"/>
                  </a:ext>
                </a:extLst>
              </p:cNvPr>
              <p:cNvSpPr txBox="1"/>
              <p:nvPr/>
            </p:nvSpPr>
            <p:spPr>
              <a:xfrm>
                <a:off x="10565765" y="5478183"/>
                <a:ext cx="3097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A1C89BA-DFDA-8848-ADD0-03C0E3CF4C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5765" y="5478183"/>
                <a:ext cx="30970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3122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A37EA-1F5D-6349-97AF-1B16D24FE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Independences: Examples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4F1BC10C-5D04-B549-927C-8E58543C528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b="0" dirty="0"/>
                  <a:t>Independence: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𝑆𝑖𝑐𝑘</m:t>
                        </m:r>
                      </m:e>
                    </m:d>
                  </m:oMath>
                </a14:m>
                <a:r>
                  <a:rPr lang="en-GB" dirty="0"/>
                  <a:t>?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≟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</m:e>
                    </m:d>
                  </m:oMath>
                </a14:m>
                <a:r>
                  <a:rPr lang="en-GB" dirty="0"/>
                  <a:t> </a:t>
                </a:r>
                <a:br>
                  <a:rPr lang="en-GB" dirty="0"/>
                </a:br>
                <a:r>
                  <a:rPr lang="en-GB" dirty="0"/>
                  <a:t>➝ only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𝑡𝑟𝑢𝑒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𝑡𝑟𝑢𝑒</m:t>
                    </m:r>
                  </m:oMath>
                </a14:m>
                <a:r>
                  <a:rPr lang="en-GB" dirty="0"/>
                  <a:t> case: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𝑡𝑟𝑎𝑣𝑒𝑙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𝑠𝑖𝑐𝑘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0.08+0.02=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0.1</m:t>
                    </m:r>
                  </m:oMath>
                </a14:m>
                <a:endParaRPr lang="en-GB" dirty="0"/>
              </a:p>
              <a:p>
                <a:pPr lvl="2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𝑡𝑟𝑎𝑣𝑒𝑙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0.28+0.08+0.07+0.02=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0.45</m:t>
                    </m:r>
                  </m:oMath>
                </a14:m>
                <a:endParaRPr lang="en-GB" dirty="0"/>
              </a:p>
              <a:p>
                <a:pPr lvl="2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𝑠𝑖𝑐𝑘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0.24+0.08+0.06+0.02=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0.4</m:t>
                    </m:r>
                  </m:oMath>
                </a14:m>
                <a:endParaRPr lang="en-GB" dirty="0"/>
              </a:p>
              <a:p>
                <a:pPr lvl="2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𝑟𝑎𝑣𝑒𝑙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𝑖𝑐𝑘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0.45∙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0.4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=0.18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≠0.1</m:t>
                    </m:r>
                  </m:oMath>
                </a14:m>
                <a:r>
                  <a:rPr lang="en-GB" dirty="0"/>
                  <a:t> </a:t>
                </a:r>
                <a:r>
                  <a:rPr lang="en-GB" b="1" dirty="0">
                    <a:solidFill>
                      <a:srgbClr val="FFC000"/>
                    </a:solidFill>
                  </a:rPr>
                  <a:t>✗</a:t>
                </a:r>
              </a:p>
              <a:p>
                <a:pPr lvl="3"/>
                <a:endParaRPr lang="en-GB" dirty="0"/>
              </a:p>
              <a:p>
                <a:r>
                  <a:rPr lang="en-GB" b="0" dirty="0"/>
                  <a:t>Conditional independence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𝑆𝑖𝑐𝑘</m:t>
                        </m:r>
                      </m:e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</m:e>
                    </m:d>
                  </m:oMath>
                </a14:m>
                <a:r>
                  <a:rPr lang="en-GB" dirty="0"/>
                  <a:t>?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𝑆𝑖𝑐𝑘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≟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𝐸𝑝𝑖𝑑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𝑆𝑖𝑐𝑘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e>
                    </m:d>
                  </m:oMath>
                </a14:m>
                <a:r>
                  <a:rPr lang="en-GB" dirty="0"/>
                  <a:t> </a:t>
                </a:r>
                <a:r>
                  <a:rPr lang="en-GB" b="1" dirty="0">
                    <a:solidFill>
                      <a:srgbClr val="FFC000"/>
                    </a:solidFill>
                  </a:rPr>
                  <a:t>✗</a:t>
                </a:r>
                <a:endParaRPr lang="en-GB" dirty="0"/>
              </a:p>
              <a:p>
                <a:endParaRPr lang="en-GB" dirty="0"/>
              </a:p>
              <a:p>
                <a:endParaRPr lang="en-GB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4F1BC10C-5D04-B549-927C-8E58543C528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288B24-BD51-6D42-B17B-54087845E8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StaRAI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8BD24F-AC18-3441-A253-055581C289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24</a:t>
            </a:fld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0C30376-7C71-B24A-A506-8DCFD02B350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PGMs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8" name="Table 27">
                <a:extLst>
                  <a:ext uri="{FF2B5EF4-FFF2-40B4-BE49-F238E27FC236}">
                    <a16:creationId xmlns:a16="http://schemas.microsoft.com/office/drawing/2014/main" id="{41F99513-44F7-A84C-9EAE-EF4799C28E8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84451363"/>
                  </p:ext>
                </p:extLst>
              </p:nvPr>
            </p:nvGraphicFramePr>
            <p:xfrm>
              <a:off x="9105971" y="1177806"/>
              <a:ext cx="2778570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3051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68859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708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𝑆𝑖𝑐𝑘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0.20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0.24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0.28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0.08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0.05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0.06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0.07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0.02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8" name="Table 27">
                <a:extLst>
                  <a:ext uri="{FF2B5EF4-FFF2-40B4-BE49-F238E27FC236}">
                    <a16:creationId xmlns:a16="http://schemas.microsoft.com/office/drawing/2014/main" id="{41F99513-44F7-A84C-9EAE-EF4799C28E8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84451363"/>
                  </p:ext>
                </p:extLst>
              </p:nvPr>
            </p:nvGraphicFramePr>
            <p:xfrm>
              <a:off x="9105971" y="1177806"/>
              <a:ext cx="2778570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3051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68859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708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r="-305556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3333" r="-150000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24074" r="-83333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88889" b="-8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100000" r="-305556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3333" t="-100000" r="-150000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24074" t="-100000" r="-83333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88889" t="-100000" b="-7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200000" r="-305556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3333" t="-200000" r="-150000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24074" t="-200000" r="-83333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88889" t="-200000" b="-6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300000" r="-305556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3333" t="-300000" r="-150000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24074" t="-300000" r="-83333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88889" t="-300000" b="-5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414286" r="-305556" b="-417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3333" t="-414286" r="-150000" b="-417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24074" t="-414286" r="-83333" b="-417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88889" t="-414286" b="-41785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496552" r="-305556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3333" t="-496552" r="-150000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24074" t="-496552" r="-83333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88889" t="-496552" b="-3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596552" r="-305556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3333" t="-596552" r="-150000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24074" t="-596552" r="-83333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88889" t="-596552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696552" r="-305556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3333" t="-696552" r="-150000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24074" t="-696552" r="-83333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88889" t="-696552" b="-1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796552" r="-305556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3333" t="-796552" r="-150000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24074" t="-796552" r="-83333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88889" t="-796552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39" name="Group 38">
            <a:extLst>
              <a:ext uri="{FF2B5EF4-FFF2-40B4-BE49-F238E27FC236}">
                <a16:creationId xmlns:a16="http://schemas.microsoft.com/office/drawing/2014/main" id="{4EE17A31-0560-7C4A-A3C5-04C56D76D59C}"/>
              </a:ext>
            </a:extLst>
          </p:cNvPr>
          <p:cNvGrpSpPr/>
          <p:nvPr/>
        </p:nvGrpSpPr>
        <p:grpSpPr>
          <a:xfrm>
            <a:off x="8940125" y="4616588"/>
            <a:ext cx="2891550" cy="1289326"/>
            <a:chOff x="7684951" y="4084198"/>
            <a:chExt cx="2891550" cy="12893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EBE7E4F4-6042-0344-A5C5-745D7B873162}"/>
                    </a:ext>
                  </a:extLst>
                </p:cNvPr>
                <p:cNvSpPr/>
                <p:nvPr/>
              </p:nvSpPr>
              <p:spPr>
                <a:xfrm>
                  <a:off x="9890797" y="4979762"/>
                  <a:ext cx="685704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EBE7E4F4-6042-0344-A5C5-745D7B87316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90797" y="4979762"/>
                  <a:ext cx="685704" cy="389513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C345A3FC-BA56-0F48-8998-2E884A2A5E8B}"/>
                    </a:ext>
                  </a:extLst>
                </p:cNvPr>
                <p:cNvSpPr/>
                <p:nvPr/>
              </p:nvSpPr>
              <p:spPr>
                <a:xfrm>
                  <a:off x="7684951" y="4984011"/>
                  <a:ext cx="1049430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C345A3FC-BA56-0F48-8998-2E884A2A5E8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84951" y="4984011"/>
                  <a:ext cx="1049430" cy="389513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AD8EDB23-66C7-3E42-8F29-2F94A08498FE}"/>
                    </a:ext>
                  </a:extLst>
                </p:cNvPr>
                <p:cNvSpPr/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59" name="Oval 158">
                  <a:extLst>
                    <a:ext uri="{FF2B5EF4-FFF2-40B4-BE49-F238E27FC236}">
                      <a16:creationId xmlns:a16="http://schemas.microsoft.com/office/drawing/2014/main" id="{BA57A76A-1A60-8D4B-A7E5-0DE4E3A414C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blipFill>
                  <a:blip r:embed="rId10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D756B89-8EEF-8342-B813-98ABE132FC7D}"/>
                </a:ext>
              </a:extLst>
            </p:cNvPr>
            <p:cNvCxnSpPr>
              <a:cxnSpLocks/>
              <a:stCxn id="41" idx="0"/>
              <a:endCxn id="47" idx="1"/>
            </p:cNvCxnSpPr>
            <p:nvPr/>
          </p:nvCxnSpPr>
          <p:spPr>
            <a:xfrm flipV="1">
              <a:off x="8209666" y="4767595"/>
              <a:ext cx="958850" cy="2164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2F0351D-532A-6C44-9569-0570B6580066}"/>
                </a:ext>
              </a:extLst>
            </p:cNvPr>
            <p:cNvCxnSpPr>
              <a:cxnSpLocks/>
              <a:stCxn id="42" idx="4"/>
              <a:endCxn id="47" idx="0"/>
            </p:cNvCxnSpPr>
            <p:nvPr/>
          </p:nvCxnSpPr>
          <p:spPr>
            <a:xfrm>
              <a:off x="9240083" y="4473711"/>
              <a:ext cx="433" cy="2218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19DA96F-5329-AA45-A872-C6D5C5437DDC}"/>
                </a:ext>
              </a:extLst>
            </p:cNvPr>
            <p:cNvCxnSpPr>
              <a:cxnSpLocks/>
              <a:stCxn id="40" idx="0"/>
              <a:endCxn id="47" idx="3"/>
            </p:cNvCxnSpPr>
            <p:nvPr/>
          </p:nvCxnSpPr>
          <p:spPr>
            <a:xfrm flipH="1" flipV="1">
              <a:off x="9312516" y="4767595"/>
              <a:ext cx="921133" cy="2121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7E27D52E-2930-1444-869C-B172950D5FD5}"/>
                </a:ext>
              </a:extLst>
            </p:cNvPr>
            <p:cNvGrpSpPr/>
            <p:nvPr/>
          </p:nvGrpSpPr>
          <p:grpSpPr>
            <a:xfrm>
              <a:off x="9168516" y="4695595"/>
              <a:ext cx="374191" cy="359151"/>
              <a:chOff x="9846969" y="2741408"/>
              <a:chExt cx="374191" cy="359151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D9725BCE-731A-CE43-BEAD-097F66FEDC60}"/>
                  </a:ext>
                </a:extLst>
              </p:cNvPr>
              <p:cNvSpPr/>
              <p:nvPr/>
            </p:nvSpPr>
            <p:spPr>
              <a:xfrm>
                <a:off x="9846969" y="2741408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>
                    <a:extLst>
                      <a:ext uri="{FF2B5EF4-FFF2-40B4-BE49-F238E27FC236}">
                        <a16:creationId xmlns:a16="http://schemas.microsoft.com/office/drawing/2014/main" id="{E48458DA-A90A-F84C-A69D-BE65CCC3F86F}"/>
                      </a:ext>
                    </a:extLst>
                  </p:cNvPr>
                  <p:cNvSpPr txBox="1"/>
                  <p:nvPr/>
                </p:nvSpPr>
                <p:spPr>
                  <a:xfrm>
                    <a:off x="9990969" y="2885115"/>
                    <a:ext cx="230191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sz="1400" b="1" i="1" smtClean="0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48" name="TextBox 47">
                    <a:extLst>
                      <a:ext uri="{FF2B5EF4-FFF2-40B4-BE49-F238E27FC236}">
                        <a16:creationId xmlns:a16="http://schemas.microsoft.com/office/drawing/2014/main" id="{E48458DA-A90A-F84C-A69D-BE65CCC3F86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990969" y="2885115"/>
                    <a:ext cx="230191" cy="215444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15789" r="-5263" b="-1111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27590764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A37EA-1F5D-6349-97AF-1B16D24FE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Independences: Examples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4F1BC10C-5D04-B549-927C-8E58543C528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GB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𝑇𝑟𝑎𝑣𝑒𝑙</m:t>
                    </m:r>
                    <m:r>
                      <a:rPr lang="en-GB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  <m:r>
                      <a:rPr lang="en-GB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𝑆𝑖𝑐𝑘</m:t>
                    </m:r>
                    <m:r>
                      <a:rPr lang="en-GB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 </m:t>
                    </m:r>
                    <m:r>
                      <a:rPr lang="en-GB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𝐸𝑝𝑖𝑑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?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𝑆𝑖𝑐𝑘</m:t>
                        </m:r>
                      </m:e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𝐸𝑝𝑖𝑑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≟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𝑇𝑟𝑎𝑣𝑒𝑙</m:t>
                        </m:r>
                      </m:e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𝐸𝑝𝑖𝑑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𝑆𝑖𝑐𝑘</m:t>
                        </m:r>
                      </m:e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𝐸𝑝𝑖𝑑</m:t>
                        </m:r>
                      </m:e>
                    </m:d>
                  </m:oMath>
                </a14:m>
                <a:r>
                  <a:rPr lang="en-GB" b="1" dirty="0">
                    <a:solidFill>
                      <a:schemeClr val="accent2"/>
                    </a:solidFill>
                  </a:rPr>
                  <a:t> ✓</a:t>
                </a:r>
              </a:p>
              <a:p>
                <a:pPr lvl="2"/>
                <a:endParaRPr lang="en-GB" i="1" dirty="0">
                  <a:latin typeface="Cambria Math" panose="02040503050406030204" pitchFamily="18" charset="0"/>
                </a:endParaRPr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4F1BC10C-5D04-B549-927C-8E58543C528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288B24-BD51-6D42-B17B-54087845E8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StaRAI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8BD24F-AC18-3441-A253-055581C289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25</a:t>
            </a:fld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0C30376-7C71-B24A-A506-8DCFD02B350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PGMs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Table 16">
                <a:extLst>
                  <a:ext uri="{FF2B5EF4-FFF2-40B4-BE49-F238E27FC236}">
                    <a16:creationId xmlns:a16="http://schemas.microsoft.com/office/drawing/2014/main" id="{C284F92A-A51E-E945-BC4C-AA9321D6CC1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44928718"/>
                  </p:ext>
                </p:extLst>
              </p:nvPr>
            </p:nvGraphicFramePr>
            <p:xfrm>
              <a:off x="925455" y="2387953"/>
              <a:ext cx="2481725" cy="2751138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34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6631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5834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69872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charset="0"/>
                                  </a:rPr>
                                  <m:t>𝑆𝑖𝑐𝑘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sz="140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0.</m:t>
                              </m:r>
                              <m:r>
                                <a:rPr lang="de-DE" sz="1400" b="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6375</m:t>
                              </m:r>
                            </m:oMath>
                          </a14:m>
                          <a:r>
                            <a:rPr lang="en-US" sz="1400" i="0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sz="140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0.</m:t>
                              </m:r>
                              <m:r>
                                <a:rPr lang="de-DE" sz="1400" b="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1125</m:t>
                              </m:r>
                            </m:oMath>
                          </a14:m>
                          <a:r>
                            <a:rPr lang="en-US" sz="1400" i="0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sz="140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0.</m:t>
                              </m:r>
                              <m:r>
                                <a:rPr lang="de-DE" sz="1400" b="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2125</m:t>
                              </m:r>
                            </m:oMath>
                          </a14:m>
                          <a:r>
                            <a:rPr lang="en-US" sz="1400" i="0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sz="140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0.0</m:t>
                              </m:r>
                              <m:r>
                                <a:rPr lang="de-DE" sz="1400" b="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375</m:t>
                              </m:r>
                            </m:oMath>
                          </a14:m>
                          <a:r>
                            <a:rPr lang="en-US" sz="1400" i="0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sz="140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0.</m:t>
                              </m:r>
                              <m:r>
                                <a:rPr lang="de-DE" sz="1400" b="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45</m:t>
                              </m:r>
                            </m:oMath>
                          </a14:m>
                          <a:r>
                            <a:rPr lang="en-US" sz="1400" i="0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sz="140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0.</m:t>
                              </m:r>
                              <m:r>
                                <a:rPr lang="de-DE" sz="1400" b="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15</m:t>
                              </m:r>
                            </m:oMath>
                          </a14:m>
                          <a:r>
                            <a:rPr lang="en-US" sz="1400" i="0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sz="140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0.</m:t>
                              </m:r>
                              <m:r>
                                <a:rPr lang="de-DE" sz="1400" b="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oMath>
                          </a14:m>
                          <a:r>
                            <a:rPr lang="en-US" sz="1400" i="0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sz="140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0.</m:t>
                              </m:r>
                              <m:r>
                                <a:rPr lang="de-DE" sz="1400" b="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oMath>
                          </a14:m>
                          <a:r>
                            <a:rPr lang="en-US" sz="1400" i="0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Table 16">
                <a:extLst>
                  <a:ext uri="{FF2B5EF4-FFF2-40B4-BE49-F238E27FC236}">
                    <a16:creationId xmlns:a16="http://schemas.microsoft.com/office/drawing/2014/main" id="{C284F92A-A51E-E945-BC4C-AA9321D6CC1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44928718"/>
                  </p:ext>
                </p:extLst>
              </p:nvPr>
            </p:nvGraphicFramePr>
            <p:xfrm>
              <a:off x="925455" y="2387953"/>
              <a:ext cx="2481725" cy="2751138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34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6631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5834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69872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"/>
                          <a:stretch>
                            <a:fillRect t="-4167" r="-347727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"/>
                          <a:stretch>
                            <a:fillRect l="-83019" t="-4167" r="-188679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"/>
                          <a:stretch>
                            <a:fillRect l="-215556" t="-4167" r="-122222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"/>
                          <a:stretch>
                            <a:fillRect l="-258182" t="-4167" b="-8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"/>
                          <a:stretch>
                            <a:fillRect t="-104167" r="-347727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"/>
                          <a:stretch>
                            <a:fillRect l="-83019" t="-104167" r="-188679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"/>
                          <a:stretch>
                            <a:fillRect l="-215556" t="-104167" r="-122222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"/>
                          <a:stretch>
                            <a:fillRect l="-258182" t="-104167" b="-7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"/>
                          <a:stretch>
                            <a:fillRect t="-204167" r="-347727" b="-6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"/>
                          <a:stretch>
                            <a:fillRect l="-83019" t="-204167" r="-188679" b="-6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"/>
                          <a:stretch>
                            <a:fillRect l="-215556" t="-204167" r="-122222" b="-6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"/>
                          <a:stretch>
                            <a:fillRect l="-258182" t="-204167" b="-6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"/>
                          <a:stretch>
                            <a:fillRect t="-304167" r="-347727" b="-5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"/>
                          <a:stretch>
                            <a:fillRect l="-83019" t="-304167" r="-188679" b="-5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"/>
                          <a:stretch>
                            <a:fillRect l="-215556" t="-304167" r="-122222" b="-5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"/>
                          <a:stretch>
                            <a:fillRect l="-258182" t="-304167" b="-5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"/>
                          <a:stretch>
                            <a:fillRect t="-388000" r="-347727" b="-38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"/>
                          <a:stretch>
                            <a:fillRect l="-83019" t="-388000" r="-188679" b="-38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"/>
                          <a:stretch>
                            <a:fillRect l="-215556" t="-388000" r="-122222" b="-38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"/>
                          <a:stretch>
                            <a:fillRect l="-258182" t="-388000" b="-38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"/>
                          <a:stretch>
                            <a:fillRect t="-508333" r="-347727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"/>
                          <a:stretch>
                            <a:fillRect l="-83019" t="-508333" r="-188679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"/>
                          <a:stretch>
                            <a:fillRect l="-215556" t="-508333" r="-122222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"/>
                          <a:stretch>
                            <a:fillRect l="-258182" t="-508333" b="-3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"/>
                          <a:stretch>
                            <a:fillRect t="-608333" r="-347727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"/>
                          <a:stretch>
                            <a:fillRect l="-83019" t="-608333" r="-188679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"/>
                          <a:stretch>
                            <a:fillRect l="-215556" t="-608333" r="-122222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"/>
                          <a:stretch>
                            <a:fillRect l="-258182" t="-608333" b="-2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"/>
                          <a:stretch>
                            <a:fillRect t="-708333" r="-347727" b="-1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"/>
                          <a:stretch>
                            <a:fillRect l="-83019" t="-708333" r="-188679" b="-1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"/>
                          <a:stretch>
                            <a:fillRect l="-215556" t="-708333" r="-122222" b="-1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"/>
                          <a:stretch>
                            <a:fillRect l="-258182" t="-708333" b="-1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"/>
                          <a:stretch>
                            <a:fillRect t="-808333" r="-347727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"/>
                          <a:stretch>
                            <a:fillRect l="-83019" t="-808333" r="-188679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"/>
                          <a:stretch>
                            <a:fillRect l="-215556" t="-808333" r="-122222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"/>
                          <a:stretch>
                            <a:fillRect l="-258182" t="-808333" b="-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87C496DF-FB89-E84F-BCF5-B355F15B426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07342450"/>
                  </p:ext>
                </p:extLst>
              </p:nvPr>
            </p:nvGraphicFramePr>
            <p:xfrm>
              <a:off x="3561247" y="2378534"/>
              <a:ext cx="1726735" cy="152841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34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6631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0208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sz="140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0.</m:t>
                              </m:r>
                              <m:r>
                                <a:rPr lang="de-DE" sz="1400" b="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75</m:t>
                              </m:r>
                            </m:oMath>
                          </a14:m>
                          <a:r>
                            <a:rPr lang="en-US" sz="1400" i="0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sz="140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0.</m:t>
                              </m:r>
                              <m:r>
                                <a:rPr lang="de-DE" sz="1400" b="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25</m:t>
                              </m:r>
                            </m:oMath>
                          </a14:m>
                          <a:r>
                            <a:rPr lang="en-US" sz="1400" i="0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sz="140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0.</m:t>
                              </m:r>
                              <m:r>
                                <a:rPr lang="de-DE" sz="1400" b="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6</m:t>
                              </m:r>
                            </m:oMath>
                          </a14:m>
                          <a:r>
                            <a:rPr lang="en-US" sz="1400" i="0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sz="140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0.</m:t>
                              </m:r>
                              <m:r>
                                <a:rPr lang="de-DE" sz="1400" b="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oMath>
                          </a14:m>
                          <a:r>
                            <a:rPr lang="en-US" sz="1400" i="0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87C496DF-FB89-E84F-BCF5-B355F15B426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07342450"/>
                  </p:ext>
                </p:extLst>
              </p:nvPr>
            </p:nvGraphicFramePr>
            <p:xfrm>
              <a:off x="3561247" y="2378534"/>
              <a:ext cx="1726735" cy="152841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34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6631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0208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4"/>
                          <a:stretch>
                            <a:fillRect l="-2273" t="-4167" r="-211364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4"/>
                          <a:stretch>
                            <a:fillRect l="-84906" t="-4167" r="-75472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4"/>
                          <a:stretch>
                            <a:fillRect l="-245000" t="-4167" b="-4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4"/>
                          <a:stretch>
                            <a:fillRect l="-2273" t="-104167" r="-211364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4"/>
                          <a:stretch>
                            <a:fillRect l="-84906" t="-104167" r="-75472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4"/>
                          <a:stretch>
                            <a:fillRect l="-245000" t="-104167" b="-3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4"/>
                          <a:stretch>
                            <a:fillRect l="-2273" t="-196000" r="-211364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4"/>
                          <a:stretch>
                            <a:fillRect l="-84906" t="-196000" r="-75472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4"/>
                          <a:stretch>
                            <a:fillRect l="-245000" t="-196000" b="-19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4"/>
                          <a:stretch>
                            <a:fillRect l="-2273" t="-308333" r="-211364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4"/>
                          <a:stretch>
                            <a:fillRect l="-84906" t="-308333" r="-75472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4"/>
                          <a:stretch>
                            <a:fillRect l="-245000" t="-308333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4"/>
                          <a:stretch>
                            <a:fillRect l="-2273" t="-408333" r="-2113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4"/>
                          <a:stretch>
                            <a:fillRect l="-84906" t="-408333" r="-754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4"/>
                          <a:stretch>
                            <a:fillRect l="-245000" t="-4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Table 18">
                <a:extLst>
                  <a:ext uri="{FF2B5EF4-FFF2-40B4-BE49-F238E27FC236}">
                    <a16:creationId xmlns:a16="http://schemas.microsoft.com/office/drawing/2014/main" id="{9D26B422-84E7-F141-A43C-A05876A3522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38607427"/>
                  </p:ext>
                </p:extLst>
              </p:nvPr>
            </p:nvGraphicFramePr>
            <p:xfrm>
              <a:off x="5432379" y="2387233"/>
              <a:ext cx="1618770" cy="152841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34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34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0208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sz="140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0.</m:t>
                              </m:r>
                              <m:r>
                                <a:rPr lang="de-DE" sz="1400" b="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85</m:t>
                              </m:r>
                            </m:oMath>
                          </a14:m>
                          <a:r>
                            <a:rPr lang="en-US" sz="1400" i="0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sz="140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0.</m:t>
                              </m:r>
                              <m:r>
                                <a:rPr lang="de-DE" sz="1400" b="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15</m:t>
                              </m:r>
                            </m:oMath>
                          </a14:m>
                          <a:r>
                            <a:rPr lang="en-US" sz="1400" i="0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sz="140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0.</m:t>
                              </m:r>
                              <m:r>
                                <a:rPr lang="de-DE" sz="1400" b="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75</m:t>
                              </m:r>
                            </m:oMath>
                          </a14:m>
                          <a:r>
                            <a:rPr lang="en-US" sz="1400" i="0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sz="140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0.</m:t>
                              </m:r>
                              <m:r>
                                <a:rPr lang="de-DE" sz="1400" b="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25</m:t>
                              </m:r>
                            </m:oMath>
                          </a14:m>
                          <a:r>
                            <a:rPr lang="en-US" sz="1400" i="0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Table 18">
                <a:extLst>
                  <a:ext uri="{FF2B5EF4-FFF2-40B4-BE49-F238E27FC236}">
                    <a16:creationId xmlns:a16="http://schemas.microsoft.com/office/drawing/2014/main" id="{9D26B422-84E7-F141-A43C-A05876A3522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38607427"/>
                  </p:ext>
                </p:extLst>
              </p:nvPr>
            </p:nvGraphicFramePr>
            <p:xfrm>
              <a:off x="5432379" y="2387233"/>
              <a:ext cx="1618770" cy="152841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34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34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0208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r="-193182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97778" r="-88889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222500" b="-4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t="-96000" r="-193182" b="-2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97778" t="-96000" r="-88889" b="-2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222500" t="-96000" b="-29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t="-204167" r="-193182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97778" t="-204167" r="-88889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222500" t="-204167" b="-2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t="-292000" r="-193182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97778" t="-292000" r="-88889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222500" t="-292000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t="-408333" r="-193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97778" t="-408333" r="-88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222500" t="-4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0" name="Table 19">
                <a:extLst>
                  <a:ext uri="{FF2B5EF4-FFF2-40B4-BE49-F238E27FC236}">
                    <a16:creationId xmlns:a16="http://schemas.microsoft.com/office/drawing/2014/main" id="{2F9142DF-9D34-C84D-BAF0-1F140BDF926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87748035"/>
                  </p:ext>
                </p:extLst>
              </p:nvPr>
            </p:nvGraphicFramePr>
            <p:xfrm>
              <a:off x="7192963" y="2387953"/>
              <a:ext cx="1723183" cy="2751138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723183">
                      <a:extLst>
                        <a:ext uri="{9D8B030D-6E8A-4147-A177-3AD203B41FA5}">
                          <a16:colId xmlns:a16="http://schemas.microsoft.com/office/drawing/2014/main" val="3975134480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2843510057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sz="140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0.</m:t>
                              </m:r>
                              <m:r>
                                <a:rPr lang="de-DE" sz="1400" b="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75∙0.85=0.6375</m:t>
                              </m:r>
                            </m:oMath>
                          </a14:m>
                          <a:r>
                            <a:rPr lang="en-US" sz="1400" i="0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365461990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sz="140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0.</m:t>
                              </m:r>
                              <m:r>
                                <a:rPr lang="de-DE" sz="1400" b="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75∙0.15=</m:t>
                              </m:r>
                              <m:r>
                                <a:rPr lang="en-US" sz="140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0.</m:t>
                              </m:r>
                              <m:r>
                                <a:rPr lang="de-DE" sz="1400" b="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1125</m:t>
                              </m:r>
                            </m:oMath>
                          </a14:m>
                          <a:r>
                            <a:rPr lang="en-US" sz="1400" i="0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518574118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sz="140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0.</m:t>
                              </m:r>
                              <m:r>
                                <a:rPr lang="de-DE" sz="1400" b="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25∙0.85=</m:t>
                              </m:r>
                              <m:r>
                                <a:rPr lang="en-US" sz="140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0.</m:t>
                              </m:r>
                              <m:r>
                                <a:rPr lang="de-DE" sz="1400" b="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2125</m:t>
                              </m:r>
                            </m:oMath>
                          </a14:m>
                          <a:r>
                            <a:rPr lang="en-US" sz="1400" i="0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974031612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sz="140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0.</m:t>
                              </m:r>
                              <m:r>
                                <a:rPr lang="de-DE" sz="1400" b="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25∙0.15=</m:t>
                              </m:r>
                              <m:r>
                                <a:rPr lang="en-US" sz="140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0.0</m:t>
                              </m:r>
                              <m:r>
                                <a:rPr lang="de-DE" sz="1400" b="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375</m:t>
                              </m:r>
                            </m:oMath>
                          </a14:m>
                          <a:r>
                            <a:rPr lang="en-US" sz="1400" i="0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3547579659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sz="140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0.</m:t>
                              </m:r>
                              <m:r>
                                <a:rPr lang="de-DE" sz="1400" b="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6∙0.75=</m:t>
                              </m:r>
                              <m:r>
                                <a:rPr lang="en-US" sz="140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0.</m:t>
                              </m:r>
                              <m:r>
                                <a:rPr lang="de-DE" sz="1400" b="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45</m:t>
                              </m:r>
                            </m:oMath>
                          </a14:m>
                          <a:r>
                            <a:rPr lang="en-US" sz="1400" i="0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3195249113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sz="140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0.</m:t>
                              </m:r>
                              <m:r>
                                <a:rPr lang="de-DE" sz="1400" b="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6∙0.25=</m:t>
                              </m:r>
                              <m:r>
                                <a:rPr lang="en-US" sz="140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0.</m:t>
                              </m:r>
                              <m:r>
                                <a:rPr lang="de-DE" sz="1400" b="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15</m:t>
                              </m:r>
                            </m:oMath>
                          </a14:m>
                          <a:r>
                            <a:rPr lang="en-US" sz="1400" i="0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4230815181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sz="140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0.</m:t>
                              </m:r>
                              <m:r>
                                <a:rPr lang="de-DE" sz="1400" b="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4∙0.75=</m:t>
                              </m:r>
                              <m:r>
                                <a:rPr lang="en-US" sz="140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0.</m:t>
                              </m:r>
                              <m:r>
                                <a:rPr lang="de-DE" sz="1400" b="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oMath>
                          </a14:m>
                          <a:r>
                            <a:rPr lang="en-US" sz="1400" i="0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4064741815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sz="140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0.</m:t>
                              </m:r>
                              <m:r>
                                <a:rPr lang="de-DE" sz="1400" b="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4∙0.25=</m:t>
                              </m:r>
                              <m:r>
                                <a:rPr lang="en-US" sz="140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0.</m:t>
                              </m:r>
                              <m:r>
                                <a:rPr lang="de-DE" sz="1400" b="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oMath>
                          </a14:m>
                          <a:r>
                            <a:rPr lang="en-US" sz="1400" i="0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3327276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0" name="Table 19">
                <a:extLst>
                  <a:ext uri="{FF2B5EF4-FFF2-40B4-BE49-F238E27FC236}">
                    <a16:creationId xmlns:a16="http://schemas.microsoft.com/office/drawing/2014/main" id="{2F9142DF-9D34-C84D-BAF0-1F140BDF926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87748035"/>
                  </p:ext>
                </p:extLst>
              </p:nvPr>
            </p:nvGraphicFramePr>
            <p:xfrm>
              <a:off x="7192963" y="2387953"/>
              <a:ext cx="1723183" cy="2751138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1723183">
                      <a:extLst>
                        <a:ext uri="{9D8B030D-6E8A-4147-A177-3AD203B41FA5}">
                          <a16:colId xmlns:a16="http://schemas.microsoft.com/office/drawing/2014/main" val="3975134480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6"/>
                          <a:stretch>
                            <a:fillRect l="-730" t="-4167" b="-8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43510057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6"/>
                          <a:stretch>
                            <a:fillRect l="-730" t="-104167" b="-7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65461990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6"/>
                          <a:stretch>
                            <a:fillRect l="-730" t="-204167" b="-6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18574118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6"/>
                          <a:stretch>
                            <a:fillRect l="-730" t="-304167" b="-5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74031612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6"/>
                          <a:stretch>
                            <a:fillRect l="-730" t="-388000" b="-38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47579659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6"/>
                          <a:stretch>
                            <a:fillRect l="-730" t="-508333" b="-3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95249113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6"/>
                          <a:stretch>
                            <a:fillRect l="-730" t="-608333" b="-2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30815181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6"/>
                          <a:stretch>
                            <a:fillRect l="-730" t="-708333" b="-1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64741815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6"/>
                          <a:stretch>
                            <a:fillRect l="-730" t="-808333" b="-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327276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2" name="Table 41">
                <a:extLst>
                  <a:ext uri="{FF2B5EF4-FFF2-40B4-BE49-F238E27FC236}">
                    <a16:creationId xmlns:a16="http://schemas.microsoft.com/office/drawing/2014/main" id="{B3798934-816B-D845-ADA3-0F296C17803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81164540"/>
                  </p:ext>
                </p:extLst>
              </p:nvPr>
            </p:nvGraphicFramePr>
            <p:xfrm>
              <a:off x="9105971" y="1177806"/>
              <a:ext cx="2778570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3051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68859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708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𝑆𝑖𝑐𝑘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</m:t>
                                </m:r>
                                <m:r>
                                  <a:rPr lang="de-DE" sz="1800" b="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51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</m:t>
                                </m:r>
                                <m:r>
                                  <a:rPr lang="de-DE" sz="1800" b="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09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</m:t>
                                </m:r>
                                <m:r>
                                  <a:rPr lang="de-DE" sz="1800" b="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17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</m:t>
                                </m:r>
                                <m:r>
                                  <a:rPr lang="de-DE" sz="1800" b="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</m:t>
                                </m:r>
                                <m:r>
                                  <a:rPr lang="de-DE" sz="1800" b="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9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</m:t>
                                </m:r>
                                <m:r>
                                  <a:rPr lang="de-DE" sz="1800" b="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</m:t>
                                </m:r>
                                <m:r>
                                  <a:rPr lang="de-DE" sz="1800" b="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0.02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2" name="Table 41">
                <a:extLst>
                  <a:ext uri="{FF2B5EF4-FFF2-40B4-BE49-F238E27FC236}">
                    <a16:creationId xmlns:a16="http://schemas.microsoft.com/office/drawing/2014/main" id="{B3798934-816B-D845-ADA3-0F296C17803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81164540"/>
                  </p:ext>
                </p:extLst>
              </p:nvPr>
            </p:nvGraphicFramePr>
            <p:xfrm>
              <a:off x="9105971" y="1177806"/>
              <a:ext cx="2778570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3051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68859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708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1852" r="-305556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83333" r="-150000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224074" r="-83333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388889" b="-8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1852" t="-100000" r="-305556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83333" t="-100000" r="-150000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224074" t="-100000" r="-83333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7"/>
                          <a:stretch>
                            <a:fillRect l="-388889" t="-100000" b="-7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1852" t="-200000" r="-305556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83333" t="-200000" r="-150000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224074" t="-200000" r="-83333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7"/>
                          <a:stretch>
                            <a:fillRect l="-388889" t="-200000" b="-6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1852" t="-300000" r="-305556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83333" t="-300000" r="-150000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224074" t="-300000" r="-83333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7"/>
                          <a:stretch>
                            <a:fillRect l="-388889" t="-300000" b="-5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1852" t="-414286" r="-305556" b="-417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83333" t="-414286" r="-150000" b="-417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224074" t="-414286" r="-83333" b="-417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7"/>
                          <a:stretch>
                            <a:fillRect l="-388889" t="-414286" b="-41785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1852" t="-496552" r="-305556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83333" t="-496552" r="-150000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224074" t="-496552" r="-83333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7"/>
                          <a:stretch>
                            <a:fillRect l="-388889" t="-496552" b="-3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1852" t="-596552" r="-305556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83333" t="-596552" r="-150000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224074" t="-596552" r="-83333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7"/>
                          <a:stretch>
                            <a:fillRect l="-388889" t="-596552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1852" t="-696552" r="-305556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83333" t="-696552" r="-150000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224074" t="-696552" r="-83333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7"/>
                          <a:stretch>
                            <a:fillRect l="-388889" t="-696552" b="-1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1852" t="-796552" r="-305556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83333" t="-796552" r="-150000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224074" t="-796552" r="-83333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7"/>
                          <a:stretch>
                            <a:fillRect l="-388889" t="-796552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62CD9219-6160-0442-9FC1-D3134C4403F9}"/>
              </a:ext>
            </a:extLst>
          </p:cNvPr>
          <p:cNvGrpSpPr/>
          <p:nvPr/>
        </p:nvGrpSpPr>
        <p:grpSpPr>
          <a:xfrm>
            <a:off x="8940125" y="4616588"/>
            <a:ext cx="2891550" cy="1289326"/>
            <a:chOff x="7684951" y="4084198"/>
            <a:chExt cx="2891550" cy="12893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9049E4D3-3F68-EB46-84D2-E214B50DA21F}"/>
                    </a:ext>
                  </a:extLst>
                </p:cNvPr>
                <p:cNvSpPr/>
                <p:nvPr/>
              </p:nvSpPr>
              <p:spPr>
                <a:xfrm>
                  <a:off x="9890797" y="4979762"/>
                  <a:ext cx="685704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9049E4D3-3F68-EB46-84D2-E214B50DA21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90797" y="4979762"/>
                  <a:ext cx="685704" cy="389513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74A7ADBA-BAEB-3F4A-B6F4-71A3621A3925}"/>
                    </a:ext>
                  </a:extLst>
                </p:cNvPr>
                <p:cNvSpPr/>
                <p:nvPr/>
              </p:nvSpPr>
              <p:spPr>
                <a:xfrm>
                  <a:off x="7684951" y="4984011"/>
                  <a:ext cx="1049430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74A7ADBA-BAEB-3F4A-B6F4-71A3621A392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84951" y="4984011"/>
                  <a:ext cx="1049430" cy="389513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23E0DBB4-D9DC-7D45-A20A-D86D9468C10D}"/>
                    </a:ext>
                  </a:extLst>
                </p:cNvPr>
                <p:cNvSpPr/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59" name="Oval 158">
                  <a:extLst>
                    <a:ext uri="{FF2B5EF4-FFF2-40B4-BE49-F238E27FC236}">
                      <a16:creationId xmlns:a16="http://schemas.microsoft.com/office/drawing/2014/main" id="{BA57A76A-1A60-8D4B-A7E5-0DE4E3A414C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blipFill>
                  <a:blip r:embed="rId10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12D4531-7210-6943-8DFA-8BF69218A73A}"/>
                </a:ext>
              </a:extLst>
            </p:cNvPr>
            <p:cNvCxnSpPr>
              <a:cxnSpLocks/>
              <a:stCxn id="45" idx="0"/>
              <a:endCxn id="51" idx="1"/>
            </p:cNvCxnSpPr>
            <p:nvPr/>
          </p:nvCxnSpPr>
          <p:spPr>
            <a:xfrm flipV="1">
              <a:off x="8209666" y="4767595"/>
              <a:ext cx="958850" cy="2164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76711A1C-57A5-8D43-B234-8A5896243969}"/>
                </a:ext>
              </a:extLst>
            </p:cNvPr>
            <p:cNvCxnSpPr>
              <a:cxnSpLocks/>
              <a:stCxn id="46" idx="4"/>
              <a:endCxn id="51" idx="0"/>
            </p:cNvCxnSpPr>
            <p:nvPr/>
          </p:nvCxnSpPr>
          <p:spPr>
            <a:xfrm>
              <a:off x="9240083" y="4473711"/>
              <a:ext cx="433" cy="2218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DC040AC-CDE1-3046-813E-C5903743B04C}"/>
                </a:ext>
              </a:extLst>
            </p:cNvPr>
            <p:cNvCxnSpPr>
              <a:cxnSpLocks/>
              <a:stCxn id="44" idx="0"/>
              <a:endCxn id="51" idx="3"/>
            </p:cNvCxnSpPr>
            <p:nvPr/>
          </p:nvCxnSpPr>
          <p:spPr>
            <a:xfrm flipH="1" flipV="1">
              <a:off x="9312516" y="4767595"/>
              <a:ext cx="921133" cy="2121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849F90D1-53F1-9A41-9274-1513E7C63851}"/>
                </a:ext>
              </a:extLst>
            </p:cNvPr>
            <p:cNvGrpSpPr/>
            <p:nvPr/>
          </p:nvGrpSpPr>
          <p:grpSpPr>
            <a:xfrm>
              <a:off x="9168516" y="4695595"/>
              <a:ext cx="374191" cy="359151"/>
              <a:chOff x="9846969" y="2741408"/>
              <a:chExt cx="374191" cy="359151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CD5E273-FAE3-C44B-9ECA-94AD12DC509C}"/>
                  </a:ext>
                </a:extLst>
              </p:cNvPr>
              <p:cNvSpPr/>
              <p:nvPr/>
            </p:nvSpPr>
            <p:spPr>
              <a:xfrm>
                <a:off x="9846969" y="2741408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TextBox 51">
                    <a:extLst>
                      <a:ext uri="{FF2B5EF4-FFF2-40B4-BE49-F238E27FC236}">
                        <a16:creationId xmlns:a16="http://schemas.microsoft.com/office/drawing/2014/main" id="{22EAD4E9-5AED-BD40-8871-7AB1C4DD9DB7}"/>
                      </a:ext>
                    </a:extLst>
                  </p:cNvPr>
                  <p:cNvSpPr txBox="1"/>
                  <p:nvPr/>
                </p:nvSpPr>
                <p:spPr>
                  <a:xfrm>
                    <a:off x="9990969" y="2885115"/>
                    <a:ext cx="230191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sz="1400" b="1" i="1" smtClean="0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52" name="TextBox 51">
                    <a:extLst>
                      <a:ext uri="{FF2B5EF4-FFF2-40B4-BE49-F238E27FC236}">
                        <a16:creationId xmlns:a16="http://schemas.microsoft.com/office/drawing/2014/main" id="{22EAD4E9-5AED-BD40-8871-7AB1C4DD9DB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990969" y="2885115"/>
                    <a:ext cx="230191" cy="215444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15789" r="-5263" b="-1111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161701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A37EA-1F5D-6349-97AF-1B16D24FE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Independences: Examples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4F1BC10C-5D04-B549-927C-8E58543C528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6902"/>
                <a:ext cx="8644458" cy="4236435"/>
              </a:xfrm>
            </p:spPr>
            <p:txBody>
              <a:bodyPr/>
              <a:lstStyle/>
              <a:p>
                <a:r>
                  <a:rPr lang="en-GB" dirty="0">
                    <a:solidFill>
                      <a:schemeClr val="tx1"/>
                    </a:solidFill>
                  </a:rPr>
                  <a:t>Factorise the full joint into its factors based on independences: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𝑇𝑟𝑎𝑣𝑒𝑙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𝑆𝑖𝑐𝑘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</m:e>
                    </m:d>
                  </m:oMath>
                </a14:m>
                <a:endParaRPr lang="en-GB" dirty="0">
                  <a:solidFill>
                    <a:schemeClr val="accent2"/>
                  </a:solidFill>
                </a:endParaRPr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pPr lvl="1"/>
                <a:r>
                  <a:rPr lang="en-GB" dirty="0">
                    <a:solidFill>
                      <a:schemeClr val="accent1"/>
                    </a:solidFill>
                  </a:rPr>
                  <a:t>Usually fewer entries to store</a:t>
                </a: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4F1BC10C-5D04-B549-927C-8E58543C528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6902"/>
                <a:ext cx="8644458" cy="4236435"/>
              </a:xfrm>
              <a:blipFill>
                <a:blip r:embed="rId3"/>
                <a:stretch>
                  <a:fillRect l="-190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288B24-BD51-6D42-B17B-54087845E8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StaRAI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8BD24F-AC18-3441-A253-055581C289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26</a:t>
            </a:fld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0C30376-7C71-B24A-A506-8DCFD02B350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PGMs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87C496DF-FB89-E84F-BCF5-B355F15B426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5889745"/>
                  </p:ext>
                </p:extLst>
              </p:nvPr>
            </p:nvGraphicFramePr>
            <p:xfrm>
              <a:off x="5130506" y="2384898"/>
              <a:ext cx="1727333" cy="152841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34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6690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0208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sz="140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0.</m:t>
                              </m:r>
                              <m:r>
                                <a:rPr lang="de-DE" sz="1400" b="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75</m:t>
                              </m:r>
                            </m:oMath>
                          </a14:m>
                          <a:r>
                            <a:rPr lang="en-US" sz="1400" i="0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sz="140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0.</m:t>
                              </m:r>
                              <m:r>
                                <a:rPr lang="de-DE" sz="1400" b="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25</m:t>
                              </m:r>
                            </m:oMath>
                          </a14:m>
                          <a:r>
                            <a:rPr lang="en-US" sz="1400" i="0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sz="140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0.</m:t>
                              </m:r>
                              <m:r>
                                <a:rPr lang="de-DE" sz="1400" b="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6</m:t>
                              </m:r>
                            </m:oMath>
                          </a14:m>
                          <a:r>
                            <a:rPr lang="en-US" sz="1400" i="0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sz="140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0.</m:t>
                              </m:r>
                              <m:r>
                                <a:rPr lang="de-DE" sz="1400" b="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oMath>
                          </a14:m>
                          <a:r>
                            <a:rPr lang="en-US" sz="1400" i="0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87C496DF-FB89-E84F-BCF5-B355F15B426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5889745"/>
                  </p:ext>
                </p:extLst>
              </p:nvPr>
            </p:nvGraphicFramePr>
            <p:xfrm>
              <a:off x="5130506" y="2384898"/>
              <a:ext cx="1727333" cy="152841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34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6690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0208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4"/>
                          <a:stretch>
                            <a:fillRect r="-213636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4"/>
                          <a:stretch>
                            <a:fillRect l="-83019" r="-77358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4"/>
                          <a:stretch>
                            <a:fillRect l="-242500" r="-2500" b="-4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4"/>
                          <a:stretch>
                            <a:fillRect t="-96000" r="-213636" b="-2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4"/>
                          <a:stretch>
                            <a:fillRect l="-83019" t="-96000" r="-77358" b="-2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4"/>
                          <a:stretch>
                            <a:fillRect l="-242500" t="-96000" r="-2500" b="-29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4"/>
                          <a:stretch>
                            <a:fillRect t="-204167" r="-213636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4"/>
                          <a:stretch>
                            <a:fillRect l="-83019" t="-204167" r="-77358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4"/>
                          <a:stretch>
                            <a:fillRect l="-242500" t="-204167" r="-2500" b="-2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4"/>
                          <a:stretch>
                            <a:fillRect t="-292000" r="-213636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4"/>
                          <a:stretch>
                            <a:fillRect l="-83019" t="-292000" r="-77358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4"/>
                          <a:stretch>
                            <a:fillRect l="-242500" t="-292000" r="-2500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4"/>
                          <a:stretch>
                            <a:fillRect t="-408333" r="-21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4"/>
                          <a:stretch>
                            <a:fillRect l="-83019" t="-408333" r="-7735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4"/>
                          <a:stretch>
                            <a:fillRect l="-242500" t="-408333" r="-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Table 18">
                <a:extLst>
                  <a:ext uri="{FF2B5EF4-FFF2-40B4-BE49-F238E27FC236}">
                    <a16:creationId xmlns:a16="http://schemas.microsoft.com/office/drawing/2014/main" id="{9D26B422-84E7-F141-A43C-A05876A3522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11630491"/>
                  </p:ext>
                </p:extLst>
              </p:nvPr>
            </p:nvGraphicFramePr>
            <p:xfrm>
              <a:off x="7155815" y="2384898"/>
              <a:ext cx="1619256" cy="152841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34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83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0208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sz="140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0.</m:t>
                              </m:r>
                              <m:r>
                                <a:rPr lang="de-DE" sz="1400" b="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85</m:t>
                              </m:r>
                            </m:oMath>
                          </a14:m>
                          <a:r>
                            <a:rPr lang="en-US" sz="1400" i="0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sz="140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0.</m:t>
                              </m:r>
                              <m:r>
                                <a:rPr lang="de-DE" sz="1400" b="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15</m:t>
                              </m:r>
                            </m:oMath>
                          </a14:m>
                          <a:r>
                            <a:rPr lang="en-US" sz="1400" i="0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sz="140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0.</m:t>
                              </m:r>
                              <m:r>
                                <a:rPr lang="de-DE" sz="1400" b="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75</m:t>
                              </m:r>
                            </m:oMath>
                          </a14:m>
                          <a:r>
                            <a:rPr lang="en-US" sz="1400" i="0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sz="140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0.</m:t>
                              </m:r>
                              <m:r>
                                <a:rPr lang="de-DE" sz="1400" b="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25</m:t>
                              </m:r>
                            </m:oMath>
                          </a14:m>
                          <a:r>
                            <a:rPr lang="en-US" sz="1400" i="0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Table 18">
                <a:extLst>
                  <a:ext uri="{FF2B5EF4-FFF2-40B4-BE49-F238E27FC236}">
                    <a16:creationId xmlns:a16="http://schemas.microsoft.com/office/drawing/2014/main" id="{9D26B422-84E7-F141-A43C-A05876A3522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11630491"/>
                  </p:ext>
                </p:extLst>
              </p:nvPr>
            </p:nvGraphicFramePr>
            <p:xfrm>
              <a:off x="7155815" y="2384898"/>
              <a:ext cx="1619256" cy="152841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34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83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0208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2273" r="-193182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102273" r="-93182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222500" r="-2500" b="-4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2273" t="-96000" r="-193182" b="-2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102273" t="-96000" r="-93182" b="-2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222500" t="-96000" r="-2500" b="-29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2273" t="-204167" r="-193182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102273" t="-204167" r="-93182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222500" t="-204167" r="-2500" b="-2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2273" t="-292000" r="-193182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102273" t="-292000" r="-93182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222500" t="-292000" r="-2500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2273" t="-408333" r="-193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102273" t="-408333" r="-93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222500" t="-408333" r="-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1" name="Table 20">
                <a:extLst>
                  <a:ext uri="{FF2B5EF4-FFF2-40B4-BE49-F238E27FC236}">
                    <a16:creationId xmlns:a16="http://schemas.microsoft.com/office/drawing/2014/main" id="{DA114FFC-E988-424E-9558-B6CAB0FCEB8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13941957"/>
                  </p:ext>
                </p:extLst>
              </p:nvPr>
            </p:nvGraphicFramePr>
            <p:xfrm>
              <a:off x="3857923" y="2384898"/>
              <a:ext cx="962102" cy="917046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34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03757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sz="140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0.</m:t>
                              </m:r>
                              <m:r>
                                <a:rPr lang="de-DE" sz="1400" b="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8</m:t>
                              </m:r>
                            </m:oMath>
                          </a14:m>
                          <a:r>
                            <a:rPr lang="en-US" sz="1400" i="0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sz="140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0.</m:t>
                              </m:r>
                              <m:r>
                                <a:rPr lang="de-DE" sz="1400" b="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oMath>
                          </a14:m>
                          <a:r>
                            <a:rPr lang="en-US" sz="1400" i="0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1" name="Table 20">
                <a:extLst>
                  <a:ext uri="{FF2B5EF4-FFF2-40B4-BE49-F238E27FC236}">
                    <a16:creationId xmlns:a16="http://schemas.microsoft.com/office/drawing/2014/main" id="{DA114FFC-E988-424E-9558-B6CAB0FCEB8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13941957"/>
                  </p:ext>
                </p:extLst>
              </p:nvPr>
            </p:nvGraphicFramePr>
            <p:xfrm>
              <a:off x="3857923" y="2384898"/>
              <a:ext cx="962102" cy="917046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34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03757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6"/>
                          <a:stretch>
                            <a:fillRect l="-2222" r="-71111" b="-2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6"/>
                          <a:stretch>
                            <a:fillRect l="-143750" b="-2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6"/>
                          <a:stretch>
                            <a:fillRect l="-2222" t="-96000" r="-71111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6"/>
                          <a:stretch>
                            <a:fillRect l="-143750" t="-9600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6"/>
                          <a:stretch>
                            <a:fillRect l="-2222" t="-204167" r="-71111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6"/>
                          <a:stretch>
                            <a:fillRect l="-143750" t="-204167" b="-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8" name="Table 37">
                <a:extLst>
                  <a:ext uri="{FF2B5EF4-FFF2-40B4-BE49-F238E27FC236}">
                    <a16:creationId xmlns:a16="http://schemas.microsoft.com/office/drawing/2014/main" id="{220C593E-CAC2-AB44-B419-841F5B5A70A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73809390"/>
                  </p:ext>
                </p:extLst>
              </p:nvPr>
            </p:nvGraphicFramePr>
            <p:xfrm>
              <a:off x="5155459" y="4032624"/>
              <a:ext cx="1880382" cy="916068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34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322037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𝑡𝑟𝑎𝑣𝑒𝑙</m:t>
                                    </m:r>
                                  </m:e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𝐸𝑝𝑖𝑑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sz="140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0.</m:t>
                              </m:r>
                              <m:r>
                                <a:rPr lang="de-DE" sz="1400" b="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25</m:t>
                              </m:r>
                            </m:oMath>
                          </a14:m>
                          <a:r>
                            <a:rPr lang="en-US" sz="1400" i="0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29377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sz="140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0.</m:t>
                              </m:r>
                              <m:r>
                                <a:rPr lang="de-DE" sz="1400" b="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oMath>
                          </a14:m>
                          <a:r>
                            <a:rPr lang="en-US" sz="1400" i="0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8" name="Table 37">
                <a:extLst>
                  <a:ext uri="{FF2B5EF4-FFF2-40B4-BE49-F238E27FC236}">
                    <a16:creationId xmlns:a16="http://schemas.microsoft.com/office/drawing/2014/main" id="{220C593E-CAC2-AB44-B419-841F5B5A70A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73809390"/>
                  </p:ext>
                </p:extLst>
              </p:nvPr>
            </p:nvGraphicFramePr>
            <p:xfrm>
              <a:off x="5155459" y="4032624"/>
              <a:ext cx="1880382" cy="916068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34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322037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7"/>
                          <a:stretch>
                            <a:fillRect t="-4167" r="-233333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7"/>
                          <a:stretch>
                            <a:fillRect l="-42857" t="-4167" b="-2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7"/>
                          <a:stretch>
                            <a:fillRect t="-100000" r="-233333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7"/>
                          <a:stretch>
                            <a:fillRect l="-42857" t="-100000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470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7"/>
                          <a:stretch>
                            <a:fillRect t="-208333" r="-2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7"/>
                          <a:stretch>
                            <a:fillRect l="-42857" t="-2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9" name="Table 38">
                <a:extLst>
                  <a:ext uri="{FF2B5EF4-FFF2-40B4-BE49-F238E27FC236}">
                    <a16:creationId xmlns:a16="http://schemas.microsoft.com/office/drawing/2014/main" id="{A8430A8D-F193-C848-A9D9-7926BEA53EB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02992870"/>
                  </p:ext>
                </p:extLst>
              </p:nvPr>
            </p:nvGraphicFramePr>
            <p:xfrm>
              <a:off x="7113580" y="4032624"/>
              <a:ext cx="1703726" cy="917046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34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145381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𝑠𝑖𝑐𝑘</m:t>
                                    </m:r>
                                  </m:e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𝐸𝑝𝑖𝑑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sz="140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0.</m:t>
                              </m:r>
                              <m:r>
                                <a:rPr lang="de-DE" sz="1400" b="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15</m:t>
                              </m:r>
                            </m:oMath>
                          </a14:m>
                          <a:r>
                            <a:rPr lang="en-US" sz="1400" i="0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sz="140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0.</m:t>
                              </m:r>
                              <m:r>
                                <a:rPr lang="de-DE" sz="1400" b="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25</m:t>
                              </m:r>
                            </m:oMath>
                          </a14:m>
                          <a:r>
                            <a:rPr lang="en-US" sz="1400" i="0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9" name="Table 38">
                <a:extLst>
                  <a:ext uri="{FF2B5EF4-FFF2-40B4-BE49-F238E27FC236}">
                    <a16:creationId xmlns:a16="http://schemas.microsoft.com/office/drawing/2014/main" id="{A8430A8D-F193-C848-A9D9-7926BEA53EB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02992870"/>
                  </p:ext>
                </p:extLst>
              </p:nvPr>
            </p:nvGraphicFramePr>
            <p:xfrm>
              <a:off x="7113580" y="4032624"/>
              <a:ext cx="1703726" cy="917046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34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145381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8"/>
                          <a:stretch>
                            <a:fillRect l="-2273" t="-4167" r="-206818" b="-2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8"/>
                          <a:stretch>
                            <a:fillRect l="-49451" t="-4167" b="-2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8"/>
                          <a:stretch>
                            <a:fillRect l="-2273" t="-100000" r="-206818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8"/>
                          <a:stretch>
                            <a:fillRect l="-49451" t="-10000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8"/>
                          <a:stretch>
                            <a:fillRect l="-2273" t="-208333" r="-206818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8"/>
                          <a:stretch>
                            <a:fillRect l="-49451" t="-208333" b="-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0" name="Table 39">
                <a:extLst>
                  <a:ext uri="{FF2B5EF4-FFF2-40B4-BE49-F238E27FC236}">
                    <a16:creationId xmlns:a16="http://schemas.microsoft.com/office/drawing/2014/main" id="{05487830-4490-6947-96F0-8D730B3B349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94480162"/>
                  </p:ext>
                </p:extLst>
              </p:nvPr>
            </p:nvGraphicFramePr>
            <p:xfrm>
              <a:off x="3967219" y="4032624"/>
              <a:ext cx="743509" cy="611364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74350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  <m:t>𝑒𝑝𝑖𝑑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US" sz="140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0.</m:t>
                              </m:r>
                              <m:r>
                                <a:rPr lang="de-DE" sz="1400" b="0" i="1" dirty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oMath>
                          </a14:m>
                          <a:r>
                            <a:rPr lang="en-US" sz="1400" i="0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0" name="Table 39">
                <a:extLst>
                  <a:ext uri="{FF2B5EF4-FFF2-40B4-BE49-F238E27FC236}">
                    <a16:creationId xmlns:a16="http://schemas.microsoft.com/office/drawing/2014/main" id="{05487830-4490-6947-96F0-8D730B3B349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94480162"/>
                  </p:ext>
                </p:extLst>
              </p:nvPr>
            </p:nvGraphicFramePr>
            <p:xfrm>
              <a:off x="3967219" y="4032624"/>
              <a:ext cx="743509" cy="611364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74350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9"/>
                          <a:stretch>
                            <a:fillRect l="-1695" t="-4000" r="-1695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9"/>
                          <a:stretch>
                            <a:fillRect l="-1695" t="-108333" r="-169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54" name="Group 53">
            <a:extLst>
              <a:ext uri="{FF2B5EF4-FFF2-40B4-BE49-F238E27FC236}">
                <a16:creationId xmlns:a16="http://schemas.microsoft.com/office/drawing/2014/main" id="{1B931A34-F932-924E-BF46-9A4CD1BEDCEA}"/>
              </a:ext>
            </a:extLst>
          </p:cNvPr>
          <p:cNvGrpSpPr/>
          <p:nvPr/>
        </p:nvGrpSpPr>
        <p:grpSpPr>
          <a:xfrm>
            <a:off x="8940125" y="4616588"/>
            <a:ext cx="2891550" cy="1289326"/>
            <a:chOff x="7684951" y="4084198"/>
            <a:chExt cx="2891550" cy="12893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A21DC80D-80BC-9F4A-8B3F-DB7B771976CF}"/>
                    </a:ext>
                  </a:extLst>
                </p:cNvPr>
                <p:cNvSpPr/>
                <p:nvPr/>
              </p:nvSpPr>
              <p:spPr>
                <a:xfrm>
                  <a:off x="9890797" y="4979762"/>
                  <a:ext cx="685704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A21DC80D-80BC-9F4A-8B3F-DB7B771976C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90797" y="4979762"/>
                  <a:ext cx="685704" cy="389513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34E0748A-C062-B643-9507-FD5278D40DE1}"/>
                    </a:ext>
                  </a:extLst>
                </p:cNvPr>
                <p:cNvSpPr/>
                <p:nvPr/>
              </p:nvSpPr>
              <p:spPr>
                <a:xfrm>
                  <a:off x="7684951" y="4984011"/>
                  <a:ext cx="1049430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34E0748A-C062-B643-9507-FD5278D40DE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84951" y="4984011"/>
                  <a:ext cx="1049430" cy="389513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C95083EC-542E-1A49-87D2-E29803DD2995}"/>
                    </a:ext>
                  </a:extLst>
                </p:cNvPr>
                <p:cNvSpPr/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59" name="Oval 158">
                  <a:extLst>
                    <a:ext uri="{FF2B5EF4-FFF2-40B4-BE49-F238E27FC236}">
                      <a16:creationId xmlns:a16="http://schemas.microsoft.com/office/drawing/2014/main" id="{BA57A76A-1A60-8D4B-A7E5-0DE4E3A414C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blipFill>
                  <a:blip r:embed="rId12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0B7354AA-27D6-BF4E-A88F-16440CEBEEC1}"/>
                </a:ext>
              </a:extLst>
            </p:cNvPr>
            <p:cNvCxnSpPr>
              <a:cxnSpLocks/>
              <a:stCxn id="56" idx="0"/>
              <a:endCxn id="62" idx="1"/>
            </p:cNvCxnSpPr>
            <p:nvPr/>
          </p:nvCxnSpPr>
          <p:spPr>
            <a:xfrm flipV="1">
              <a:off x="8209666" y="4767595"/>
              <a:ext cx="958850" cy="2164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9401634-1651-544F-A332-3603327767B0}"/>
                </a:ext>
              </a:extLst>
            </p:cNvPr>
            <p:cNvCxnSpPr>
              <a:cxnSpLocks/>
              <a:stCxn id="57" idx="4"/>
              <a:endCxn id="62" idx="0"/>
            </p:cNvCxnSpPr>
            <p:nvPr/>
          </p:nvCxnSpPr>
          <p:spPr>
            <a:xfrm>
              <a:off x="9240083" y="4473711"/>
              <a:ext cx="433" cy="2218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8C40EF4F-140E-834E-9CA4-178EAF52741C}"/>
                </a:ext>
              </a:extLst>
            </p:cNvPr>
            <p:cNvCxnSpPr>
              <a:cxnSpLocks/>
              <a:stCxn id="55" idx="0"/>
              <a:endCxn id="62" idx="3"/>
            </p:cNvCxnSpPr>
            <p:nvPr/>
          </p:nvCxnSpPr>
          <p:spPr>
            <a:xfrm flipH="1" flipV="1">
              <a:off x="9312516" y="4767595"/>
              <a:ext cx="921133" cy="2121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EA22AA04-4990-1541-B3FF-B7C4E53EC138}"/>
                </a:ext>
              </a:extLst>
            </p:cNvPr>
            <p:cNvGrpSpPr/>
            <p:nvPr/>
          </p:nvGrpSpPr>
          <p:grpSpPr>
            <a:xfrm>
              <a:off x="9168516" y="4695595"/>
              <a:ext cx="374191" cy="359151"/>
              <a:chOff x="9846969" y="2741408"/>
              <a:chExt cx="374191" cy="359151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31BB137F-F3B9-DE4B-9EDA-6DAADBB6C2C2}"/>
                  </a:ext>
                </a:extLst>
              </p:cNvPr>
              <p:cNvSpPr/>
              <p:nvPr/>
            </p:nvSpPr>
            <p:spPr>
              <a:xfrm>
                <a:off x="9846969" y="2741408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CE7C0636-D7B7-F349-A009-B900A3F3A0D8}"/>
                      </a:ext>
                    </a:extLst>
                  </p:cNvPr>
                  <p:cNvSpPr txBox="1"/>
                  <p:nvPr/>
                </p:nvSpPr>
                <p:spPr>
                  <a:xfrm>
                    <a:off x="9990969" y="2885115"/>
                    <a:ext cx="230191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sz="1400" b="1" i="1" smtClean="0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CE7C0636-D7B7-F349-A009-B900A3F3A0D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990969" y="2885115"/>
                    <a:ext cx="230191" cy="215444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15789" r="-5263" b="-1111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4" name="Table 63">
                <a:extLst>
                  <a:ext uri="{FF2B5EF4-FFF2-40B4-BE49-F238E27FC236}">
                    <a16:creationId xmlns:a16="http://schemas.microsoft.com/office/drawing/2014/main" id="{570811BA-9978-3D43-BDA9-EF02919528E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16893145"/>
                  </p:ext>
                </p:extLst>
              </p:nvPr>
            </p:nvGraphicFramePr>
            <p:xfrm>
              <a:off x="9105971" y="1177806"/>
              <a:ext cx="2778570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3051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68859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708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𝑆𝑖𝑐𝑘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</m:t>
                                </m:r>
                                <m:r>
                                  <a:rPr lang="de-DE" sz="1800" b="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51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</m:t>
                                </m:r>
                                <m:r>
                                  <a:rPr lang="de-DE" sz="1800" b="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09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</m:t>
                                </m:r>
                                <m:r>
                                  <a:rPr lang="de-DE" sz="1800" b="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17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</m:t>
                                </m:r>
                                <m:r>
                                  <a:rPr lang="de-DE" sz="1800" b="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</m:t>
                                </m:r>
                                <m:r>
                                  <a:rPr lang="de-DE" sz="1800" b="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9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</m:t>
                                </m:r>
                                <m:r>
                                  <a:rPr lang="de-DE" sz="1800" b="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</m:t>
                                </m:r>
                                <m:r>
                                  <a:rPr lang="de-DE" sz="1800" b="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0.02</m:t>
                                </m:r>
                              </m:oMath>
                            </m:oMathPara>
                          </a14:m>
                          <a:endParaRPr lang="en-US" sz="1800" i="0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4" name="Table 63">
                <a:extLst>
                  <a:ext uri="{FF2B5EF4-FFF2-40B4-BE49-F238E27FC236}">
                    <a16:creationId xmlns:a16="http://schemas.microsoft.com/office/drawing/2014/main" id="{570811BA-9978-3D43-BDA9-EF02919528E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16893145"/>
                  </p:ext>
                </p:extLst>
              </p:nvPr>
            </p:nvGraphicFramePr>
            <p:xfrm>
              <a:off x="9105971" y="1177806"/>
              <a:ext cx="2778570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3051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68859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708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l="-1852" r="-305556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l="-83333" r="-150000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l="-224074" r="-83333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l="-388889" b="-8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l="-1852" t="-100000" r="-305556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l="-83333" t="-100000" r="-150000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l="-224074" t="-100000" r="-83333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4"/>
                          <a:stretch>
                            <a:fillRect l="-388889" t="-100000" b="-7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l="-1852" t="-200000" r="-305556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l="-83333" t="-200000" r="-150000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l="-224074" t="-200000" r="-83333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4"/>
                          <a:stretch>
                            <a:fillRect l="-388889" t="-200000" b="-6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l="-1852" t="-300000" r="-305556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l="-83333" t="-300000" r="-150000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l="-224074" t="-300000" r="-83333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4"/>
                          <a:stretch>
                            <a:fillRect l="-388889" t="-300000" b="-5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l="-1852" t="-414286" r="-305556" b="-417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l="-83333" t="-414286" r="-150000" b="-417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l="-224074" t="-414286" r="-83333" b="-417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4"/>
                          <a:stretch>
                            <a:fillRect l="-388889" t="-414286" b="-41785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l="-1852" t="-496552" r="-305556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l="-83333" t="-496552" r="-150000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l="-224074" t="-496552" r="-83333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4"/>
                          <a:stretch>
                            <a:fillRect l="-388889" t="-496552" b="-3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l="-1852" t="-596552" r="-305556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l="-83333" t="-596552" r="-150000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l="-224074" t="-596552" r="-83333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4"/>
                          <a:stretch>
                            <a:fillRect l="-388889" t="-596552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l="-1852" t="-696552" r="-305556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l="-83333" t="-696552" r="-150000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l="-224074" t="-696552" r="-83333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4"/>
                          <a:stretch>
                            <a:fillRect l="-388889" t="-696552" b="-1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l="-1852" t="-796552" r="-305556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l="-83333" t="-796552" r="-150000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4"/>
                          <a:stretch>
                            <a:fillRect l="-224074" t="-796552" r="-83333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4"/>
                          <a:stretch>
                            <a:fillRect l="-388889" t="-796552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65" name="Group 64">
            <a:extLst>
              <a:ext uri="{FF2B5EF4-FFF2-40B4-BE49-F238E27FC236}">
                <a16:creationId xmlns:a16="http://schemas.microsoft.com/office/drawing/2014/main" id="{116BAD57-FC8B-BF41-899C-6682E48B3BC7}"/>
              </a:ext>
            </a:extLst>
          </p:cNvPr>
          <p:cNvGrpSpPr/>
          <p:nvPr/>
        </p:nvGrpSpPr>
        <p:grpSpPr>
          <a:xfrm>
            <a:off x="668397" y="2384898"/>
            <a:ext cx="2891550" cy="1289326"/>
            <a:chOff x="4640425" y="2153961"/>
            <a:chExt cx="2891550" cy="12893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B6B49E39-6F9C-094B-8044-DB9A8D80E0E8}"/>
                    </a:ext>
                  </a:extLst>
                </p:cNvPr>
                <p:cNvSpPr/>
                <p:nvPr/>
              </p:nvSpPr>
              <p:spPr>
                <a:xfrm>
                  <a:off x="6846271" y="3049525"/>
                  <a:ext cx="685704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B6B49E39-6F9C-094B-8044-DB9A8D80E0E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46271" y="3049525"/>
                  <a:ext cx="685704" cy="389513"/>
                </a:xfrm>
                <a:prstGeom prst="ellipse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2E27C237-707B-534C-B8CE-A78574D9B53A}"/>
                    </a:ext>
                  </a:extLst>
                </p:cNvPr>
                <p:cNvSpPr/>
                <p:nvPr/>
              </p:nvSpPr>
              <p:spPr>
                <a:xfrm>
                  <a:off x="4640425" y="3053774"/>
                  <a:ext cx="1049430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2E27C237-707B-534C-B8CE-A78574D9B53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40425" y="3053774"/>
                  <a:ext cx="1049430" cy="389513"/>
                </a:xfrm>
                <a:prstGeom prst="ellipse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43A72963-D146-304A-A0F1-E0B9DD02F6E4}"/>
                    </a:ext>
                  </a:extLst>
                </p:cNvPr>
                <p:cNvSpPr/>
                <p:nvPr/>
              </p:nvSpPr>
              <p:spPr>
                <a:xfrm>
                  <a:off x="5827806" y="2153961"/>
                  <a:ext cx="7586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CFBCD3DB-E131-C248-A9B5-2C682863872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27806" y="2153961"/>
                  <a:ext cx="758649" cy="389513"/>
                </a:xfrm>
                <a:prstGeom prst="ellipse">
                  <a:avLst/>
                </a:prstGeom>
                <a:blipFill>
                  <a:blip r:embed="rId22"/>
                  <a:stretch>
                    <a:fillRect b="-9375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90B3A482-02DF-4049-A057-68EB07F9CD8C}"/>
                </a:ext>
              </a:extLst>
            </p:cNvPr>
            <p:cNvCxnSpPr>
              <a:cxnSpLocks/>
              <a:stCxn id="67" idx="0"/>
              <a:endCxn id="72" idx="2"/>
            </p:cNvCxnSpPr>
            <p:nvPr/>
          </p:nvCxnSpPr>
          <p:spPr>
            <a:xfrm flipH="1" flipV="1">
              <a:off x="5165000" y="2828927"/>
              <a:ext cx="140" cy="2248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E008AAA-8D1A-F74D-8133-D5A1A34186BD}"/>
                </a:ext>
              </a:extLst>
            </p:cNvPr>
            <p:cNvCxnSpPr>
              <a:cxnSpLocks/>
              <a:stCxn id="68" idx="3"/>
              <a:endCxn id="72" idx="0"/>
            </p:cNvCxnSpPr>
            <p:nvPr/>
          </p:nvCxnSpPr>
          <p:spPr>
            <a:xfrm flipH="1">
              <a:off x="5165000" y="2486431"/>
              <a:ext cx="773908" cy="19849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FFA16151-2842-1F47-8BAF-9F18163A7518}"/>
                </a:ext>
              </a:extLst>
            </p:cNvPr>
            <p:cNvCxnSpPr>
              <a:cxnSpLocks/>
              <a:stCxn id="66" idx="0"/>
              <a:endCxn id="74" idx="2"/>
            </p:cNvCxnSpPr>
            <p:nvPr/>
          </p:nvCxnSpPr>
          <p:spPr>
            <a:xfrm flipH="1" flipV="1">
              <a:off x="7188983" y="2824678"/>
              <a:ext cx="140" cy="2248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9BC467FC-B030-2842-843B-54CEA1774D79}"/>
                </a:ext>
              </a:extLst>
            </p:cNvPr>
            <p:cNvSpPr/>
            <p:nvPr/>
          </p:nvSpPr>
          <p:spPr>
            <a:xfrm>
              <a:off x="5093000" y="268492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CEEECEA-45B4-BC49-91E4-2E88146AB900}"/>
                </a:ext>
              </a:extLst>
            </p:cNvPr>
            <p:cNvCxnSpPr>
              <a:cxnSpLocks/>
              <a:stCxn id="68" idx="5"/>
              <a:endCxn id="74" idx="0"/>
            </p:cNvCxnSpPr>
            <p:nvPr/>
          </p:nvCxnSpPr>
          <p:spPr>
            <a:xfrm>
              <a:off x="6475353" y="2486431"/>
              <a:ext cx="713630" cy="1942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D474884-0596-774E-A8D7-9E72D8B989DD}"/>
                </a:ext>
              </a:extLst>
            </p:cNvPr>
            <p:cNvSpPr/>
            <p:nvPr/>
          </p:nvSpPr>
          <p:spPr>
            <a:xfrm>
              <a:off x="7116983" y="2680678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59B053C-7CD2-A14B-8130-3DCBF2AC750A}"/>
                </a:ext>
              </a:extLst>
            </p:cNvPr>
            <p:cNvCxnSpPr>
              <a:cxnSpLocks/>
              <a:stCxn id="68" idx="6"/>
              <a:endCxn id="76" idx="1"/>
            </p:cNvCxnSpPr>
            <p:nvPr/>
          </p:nvCxnSpPr>
          <p:spPr>
            <a:xfrm flipV="1">
              <a:off x="6586455" y="2348717"/>
              <a:ext cx="245713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FB495B27-2FED-F445-9D1A-9D31F8588310}"/>
                </a:ext>
              </a:extLst>
            </p:cNvPr>
            <p:cNvSpPr/>
            <p:nvPr/>
          </p:nvSpPr>
          <p:spPr>
            <a:xfrm>
              <a:off x="6832168" y="227671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49052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5EAC21C-21E7-DC47-9AE1-F7617B662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Finding a Compact Encoding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75D43C05-D648-4E43-9086-8DCF0750225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GB" dirty="0"/>
                  <a:t>At beginning: Everything connected with everything in full joint</a:t>
                </a:r>
              </a:p>
              <a:p>
                <a:r>
                  <a:rPr lang="en-GB" dirty="0"/>
                  <a:t>Find (conditional) independences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de-DE" b="1" i="1" dirty="0" smtClean="0">
                            <a:latin typeface="Cambria Math" panose="02040503050406030204" pitchFamily="18" charset="0"/>
                          </a:rPr>
                          <m:t>𝑹</m:t>
                        </m:r>
                      </m:sub>
                    </m:sSub>
                  </m:oMath>
                </a14:m>
                <a:endParaRPr lang="de-DE" dirty="0"/>
              </a:p>
              <a:p>
                <a:pPr lvl="1"/>
                <a:r>
                  <a:rPr lang="en-GB" dirty="0"/>
                  <a:t>Check every possible combination </a:t>
                </a:r>
                <a:r>
                  <a:rPr lang="en-GB" dirty="0">
                    <a:solidFill>
                      <a:srgbClr val="FFC000"/>
                    </a:solidFill>
                  </a:rPr>
                  <a:t>➝ Combinatorial explosion!</a:t>
                </a:r>
              </a:p>
              <a:p>
                <a:pPr lvl="2"/>
                <a:r>
                  <a:rPr lang="en-GB" dirty="0"/>
                  <a:t>E.g., (many more)</a:t>
                </a:r>
              </a:p>
              <a:p>
                <a:pPr lvl="3"/>
                <a14:m>
                  <m:oMath xmlns:m="http://schemas.openxmlformats.org/officeDocument/2006/math"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𝑆𝑖𝑐𝑘</m:t>
                        </m:r>
                      </m:e>
                    </m:d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𝑆𝑖𝑐𝑘</m:t>
                        </m:r>
                      </m:e>
                    </m:d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𝑆𝑖𝑐𝑘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Partitions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de-DE" b="1" i="1" dirty="0">
                            <a:latin typeface="Cambria Math" panose="02040503050406030204" pitchFamily="18" charset="0"/>
                          </a:rPr>
                          <m:t>𝑹</m:t>
                        </m:r>
                      </m:sub>
                    </m:sSub>
                  </m:oMath>
                </a14:m>
                <a:r>
                  <a:rPr lang="en-GB" dirty="0"/>
                  <a:t> into a </a:t>
                </a:r>
                <a:r>
                  <a:rPr lang="en-GB" dirty="0">
                    <a:solidFill>
                      <a:schemeClr val="accent1"/>
                    </a:solidFill>
                  </a:rPr>
                  <a:t>set of factors</a:t>
                </a:r>
              </a:p>
              <a:p>
                <a:pPr lvl="2"/>
                <a:r>
                  <a:rPr lang="en-GB" dirty="0"/>
                  <a:t>Deletes connections between random variables</a:t>
                </a:r>
              </a:p>
              <a:p>
                <a:r>
                  <a:rPr lang="en-GB" dirty="0"/>
                  <a:t>Alternative:</a:t>
                </a:r>
              </a:p>
              <a:p>
                <a:pPr lvl="1"/>
                <a:r>
                  <a:rPr lang="en-GB" dirty="0"/>
                  <a:t>Start with no connections, add factors</a:t>
                </a:r>
              </a:p>
              <a:p>
                <a:pPr lvl="1"/>
                <a:r>
                  <a:rPr lang="en-GB" dirty="0"/>
                  <a:t>More later (➝ </a:t>
                </a:r>
                <a:r>
                  <a:rPr lang="en-GB" i="1" dirty="0"/>
                  <a:t>Section 5: Lifted Learning</a:t>
                </a:r>
                <a:r>
                  <a:rPr lang="en-GB" dirty="0"/>
                  <a:t>)</a:t>
                </a:r>
              </a:p>
              <a:p>
                <a:r>
                  <a:rPr lang="en-GB" dirty="0"/>
                  <a:t>For now, assume that we have a factorised model</a:t>
                </a:r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75D43C05-D648-4E43-9086-8DCF0750225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75DB61-CC35-D248-AF6C-F928AAC1BD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27</a:t>
            </a:fld>
            <a:endParaRPr lang="en-GB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6AB7B9-CF3F-0D43-B713-CBA03ECE70F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PGMs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8C06A9-ACBF-7F44-9860-83161DA599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9B16DD45-6020-F34F-BE66-432644BB363A}"/>
              </a:ext>
            </a:extLst>
          </p:cNvPr>
          <p:cNvGrpSpPr/>
          <p:nvPr/>
        </p:nvGrpSpPr>
        <p:grpSpPr>
          <a:xfrm>
            <a:off x="8940125" y="4616588"/>
            <a:ext cx="2891550" cy="1289326"/>
            <a:chOff x="7684951" y="4084198"/>
            <a:chExt cx="2891550" cy="12893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0" name="Oval 239">
                  <a:extLst>
                    <a:ext uri="{FF2B5EF4-FFF2-40B4-BE49-F238E27FC236}">
                      <a16:creationId xmlns:a16="http://schemas.microsoft.com/office/drawing/2014/main" id="{968C2BBF-F840-5144-B8C1-DF1222DD3C4F}"/>
                    </a:ext>
                  </a:extLst>
                </p:cNvPr>
                <p:cNvSpPr/>
                <p:nvPr/>
              </p:nvSpPr>
              <p:spPr>
                <a:xfrm>
                  <a:off x="9890797" y="4979762"/>
                  <a:ext cx="685704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40" name="Oval 239">
                  <a:extLst>
                    <a:ext uri="{FF2B5EF4-FFF2-40B4-BE49-F238E27FC236}">
                      <a16:creationId xmlns:a16="http://schemas.microsoft.com/office/drawing/2014/main" id="{968C2BBF-F840-5144-B8C1-DF1222DD3C4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90797" y="4979762"/>
                  <a:ext cx="685704" cy="389513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1" name="Oval 240">
                  <a:extLst>
                    <a:ext uri="{FF2B5EF4-FFF2-40B4-BE49-F238E27FC236}">
                      <a16:creationId xmlns:a16="http://schemas.microsoft.com/office/drawing/2014/main" id="{A7F01720-2098-1348-AAF9-D702C004597C}"/>
                    </a:ext>
                  </a:extLst>
                </p:cNvPr>
                <p:cNvSpPr/>
                <p:nvPr/>
              </p:nvSpPr>
              <p:spPr>
                <a:xfrm>
                  <a:off x="7684951" y="4984011"/>
                  <a:ext cx="1049430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41" name="Oval 240">
                  <a:extLst>
                    <a:ext uri="{FF2B5EF4-FFF2-40B4-BE49-F238E27FC236}">
                      <a16:creationId xmlns:a16="http://schemas.microsoft.com/office/drawing/2014/main" id="{A7F01720-2098-1348-AAF9-D702C004597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84951" y="4984011"/>
                  <a:ext cx="1049430" cy="389513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2" name="Oval 241">
                  <a:extLst>
                    <a:ext uri="{FF2B5EF4-FFF2-40B4-BE49-F238E27FC236}">
                      <a16:creationId xmlns:a16="http://schemas.microsoft.com/office/drawing/2014/main" id="{B71D1D6D-061A-1B4E-8B6D-49A8EA7434A6}"/>
                    </a:ext>
                  </a:extLst>
                </p:cNvPr>
                <p:cNvSpPr/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59" name="Oval 158">
                  <a:extLst>
                    <a:ext uri="{FF2B5EF4-FFF2-40B4-BE49-F238E27FC236}">
                      <a16:creationId xmlns:a16="http://schemas.microsoft.com/office/drawing/2014/main" id="{BA57A76A-1A60-8D4B-A7E5-0DE4E3A414C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blipFill>
                  <a:blip r:embed="rId10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4D87EB8B-85FB-594C-B63C-8972DC90E876}"/>
                </a:ext>
              </a:extLst>
            </p:cNvPr>
            <p:cNvCxnSpPr>
              <a:cxnSpLocks/>
              <a:stCxn id="241" idx="0"/>
              <a:endCxn id="247" idx="1"/>
            </p:cNvCxnSpPr>
            <p:nvPr/>
          </p:nvCxnSpPr>
          <p:spPr>
            <a:xfrm flipV="1">
              <a:off x="8209666" y="4767595"/>
              <a:ext cx="958850" cy="2164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78B8927F-3B40-3C4F-AA82-E95019EE4C6F}"/>
                </a:ext>
              </a:extLst>
            </p:cNvPr>
            <p:cNvCxnSpPr>
              <a:cxnSpLocks/>
              <a:stCxn id="242" idx="4"/>
              <a:endCxn id="247" idx="0"/>
            </p:cNvCxnSpPr>
            <p:nvPr/>
          </p:nvCxnSpPr>
          <p:spPr>
            <a:xfrm>
              <a:off x="9240083" y="4473711"/>
              <a:ext cx="433" cy="2218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8E68CB4C-DA25-7E44-BF4D-C19969DB283C}"/>
                </a:ext>
              </a:extLst>
            </p:cNvPr>
            <p:cNvCxnSpPr>
              <a:cxnSpLocks/>
              <a:stCxn id="240" idx="0"/>
              <a:endCxn id="247" idx="3"/>
            </p:cNvCxnSpPr>
            <p:nvPr/>
          </p:nvCxnSpPr>
          <p:spPr>
            <a:xfrm flipH="1" flipV="1">
              <a:off x="9312516" y="4767595"/>
              <a:ext cx="921133" cy="2121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E31187F7-6ACE-6C4C-AA29-506C3B34389E}"/>
                </a:ext>
              </a:extLst>
            </p:cNvPr>
            <p:cNvGrpSpPr/>
            <p:nvPr/>
          </p:nvGrpSpPr>
          <p:grpSpPr>
            <a:xfrm>
              <a:off x="9168516" y="4695595"/>
              <a:ext cx="374191" cy="359151"/>
              <a:chOff x="9846969" y="2741408"/>
              <a:chExt cx="374191" cy="359151"/>
            </a:xfrm>
          </p:grpSpPr>
          <p:sp>
            <p:nvSpPr>
              <p:cNvPr id="247" name="Rectangle 246">
                <a:extLst>
                  <a:ext uri="{FF2B5EF4-FFF2-40B4-BE49-F238E27FC236}">
                    <a16:creationId xmlns:a16="http://schemas.microsoft.com/office/drawing/2014/main" id="{DB9E14A5-6F77-2146-9C19-251F3878CBA6}"/>
                  </a:ext>
                </a:extLst>
              </p:cNvPr>
              <p:cNvSpPr/>
              <p:nvPr/>
            </p:nvSpPr>
            <p:spPr>
              <a:xfrm>
                <a:off x="9846969" y="2741408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8" name="TextBox 247">
                    <a:extLst>
                      <a:ext uri="{FF2B5EF4-FFF2-40B4-BE49-F238E27FC236}">
                        <a16:creationId xmlns:a16="http://schemas.microsoft.com/office/drawing/2014/main" id="{A2474740-7A7B-DA4B-AC4D-B4A981B7F244}"/>
                      </a:ext>
                    </a:extLst>
                  </p:cNvPr>
                  <p:cNvSpPr txBox="1"/>
                  <p:nvPr/>
                </p:nvSpPr>
                <p:spPr>
                  <a:xfrm>
                    <a:off x="9990969" y="2885115"/>
                    <a:ext cx="230191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sz="1400" b="1" i="1" smtClean="0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248" name="TextBox 247">
                    <a:extLst>
                      <a:ext uri="{FF2B5EF4-FFF2-40B4-BE49-F238E27FC236}">
                        <a16:creationId xmlns:a16="http://schemas.microsoft.com/office/drawing/2014/main" id="{A2474740-7A7B-DA4B-AC4D-B4A981B7F24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990969" y="2885115"/>
                    <a:ext cx="230191" cy="215444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15789" r="-5263" b="-1111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250" name="Group 249">
            <a:extLst>
              <a:ext uri="{FF2B5EF4-FFF2-40B4-BE49-F238E27FC236}">
                <a16:creationId xmlns:a16="http://schemas.microsoft.com/office/drawing/2014/main" id="{4DDD2906-69EF-6447-B880-2B5AFA50439B}"/>
              </a:ext>
            </a:extLst>
          </p:cNvPr>
          <p:cNvGrpSpPr/>
          <p:nvPr/>
        </p:nvGrpSpPr>
        <p:grpSpPr>
          <a:xfrm>
            <a:off x="8661011" y="1772443"/>
            <a:ext cx="3007463" cy="2353797"/>
            <a:chOff x="8777020" y="1524917"/>
            <a:chExt cx="3007463" cy="235379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1" name="Oval 250">
                  <a:extLst>
                    <a:ext uri="{FF2B5EF4-FFF2-40B4-BE49-F238E27FC236}">
                      <a16:creationId xmlns:a16="http://schemas.microsoft.com/office/drawing/2014/main" id="{3D86A6F1-779B-2644-A845-85B0194E98C8}"/>
                    </a:ext>
                  </a:extLst>
                </p:cNvPr>
                <p:cNvSpPr/>
                <p:nvPr/>
              </p:nvSpPr>
              <p:spPr>
                <a:xfrm>
                  <a:off x="9950924" y="2991073"/>
                  <a:ext cx="685704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51" name="Oval 250">
                  <a:extLst>
                    <a:ext uri="{FF2B5EF4-FFF2-40B4-BE49-F238E27FC236}">
                      <a16:creationId xmlns:a16="http://schemas.microsoft.com/office/drawing/2014/main" id="{3D86A6F1-779B-2644-A845-85B0194E98C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50924" y="2991073"/>
                  <a:ext cx="685704" cy="389513"/>
                </a:xfrm>
                <a:prstGeom prst="ellipse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2" name="Oval 251">
                  <a:extLst>
                    <a:ext uri="{FF2B5EF4-FFF2-40B4-BE49-F238E27FC236}">
                      <a16:creationId xmlns:a16="http://schemas.microsoft.com/office/drawing/2014/main" id="{007FB79B-BC68-7040-A639-2F28821D3B8D}"/>
                    </a:ext>
                  </a:extLst>
                </p:cNvPr>
                <p:cNvSpPr/>
                <p:nvPr/>
              </p:nvSpPr>
              <p:spPr>
                <a:xfrm>
                  <a:off x="8777020" y="2903224"/>
                  <a:ext cx="1049430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52" name="Oval 251">
                  <a:extLst>
                    <a:ext uri="{FF2B5EF4-FFF2-40B4-BE49-F238E27FC236}">
                      <a16:creationId xmlns:a16="http://schemas.microsoft.com/office/drawing/2014/main" id="{007FB79B-BC68-7040-A639-2F28821D3B8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77020" y="2903224"/>
                  <a:ext cx="1049430" cy="389513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3" name="Oval 252">
                  <a:extLst>
                    <a:ext uri="{FF2B5EF4-FFF2-40B4-BE49-F238E27FC236}">
                      <a16:creationId xmlns:a16="http://schemas.microsoft.com/office/drawing/2014/main" id="{AD7577EC-C416-C64E-8004-6DDA9EE0851C}"/>
                    </a:ext>
                  </a:extLst>
                </p:cNvPr>
                <p:cNvSpPr/>
                <p:nvPr/>
              </p:nvSpPr>
              <p:spPr>
                <a:xfrm>
                  <a:off x="9128363" y="2397755"/>
                  <a:ext cx="7586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53" name="Oval 252">
                  <a:extLst>
                    <a:ext uri="{FF2B5EF4-FFF2-40B4-BE49-F238E27FC236}">
                      <a16:creationId xmlns:a16="http://schemas.microsoft.com/office/drawing/2014/main" id="{AD7577EC-C416-C64E-8004-6DDA9EE0851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28363" y="2397755"/>
                  <a:ext cx="758649" cy="389513"/>
                </a:xfrm>
                <a:prstGeom prst="ellipse">
                  <a:avLst/>
                </a:prstGeom>
                <a:blipFill>
                  <a:blip r:embed="rId14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id="{5FFFF512-BBD6-5843-A80A-9DACC6CCC35E}"/>
                </a:ext>
              </a:extLst>
            </p:cNvPr>
            <p:cNvCxnSpPr>
              <a:cxnSpLocks/>
              <a:stCxn id="252" idx="7"/>
              <a:endCxn id="264" idx="2"/>
            </p:cNvCxnSpPr>
            <p:nvPr/>
          </p:nvCxnSpPr>
          <p:spPr>
            <a:xfrm flipV="1">
              <a:off x="9672765" y="2428767"/>
              <a:ext cx="1809527" cy="531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5" name="Oval 254">
                  <a:extLst>
                    <a:ext uri="{FF2B5EF4-FFF2-40B4-BE49-F238E27FC236}">
                      <a16:creationId xmlns:a16="http://schemas.microsoft.com/office/drawing/2014/main" id="{C95CB41F-3BFC-4644-8402-6D658AB6CBC0}"/>
                    </a:ext>
                  </a:extLst>
                </p:cNvPr>
                <p:cNvSpPr/>
                <p:nvPr/>
              </p:nvSpPr>
              <p:spPr>
                <a:xfrm>
                  <a:off x="10392198" y="3489201"/>
                  <a:ext cx="898315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55" name="Oval 254">
                  <a:extLst>
                    <a:ext uri="{FF2B5EF4-FFF2-40B4-BE49-F238E27FC236}">
                      <a16:creationId xmlns:a16="http://schemas.microsoft.com/office/drawing/2014/main" id="{C95CB41F-3BFC-4644-8402-6D658AB6CBC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92198" y="3489201"/>
                  <a:ext cx="898315" cy="389513"/>
                </a:xfrm>
                <a:prstGeom prst="ellipse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A86EFD18-F9BA-1B41-BBAB-1DE402BA5E4A}"/>
                </a:ext>
              </a:extLst>
            </p:cNvPr>
            <p:cNvCxnSpPr>
              <a:cxnSpLocks/>
              <a:stCxn id="251" idx="7"/>
              <a:endCxn id="264" idx="2"/>
            </p:cNvCxnSpPr>
            <p:nvPr/>
          </p:nvCxnSpPr>
          <p:spPr>
            <a:xfrm flipV="1">
              <a:off x="10536209" y="2428767"/>
              <a:ext cx="946083" cy="61934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>
              <a:extLst>
                <a:ext uri="{FF2B5EF4-FFF2-40B4-BE49-F238E27FC236}">
                  <a16:creationId xmlns:a16="http://schemas.microsoft.com/office/drawing/2014/main" id="{2E796D12-B3BD-0A4C-AA48-61581639FE02}"/>
                </a:ext>
              </a:extLst>
            </p:cNvPr>
            <p:cNvCxnSpPr>
              <a:cxnSpLocks/>
              <a:stCxn id="255" idx="0"/>
              <a:endCxn id="264" idx="2"/>
            </p:cNvCxnSpPr>
            <p:nvPr/>
          </p:nvCxnSpPr>
          <p:spPr>
            <a:xfrm flipV="1">
              <a:off x="10841356" y="2428767"/>
              <a:ext cx="640936" cy="10604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8" name="Oval 257">
                  <a:extLst>
                    <a:ext uri="{FF2B5EF4-FFF2-40B4-BE49-F238E27FC236}">
                      <a16:creationId xmlns:a16="http://schemas.microsoft.com/office/drawing/2014/main" id="{903DDB64-B6CE-B943-9EAC-3DC95AC1D932}"/>
                    </a:ext>
                  </a:extLst>
                </p:cNvPr>
                <p:cNvSpPr/>
                <p:nvPr/>
              </p:nvSpPr>
              <p:spPr>
                <a:xfrm>
                  <a:off x="9644602" y="1897482"/>
                  <a:ext cx="627818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𝑁𝑎𝑡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58" name="Oval 257">
                  <a:extLst>
                    <a:ext uri="{FF2B5EF4-FFF2-40B4-BE49-F238E27FC236}">
                      <a16:creationId xmlns:a16="http://schemas.microsoft.com/office/drawing/2014/main" id="{903DDB64-B6CE-B943-9EAC-3DC95AC1D93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4602" y="1897482"/>
                  <a:ext cx="627818" cy="389513"/>
                </a:xfrm>
                <a:prstGeom prst="ellipse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29BD666F-CB68-1842-B3FF-44183626DC3E}"/>
                </a:ext>
              </a:extLst>
            </p:cNvPr>
            <p:cNvCxnSpPr>
              <a:cxnSpLocks/>
              <a:stCxn id="258" idx="6"/>
              <a:endCxn id="264" idx="1"/>
            </p:cNvCxnSpPr>
            <p:nvPr/>
          </p:nvCxnSpPr>
          <p:spPr>
            <a:xfrm>
              <a:off x="10272420" y="2092239"/>
              <a:ext cx="1137872" cy="2645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0" name="Oval 259">
                  <a:extLst>
                    <a:ext uri="{FF2B5EF4-FFF2-40B4-BE49-F238E27FC236}">
                      <a16:creationId xmlns:a16="http://schemas.microsoft.com/office/drawing/2014/main" id="{EAA87867-2F90-184A-B074-C654DC6261FD}"/>
                    </a:ext>
                  </a:extLst>
                </p:cNvPr>
                <p:cNvSpPr/>
                <p:nvPr/>
              </p:nvSpPr>
              <p:spPr>
                <a:xfrm>
                  <a:off x="10198876" y="1524917"/>
                  <a:ext cx="587335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60" name="Oval 259">
                  <a:extLst>
                    <a:ext uri="{FF2B5EF4-FFF2-40B4-BE49-F238E27FC236}">
                      <a16:creationId xmlns:a16="http://schemas.microsoft.com/office/drawing/2014/main" id="{EAA87867-2F90-184A-B074-C654DC6261F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98876" y="1524917"/>
                  <a:ext cx="587335" cy="389513"/>
                </a:xfrm>
                <a:prstGeom prst="ellipse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26F47478-0279-2F49-8642-EB57FC6B48AC}"/>
                </a:ext>
              </a:extLst>
            </p:cNvPr>
            <p:cNvCxnSpPr>
              <a:cxnSpLocks/>
              <a:stCxn id="260" idx="5"/>
              <a:endCxn id="264" idx="0"/>
            </p:cNvCxnSpPr>
            <p:nvPr/>
          </p:nvCxnSpPr>
          <p:spPr>
            <a:xfrm>
              <a:off x="10700198" y="1857387"/>
              <a:ext cx="782094" cy="42738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>
              <a:extLst>
                <a:ext uri="{FF2B5EF4-FFF2-40B4-BE49-F238E27FC236}">
                  <a16:creationId xmlns:a16="http://schemas.microsoft.com/office/drawing/2014/main" id="{782F8CFB-FB03-EC49-95A8-C7DED2749DD8}"/>
                </a:ext>
              </a:extLst>
            </p:cNvPr>
            <p:cNvCxnSpPr>
              <a:cxnSpLocks/>
              <a:stCxn id="253" idx="6"/>
              <a:endCxn id="264" idx="2"/>
            </p:cNvCxnSpPr>
            <p:nvPr/>
          </p:nvCxnSpPr>
          <p:spPr>
            <a:xfrm flipV="1">
              <a:off x="9887012" y="2428767"/>
              <a:ext cx="1595280" cy="163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3" name="Group 262">
              <a:extLst>
                <a:ext uri="{FF2B5EF4-FFF2-40B4-BE49-F238E27FC236}">
                  <a16:creationId xmlns:a16="http://schemas.microsoft.com/office/drawing/2014/main" id="{ADECA1CF-2F6D-2844-95E6-323F54009032}"/>
                </a:ext>
              </a:extLst>
            </p:cNvPr>
            <p:cNvGrpSpPr/>
            <p:nvPr/>
          </p:nvGrpSpPr>
          <p:grpSpPr>
            <a:xfrm>
              <a:off x="11410292" y="2284767"/>
              <a:ext cx="374191" cy="361404"/>
              <a:chOff x="9846969" y="2741408"/>
              <a:chExt cx="374191" cy="361404"/>
            </a:xfrm>
          </p:grpSpPr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DD65BA35-C2CF-FA4F-884F-D7C858F513A0}"/>
                  </a:ext>
                </a:extLst>
              </p:cNvPr>
              <p:cNvSpPr/>
              <p:nvPr/>
            </p:nvSpPr>
            <p:spPr>
              <a:xfrm>
                <a:off x="9846969" y="2741408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5" name="TextBox 264">
                    <a:extLst>
                      <a:ext uri="{FF2B5EF4-FFF2-40B4-BE49-F238E27FC236}">
                        <a16:creationId xmlns:a16="http://schemas.microsoft.com/office/drawing/2014/main" id="{2235071A-A775-CD47-BA58-9251FF660D54}"/>
                      </a:ext>
                    </a:extLst>
                  </p:cNvPr>
                  <p:cNvSpPr txBox="1"/>
                  <p:nvPr/>
                </p:nvSpPr>
                <p:spPr>
                  <a:xfrm>
                    <a:off x="9990969" y="2887368"/>
                    <a:ext cx="230191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sz="1400" b="1" i="1" smtClean="0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265" name="TextBox 264">
                    <a:extLst>
                      <a:ext uri="{FF2B5EF4-FFF2-40B4-BE49-F238E27FC236}">
                        <a16:creationId xmlns:a16="http://schemas.microsoft.com/office/drawing/2014/main" id="{2235071A-A775-CD47-BA58-9251FF660D5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990969" y="2887368"/>
                    <a:ext cx="230191" cy="215444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15789" r="-5263" b="-1111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3604170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Exponential Blowup!</a:t>
            </a:r>
            <a:r>
              <a:rPr lang="en-US" dirty="0">
                <a:solidFill>
                  <a:schemeClr val="accent2"/>
                </a:solidFill>
              </a:rPr>
              <a:t> ➝ Sparse Encoding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EB7AB81-1368-8442-B933-91A8A38E035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PGMs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9945F8-5FCA-0E41-A34C-145C88C5B9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pPr/>
              <a:t>28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2" name="Table 31">
                <a:extLst>
                  <a:ext uri="{FF2B5EF4-FFF2-40B4-BE49-F238E27FC236}">
                    <a16:creationId xmlns:a16="http://schemas.microsoft.com/office/drawing/2014/main" id="{7BA94398-204A-714D-92A5-D74724ED71BB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365694" y="1772443"/>
              <a:ext cx="5006849" cy="402336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914291454"/>
                        </a:ext>
                      </a:extLst>
                    </a:gridCol>
                    <a:gridCol w="688594">
                      <a:extLst>
                        <a:ext uri="{9D8B030D-6E8A-4147-A177-3AD203B41FA5}">
                          <a16:colId xmlns:a16="http://schemas.microsoft.com/office/drawing/2014/main" val="1582805298"/>
                        </a:ext>
                      </a:extLst>
                    </a:gridCol>
                    <a:gridCol w="724091">
                      <a:extLst>
                        <a:ext uri="{9D8B030D-6E8A-4147-A177-3AD203B41FA5}">
                          <a16:colId xmlns:a16="http://schemas.microsoft.com/office/drawing/2014/main" val="4243086082"/>
                        </a:ext>
                      </a:extLst>
                    </a:gridCol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3051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68859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6978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dirty="0" smtClean="0">
                                    <a:latin typeface="Cambria Math" panose="02040503050406030204" pitchFamily="18" charset="0"/>
                                  </a:rPr>
                                  <m:t>𝐴𝑐𝑐</m:t>
                                </m:r>
                              </m:oMath>
                            </m:oMathPara>
                          </a14:m>
                          <a:endParaRPr lang="en-US" sz="1800" b="0" dirty="0"/>
                        </a:p>
                      </a:txBody>
                      <a:tcPr marL="45720" marR="45720">
                        <a:lnL w="12700" cmpd="sng">
                          <a:noFill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</a:rPr>
                                  <m:t>𝑁𝑎𝑡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</a:rPr>
                                  <m:t>𝑇𝑟𝑒𝑎𝑡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𝑆𝑖𝑐</m:t>
                                </m:r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L w="12700" cmpd="sng">
                          <a:noFill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0.025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L w="12700" cmpd="sng">
                          <a:noFill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0.009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L w="12700" cmpd="sng">
                          <a:noFill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0.012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L w="12700" cmpd="sng">
                          <a:noFill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0.005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L w="12700" cmpd="sng">
                          <a:noFill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0.017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L w="12700" cmpd="sng">
                          <a:noFill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0.028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L w="12700" cmpd="sng">
                          <a:noFill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0.003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L w="12700" cmpd="sng">
                          <a:noFill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0.001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L w="12700" cmpd="sng">
                          <a:noFill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0.025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48755584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L w="12700" cmpd="sng">
                          <a:noFill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0.009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1281791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2" name="Table 31">
                <a:extLst>
                  <a:ext uri="{FF2B5EF4-FFF2-40B4-BE49-F238E27FC236}">
                    <a16:creationId xmlns:a16="http://schemas.microsoft.com/office/drawing/2014/main" id="{7BA94398-204A-714D-92A5-D74724ED71BB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365694" y="1772443"/>
              <a:ext cx="5006849" cy="402336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914291454"/>
                        </a:ext>
                      </a:extLst>
                    </a:gridCol>
                    <a:gridCol w="688594">
                      <a:extLst>
                        <a:ext uri="{9D8B030D-6E8A-4147-A177-3AD203B41FA5}">
                          <a16:colId xmlns:a16="http://schemas.microsoft.com/office/drawing/2014/main" val="1582805298"/>
                        </a:ext>
                      </a:extLst>
                    </a:gridCol>
                    <a:gridCol w="724091">
                      <a:extLst>
                        <a:ext uri="{9D8B030D-6E8A-4147-A177-3AD203B41FA5}">
                          <a16:colId xmlns:a16="http://schemas.microsoft.com/office/drawing/2014/main" val="4243086082"/>
                        </a:ext>
                      </a:extLst>
                    </a:gridCol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3051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68859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6978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12700" cmpd="sng">
                          <a:noFill/>
                        </a:lnL>
                        <a:blipFill>
                          <a:blip r:embed="rId3"/>
                          <a:stretch>
                            <a:fillRect t="-3448" r="-633333" b="-10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98182" t="-3448" r="-521818" b="-10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228" t="-3448" r="-403509" b="-10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01818" t="-3448" r="-318182" b="-10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40000" t="-3448" r="-169231" b="-10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520000" t="-3448" r="-100000" b="-10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620000" t="-3448" b="-10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12700" cmpd="sng">
                          <a:noFill/>
                        </a:lnL>
                        <a:blipFill>
                          <a:blip r:embed="rId3"/>
                          <a:stretch>
                            <a:fillRect t="-103448" r="-633333" b="-9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98182" t="-103448" r="-521818" b="-9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228" t="-103448" r="-403509" b="-9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01818" t="-103448" r="-318182" b="-9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40000" t="-103448" r="-169231" b="-9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520000" t="-103448" r="-100000" b="-9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620000" t="-103448" b="-9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12700" cmpd="sng">
                          <a:noFill/>
                        </a:lnL>
                        <a:blipFill>
                          <a:blip r:embed="rId3"/>
                          <a:stretch>
                            <a:fillRect t="-203448" r="-633333" b="-8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98182" t="-203448" r="-521818" b="-8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228" t="-203448" r="-403509" b="-8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01818" t="-203448" r="-318182" b="-8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40000" t="-203448" r="-169231" b="-8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520000" t="-203448" r="-100000" b="-8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620000" t="-203448" b="-8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12700" cmpd="sng">
                          <a:noFill/>
                        </a:lnL>
                        <a:blipFill>
                          <a:blip r:embed="rId3"/>
                          <a:stretch>
                            <a:fillRect t="-303448" r="-633333" b="-7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98182" t="-303448" r="-521818" b="-7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228" t="-303448" r="-403509" b="-7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01818" t="-303448" r="-318182" b="-7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40000" t="-303448" r="-169231" b="-7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520000" t="-303448" r="-100000" b="-7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620000" t="-303448" b="-7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12700" cmpd="sng">
                          <a:noFill/>
                        </a:lnL>
                        <a:blipFill>
                          <a:blip r:embed="rId3"/>
                          <a:stretch>
                            <a:fillRect t="-403448" r="-633333" b="-6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98182" t="-403448" r="-521818" b="-6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228" t="-403448" r="-403509" b="-6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01818" t="-403448" r="-318182" b="-6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40000" t="-403448" r="-169231" b="-6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520000" t="-403448" r="-100000" b="-6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620000" t="-403448" b="-6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12700" cmpd="sng">
                          <a:noFill/>
                        </a:lnL>
                        <a:blipFill>
                          <a:blip r:embed="rId3"/>
                          <a:stretch>
                            <a:fillRect t="-521429" r="-633333" b="-52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98182" t="-521429" r="-521818" b="-52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228" t="-521429" r="-403509" b="-52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01818" t="-521429" r="-318182" b="-52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40000" t="-521429" r="-169231" b="-52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520000" t="-521429" r="-100000" b="-52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620000" t="-521429" b="-5285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12700" cmpd="sng">
                          <a:noFill/>
                        </a:lnL>
                        <a:blipFill>
                          <a:blip r:embed="rId3"/>
                          <a:stretch>
                            <a:fillRect t="-600000" r="-633333" b="-4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98182" t="-600000" r="-521818" b="-4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228" t="-600000" r="-403509" b="-4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01818" t="-600000" r="-318182" b="-4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40000" t="-600000" r="-169231" b="-4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520000" t="-600000" r="-100000" b="-4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620000" t="-600000" b="-4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12700" cmpd="sng">
                          <a:noFill/>
                        </a:lnL>
                        <a:blipFill>
                          <a:blip r:embed="rId3"/>
                          <a:stretch>
                            <a:fillRect t="-700000" r="-633333" b="-3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98182" t="-700000" r="-521818" b="-3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228" t="-700000" r="-403509" b="-3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01818" t="-700000" r="-318182" b="-3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40000" t="-700000" r="-169231" b="-3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520000" t="-700000" r="-100000" b="-3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620000" t="-700000" b="-3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12700" cmpd="sng">
                          <a:noFill/>
                        </a:lnL>
                        <a:blipFill>
                          <a:blip r:embed="rId3"/>
                          <a:stretch>
                            <a:fillRect t="-800000" r="-633333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98182" t="-800000" r="-521818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228" t="-800000" r="-403509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01818" t="-800000" r="-318182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40000" t="-800000" r="-169231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520000" t="-800000" r="-100000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620000" t="-800000" b="-2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12700" cmpd="sng">
                          <a:noFill/>
                        </a:lnL>
                        <a:blipFill>
                          <a:blip r:embed="rId3"/>
                          <a:stretch>
                            <a:fillRect t="-900000" r="-633333" b="-1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98182" t="-900000" r="-521818" b="-1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228" t="-900000" r="-403509" b="-1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01818" t="-900000" r="-318182" b="-1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40000" t="-900000" r="-169231" b="-1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520000" t="-900000" r="-100000" b="-1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620000" t="-900000" b="-1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8755584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12700" cmpd="sng">
                          <a:noFill/>
                        </a:lnL>
                        <a:blipFill>
                          <a:blip r:embed="rId3"/>
                          <a:stretch>
                            <a:fillRect t="-1000000" r="-633333" b="-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98182" t="-1000000" r="-521818" b="-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91228" t="-1000000" r="-403509" b="-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01818" t="-1000000" r="-318182" b="-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40000" t="-1000000" r="-169231" b="-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520000" t="-1000000" r="-100000" b="-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620000" t="-1000000" b="-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281791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7D07C057-7097-4147-AA71-298C5DD9AF8C}"/>
              </a:ext>
            </a:extLst>
          </p:cNvPr>
          <p:cNvSpPr/>
          <p:nvPr/>
        </p:nvSpPr>
        <p:spPr>
          <a:xfrm>
            <a:off x="361836" y="2151652"/>
            <a:ext cx="5150047" cy="372854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1"/>
              </a:gs>
            </a:gsLst>
            <a:lin ang="3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39A42E95-352F-3D41-BF98-8F2D3853EBDC}"/>
              </a:ext>
            </a:extLst>
          </p:cNvPr>
          <p:cNvGrpSpPr/>
          <p:nvPr/>
        </p:nvGrpSpPr>
        <p:grpSpPr>
          <a:xfrm>
            <a:off x="8661011" y="1772443"/>
            <a:ext cx="3007463" cy="2596101"/>
            <a:chOff x="8777020" y="1524917"/>
            <a:chExt cx="3007463" cy="259610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79B18E6F-AEFE-AC46-8CB7-E366DC2052D2}"/>
                    </a:ext>
                  </a:extLst>
                </p:cNvPr>
                <p:cNvSpPr/>
                <p:nvPr/>
              </p:nvSpPr>
              <p:spPr>
                <a:xfrm>
                  <a:off x="9950924" y="2991073"/>
                  <a:ext cx="685704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79B18E6F-AEFE-AC46-8CB7-E366DC2052D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50924" y="2991073"/>
                  <a:ext cx="685704" cy="389513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9421519C-A86B-0242-9363-1E7CAE0C1C36}"/>
                    </a:ext>
                  </a:extLst>
                </p:cNvPr>
                <p:cNvSpPr/>
                <p:nvPr/>
              </p:nvSpPr>
              <p:spPr>
                <a:xfrm>
                  <a:off x="8777020" y="2903224"/>
                  <a:ext cx="1049430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9421519C-A86B-0242-9363-1E7CAE0C1C3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77020" y="2903224"/>
                  <a:ext cx="1049430" cy="389513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B6B20DB9-2E9A-4245-8361-81DC2BC1A779}"/>
                    </a:ext>
                  </a:extLst>
                </p:cNvPr>
                <p:cNvSpPr/>
                <p:nvPr/>
              </p:nvSpPr>
              <p:spPr>
                <a:xfrm>
                  <a:off x="9128363" y="2397755"/>
                  <a:ext cx="7586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B6B20DB9-2E9A-4245-8361-81DC2BC1A77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28363" y="2397755"/>
                  <a:ext cx="758649" cy="389513"/>
                </a:xfrm>
                <a:prstGeom prst="ellipse">
                  <a:avLst/>
                </a:prstGeom>
                <a:blipFill>
                  <a:blip r:embed="rId7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FE5EF97C-3BEC-044F-8F22-11855082E4FD}"/>
                </a:ext>
              </a:extLst>
            </p:cNvPr>
            <p:cNvCxnSpPr>
              <a:cxnSpLocks/>
              <a:stCxn id="96" idx="7"/>
              <a:endCxn id="114" idx="2"/>
            </p:cNvCxnSpPr>
            <p:nvPr/>
          </p:nvCxnSpPr>
          <p:spPr>
            <a:xfrm flipV="1">
              <a:off x="9672765" y="2428767"/>
              <a:ext cx="1809527" cy="531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Oval 100">
                  <a:extLst>
                    <a:ext uri="{FF2B5EF4-FFF2-40B4-BE49-F238E27FC236}">
                      <a16:creationId xmlns:a16="http://schemas.microsoft.com/office/drawing/2014/main" id="{1EACCEBA-280E-D64A-9B55-4A56F0084E32}"/>
                    </a:ext>
                  </a:extLst>
                </p:cNvPr>
                <p:cNvSpPr/>
                <p:nvPr/>
              </p:nvSpPr>
              <p:spPr>
                <a:xfrm>
                  <a:off x="9770683" y="3731505"/>
                  <a:ext cx="1443723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01" name="Oval 100">
                  <a:extLst>
                    <a:ext uri="{FF2B5EF4-FFF2-40B4-BE49-F238E27FC236}">
                      <a16:creationId xmlns:a16="http://schemas.microsoft.com/office/drawing/2014/main" id="{1EACCEBA-280E-D64A-9B55-4A56F0084E3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70683" y="3731505"/>
                  <a:ext cx="1443723" cy="389513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FD9E77DD-EAE1-AE42-A324-ADFA62982D4E}"/>
                </a:ext>
              </a:extLst>
            </p:cNvPr>
            <p:cNvCxnSpPr>
              <a:cxnSpLocks/>
              <a:stCxn id="95" idx="7"/>
              <a:endCxn id="114" idx="2"/>
            </p:cNvCxnSpPr>
            <p:nvPr/>
          </p:nvCxnSpPr>
          <p:spPr>
            <a:xfrm flipV="1">
              <a:off x="10536209" y="2428767"/>
              <a:ext cx="946083" cy="61934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9904D8F7-94EC-AD40-A04D-55398F449D6A}"/>
                </a:ext>
              </a:extLst>
            </p:cNvPr>
            <p:cNvCxnSpPr>
              <a:cxnSpLocks/>
              <a:stCxn id="101" idx="0"/>
              <a:endCxn id="114" idx="2"/>
            </p:cNvCxnSpPr>
            <p:nvPr/>
          </p:nvCxnSpPr>
          <p:spPr>
            <a:xfrm flipV="1">
              <a:off x="10492545" y="2428767"/>
              <a:ext cx="989747" cy="13027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FDD92C8F-BC87-C141-BB37-3396D61E2F26}"/>
                    </a:ext>
                  </a:extLst>
                </p:cNvPr>
                <p:cNvSpPr/>
                <p:nvPr/>
              </p:nvSpPr>
              <p:spPr>
                <a:xfrm>
                  <a:off x="9644602" y="1897482"/>
                  <a:ext cx="627818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𝑁𝑎𝑡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FDD92C8F-BC87-C141-BB37-3396D61E2F2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4602" y="1897482"/>
                  <a:ext cx="627818" cy="389513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9719FB71-9954-E14B-B27E-1C1857FEBA93}"/>
                </a:ext>
              </a:extLst>
            </p:cNvPr>
            <p:cNvCxnSpPr>
              <a:cxnSpLocks/>
              <a:stCxn id="106" idx="6"/>
              <a:endCxn id="114" idx="1"/>
            </p:cNvCxnSpPr>
            <p:nvPr/>
          </p:nvCxnSpPr>
          <p:spPr>
            <a:xfrm>
              <a:off x="10272420" y="2092239"/>
              <a:ext cx="1137872" cy="2645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31454C89-98F6-2F4E-A34F-C2E204C56AB5}"/>
                    </a:ext>
                  </a:extLst>
                </p:cNvPr>
                <p:cNvSpPr/>
                <p:nvPr/>
              </p:nvSpPr>
              <p:spPr>
                <a:xfrm>
                  <a:off x="10198876" y="1524917"/>
                  <a:ext cx="587335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𝐴𝑐𝑐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31454C89-98F6-2F4E-A34F-C2E204C56AB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98876" y="1524917"/>
                  <a:ext cx="587335" cy="389513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32EAE953-EFA4-6B4E-B206-AF6F92F15826}"/>
                </a:ext>
              </a:extLst>
            </p:cNvPr>
            <p:cNvCxnSpPr>
              <a:cxnSpLocks/>
              <a:stCxn id="108" idx="5"/>
              <a:endCxn id="114" idx="0"/>
            </p:cNvCxnSpPr>
            <p:nvPr/>
          </p:nvCxnSpPr>
          <p:spPr>
            <a:xfrm>
              <a:off x="10700198" y="1857387"/>
              <a:ext cx="782094" cy="42738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FB788105-16C4-A74C-AF42-8AD49A7F0C9A}"/>
                </a:ext>
              </a:extLst>
            </p:cNvPr>
            <p:cNvCxnSpPr>
              <a:cxnSpLocks/>
              <a:stCxn id="97" idx="6"/>
              <a:endCxn id="114" idx="2"/>
            </p:cNvCxnSpPr>
            <p:nvPr/>
          </p:nvCxnSpPr>
          <p:spPr>
            <a:xfrm flipV="1">
              <a:off x="9887012" y="2428767"/>
              <a:ext cx="1595280" cy="1637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F4876A76-2CCD-6A4E-942F-251564E98C68}"/>
                </a:ext>
              </a:extLst>
            </p:cNvPr>
            <p:cNvGrpSpPr/>
            <p:nvPr/>
          </p:nvGrpSpPr>
          <p:grpSpPr>
            <a:xfrm>
              <a:off x="11410292" y="2284767"/>
              <a:ext cx="374191" cy="361404"/>
              <a:chOff x="9846969" y="2741408"/>
              <a:chExt cx="374191" cy="361404"/>
            </a:xfrm>
          </p:grpSpPr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4B4D9F0A-551D-1945-8A26-3501C266A643}"/>
                  </a:ext>
                </a:extLst>
              </p:cNvPr>
              <p:cNvSpPr/>
              <p:nvPr/>
            </p:nvSpPr>
            <p:spPr>
              <a:xfrm>
                <a:off x="9846969" y="2741408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5" name="TextBox 114">
                    <a:extLst>
                      <a:ext uri="{FF2B5EF4-FFF2-40B4-BE49-F238E27FC236}">
                        <a16:creationId xmlns:a16="http://schemas.microsoft.com/office/drawing/2014/main" id="{A24C3F59-2BC9-FF46-9317-C8B9C5BED326}"/>
                      </a:ext>
                    </a:extLst>
                  </p:cNvPr>
                  <p:cNvSpPr txBox="1"/>
                  <p:nvPr/>
                </p:nvSpPr>
                <p:spPr>
                  <a:xfrm>
                    <a:off x="9990969" y="2887368"/>
                    <a:ext cx="230191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sz="1400" b="1" i="1" smtClean="0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115" name="TextBox 114">
                    <a:extLst>
                      <a:ext uri="{FF2B5EF4-FFF2-40B4-BE49-F238E27FC236}">
                        <a16:creationId xmlns:a16="http://schemas.microsoft.com/office/drawing/2014/main" id="{A24C3F59-2BC9-FF46-9317-C8B9C5BED32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990969" y="2887368"/>
                    <a:ext cx="230191" cy="215444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15789" r="-5263" b="-1111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3937152-ADE0-3B4D-A8A3-C7B216144C1C}"/>
                  </a:ext>
                </a:extLst>
              </p:cNvPr>
              <p:cNvSpPr txBox="1"/>
              <p:nvPr/>
            </p:nvSpPr>
            <p:spPr>
              <a:xfrm>
                <a:off x="4520242" y="5168876"/>
                <a:ext cx="731143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400" b="1" dirty="0">
                    <a:solidFill>
                      <a:srgbClr val="FFC000"/>
                    </a:solidFill>
                  </a:rPr>
                  <a:t>Adding relations means adding </a:t>
                </a:r>
                <a14:m>
                  <m:oMath xmlns:m="http://schemas.openxmlformats.org/officeDocument/2006/math">
                    <m:r>
                      <a:rPr lang="de-DE" sz="2400" b="1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𝑺</m:t>
                    </m:r>
                    <m:r>
                      <a:rPr lang="en-US" sz="2400" b="1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𝒊𝒄𝒌</m:t>
                    </m:r>
                  </m:oMath>
                </a14:m>
                <a:r>
                  <a:rPr lang="en-US" sz="2400" b="1" dirty="0">
                    <a:solidFill>
                      <a:srgbClr val="FFC00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de-DE" sz="2400" b="1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US" sz="2400" b="1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𝒓𝒆𝒂𝒕</m:t>
                    </m:r>
                  </m:oMath>
                </a14:m>
                <a:r>
                  <a:rPr lang="en-US" sz="2400" b="1" dirty="0">
                    <a:solidFill>
                      <a:srgbClr val="FFC00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de-DE" sz="2400" b="1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US" sz="2400" b="1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𝒓𝒂𝒗𝒆𝒍</m:t>
                    </m:r>
                  </m:oMath>
                </a14:m>
                <a:r>
                  <a:rPr lang="en-US" sz="2400" b="1" dirty="0">
                    <a:solidFill>
                      <a:srgbClr val="FFC000"/>
                    </a:solidFill>
                  </a:rPr>
                  <a:t> variables for each person, blowing up the model further</a:t>
                </a: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3937152-ADE0-3B4D-A8A3-C7B216144C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0242" y="5168876"/>
                <a:ext cx="7311433" cy="830997"/>
              </a:xfrm>
              <a:prstGeom prst="rect">
                <a:avLst/>
              </a:prstGeom>
              <a:blipFill>
                <a:blip r:embed="rId12"/>
                <a:stretch>
                  <a:fillRect l="-347" t="-3030" r="-1040" b="-151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D931B0B3-6B65-C04B-9B14-E24916A4FCF0}"/>
              </a:ext>
            </a:extLst>
          </p:cNvPr>
          <p:cNvGrpSpPr/>
          <p:nvPr/>
        </p:nvGrpSpPr>
        <p:grpSpPr>
          <a:xfrm>
            <a:off x="5644801" y="1772443"/>
            <a:ext cx="2702170" cy="3448322"/>
            <a:chOff x="5666115" y="1829593"/>
            <a:chExt cx="2702170" cy="3448322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CAE28EB-A8F5-B644-9181-E3A53A7BC811}"/>
                </a:ext>
              </a:extLst>
            </p:cNvPr>
            <p:cNvSpPr/>
            <p:nvPr/>
          </p:nvSpPr>
          <p:spPr>
            <a:xfrm>
              <a:off x="5666115" y="1829593"/>
              <a:ext cx="2702170" cy="3448322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6E9974A7-D75A-7D4D-998A-75B94DCCEC9C}"/>
                    </a:ext>
                  </a:extLst>
                </p:cNvPr>
                <p:cNvSpPr txBox="1"/>
                <p:nvPr/>
              </p:nvSpPr>
              <p:spPr>
                <a:xfrm>
                  <a:off x="6086262" y="4438583"/>
                  <a:ext cx="1919482" cy="83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2400" b="1" i="1" smtClean="0">
                            <a:solidFill>
                              <a:schemeClr val="accent3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de-DE" sz="2400" b="1" i="1">
                            <a:solidFill>
                              <a:schemeClr val="accent3">
                                <a:lumMod val="40000"/>
                                <a:lumOff val="6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∙</m:t>
                        </m:r>
                        <m:sSup>
                          <m:sSupPr>
                            <m:ctrlPr>
                              <a:rPr lang="de-DE" sz="2400" b="1" i="1">
                                <a:solidFill>
                                  <a:schemeClr val="accent3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400" b="1" i="1">
                                <a:solidFill>
                                  <a:schemeClr val="accent3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de-DE" sz="2400" b="1" i="1">
                                <a:solidFill>
                                  <a:schemeClr val="accent3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charset="0"/>
                              </a:rPr>
                              <m:t>𝟑</m:t>
                            </m:r>
                          </m:sup>
                        </m:sSup>
                        <m:r>
                          <a:rPr lang="de-DE" sz="2400" b="1" i="1" smtClean="0">
                            <a:solidFill>
                              <a:schemeClr val="accent3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de-DE" sz="2400" b="1" i="1" smtClean="0">
                            <a:solidFill>
                              <a:schemeClr val="accent3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oMath>
                    </m:oMathPara>
                  </a14:m>
                  <a:br>
                    <a:rPr lang="de-DE" sz="2400" b="1" i="1" dirty="0"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  <a:latin typeface="Cambria Math" panose="02040503050406030204" pitchFamily="18" charset="0"/>
                    </a:rPr>
                  </a:br>
                  <a14:m>
                    <m:oMath xmlns:m="http://schemas.openxmlformats.org/officeDocument/2006/math">
                      <m:r>
                        <a:rPr lang="de-DE" sz="2400" b="1" i="1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de-DE" sz="2400" b="1" i="1" smtClean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𝟐𝟔</m:t>
                      </m:r>
                    </m:oMath>
                  </a14:m>
                  <a:r>
                    <a:rPr lang="en-US" sz="2400" b="1" dirty="0"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</a:rPr>
                    <a:t> entries</a:t>
                  </a: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6E9974A7-D75A-7D4D-998A-75B94DCCEC9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86262" y="4438583"/>
                  <a:ext cx="1919482" cy="839332"/>
                </a:xfrm>
                <a:prstGeom prst="rect">
                  <a:avLst/>
                </a:prstGeom>
                <a:blipFill>
                  <a:blip r:embed="rId13"/>
                  <a:stretch>
                    <a:fillRect r="-4605" b="-1492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086C98F-6F38-5F4C-BCD6-BD07EBD61512}"/>
                </a:ext>
              </a:extLst>
            </p:cNvPr>
            <p:cNvGrpSpPr/>
            <p:nvPr/>
          </p:nvGrpSpPr>
          <p:grpSpPr>
            <a:xfrm>
              <a:off x="5746998" y="1855393"/>
              <a:ext cx="2577623" cy="2588388"/>
              <a:chOff x="5901425" y="2314993"/>
              <a:chExt cx="2580308" cy="2591084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0216D1B0-A225-F44F-B173-8F838FFA2B7C}"/>
                  </a:ext>
                </a:extLst>
              </p:cNvPr>
              <p:cNvGrpSpPr/>
              <p:nvPr/>
            </p:nvGrpSpPr>
            <p:grpSpPr>
              <a:xfrm>
                <a:off x="5901425" y="2314993"/>
                <a:ext cx="2580308" cy="2591084"/>
                <a:chOff x="5863640" y="2314993"/>
                <a:chExt cx="2580308" cy="2591084"/>
              </a:xfrm>
            </p:grpSpPr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30" name="TextBox 29">
                      <a:extLst>
                        <a:ext uri="{FF2B5EF4-FFF2-40B4-BE49-F238E27FC236}">
                          <a16:creationId xmlns:a16="http://schemas.microsoft.com/office/drawing/2014/main" id="{D5A01693-DEC2-4540-B5BD-F1151EFE7A4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874644" y="2315730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bg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marL="15859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sz="1798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𝑁𝑎𝑡</m:t>
                            </m:r>
                          </m:oMath>
                        </m:oMathPara>
                      </a14:m>
                      <a:endParaRPr lang="en-GB" sz="1798" dirty="0">
                        <a:solidFill>
                          <a:schemeClr val="bg1"/>
                        </a:solidFill>
                      </a:endParaRPr>
                    </a:p>
                  </p:txBody>
                </p:sp>
              </mc:Choice>
              <mc:Fallback>
                <p:sp>
                  <p:nvSpPr>
                    <p:cNvPr id="30" name="TextBox 29">
                      <a:extLst>
                        <a:ext uri="{FF2B5EF4-FFF2-40B4-BE49-F238E27FC236}">
                          <a16:creationId xmlns:a16="http://schemas.microsoft.com/office/drawing/2014/main" id="{D5A01693-DEC2-4540-B5BD-F1151EFE7A4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74644" y="2315730"/>
                      <a:ext cx="972000" cy="389513"/>
                    </a:xfrm>
                    <a:prstGeom prst="ellipse">
                      <a:avLst/>
                    </a:prstGeom>
                    <a:blipFill>
                      <a:blip r:embed="rId14"/>
                      <a:stretch>
                        <a:fillRect/>
                      </a:stretch>
                    </a:blipFill>
                    <a:ln>
                      <a:solidFill>
                        <a:schemeClr val="bg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1" name="TextBox 30">
                      <a:extLst>
                        <a:ext uri="{FF2B5EF4-FFF2-40B4-BE49-F238E27FC236}">
                          <a16:creationId xmlns:a16="http://schemas.microsoft.com/office/drawing/2014/main" id="{38ECCBFB-B993-ED42-8B64-A4858B6349A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863640" y="3638434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bg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sz="1798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𝑇𝑟𝑎𝑣𝑒𝑙</m:t>
                            </m:r>
                          </m:oMath>
                        </m:oMathPara>
                      </a14:m>
                      <a:endParaRPr lang="en-GB" sz="1798" dirty="0">
                        <a:solidFill>
                          <a:schemeClr val="bg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31" name="TextBox 30">
                      <a:extLst>
                        <a:ext uri="{FF2B5EF4-FFF2-40B4-BE49-F238E27FC236}">
                          <a16:creationId xmlns:a16="http://schemas.microsoft.com/office/drawing/2014/main" id="{38ECCBFB-B993-ED42-8B64-A4858B6349A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63640" y="3638434"/>
                      <a:ext cx="972000" cy="389513"/>
                    </a:xfrm>
                    <a:prstGeom prst="ellipse">
                      <a:avLst/>
                    </a:prstGeom>
                    <a:blipFill>
                      <a:blip r:embed="rId15"/>
                      <a:stretch>
                        <a:fillRect/>
                      </a:stretch>
                    </a:blipFill>
                    <a:ln>
                      <a:solidFill>
                        <a:schemeClr val="bg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AF643F35-AAD4-324E-80A2-3D310B4241DE}"/>
                    </a:ext>
                  </a:extLst>
                </p:cNvPr>
                <p:cNvCxnSpPr>
                  <a:cxnSpLocks/>
                  <a:stCxn id="31" idx="5"/>
                  <a:endCxn id="55" idx="1"/>
                </p:cNvCxnSpPr>
                <p:nvPr/>
              </p:nvCxnSpPr>
              <p:spPr>
                <a:xfrm>
                  <a:off x="6693294" y="3970904"/>
                  <a:ext cx="226213" cy="21368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46676D0A-88D3-2E45-B335-E89C604295A9}"/>
                    </a:ext>
                  </a:extLst>
                </p:cNvPr>
                <p:cNvCxnSpPr>
                  <a:cxnSpLocks/>
                  <a:stCxn id="55" idx="0"/>
                  <a:endCxn id="47" idx="4"/>
                </p:cNvCxnSpPr>
                <p:nvPr/>
              </p:nvCxnSpPr>
              <p:spPr>
                <a:xfrm flipV="1">
                  <a:off x="6991507" y="3638434"/>
                  <a:ext cx="173688" cy="47415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89DF492B-5308-DB45-9B66-CEE000D12D57}"/>
                    </a:ext>
                  </a:extLst>
                </p:cNvPr>
                <p:cNvGrpSpPr/>
                <p:nvPr/>
              </p:nvGrpSpPr>
              <p:grpSpPr>
                <a:xfrm>
                  <a:off x="7061843" y="2615881"/>
                  <a:ext cx="963251" cy="902756"/>
                  <a:chOff x="7061843" y="2615881"/>
                  <a:chExt cx="963251" cy="902756"/>
                </a:xfrm>
              </p:grpSpPr>
              <p:sp>
                <p:nvSpPr>
                  <p:cNvPr id="57" name="Rectangle 56">
                    <a:extLst>
                      <a:ext uri="{FF2B5EF4-FFF2-40B4-BE49-F238E27FC236}">
                        <a16:creationId xmlns:a16="http://schemas.microsoft.com/office/drawing/2014/main" id="{27A6ECD6-A163-5243-9B29-36523A9F118E}"/>
                      </a:ext>
                    </a:extLst>
                  </p:cNvPr>
                  <p:cNvSpPr/>
                  <p:nvPr/>
                </p:nvSpPr>
                <p:spPr>
                  <a:xfrm>
                    <a:off x="7881094" y="3374637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98">
                      <a:solidFill>
                        <a:schemeClr val="bg1"/>
                      </a:solidFill>
                    </a:endParaRP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8" name="TextBox 57">
                        <a:extLst>
                          <a:ext uri="{FF2B5EF4-FFF2-40B4-BE49-F238E27FC236}">
                            <a16:creationId xmlns:a16="http://schemas.microsoft.com/office/drawing/2014/main" id="{E6DF162E-D201-9E45-ABBA-15B62231F45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061843" y="2615881"/>
                        <a:ext cx="190052" cy="2154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399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399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399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sz="1399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58" name="TextBox 57">
                        <a:extLst>
                          <a:ext uri="{FF2B5EF4-FFF2-40B4-BE49-F238E27FC236}">
                            <a16:creationId xmlns:a16="http://schemas.microsoft.com/office/drawing/2014/main" id="{E6DF162E-D201-9E45-ABBA-15B62231F45E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061843" y="2615881"/>
                        <a:ext cx="190052" cy="215444"/>
                      </a:xfrm>
                      <a:prstGeom prst="rect">
                        <a:avLst/>
                      </a:prstGeom>
                      <a:blipFill>
                        <a:blip r:embed="rId16"/>
                        <a:stretch>
                          <a:fillRect l="-31250" r="-6250" b="-27778"/>
                        </a:stretch>
                      </a:blip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36" name="Group 35">
                  <a:extLst>
                    <a:ext uri="{FF2B5EF4-FFF2-40B4-BE49-F238E27FC236}">
                      <a16:creationId xmlns:a16="http://schemas.microsoft.com/office/drawing/2014/main" id="{4D2D94AF-FC47-9D48-A9B2-ACBDAC58709F}"/>
                    </a:ext>
                  </a:extLst>
                </p:cNvPr>
                <p:cNvGrpSpPr/>
                <p:nvPr/>
              </p:nvGrpSpPr>
              <p:grpSpPr>
                <a:xfrm>
                  <a:off x="6704298" y="4112587"/>
                  <a:ext cx="359209" cy="358866"/>
                  <a:chOff x="6704298" y="4112587"/>
                  <a:chExt cx="359209" cy="358866"/>
                </a:xfrm>
              </p:grpSpPr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E92F93BD-B88B-CC4F-8F21-FB3A6C2E83D6}"/>
                      </a:ext>
                    </a:extLst>
                  </p:cNvPr>
                  <p:cNvSpPr/>
                  <p:nvPr/>
                </p:nvSpPr>
                <p:spPr>
                  <a:xfrm>
                    <a:off x="6919507" y="4112587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98">
                      <a:solidFill>
                        <a:schemeClr val="bg1"/>
                      </a:solidFill>
                    </a:endParaRP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6" name="TextBox 55">
                        <a:extLst>
                          <a:ext uri="{FF2B5EF4-FFF2-40B4-BE49-F238E27FC236}">
                            <a16:creationId xmlns:a16="http://schemas.microsoft.com/office/drawing/2014/main" id="{855110CB-58E6-EA4B-A454-B70CBC7410F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704298" y="4256009"/>
                        <a:ext cx="194220" cy="2154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399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399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399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sz="1399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56" name="TextBox 55">
                        <a:extLst>
                          <a:ext uri="{FF2B5EF4-FFF2-40B4-BE49-F238E27FC236}">
                            <a16:creationId xmlns:a16="http://schemas.microsoft.com/office/drawing/2014/main" id="{855110CB-58E6-EA4B-A454-B70CBC7410F3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6704298" y="4256009"/>
                        <a:ext cx="194220" cy="215444"/>
                      </a:xfrm>
                      <a:prstGeom prst="rect">
                        <a:avLst/>
                      </a:prstGeom>
                      <a:blipFill>
                        <a:blip r:embed="rId17"/>
                        <a:stretch>
                          <a:fillRect l="-31250" b="-27778"/>
                        </a:stretch>
                      </a:blip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EE76A157-84E0-724C-9095-A69DA56B855A}"/>
                    </a:ext>
                  </a:extLst>
                </p:cNvPr>
                <p:cNvCxnSpPr>
                  <a:cxnSpLocks/>
                  <a:stCxn id="47" idx="0"/>
                  <a:endCxn id="53" idx="2"/>
                </p:cNvCxnSpPr>
                <p:nvPr/>
              </p:nvCxnSpPr>
              <p:spPr>
                <a:xfrm flipV="1">
                  <a:off x="7165195" y="3016120"/>
                  <a:ext cx="0" cy="232801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F358E584-432B-8540-A970-1203783AAD81}"/>
                    </a:ext>
                  </a:extLst>
                </p:cNvPr>
                <p:cNvCxnSpPr>
                  <a:cxnSpLocks/>
                  <a:stCxn id="53" idx="1"/>
                  <a:endCxn id="30" idx="5"/>
                </p:cNvCxnSpPr>
                <p:nvPr/>
              </p:nvCxnSpPr>
              <p:spPr>
                <a:xfrm flipH="1" flipV="1">
                  <a:off x="6704298" y="2648200"/>
                  <a:ext cx="388897" cy="29592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A6BF0C8D-E69B-674B-8732-81511DBC5F55}"/>
                    </a:ext>
                  </a:extLst>
                </p:cNvPr>
                <p:cNvCxnSpPr>
                  <a:cxnSpLocks/>
                  <a:stCxn id="45" idx="3"/>
                  <a:endCxn id="53" idx="3"/>
                </p:cNvCxnSpPr>
                <p:nvPr/>
              </p:nvCxnSpPr>
              <p:spPr>
                <a:xfrm flipH="1">
                  <a:off x="7237195" y="2647463"/>
                  <a:ext cx="372245" cy="296657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D9C29238-19F3-D648-8E6B-87DDB8E7DF67}"/>
                    </a:ext>
                  </a:extLst>
                </p:cNvPr>
                <p:cNvCxnSpPr>
                  <a:cxnSpLocks/>
                  <a:stCxn id="47" idx="4"/>
                  <a:endCxn id="51" idx="0"/>
                </p:cNvCxnSpPr>
                <p:nvPr/>
              </p:nvCxnSpPr>
              <p:spPr>
                <a:xfrm>
                  <a:off x="7165195" y="3638434"/>
                  <a:ext cx="148650" cy="47415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58DA359C-897C-8640-94BB-BA3ED5F6D1D4}"/>
                    </a:ext>
                  </a:extLst>
                </p:cNvPr>
                <p:cNvCxnSpPr>
                  <a:cxnSpLocks/>
                  <a:stCxn id="48" idx="0"/>
                  <a:endCxn id="51" idx="2"/>
                </p:cNvCxnSpPr>
                <p:nvPr/>
              </p:nvCxnSpPr>
              <p:spPr>
                <a:xfrm flipV="1">
                  <a:off x="7163998" y="4256587"/>
                  <a:ext cx="149847" cy="259977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FAFFFA58-4B0A-F54F-B95B-D0656D61F2AC}"/>
                    </a:ext>
                  </a:extLst>
                </p:cNvPr>
                <p:cNvCxnSpPr>
                  <a:cxnSpLocks/>
                  <a:stCxn id="51" idx="3"/>
                  <a:endCxn id="46" idx="3"/>
                </p:cNvCxnSpPr>
                <p:nvPr/>
              </p:nvCxnSpPr>
              <p:spPr>
                <a:xfrm flipV="1">
                  <a:off x="7385845" y="3970904"/>
                  <a:ext cx="228449" cy="21368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DCABDAA9-99AC-F54B-8243-41795EF83729}"/>
                    </a:ext>
                  </a:extLst>
                </p:cNvPr>
                <p:cNvGrpSpPr/>
                <p:nvPr/>
              </p:nvGrpSpPr>
              <p:grpSpPr>
                <a:xfrm>
                  <a:off x="7093195" y="2872120"/>
                  <a:ext cx="1196348" cy="676957"/>
                  <a:chOff x="7093195" y="2872120"/>
                  <a:chExt cx="1196348" cy="676957"/>
                </a:xfrm>
              </p:grpSpPr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D6C358C7-9370-B348-B1CD-9A7DA298A4CA}"/>
                      </a:ext>
                    </a:extLst>
                  </p:cNvPr>
                  <p:cNvSpPr/>
                  <p:nvPr/>
                </p:nvSpPr>
                <p:spPr>
                  <a:xfrm>
                    <a:off x="7093195" y="2872120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98">
                      <a:solidFill>
                        <a:schemeClr val="bg1"/>
                      </a:solidFill>
                    </a:endParaRP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4" name="TextBox 53">
                        <a:extLst>
                          <a:ext uri="{FF2B5EF4-FFF2-40B4-BE49-F238E27FC236}">
                            <a16:creationId xmlns:a16="http://schemas.microsoft.com/office/drawing/2014/main" id="{46E0A6F5-F2B5-214B-89C6-A0318AAA3CD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095324" y="3333633"/>
                        <a:ext cx="194219" cy="2154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399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399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399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sz="1399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54" name="TextBox 53">
                        <a:extLst>
                          <a:ext uri="{FF2B5EF4-FFF2-40B4-BE49-F238E27FC236}">
                            <a16:creationId xmlns:a16="http://schemas.microsoft.com/office/drawing/2014/main" id="{46E0A6F5-F2B5-214B-89C6-A0318AAA3CD8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8095324" y="3333633"/>
                        <a:ext cx="194219" cy="215444"/>
                      </a:xfrm>
                      <a:prstGeom prst="rect">
                        <a:avLst/>
                      </a:prstGeom>
                      <a:blipFill>
                        <a:blip r:embed="rId18"/>
                        <a:stretch>
                          <a:fillRect l="-25000" r="-6250" b="-33333"/>
                        </a:stretch>
                      </a:blip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44" name="Group 43">
                  <a:extLst>
                    <a:ext uri="{FF2B5EF4-FFF2-40B4-BE49-F238E27FC236}">
                      <a16:creationId xmlns:a16="http://schemas.microsoft.com/office/drawing/2014/main" id="{8B1E4F72-8C53-CE48-984C-DA0E9AFCA311}"/>
                    </a:ext>
                  </a:extLst>
                </p:cNvPr>
                <p:cNvGrpSpPr/>
                <p:nvPr/>
              </p:nvGrpSpPr>
              <p:grpSpPr>
                <a:xfrm>
                  <a:off x="7241845" y="4112587"/>
                  <a:ext cx="355334" cy="358866"/>
                  <a:chOff x="7241845" y="4112587"/>
                  <a:chExt cx="355334" cy="358866"/>
                </a:xfrm>
              </p:grpSpPr>
              <p:sp>
                <p:nvSpPr>
                  <p:cNvPr id="51" name="Rectangle 50">
                    <a:extLst>
                      <a:ext uri="{FF2B5EF4-FFF2-40B4-BE49-F238E27FC236}">
                        <a16:creationId xmlns:a16="http://schemas.microsoft.com/office/drawing/2014/main" id="{C0494D11-B2CB-7E4A-9743-0CBC169EB36B}"/>
                      </a:ext>
                    </a:extLst>
                  </p:cNvPr>
                  <p:cNvSpPr/>
                  <p:nvPr/>
                </p:nvSpPr>
                <p:spPr>
                  <a:xfrm>
                    <a:off x="7241845" y="4112587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98">
                      <a:solidFill>
                        <a:schemeClr val="bg1"/>
                      </a:solidFill>
                    </a:endParaRP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2" name="TextBox 51">
                        <a:extLst>
                          <a:ext uri="{FF2B5EF4-FFF2-40B4-BE49-F238E27FC236}">
                            <a16:creationId xmlns:a16="http://schemas.microsoft.com/office/drawing/2014/main" id="{7660E1F0-EFB1-1A4E-B221-C76348C6D87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402960" y="4256009"/>
                        <a:ext cx="194219" cy="2154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399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399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399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sz="1399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52" name="TextBox 51">
                        <a:extLst>
                          <a:ext uri="{FF2B5EF4-FFF2-40B4-BE49-F238E27FC236}">
                            <a16:creationId xmlns:a16="http://schemas.microsoft.com/office/drawing/2014/main" id="{7660E1F0-EFB1-1A4E-B221-C76348C6D876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402960" y="4256009"/>
                        <a:ext cx="194219" cy="215444"/>
                      </a:xfrm>
                      <a:prstGeom prst="rect">
                        <a:avLst/>
                      </a:prstGeom>
                      <a:blipFill>
                        <a:blip r:embed="rId19"/>
                        <a:stretch>
                          <a:fillRect l="-31250" b="-27778"/>
                        </a:stretch>
                      </a:blip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45" name="TextBox 44">
                      <a:extLst>
                        <a:ext uri="{FF2B5EF4-FFF2-40B4-BE49-F238E27FC236}">
                          <a16:creationId xmlns:a16="http://schemas.microsoft.com/office/drawing/2014/main" id="{445D5BA7-F552-0D40-9C3C-1E27DEE63F6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67094" y="2314993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bg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sz="1798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𝐴𝑐𝑐</m:t>
                            </m:r>
                          </m:oMath>
                        </m:oMathPara>
                      </a14:m>
                      <a:endParaRPr lang="en-GB" sz="1798" dirty="0">
                        <a:solidFill>
                          <a:schemeClr val="bg1"/>
                        </a:solidFill>
                      </a:endParaRPr>
                    </a:p>
                  </p:txBody>
                </p:sp>
              </mc:Choice>
              <mc:Fallback>
                <p:sp>
                  <p:nvSpPr>
                    <p:cNvPr id="45" name="TextBox 44">
                      <a:extLst>
                        <a:ext uri="{FF2B5EF4-FFF2-40B4-BE49-F238E27FC236}">
                          <a16:creationId xmlns:a16="http://schemas.microsoft.com/office/drawing/2014/main" id="{445D5BA7-F552-0D40-9C3C-1E27DEE63F6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67094" y="2314993"/>
                      <a:ext cx="972000" cy="389513"/>
                    </a:xfrm>
                    <a:prstGeom prst="ellipse">
                      <a:avLst/>
                    </a:prstGeom>
                    <a:blipFill>
                      <a:blip r:embed="rId20"/>
                      <a:stretch>
                        <a:fillRect/>
                      </a:stretch>
                    </a:blipFill>
                    <a:ln>
                      <a:solidFill>
                        <a:schemeClr val="bg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6" name="TextBox 45">
                      <a:extLst>
                        <a:ext uri="{FF2B5EF4-FFF2-40B4-BE49-F238E27FC236}">
                          <a16:creationId xmlns:a16="http://schemas.microsoft.com/office/drawing/2014/main" id="{4C0AA0EC-23F9-5247-9083-C36393035AD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71948" y="3638434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bg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sz="1798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𝑇𝑟𝑒𝑎𝑡</m:t>
                            </m:r>
                          </m:oMath>
                        </m:oMathPara>
                      </a14:m>
                      <a:endParaRPr lang="en-GB" sz="1798" dirty="0">
                        <a:solidFill>
                          <a:schemeClr val="bg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46" name="TextBox 45">
                      <a:extLst>
                        <a:ext uri="{FF2B5EF4-FFF2-40B4-BE49-F238E27FC236}">
                          <a16:creationId xmlns:a16="http://schemas.microsoft.com/office/drawing/2014/main" id="{4C0AA0EC-23F9-5247-9083-C36393035AD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71948" y="3638434"/>
                      <a:ext cx="972000" cy="389513"/>
                    </a:xfrm>
                    <a:prstGeom prst="ellipse">
                      <a:avLst/>
                    </a:prstGeom>
                    <a:blipFill>
                      <a:blip r:embed="rId21"/>
                      <a:stretch>
                        <a:fillRect/>
                      </a:stretch>
                    </a:blipFill>
                    <a:ln>
                      <a:solidFill>
                        <a:schemeClr val="bg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7" name="TextBox 46">
                      <a:extLst>
                        <a:ext uri="{FF2B5EF4-FFF2-40B4-BE49-F238E27FC236}">
                          <a16:creationId xmlns:a16="http://schemas.microsoft.com/office/drawing/2014/main" id="{2EE5AE0D-5410-474D-AF43-FAD4E722EAF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79195" y="3248921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bg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sz="1798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𝐸𝑝𝑖𝑑</m:t>
                            </m:r>
                          </m:oMath>
                        </m:oMathPara>
                      </a14:m>
                      <a:endParaRPr lang="en-GB" sz="1798" dirty="0">
                        <a:solidFill>
                          <a:schemeClr val="bg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47" name="TextBox 46">
                      <a:extLst>
                        <a:ext uri="{FF2B5EF4-FFF2-40B4-BE49-F238E27FC236}">
                          <a16:creationId xmlns:a16="http://schemas.microsoft.com/office/drawing/2014/main" id="{2EE5AE0D-5410-474D-AF43-FAD4E722EAF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79195" y="3248921"/>
                      <a:ext cx="972000" cy="389513"/>
                    </a:xfrm>
                    <a:prstGeom prst="ellipse">
                      <a:avLst/>
                    </a:prstGeom>
                    <a:blipFill>
                      <a:blip r:embed="rId22"/>
                      <a:stretch>
                        <a:fillRect b="-6250"/>
                      </a:stretch>
                    </a:blipFill>
                    <a:ln>
                      <a:solidFill>
                        <a:schemeClr val="bg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8" name="TextBox 47">
                      <a:extLst>
                        <a:ext uri="{FF2B5EF4-FFF2-40B4-BE49-F238E27FC236}">
                          <a16:creationId xmlns:a16="http://schemas.microsoft.com/office/drawing/2014/main" id="{5486BC37-5969-3F4D-B775-8B63D869B0B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77998" y="4516564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bg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sz="1798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𝑆𝑖</m:t>
                            </m:r>
                            <m:r>
                              <a:rPr lang="de-DE" sz="1798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de-DE" sz="1798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𝑘</m:t>
                            </m:r>
                          </m:oMath>
                        </m:oMathPara>
                      </a14:m>
                      <a:endParaRPr lang="en-GB" sz="1798" dirty="0">
                        <a:solidFill>
                          <a:schemeClr val="bg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48" name="TextBox 47">
                      <a:extLst>
                        <a:ext uri="{FF2B5EF4-FFF2-40B4-BE49-F238E27FC236}">
                          <a16:creationId xmlns:a16="http://schemas.microsoft.com/office/drawing/2014/main" id="{5486BC37-5969-3F4D-B775-8B63D869B0B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77998" y="4516564"/>
                      <a:ext cx="972000" cy="389513"/>
                    </a:xfrm>
                    <a:prstGeom prst="ellipse">
                      <a:avLst/>
                    </a:prstGeom>
                    <a:blipFill>
                      <a:blip r:embed="rId23"/>
                      <a:stretch>
                        <a:fillRect/>
                      </a:stretch>
                    </a:blipFill>
                    <a:ln>
                      <a:solidFill>
                        <a:schemeClr val="bg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B410985A-9136-1B46-ABA5-E34B247AC385}"/>
                    </a:ext>
                  </a:extLst>
                </p:cNvPr>
                <p:cNvCxnSpPr>
                  <a:cxnSpLocks/>
                  <a:stCxn id="55" idx="2"/>
                  <a:endCxn id="48" idx="0"/>
                </p:cNvCxnSpPr>
                <p:nvPr/>
              </p:nvCxnSpPr>
              <p:spPr>
                <a:xfrm>
                  <a:off x="6991507" y="4256587"/>
                  <a:ext cx="172491" cy="259977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E078A73-7023-874C-8639-C472EC9CC7DA}"/>
                  </a:ext>
                </a:extLst>
              </p:cNvPr>
              <p:cNvCxnSpPr>
                <a:cxnSpLocks/>
                <a:stCxn id="47" idx="6"/>
                <a:endCxn id="57" idx="1"/>
              </p:cNvCxnSpPr>
              <p:nvPr/>
            </p:nvCxnSpPr>
            <p:spPr>
              <a:xfrm>
                <a:off x="7688980" y="3443678"/>
                <a:ext cx="229899" cy="295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DDF2A790-B864-3941-9CD4-67F369C1F6E0}"/>
                  </a:ext>
                </a:extLst>
              </p:cNvPr>
              <p:cNvSpPr txBox="1"/>
              <p:nvPr/>
            </p:nvSpPr>
            <p:spPr>
              <a:xfrm>
                <a:off x="8523858" y="4510590"/>
                <a:ext cx="3307817" cy="47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de-DE" sz="2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400" b="1" i="1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𝟐</m:t>
                        </m:r>
                      </m:e>
                      <m:sup>
                        <m:r>
                          <a:rPr lang="de-DE" sz="2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sup>
                    </m:sSup>
                    <m:r>
                      <a:rPr lang="de-DE" sz="2400" b="1" i="1">
                        <a:solidFill>
                          <a:srgbClr val="FFC000"/>
                        </a:solidFill>
                        <a:latin typeface="Cambria Math" charset="0"/>
                      </a:rPr>
                      <m:t>=</m:t>
                    </m:r>
                    <m:r>
                      <a:rPr lang="de-DE" sz="2400" b="1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𝟔𝟒</m:t>
                    </m:r>
                  </m:oMath>
                </a14:m>
                <a:r>
                  <a:rPr lang="en-US" sz="2400" b="1" dirty="0">
                    <a:solidFill>
                      <a:srgbClr val="FFC000"/>
                    </a:solidFill>
                  </a:rPr>
                  <a:t> possible worlds</a:t>
                </a: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DDF2A790-B864-3941-9CD4-67F369C1F6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3858" y="4510590"/>
                <a:ext cx="3307817" cy="470000"/>
              </a:xfrm>
              <a:prstGeom prst="rect">
                <a:avLst/>
              </a:prstGeom>
              <a:blipFill>
                <a:blip r:embed="rId24"/>
                <a:stretch>
                  <a:fillRect t="-5263" r="-2290" b="-2631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941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63BCE-9D74-1D46-8936-935CCCE5B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 Representation: Factors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30243BC3-5BAB-F74D-A944-DC7F7CF30CF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8416457" cy="4240848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Given set of random variables </a:t>
                </a:r>
                <a14:m>
                  <m:oMath xmlns:m="http://schemas.openxmlformats.org/officeDocument/2006/math">
                    <m:r>
                      <a:rPr lang="en-GB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𝑹</m:t>
                    </m:r>
                    <m:r>
                      <a:rPr lang="en-GB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…, </m:t>
                        </m:r>
                        <m:sSub>
                          <m:sSub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marL="0" indent="0">
                  <a:buNone/>
                </a:pPr>
                <a:r>
                  <a:rPr lang="en-GB" u="sng" dirty="0"/>
                  <a:t>Syntax</a:t>
                </a:r>
                <a:r>
                  <a:rPr lang="en-GB" dirty="0"/>
                  <a:t>:</a:t>
                </a:r>
              </a:p>
              <a:p>
                <a:r>
                  <a:rPr lang="en-GB" dirty="0"/>
                  <a:t>Set of factors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GB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sSup>
                          <m:sSup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p>
                    </m:sSubSup>
                  </m:oMath>
                </a14:m>
                <a:br>
                  <a:rPr lang="en-GB" dirty="0"/>
                </a:br>
                <a:r>
                  <a:rPr lang="en-GB" dirty="0"/>
                  <a:t>= </a:t>
                </a:r>
                <a:r>
                  <a:rPr lang="en-GB" dirty="0">
                    <a:solidFill>
                      <a:schemeClr val="accent1"/>
                    </a:solidFill>
                  </a:rPr>
                  <a:t>model</a:t>
                </a:r>
              </a:p>
              <a:p>
                <a:r>
                  <a:rPr lang="en-GB" dirty="0"/>
                  <a:t>Factor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en-GB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Arguments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GB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𝑹</m:t>
                    </m:r>
                  </m:oMath>
                </a14:m>
                <a:endParaRPr lang="en-GB" b="1" dirty="0"/>
              </a:p>
              <a:p>
                <a:pPr lvl="1"/>
                <a:r>
                  <a:rPr lang="en-GB" dirty="0"/>
                  <a:t>Potential function</a:t>
                </a:r>
                <a:br>
                  <a:rPr lang="en-GB" dirty="0"/>
                </a:b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 </m:t>
                    </m:r>
                    <m:sSubSup>
                      <m:sSubSup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p>
                    </m:sSubSup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𝑟𝑎𝑛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⟶</m:t>
                    </m:r>
                    <m:sSup>
                      <m:sSupPr>
                        <m:ctrlPr>
                          <a:rPr lang="en-GB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GB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0,+</m:t>
                        </m:r>
                      </m:sup>
                    </m:sSup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At least one potential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&gt;0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Write as table, list, …</a:t>
                </a:r>
              </a:p>
              <a:p>
                <a:pPr lvl="2"/>
                <a:r>
                  <a:rPr lang="en-GB" dirty="0">
                    <a:solidFill>
                      <a:srgbClr val="FFC000"/>
                    </a:solidFill>
                  </a:rPr>
                  <a:t>Not required to be a probability distribution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30243BC3-5BAB-F74D-A944-DC7F7CF30C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8416457" cy="4240848"/>
              </a:xfrm>
              <a:blipFill>
                <a:blip r:embed="rId2"/>
                <a:stretch>
                  <a:fillRect l="-2108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7B9A95-08EC-3348-8934-FF97EA617F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29</a:t>
            </a:fld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AE4045-F482-884E-81CA-3D45CFE24E4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PGMs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86C9AA-72E2-F946-B370-0747F71611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grpSp>
        <p:nvGrpSpPr>
          <p:cNvPr id="363" name="Group 362">
            <a:extLst>
              <a:ext uri="{FF2B5EF4-FFF2-40B4-BE49-F238E27FC236}">
                <a16:creationId xmlns:a16="http://schemas.microsoft.com/office/drawing/2014/main" id="{92E904FD-BC3A-9B4B-862C-8594097577DD}"/>
              </a:ext>
            </a:extLst>
          </p:cNvPr>
          <p:cNvGrpSpPr/>
          <p:nvPr/>
        </p:nvGrpSpPr>
        <p:grpSpPr>
          <a:xfrm>
            <a:off x="9254052" y="3314949"/>
            <a:ext cx="2577623" cy="2588388"/>
            <a:chOff x="5901425" y="2314993"/>
            <a:chExt cx="2580308" cy="2591084"/>
          </a:xfrm>
        </p:grpSpPr>
        <p:grpSp>
          <p:nvGrpSpPr>
            <p:cNvPr id="364" name="Group 363">
              <a:extLst>
                <a:ext uri="{FF2B5EF4-FFF2-40B4-BE49-F238E27FC236}">
                  <a16:creationId xmlns:a16="http://schemas.microsoft.com/office/drawing/2014/main" id="{7938F22A-A66D-BC4D-A102-C4E76B558361}"/>
                </a:ext>
              </a:extLst>
            </p:cNvPr>
            <p:cNvGrpSpPr/>
            <p:nvPr/>
          </p:nvGrpSpPr>
          <p:grpSpPr>
            <a:xfrm>
              <a:off x="5901425" y="2314993"/>
              <a:ext cx="2580308" cy="2591084"/>
              <a:chOff x="5863640" y="2314993"/>
              <a:chExt cx="2580308" cy="259108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6" name="TextBox 365">
                    <a:extLst>
                      <a:ext uri="{FF2B5EF4-FFF2-40B4-BE49-F238E27FC236}">
                        <a16:creationId xmlns:a16="http://schemas.microsoft.com/office/drawing/2014/main" id="{C6F919A6-8005-F749-B0AE-25B555BBF62E}"/>
                      </a:ext>
                    </a:extLst>
                  </p:cNvPr>
                  <p:cNvSpPr txBox="1"/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5859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b="0" i="1" smtClean="0">
                              <a:latin typeface="Cambria Math" panose="02040503050406030204" pitchFamily="18" charset="0"/>
                            </a:rPr>
                            <m:t>𝑁𝑎𝑡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366" name="TextBox 365">
                    <a:extLst>
                      <a:ext uri="{FF2B5EF4-FFF2-40B4-BE49-F238E27FC236}">
                        <a16:creationId xmlns:a16="http://schemas.microsoft.com/office/drawing/2014/main" id="{C6F919A6-8005-F749-B0AE-25B555BBF62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7" name="TextBox 366">
                    <a:extLst>
                      <a:ext uri="{FF2B5EF4-FFF2-40B4-BE49-F238E27FC236}">
                        <a16:creationId xmlns:a16="http://schemas.microsoft.com/office/drawing/2014/main" id="{6C04FBF7-768B-C74B-8247-A4C934A044C3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367" name="TextBox 366">
                    <a:extLst>
                      <a:ext uri="{FF2B5EF4-FFF2-40B4-BE49-F238E27FC236}">
                        <a16:creationId xmlns:a16="http://schemas.microsoft.com/office/drawing/2014/main" id="{6C04FBF7-768B-C74B-8247-A4C934A044C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68" name="Straight Connector 367">
                <a:extLst>
                  <a:ext uri="{FF2B5EF4-FFF2-40B4-BE49-F238E27FC236}">
                    <a16:creationId xmlns:a16="http://schemas.microsoft.com/office/drawing/2014/main" id="{F84A3602-8D78-2942-B9F3-127CA1BF6123}"/>
                  </a:ext>
                </a:extLst>
              </p:cNvPr>
              <p:cNvCxnSpPr>
                <a:cxnSpLocks/>
                <a:stCxn id="367" idx="5"/>
                <a:endCxn id="389" idx="1"/>
              </p:cNvCxnSpPr>
              <p:nvPr/>
            </p:nvCxnSpPr>
            <p:spPr>
              <a:xfrm>
                <a:off x="6693294" y="3970904"/>
                <a:ext cx="226213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9" name="Straight Connector 368">
                <a:extLst>
                  <a:ext uri="{FF2B5EF4-FFF2-40B4-BE49-F238E27FC236}">
                    <a16:creationId xmlns:a16="http://schemas.microsoft.com/office/drawing/2014/main" id="{799E16F7-D096-F244-B583-4DBB3203D5F2}"/>
                  </a:ext>
                </a:extLst>
              </p:cNvPr>
              <p:cNvCxnSpPr>
                <a:cxnSpLocks/>
                <a:stCxn id="389" idx="0"/>
                <a:endCxn id="382" idx="4"/>
              </p:cNvCxnSpPr>
              <p:nvPr/>
            </p:nvCxnSpPr>
            <p:spPr>
              <a:xfrm flipV="1">
                <a:off x="6991507" y="3638434"/>
                <a:ext cx="173688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70" name="Group 369">
                <a:extLst>
                  <a:ext uri="{FF2B5EF4-FFF2-40B4-BE49-F238E27FC236}">
                    <a16:creationId xmlns:a16="http://schemas.microsoft.com/office/drawing/2014/main" id="{10C90E98-D219-BD4A-B9A5-24ECE0A17456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902756"/>
                <a:chOff x="7061843" y="2615881"/>
                <a:chExt cx="963251" cy="902756"/>
              </a:xfrm>
            </p:grpSpPr>
            <p:sp>
              <p:nvSpPr>
                <p:cNvPr id="391" name="Rectangle 390">
                  <a:extLst>
                    <a:ext uri="{FF2B5EF4-FFF2-40B4-BE49-F238E27FC236}">
                      <a16:creationId xmlns:a16="http://schemas.microsoft.com/office/drawing/2014/main" id="{47AFD012-AC28-DA4E-A622-7F14A758BE1B}"/>
                    </a:ext>
                  </a:extLst>
                </p:cNvPr>
                <p:cNvSpPr/>
                <p:nvPr/>
              </p:nvSpPr>
              <p:spPr>
                <a:xfrm>
                  <a:off x="7881094" y="337463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92" name="TextBox 391">
                      <a:extLst>
                        <a:ext uri="{FF2B5EF4-FFF2-40B4-BE49-F238E27FC236}">
                          <a16:creationId xmlns:a16="http://schemas.microsoft.com/office/drawing/2014/main" id="{32F53A87-75ED-4044-9AAF-5E4BAAF9EE3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13" name="TextBox 112">
                      <a:extLst>
                        <a:ext uri="{FF2B5EF4-FFF2-40B4-BE49-F238E27FC236}">
                          <a16:creationId xmlns:a16="http://schemas.microsoft.com/office/drawing/2014/main" id="{067500F4-6D6E-E240-BAF7-411FF819E0B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 l="-4000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371" name="Group 370">
                <a:extLst>
                  <a:ext uri="{FF2B5EF4-FFF2-40B4-BE49-F238E27FC236}">
                    <a16:creationId xmlns:a16="http://schemas.microsoft.com/office/drawing/2014/main" id="{61F6090D-4A65-B843-AB87-FED825274EB0}"/>
                  </a:ext>
                </a:extLst>
              </p:cNvPr>
              <p:cNvGrpSpPr/>
              <p:nvPr/>
            </p:nvGrpSpPr>
            <p:grpSpPr>
              <a:xfrm>
                <a:off x="6704298" y="4112587"/>
                <a:ext cx="359209" cy="358866"/>
                <a:chOff x="6704298" y="4112587"/>
                <a:chExt cx="359209" cy="358866"/>
              </a:xfrm>
            </p:grpSpPr>
            <p:sp>
              <p:nvSpPr>
                <p:cNvPr id="389" name="Rectangle 388">
                  <a:extLst>
                    <a:ext uri="{FF2B5EF4-FFF2-40B4-BE49-F238E27FC236}">
                      <a16:creationId xmlns:a16="http://schemas.microsoft.com/office/drawing/2014/main" id="{310EE110-E14B-6648-ADBE-E35410FBA5E2}"/>
                    </a:ext>
                  </a:extLst>
                </p:cNvPr>
                <p:cNvSpPr/>
                <p:nvPr/>
              </p:nvSpPr>
              <p:spPr>
                <a:xfrm>
                  <a:off x="6919507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90" name="TextBox 389">
                      <a:extLst>
                        <a:ext uri="{FF2B5EF4-FFF2-40B4-BE49-F238E27FC236}">
                          <a16:creationId xmlns:a16="http://schemas.microsoft.com/office/drawing/2014/main" id="{D254BB60-B930-7742-905E-33BC177AB6D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98" name="TextBox 97">
                      <a:extLst>
                        <a:ext uri="{FF2B5EF4-FFF2-40B4-BE49-F238E27FC236}">
                          <a16:creationId xmlns:a16="http://schemas.microsoft.com/office/drawing/2014/main" id="{83BD4EF9-6B96-424E-935A-0247504EEF4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blipFill>
                      <a:blip r:embed="rId20"/>
                      <a:stretch>
                        <a:fillRect l="-31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372" name="Straight Connector 371">
                <a:extLst>
                  <a:ext uri="{FF2B5EF4-FFF2-40B4-BE49-F238E27FC236}">
                    <a16:creationId xmlns:a16="http://schemas.microsoft.com/office/drawing/2014/main" id="{5C5AD335-0068-6344-9C4D-B1824EFAA516}"/>
                  </a:ext>
                </a:extLst>
              </p:cNvPr>
              <p:cNvCxnSpPr>
                <a:cxnSpLocks/>
                <a:stCxn id="382" idx="0"/>
                <a:endCxn id="387" idx="2"/>
              </p:cNvCxnSpPr>
              <p:nvPr/>
            </p:nvCxnSpPr>
            <p:spPr>
              <a:xfrm flipV="1">
                <a:off x="7165195" y="3016120"/>
                <a:ext cx="0" cy="232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3" name="Straight Connector 372">
                <a:extLst>
                  <a:ext uri="{FF2B5EF4-FFF2-40B4-BE49-F238E27FC236}">
                    <a16:creationId xmlns:a16="http://schemas.microsoft.com/office/drawing/2014/main" id="{128AAD99-F6D3-7E42-A5F2-AADB5F5CC104}"/>
                  </a:ext>
                </a:extLst>
              </p:cNvPr>
              <p:cNvCxnSpPr>
                <a:cxnSpLocks/>
                <a:stCxn id="387" idx="1"/>
                <a:endCxn id="366" idx="5"/>
              </p:cNvCxnSpPr>
              <p:nvPr/>
            </p:nvCxnSpPr>
            <p:spPr>
              <a:xfrm flipH="1" flipV="1">
                <a:off x="6704298" y="2648200"/>
                <a:ext cx="388897" cy="2959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4" name="Straight Connector 373">
                <a:extLst>
                  <a:ext uri="{FF2B5EF4-FFF2-40B4-BE49-F238E27FC236}">
                    <a16:creationId xmlns:a16="http://schemas.microsoft.com/office/drawing/2014/main" id="{2E3A1137-6E5D-E547-9BD0-A674B9B20382}"/>
                  </a:ext>
                </a:extLst>
              </p:cNvPr>
              <p:cNvCxnSpPr>
                <a:cxnSpLocks/>
                <a:stCxn id="380" idx="3"/>
                <a:endCxn id="387" idx="3"/>
              </p:cNvCxnSpPr>
              <p:nvPr/>
            </p:nvCxnSpPr>
            <p:spPr>
              <a:xfrm flipH="1">
                <a:off x="7237195" y="2647463"/>
                <a:ext cx="372245" cy="2966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5" name="Straight Connector 374">
                <a:extLst>
                  <a:ext uri="{FF2B5EF4-FFF2-40B4-BE49-F238E27FC236}">
                    <a16:creationId xmlns:a16="http://schemas.microsoft.com/office/drawing/2014/main" id="{3A518D77-6E30-B649-AE07-90213719F232}"/>
                  </a:ext>
                </a:extLst>
              </p:cNvPr>
              <p:cNvCxnSpPr>
                <a:cxnSpLocks/>
                <a:stCxn id="382" idx="4"/>
                <a:endCxn id="385" idx="0"/>
              </p:cNvCxnSpPr>
              <p:nvPr/>
            </p:nvCxnSpPr>
            <p:spPr>
              <a:xfrm>
                <a:off x="7165195" y="3638434"/>
                <a:ext cx="148650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6" name="Straight Connector 375">
                <a:extLst>
                  <a:ext uri="{FF2B5EF4-FFF2-40B4-BE49-F238E27FC236}">
                    <a16:creationId xmlns:a16="http://schemas.microsoft.com/office/drawing/2014/main" id="{CE0C2FC1-3137-9D4B-9A00-A155E88DD95D}"/>
                  </a:ext>
                </a:extLst>
              </p:cNvPr>
              <p:cNvCxnSpPr>
                <a:cxnSpLocks/>
                <a:stCxn id="383" idx="0"/>
                <a:endCxn id="385" idx="2"/>
              </p:cNvCxnSpPr>
              <p:nvPr/>
            </p:nvCxnSpPr>
            <p:spPr>
              <a:xfrm flipV="1">
                <a:off x="7163998" y="4256587"/>
                <a:ext cx="149847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7" name="Straight Connector 376">
                <a:extLst>
                  <a:ext uri="{FF2B5EF4-FFF2-40B4-BE49-F238E27FC236}">
                    <a16:creationId xmlns:a16="http://schemas.microsoft.com/office/drawing/2014/main" id="{86465F23-38A8-E34C-99DC-33C973698DAF}"/>
                  </a:ext>
                </a:extLst>
              </p:cNvPr>
              <p:cNvCxnSpPr>
                <a:cxnSpLocks/>
                <a:stCxn id="385" idx="3"/>
                <a:endCxn id="381" idx="3"/>
              </p:cNvCxnSpPr>
              <p:nvPr/>
            </p:nvCxnSpPr>
            <p:spPr>
              <a:xfrm flipV="1">
                <a:off x="7385845" y="3970904"/>
                <a:ext cx="228449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78" name="Group 377">
                <a:extLst>
                  <a:ext uri="{FF2B5EF4-FFF2-40B4-BE49-F238E27FC236}">
                    <a16:creationId xmlns:a16="http://schemas.microsoft.com/office/drawing/2014/main" id="{970E79FA-A39D-C040-A0E4-429D5555B1EF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196348" cy="676957"/>
                <a:chOff x="7093195" y="2872120"/>
                <a:chExt cx="1196348" cy="676957"/>
              </a:xfrm>
            </p:grpSpPr>
            <p:sp>
              <p:nvSpPr>
                <p:cNvPr id="387" name="Rectangle 386">
                  <a:extLst>
                    <a:ext uri="{FF2B5EF4-FFF2-40B4-BE49-F238E27FC236}">
                      <a16:creationId xmlns:a16="http://schemas.microsoft.com/office/drawing/2014/main" id="{86D3F9CE-C365-0F4E-A0E2-205BBBBF3E56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88" name="TextBox 387">
                      <a:extLst>
                        <a:ext uri="{FF2B5EF4-FFF2-40B4-BE49-F238E27FC236}">
                          <a16:creationId xmlns:a16="http://schemas.microsoft.com/office/drawing/2014/main" id="{3BA7772E-AFE6-AB42-A6F8-2C75B67DF7C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AD0C8622-B55E-5F48-82A5-9100A8EBAEC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blipFill>
                      <a:blip r:embed="rId21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379" name="Group 378">
                <a:extLst>
                  <a:ext uri="{FF2B5EF4-FFF2-40B4-BE49-F238E27FC236}">
                    <a16:creationId xmlns:a16="http://schemas.microsoft.com/office/drawing/2014/main" id="{F67E0497-2ED4-3244-B065-D1F965E5F708}"/>
                  </a:ext>
                </a:extLst>
              </p:cNvPr>
              <p:cNvGrpSpPr/>
              <p:nvPr/>
            </p:nvGrpSpPr>
            <p:grpSpPr>
              <a:xfrm>
                <a:off x="7241845" y="4112587"/>
                <a:ext cx="355334" cy="358866"/>
                <a:chOff x="7241845" y="4112587"/>
                <a:chExt cx="355334" cy="358866"/>
              </a:xfrm>
            </p:grpSpPr>
            <p:sp>
              <p:nvSpPr>
                <p:cNvPr id="385" name="Rectangle 384">
                  <a:extLst>
                    <a:ext uri="{FF2B5EF4-FFF2-40B4-BE49-F238E27FC236}">
                      <a16:creationId xmlns:a16="http://schemas.microsoft.com/office/drawing/2014/main" id="{2F85962F-DC0A-764B-8679-AF6F90834BFD}"/>
                    </a:ext>
                  </a:extLst>
                </p:cNvPr>
                <p:cNvSpPr/>
                <p:nvPr/>
              </p:nvSpPr>
              <p:spPr>
                <a:xfrm>
                  <a:off x="7241845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86" name="TextBox 385">
                      <a:extLst>
                        <a:ext uri="{FF2B5EF4-FFF2-40B4-BE49-F238E27FC236}">
                          <a16:creationId xmlns:a16="http://schemas.microsoft.com/office/drawing/2014/main" id="{1B87C4F0-94AD-E54D-B0BE-04ED2AE98A0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14" name="TextBox 113">
                      <a:extLst>
                        <a:ext uri="{FF2B5EF4-FFF2-40B4-BE49-F238E27FC236}">
                          <a16:creationId xmlns:a16="http://schemas.microsoft.com/office/drawing/2014/main" id="{6B3C1560-5B4F-E84D-A096-411F806750D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blipFill>
                      <a:blip r:embed="rId22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0" name="TextBox 379">
                    <a:extLst>
                      <a:ext uri="{FF2B5EF4-FFF2-40B4-BE49-F238E27FC236}">
                        <a16:creationId xmlns:a16="http://schemas.microsoft.com/office/drawing/2014/main" id="{A511A482-4C9F-DE4B-B846-588416322B64}"/>
                      </a:ext>
                    </a:extLst>
                  </p:cNvPr>
                  <p:cNvSpPr txBox="1"/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b="0" i="1" smtClean="0">
                              <a:latin typeface="Cambria Math" panose="02040503050406030204" pitchFamily="18" charset="0"/>
                            </a:rPr>
                            <m:t>𝐴𝑐𝑐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380" name="TextBox 379">
                    <a:extLst>
                      <a:ext uri="{FF2B5EF4-FFF2-40B4-BE49-F238E27FC236}">
                        <a16:creationId xmlns:a16="http://schemas.microsoft.com/office/drawing/2014/main" id="{A511A482-4C9F-DE4B-B846-588416322B6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blipFill>
                    <a:blip r:embed="rId23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1" name="TextBox 380">
                    <a:extLst>
                      <a:ext uri="{FF2B5EF4-FFF2-40B4-BE49-F238E27FC236}">
                        <a16:creationId xmlns:a16="http://schemas.microsoft.com/office/drawing/2014/main" id="{6145E6DC-7444-DF44-A15A-684410AFA668}"/>
                      </a:ext>
                    </a:extLst>
                  </p:cNvPr>
                  <p:cNvSpPr txBox="1"/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i="1">
                              <a:latin typeface="Cambria Math" charset="0"/>
                            </a:rPr>
                            <m:t>𝑇𝑟𝑒𝑎𝑡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1669E517-5AE4-D84D-820D-6887B8FF4E5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blipFill>
                    <a:blip r:embed="rId24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2" name="TextBox 381">
                    <a:extLst>
                      <a:ext uri="{FF2B5EF4-FFF2-40B4-BE49-F238E27FC236}">
                        <a16:creationId xmlns:a16="http://schemas.microsoft.com/office/drawing/2014/main" id="{60804739-22EF-9142-A145-5CD04A31B6DB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i="1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8B0FACB7-0AC2-9F4C-B62D-C6F7DCB4AF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3" name="TextBox 382">
                    <a:extLst>
                      <a:ext uri="{FF2B5EF4-FFF2-40B4-BE49-F238E27FC236}">
                        <a16:creationId xmlns:a16="http://schemas.microsoft.com/office/drawing/2014/main" id="{B09E5BE5-5586-294C-82BF-0706FC9A2258}"/>
                      </a:ext>
                    </a:extLst>
                  </p:cNvPr>
                  <p:cNvSpPr txBox="1"/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i="1">
                              <a:latin typeface="Cambria Math" charset="0"/>
                            </a:rPr>
                            <m:t>𝑆𝑖</m:t>
                          </m:r>
                          <m:r>
                            <a:rPr lang="de-DE" sz="1798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de-DE" sz="1798" i="1">
                              <a:latin typeface="Cambria Math" charset="0"/>
                            </a:rPr>
                            <m:t>𝑘</m:t>
                          </m:r>
                        </m:oMath>
                      </m:oMathPara>
                    </a14:m>
                    <a:endParaRPr lang="en-GB" sz="1798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TextBox 106">
                    <a:extLst>
                      <a:ext uri="{FF2B5EF4-FFF2-40B4-BE49-F238E27FC236}">
                        <a16:creationId xmlns:a16="http://schemas.microsoft.com/office/drawing/2014/main" id="{1B922C89-29BC-5249-924E-887156247A6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blipFill>
                    <a:blip r:embed="rId25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84" name="Straight Connector 383">
                <a:extLst>
                  <a:ext uri="{FF2B5EF4-FFF2-40B4-BE49-F238E27FC236}">
                    <a16:creationId xmlns:a16="http://schemas.microsoft.com/office/drawing/2014/main" id="{E2BBC99A-8262-4040-8D40-ADC9254C195E}"/>
                  </a:ext>
                </a:extLst>
              </p:cNvPr>
              <p:cNvCxnSpPr>
                <a:cxnSpLocks/>
                <a:stCxn id="389" idx="2"/>
                <a:endCxn id="383" idx="0"/>
              </p:cNvCxnSpPr>
              <p:nvPr/>
            </p:nvCxnSpPr>
            <p:spPr>
              <a:xfrm>
                <a:off x="6991507" y="4256587"/>
                <a:ext cx="172491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65" name="Straight Connector 364">
              <a:extLst>
                <a:ext uri="{FF2B5EF4-FFF2-40B4-BE49-F238E27FC236}">
                  <a16:creationId xmlns:a16="http://schemas.microsoft.com/office/drawing/2014/main" id="{1650B9E5-2689-8B4C-992B-09D14F8A1E9A}"/>
                </a:ext>
              </a:extLst>
            </p:cNvPr>
            <p:cNvCxnSpPr>
              <a:cxnSpLocks/>
              <a:stCxn id="382" idx="6"/>
              <a:endCxn id="391" idx="1"/>
            </p:cNvCxnSpPr>
            <p:nvPr/>
          </p:nvCxnSpPr>
          <p:spPr>
            <a:xfrm>
              <a:off x="7688980" y="3443678"/>
              <a:ext cx="229899" cy="29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72666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42BC03D-1E24-384C-A179-E9D64F349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Overview: 2. Foundations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B8E2AE-0831-9E40-A231-5543B35B24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lphaUcPeriod"/>
            </a:pPr>
            <a:r>
              <a:rPr lang="en-GB" i="1" dirty="0"/>
              <a:t>Logic</a:t>
            </a:r>
          </a:p>
          <a:p>
            <a:pPr lvl="1"/>
            <a:r>
              <a:rPr lang="en-GB" dirty="0"/>
              <a:t>Propositional logic: alphabet, grammar, normal forms, rules</a:t>
            </a:r>
          </a:p>
          <a:p>
            <a:pPr lvl="1"/>
            <a:r>
              <a:rPr lang="en-GB" dirty="0"/>
              <a:t>First-order logic: introducing quantifiers, domain constraints</a:t>
            </a:r>
          </a:p>
          <a:p>
            <a:pPr marL="457200" indent="-457200">
              <a:buFont typeface="+mj-lt"/>
              <a:buAutoNum type="alphaUcPeriod"/>
            </a:pPr>
            <a:r>
              <a:rPr lang="en-GB" i="1" dirty="0"/>
              <a:t>Probability theory</a:t>
            </a:r>
          </a:p>
          <a:p>
            <a:pPr lvl="1"/>
            <a:r>
              <a:rPr lang="en-GB" dirty="0"/>
              <a:t>Modelling: (conditional) probability distributions, random variables, marginal and joint distributions</a:t>
            </a:r>
          </a:p>
          <a:p>
            <a:pPr lvl="1"/>
            <a:r>
              <a:rPr lang="en-GB" dirty="0"/>
              <a:t>Inference: axioms and basic rules, Bayes theorem, independence</a:t>
            </a:r>
          </a:p>
          <a:p>
            <a:pPr marL="457200" indent="-457200">
              <a:buFont typeface="+mj-lt"/>
              <a:buAutoNum type="alphaUcPeriod"/>
            </a:pPr>
            <a:r>
              <a:rPr lang="en-GB" b="1" i="1" dirty="0">
                <a:solidFill>
                  <a:schemeClr val="accent1"/>
                </a:solidFill>
              </a:rPr>
              <a:t>Probabilistic graphical models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Syntax, semantics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Inference problems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764F03-C43E-564B-8211-13F743D26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399" b="1" i="0" u="none" strike="noStrike" kern="1200" cap="none" spc="0" normalizeH="0" baseline="0" noProof="0">
                <a:ln>
                  <a:noFill/>
                </a:ln>
                <a:solidFill>
                  <a:srgbClr val="00568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PGMs</a:t>
            </a:r>
            <a:endParaRPr kumimoji="0" lang="en-US" sz="1399" b="1" i="0" u="none" strike="noStrike" kern="1200" cap="none" spc="0" normalizeH="0" baseline="0" noProof="0" dirty="0">
              <a:ln>
                <a:noFill/>
              </a:ln>
              <a:solidFill>
                <a:srgbClr val="00568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E0E0BE-6116-B74E-ABC3-0AB72E855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399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T. Braun - StaRAI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A852C7-6A02-FB4C-9032-2A2FF375C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7C9959E-8E6B-B04C-9955-EA096F41CA7A}" type="slidenum">
              <a:rPr kumimoji="0" lang="en-GB" sz="1466" b="1" i="0" u="none" strike="noStrike" kern="1200" cap="none" spc="0" normalizeH="0" baseline="0" noProof="0" smtClean="0">
                <a:ln>
                  <a:noFill/>
                </a:ln>
                <a:solidFill>
                  <a:srgbClr val="00568A"/>
                </a:solidFill>
                <a:effectLst/>
                <a:uLnTx/>
                <a:uFillTx/>
                <a:latin typeface="Meta Offc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3</a:t>
            </a:fld>
            <a:endParaRPr kumimoji="0" lang="en-GB" sz="1466" b="1" i="0" u="none" strike="noStrike" kern="1200" cap="none" spc="0" normalizeH="0" baseline="0" noProof="0">
              <a:ln>
                <a:noFill/>
              </a:ln>
              <a:solidFill>
                <a:srgbClr val="00568A"/>
              </a:solidFill>
              <a:effectLst/>
              <a:uLnTx/>
              <a:uFillTx/>
              <a:latin typeface="Meta Offc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40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63BCE-9D74-1D46-8936-935CCCE5B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 Representation: Factors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30243BC3-5BAB-F74D-A944-DC7F7CF30CF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8450760" cy="4240848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Given model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r>
                  <a:rPr lang="en-GB" dirty="0"/>
                  <a:t> over random variables </a:t>
                </a:r>
                <a14:m>
                  <m:oMath xmlns:m="http://schemas.openxmlformats.org/officeDocument/2006/math">
                    <m:r>
                      <a:rPr lang="de-DE" b="1" i="1" dirty="0">
                        <a:latin typeface="Cambria Math" panose="02040503050406030204" pitchFamily="18" charset="0"/>
                      </a:rPr>
                      <m:t>𝑹</m:t>
                    </m:r>
                    <m:r>
                      <a:rPr lang="de-DE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dirty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 …, </m:t>
                        </m:r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marL="0" indent="0">
                  <a:buNone/>
                </a:pPr>
                <a:r>
                  <a:rPr lang="en-GB" u="sng" dirty="0"/>
                  <a:t>Semantics</a:t>
                </a:r>
                <a:r>
                  <a:rPr lang="en-GB" dirty="0"/>
                  <a:t>: </a:t>
                </a:r>
              </a:p>
              <a:p>
                <a:r>
                  <a:rPr lang="en-GB" dirty="0"/>
                  <a:t>Build full joint probability distribution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</m:oMath>
                </a14:m>
                <a:endParaRPr lang="de-DE" i="1" dirty="0">
                  <a:latin typeface="Cambria Math" panose="02040503050406030204" pitchFamily="18" charset="0"/>
                </a:endParaRPr>
              </a:p>
              <a:p>
                <a:pPr marL="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de-DE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r>
                        <a:rPr lang="de-DE" sz="24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de-DE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den>
                      </m:f>
                      <m:nary>
                        <m:naryPr>
                          <m:chr m:val="∏"/>
                          <m:ctrlPr>
                            <a:rPr lang="de-DE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de-DE" sz="2400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sz="2400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2400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2400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400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de-DE" sz="2400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sz="2400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,…, </m:t>
                              </m:r>
                              <m:sSub>
                                <m:sSubPr>
                                  <m:ctrlPr>
                                    <a:rPr lang="de-DE" sz="2400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400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de-DE" sz="2400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de-DE" sz="2400" dirty="0">
                  <a:solidFill>
                    <a:schemeClr val="accent1"/>
                  </a:solidFill>
                </a:endParaRPr>
              </a:p>
              <a:p>
                <a:pPr marL="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de-DE" sz="2400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de-DE" sz="24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de-DE" sz="24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de-DE" sz="24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𝑟𝑎𝑛</m:t>
                          </m:r>
                          <m:r>
                            <a:rPr lang="de-DE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de-DE" sz="24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sz="24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de-DE" sz="24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de-DE" sz="24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4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de-DE" sz="24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de-DE" sz="24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de-DE" sz="24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𝑟𝑎𝑛</m:t>
                              </m:r>
                              <m:r>
                                <a:rPr lang="de-DE" sz="24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de-DE" sz="24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4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de-DE" sz="24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de-DE" sz="24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∏"/>
                                  <m:ctrlPr>
                                    <a:rPr lang="de-DE" sz="24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de-DE" sz="24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de-DE" sz="24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de-DE" sz="2400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de-DE" sz="2400" i="1" dirty="0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400" i="1" dirty="0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de-DE" sz="2400" i="1" dirty="0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sz="2400" i="1" dirty="0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sz="2400" i="1" dirty="0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400" i="1" dirty="0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de-DE" sz="2400" i="1" dirty="0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de-DE" sz="2400" i="1" dirty="0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,…, </m:t>
                                      </m:r>
                                      <m:sSub>
                                        <m:sSubPr>
                                          <m:ctrlPr>
                                            <a:rPr lang="de-DE" sz="2400" i="1" dirty="0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400" i="1" dirty="0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de-DE" sz="2400" i="1" dirty="0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de-DE" sz="2400" dirty="0">
                  <a:solidFill>
                    <a:srgbClr val="C00000"/>
                  </a:solidFill>
                </a:endParaRPr>
              </a:p>
              <a:p>
                <a:endParaRPr lang="de-DE" i="1" dirty="0">
                  <a:latin typeface="Cambria Math" panose="02040503050406030204" pitchFamily="18" charset="0"/>
                </a:endParaRPr>
              </a:p>
              <a:p>
                <a:endParaRPr lang="de-DE" i="1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endParaRPr lang="en-GB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30243BC3-5BAB-F74D-A944-DC7F7CF30C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8450760" cy="4240848"/>
              </a:xfrm>
              <a:blipFill>
                <a:blip r:embed="rId2"/>
                <a:stretch>
                  <a:fillRect l="-2099" t="-2687" b="-214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7B9A95-08EC-3348-8934-FF97EA617F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30</a:t>
            </a:fld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71F5A5-BECC-3144-99B7-C1F5CF511D8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PGMs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5C0195-507A-004F-AF95-46284720A2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grpSp>
        <p:nvGrpSpPr>
          <p:cNvPr id="439" name="Group 438">
            <a:extLst>
              <a:ext uri="{FF2B5EF4-FFF2-40B4-BE49-F238E27FC236}">
                <a16:creationId xmlns:a16="http://schemas.microsoft.com/office/drawing/2014/main" id="{0814956E-A007-964E-917F-CF9D1D78A48D}"/>
              </a:ext>
            </a:extLst>
          </p:cNvPr>
          <p:cNvGrpSpPr/>
          <p:nvPr/>
        </p:nvGrpSpPr>
        <p:grpSpPr>
          <a:xfrm>
            <a:off x="9254052" y="3314949"/>
            <a:ext cx="2577623" cy="2588388"/>
            <a:chOff x="5901425" y="2314993"/>
            <a:chExt cx="2580308" cy="2591084"/>
          </a:xfrm>
        </p:grpSpPr>
        <p:grpSp>
          <p:nvGrpSpPr>
            <p:cNvPr id="440" name="Group 439">
              <a:extLst>
                <a:ext uri="{FF2B5EF4-FFF2-40B4-BE49-F238E27FC236}">
                  <a16:creationId xmlns:a16="http://schemas.microsoft.com/office/drawing/2014/main" id="{17221133-1B3E-C846-84D9-17753CC8BD11}"/>
                </a:ext>
              </a:extLst>
            </p:cNvPr>
            <p:cNvGrpSpPr/>
            <p:nvPr/>
          </p:nvGrpSpPr>
          <p:grpSpPr>
            <a:xfrm>
              <a:off x="5901425" y="2314993"/>
              <a:ext cx="2580308" cy="2591084"/>
              <a:chOff x="5863640" y="2314993"/>
              <a:chExt cx="2580308" cy="259108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2" name="TextBox 441">
                    <a:extLst>
                      <a:ext uri="{FF2B5EF4-FFF2-40B4-BE49-F238E27FC236}">
                        <a16:creationId xmlns:a16="http://schemas.microsoft.com/office/drawing/2014/main" id="{6D0F1A96-7745-494F-B693-2EB0B47E8CD8}"/>
                      </a:ext>
                    </a:extLst>
                  </p:cNvPr>
                  <p:cNvSpPr txBox="1"/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5859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b="0" i="1" smtClean="0">
                              <a:latin typeface="Cambria Math" panose="02040503050406030204" pitchFamily="18" charset="0"/>
                            </a:rPr>
                            <m:t>𝑁𝑎𝑡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442" name="TextBox 441">
                    <a:extLst>
                      <a:ext uri="{FF2B5EF4-FFF2-40B4-BE49-F238E27FC236}">
                        <a16:creationId xmlns:a16="http://schemas.microsoft.com/office/drawing/2014/main" id="{6D0F1A96-7745-494F-B693-2EB0B47E8CD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3" name="TextBox 442">
                    <a:extLst>
                      <a:ext uri="{FF2B5EF4-FFF2-40B4-BE49-F238E27FC236}">
                        <a16:creationId xmlns:a16="http://schemas.microsoft.com/office/drawing/2014/main" id="{CD0636D9-E597-C040-A2FF-3CA81F679A94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443" name="TextBox 442">
                    <a:extLst>
                      <a:ext uri="{FF2B5EF4-FFF2-40B4-BE49-F238E27FC236}">
                        <a16:creationId xmlns:a16="http://schemas.microsoft.com/office/drawing/2014/main" id="{CD0636D9-E597-C040-A2FF-3CA81F679A9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44" name="Straight Connector 443">
                <a:extLst>
                  <a:ext uri="{FF2B5EF4-FFF2-40B4-BE49-F238E27FC236}">
                    <a16:creationId xmlns:a16="http://schemas.microsoft.com/office/drawing/2014/main" id="{0C88F67A-C48D-7547-B5B7-97DACD6D94C5}"/>
                  </a:ext>
                </a:extLst>
              </p:cNvPr>
              <p:cNvCxnSpPr>
                <a:cxnSpLocks/>
                <a:stCxn id="443" idx="5"/>
                <a:endCxn id="465" idx="1"/>
              </p:cNvCxnSpPr>
              <p:nvPr/>
            </p:nvCxnSpPr>
            <p:spPr>
              <a:xfrm>
                <a:off x="6693294" y="3970904"/>
                <a:ext cx="226213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5" name="Straight Connector 444">
                <a:extLst>
                  <a:ext uri="{FF2B5EF4-FFF2-40B4-BE49-F238E27FC236}">
                    <a16:creationId xmlns:a16="http://schemas.microsoft.com/office/drawing/2014/main" id="{CD834A67-ADCC-C540-AC0E-DCDAFB794F3A}"/>
                  </a:ext>
                </a:extLst>
              </p:cNvPr>
              <p:cNvCxnSpPr>
                <a:cxnSpLocks/>
                <a:stCxn id="465" idx="0"/>
                <a:endCxn id="458" idx="4"/>
              </p:cNvCxnSpPr>
              <p:nvPr/>
            </p:nvCxnSpPr>
            <p:spPr>
              <a:xfrm flipV="1">
                <a:off x="6991507" y="3638434"/>
                <a:ext cx="173688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46" name="Group 445">
                <a:extLst>
                  <a:ext uri="{FF2B5EF4-FFF2-40B4-BE49-F238E27FC236}">
                    <a16:creationId xmlns:a16="http://schemas.microsoft.com/office/drawing/2014/main" id="{02D49428-8BC0-E34C-B5DE-1ECFFCCD323F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902756"/>
                <a:chOff x="7061843" y="2615881"/>
                <a:chExt cx="963251" cy="902756"/>
              </a:xfrm>
            </p:grpSpPr>
            <p:sp>
              <p:nvSpPr>
                <p:cNvPr id="467" name="Rectangle 466">
                  <a:extLst>
                    <a:ext uri="{FF2B5EF4-FFF2-40B4-BE49-F238E27FC236}">
                      <a16:creationId xmlns:a16="http://schemas.microsoft.com/office/drawing/2014/main" id="{8F5D2A5A-A794-5B4C-98BE-1DBAB13CDF7E}"/>
                    </a:ext>
                  </a:extLst>
                </p:cNvPr>
                <p:cNvSpPr/>
                <p:nvPr/>
              </p:nvSpPr>
              <p:spPr>
                <a:xfrm>
                  <a:off x="7881094" y="337463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68" name="TextBox 467">
                      <a:extLst>
                        <a:ext uri="{FF2B5EF4-FFF2-40B4-BE49-F238E27FC236}">
                          <a16:creationId xmlns:a16="http://schemas.microsoft.com/office/drawing/2014/main" id="{FB69E506-024F-DA47-A574-ABF6991B404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13" name="TextBox 112">
                      <a:extLst>
                        <a:ext uri="{FF2B5EF4-FFF2-40B4-BE49-F238E27FC236}">
                          <a16:creationId xmlns:a16="http://schemas.microsoft.com/office/drawing/2014/main" id="{067500F4-6D6E-E240-BAF7-411FF819E0B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 l="-4000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447" name="Group 446">
                <a:extLst>
                  <a:ext uri="{FF2B5EF4-FFF2-40B4-BE49-F238E27FC236}">
                    <a16:creationId xmlns:a16="http://schemas.microsoft.com/office/drawing/2014/main" id="{F6637CD3-53EE-7641-BB3C-18D42C4A5360}"/>
                  </a:ext>
                </a:extLst>
              </p:cNvPr>
              <p:cNvGrpSpPr/>
              <p:nvPr/>
            </p:nvGrpSpPr>
            <p:grpSpPr>
              <a:xfrm>
                <a:off x="6704298" y="4112587"/>
                <a:ext cx="359209" cy="358866"/>
                <a:chOff x="6704298" y="4112587"/>
                <a:chExt cx="359209" cy="358866"/>
              </a:xfrm>
            </p:grpSpPr>
            <p:sp>
              <p:nvSpPr>
                <p:cNvPr id="465" name="Rectangle 464">
                  <a:extLst>
                    <a:ext uri="{FF2B5EF4-FFF2-40B4-BE49-F238E27FC236}">
                      <a16:creationId xmlns:a16="http://schemas.microsoft.com/office/drawing/2014/main" id="{E32F5808-8ACA-2C45-BB50-4CD0C79937C3}"/>
                    </a:ext>
                  </a:extLst>
                </p:cNvPr>
                <p:cNvSpPr/>
                <p:nvPr/>
              </p:nvSpPr>
              <p:spPr>
                <a:xfrm>
                  <a:off x="6919507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66" name="TextBox 465">
                      <a:extLst>
                        <a:ext uri="{FF2B5EF4-FFF2-40B4-BE49-F238E27FC236}">
                          <a16:creationId xmlns:a16="http://schemas.microsoft.com/office/drawing/2014/main" id="{A77B2F52-EACA-DC45-A861-F21B536753F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98" name="TextBox 97">
                      <a:extLst>
                        <a:ext uri="{FF2B5EF4-FFF2-40B4-BE49-F238E27FC236}">
                          <a16:creationId xmlns:a16="http://schemas.microsoft.com/office/drawing/2014/main" id="{83BD4EF9-6B96-424E-935A-0247504EEF4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blipFill>
                      <a:blip r:embed="rId20"/>
                      <a:stretch>
                        <a:fillRect l="-31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448" name="Straight Connector 447">
                <a:extLst>
                  <a:ext uri="{FF2B5EF4-FFF2-40B4-BE49-F238E27FC236}">
                    <a16:creationId xmlns:a16="http://schemas.microsoft.com/office/drawing/2014/main" id="{99D4FDC4-B5FA-6546-8D85-AD1B0115C098}"/>
                  </a:ext>
                </a:extLst>
              </p:cNvPr>
              <p:cNvCxnSpPr>
                <a:cxnSpLocks/>
                <a:stCxn id="458" idx="0"/>
                <a:endCxn id="463" idx="2"/>
              </p:cNvCxnSpPr>
              <p:nvPr/>
            </p:nvCxnSpPr>
            <p:spPr>
              <a:xfrm flipV="1">
                <a:off x="7165195" y="3016120"/>
                <a:ext cx="0" cy="232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9" name="Straight Connector 448">
                <a:extLst>
                  <a:ext uri="{FF2B5EF4-FFF2-40B4-BE49-F238E27FC236}">
                    <a16:creationId xmlns:a16="http://schemas.microsoft.com/office/drawing/2014/main" id="{C4AD40D3-EF74-A84A-BF59-DC42C980A663}"/>
                  </a:ext>
                </a:extLst>
              </p:cNvPr>
              <p:cNvCxnSpPr>
                <a:cxnSpLocks/>
                <a:stCxn id="463" idx="1"/>
                <a:endCxn id="442" idx="5"/>
              </p:cNvCxnSpPr>
              <p:nvPr/>
            </p:nvCxnSpPr>
            <p:spPr>
              <a:xfrm flipH="1" flipV="1">
                <a:off x="6704298" y="2648200"/>
                <a:ext cx="388897" cy="2959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0" name="Straight Connector 449">
                <a:extLst>
                  <a:ext uri="{FF2B5EF4-FFF2-40B4-BE49-F238E27FC236}">
                    <a16:creationId xmlns:a16="http://schemas.microsoft.com/office/drawing/2014/main" id="{1B744645-539E-2442-9F86-A408073A2C09}"/>
                  </a:ext>
                </a:extLst>
              </p:cNvPr>
              <p:cNvCxnSpPr>
                <a:cxnSpLocks/>
                <a:stCxn id="456" idx="3"/>
                <a:endCxn id="463" idx="3"/>
              </p:cNvCxnSpPr>
              <p:nvPr/>
            </p:nvCxnSpPr>
            <p:spPr>
              <a:xfrm flipH="1">
                <a:off x="7237195" y="2647463"/>
                <a:ext cx="372245" cy="2966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1" name="Straight Connector 450">
                <a:extLst>
                  <a:ext uri="{FF2B5EF4-FFF2-40B4-BE49-F238E27FC236}">
                    <a16:creationId xmlns:a16="http://schemas.microsoft.com/office/drawing/2014/main" id="{C5C8BCC9-873B-3A4F-832E-73E76F574E2A}"/>
                  </a:ext>
                </a:extLst>
              </p:cNvPr>
              <p:cNvCxnSpPr>
                <a:cxnSpLocks/>
                <a:stCxn id="458" idx="4"/>
                <a:endCxn id="461" idx="0"/>
              </p:cNvCxnSpPr>
              <p:nvPr/>
            </p:nvCxnSpPr>
            <p:spPr>
              <a:xfrm>
                <a:off x="7165195" y="3638434"/>
                <a:ext cx="148650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2" name="Straight Connector 451">
                <a:extLst>
                  <a:ext uri="{FF2B5EF4-FFF2-40B4-BE49-F238E27FC236}">
                    <a16:creationId xmlns:a16="http://schemas.microsoft.com/office/drawing/2014/main" id="{4D49680D-0434-8B4A-88DD-1B16DD3A10BD}"/>
                  </a:ext>
                </a:extLst>
              </p:cNvPr>
              <p:cNvCxnSpPr>
                <a:cxnSpLocks/>
                <a:stCxn id="459" idx="0"/>
                <a:endCxn id="461" idx="2"/>
              </p:cNvCxnSpPr>
              <p:nvPr/>
            </p:nvCxnSpPr>
            <p:spPr>
              <a:xfrm flipV="1">
                <a:off x="7163998" y="4256587"/>
                <a:ext cx="149847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3" name="Straight Connector 452">
                <a:extLst>
                  <a:ext uri="{FF2B5EF4-FFF2-40B4-BE49-F238E27FC236}">
                    <a16:creationId xmlns:a16="http://schemas.microsoft.com/office/drawing/2014/main" id="{03A9BCD5-5D1F-0F4D-9ABB-AEEB7201DE2E}"/>
                  </a:ext>
                </a:extLst>
              </p:cNvPr>
              <p:cNvCxnSpPr>
                <a:cxnSpLocks/>
                <a:stCxn id="461" idx="3"/>
                <a:endCxn id="457" idx="3"/>
              </p:cNvCxnSpPr>
              <p:nvPr/>
            </p:nvCxnSpPr>
            <p:spPr>
              <a:xfrm flipV="1">
                <a:off x="7385845" y="3970904"/>
                <a:ext cx="228449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54" name="Group 453">
                <a:extLst>
                  <a:ext uri="{FF2B5EF4-FFF2-40B4-BE49-F238E27FC236}">
                    <a16:creationId xmlns:a16="http://schemas.microsoft.com/office/drawing/2014/main" id="{B4158D24-43ED-1741-BB53-231B93632471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196348" cy="676957"/>
                <a:chOff x="7093195" y="2872120"/>
                <a:chExt cx="1196348" cy="676957"/>
              </a:xfrm>
            </p:grpSpPr>
            <p:sp>
              <p:nvSpPr>
                <p:cNvPr id="463" name="Rectangle 462">
                  <a:extLst>
                    <a:ext uri="{FF2B5EF4-FFF2-40B4-BE49-F238E27FC236}">
                      <a16:creationId xmlns:a16="http://schemas.microsoft.com/office/drawing/2014/main" id="{52765E71-87C1-0D4B-AD88-C5858C541A80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64" name="TextBox 463">
                      <a:extLst>
                        <a:ext uri="{FF2B5EF4-FFF2-40B4-BE49-F238E27FC236}">
                          <a16:creationId xmlns:a16="http://schemas.microsoft.com/office/drawing/2014/main" id="{42902158-FF75-7F4A-A251-E107EBE9666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AD0C8622-B55E-5F48-82A5-9100A8EBAEC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blipFill>
                      <a:blip r:embed="rId21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455" name="Group 454">
                <a:extLst>
                  <a:ext uri="{FF2B5EF4-FFF2-40B4-BE49-F238E27FC236}">
                    <a16:creationId xmlns:a16="http://schemas.microsoft.com/office/drawing/2014/main" id="{4207CC41-C931-EC48-B31F-91A8436CFF80}"/>
                  </a:ext>
                </a:extLst>
              </p:cNvPr>
              <p:cNvGrpSpPr/>
              <p:nvPr/>
            </p:nvGrpSpPr>
            <p:grpSpPr>
              <a:xfrm>
                <a:off x="7241845" y="4112587"/>
                <a:ext cx="355334" cy="358866"/>
                <a:chOff x="7241845" y="4112587"/>
                <a:chExt cx="355334" cy="358866"/>
              </a:xfrm>
            </p:grpSpPr>
            <p:sp>
              <p:nvSpPr>
                <p:cNvPr id="461" name="Rectangle 460">
                  <a:extLst>
                    <a:ext uri="{FF2B5EF4-FFF2-40B4-BE49-F238E27FC236}">
                      <a16:creationId xmlns:a16="http://schemas.microsoft.com/office/drawing/2014/main" id="{A8544334-8829-5649-8497-0F4247CAF172}"/>
                    </a:ext>
                  </a:extLst>
                </p:cNvPr>
                <p:cNvSpPr/>
                <p:nvPr/>
              </p:nvSpPr>
              <p:spPr>
                <a:xfrm>
                  <a:off x="7241845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62" name="TextBox 461">
                      <a:extLst>
                        <a:ext uri="{FF2B5EF4-FFF2-40B4-BE49-F238E27FC236}">
                          <a16:creationId xmlns:a16="http://schemas.microsoft.com/office/drawing/2014/main" id="{2C1445B8-5EFE-3948-8777-5F6D416FF38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14" name="TextBox 113">
                      <a:extLst>
                        <a:ext uri="{FF2B5EF4-FFF2-40B4-BE49-F238E27FC236}">
                          <a16:creationId xmlns:a16="http://schemas.microsoft.com/office/drawing/2014/main" id="{6B3C1560-5B4F-E84D-A096-411F806750D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blipFill>
                      <a:blip r:embed="rId22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6" name="TextBox 455">
                    <a:extLst>
                      <a:ext uri="{FF2B5EF4-FFF2-40B4-BE49-F238E27FC236}">
                        <a16:creationId xmlns:a16="http://schemas.microsoft.com/office/drawing/2014/main" id="{82CAE9F9-C875-2146-A2CC-475DDE881370}"/>
                      </a:ext>
                    </a:extLst>
                  </p:cNvPr>
                  <p:cNvSpPr txBox="1"/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b="0" i="1" smtClean="0">
                              <a:latin typeface="Cambria Math" panose="02040503050406030204" pitchFamily="18" charset="0"/>
                            </a:rPr>
                            <m:t>𝐴𝑐𝑐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456" name="TextBox 455">
                    <a:extLst>
                      <a:ext uri="{FF2B5EF4-FFF2-40B4-BE49-F238E27FC236}">
                        <a16:creationId xmlns:a16="http://schemas.microsoft.com/office/drawing/2014/main" id="{82CAE9F9-C875-2146-A2CC-475DDE88137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blipFill>
                    <a:blip r:embed="rId23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7" name="TextBox 456">
                    <a:extLst>
                      <a:ext uri="{FF2B5EF4-FFF2-40B4-BE49-F238E27FC236}">
                        <a16:creationId xmlns:a16="http://schemas.microsoft.com/office/drawing/2014/main" id="{5CE17B54-ECC6-F74B-807C-4C80BFE74C57}"/>
                      </a:ext>
                    </a:extLst>
                  </p:cNvPr>
                  <p:cNvSpPr txBox="1"/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i="1">
                              <a:latin typeface="Cambria Math" charset="0"/>
                            </a:rPr>
                            <m:t>𝑇𝑟𝑒𝑎𝑡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1669E517-5AE4-D84D-820D-6887B8FF4E5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blipFill>
                    <a:blip r:embed="rId24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8" name="TextBox 457">
                    <a:extLst>
                      <a:ext uri="{FF2B5EF4-FFF2-40B4-BE49-F238E27FC236}">
                        <a16:creationId xmlns:a16="http://schemas.microsoft.com/office/drawing/2014/main" id="{9AF12BA6-73C9-8D47-9BE0-46F094056993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i="1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8B0FACB7-0AC2-9F4C-B62D-C6F7DCB4AF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9" name="TextBox 458">
                    <a:extLst>
                      <a:ext uri="{FF2B5EF4-FFF2-40B4-BE49-F238E27FC236}">
                        <a16:creationId xmlns:a16="http://schemas.microsoft.com/office/drawing/2014/main" id="{529B65C5-6C58-F04F-9CCD-3E8AECC8299D}"/>
                      </a:ext>
                    </a:extLst>
                  </p:cNvPr>
                  <p:cNvSpPr txBox="1"/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i="1">
                              <a:latin typeface="Cambria Math" charset="0"/>
                            </a:rPr>
                            <m:t>𝑆𝑖</m:t>
                          </m:r>
                          <m:r>
                            <a:rPr lang="de-DE" sz="1798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de-DE" sz="1798" i="1">
                              <a:latin typeface="Cambria Math" charset="0"/>
                            </a:rPr>
                            <m:t>𝑘</m:t>
                          </m:r>
                        </m:oMath>
                      </m:oMathPara>
                    </a14:m>
                    <a:endParaRPr lang="en-GB" sz="1798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TextBox 106">
                    <a:extLst>
                      <a:ext uri="{FF2B5EF4-FFF2-40B4-BE49-F238E27FC236}">
                        <a16:creationId xmlns:a16="http://schemas.microsoft.com/office/drawing/2014/main" id="{1B922C89-29BC-5249-924E-887156247A6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blipFill>
                    <a:blip r:embed="rId25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60" name="Straight Connector 459">
                <a:extLst>
                  <a:ext uri="{FF2B5EF4-FFF2-40B4-BE49-F238E27FC236}">
                    <a16:creationId xmlns:a16="http://schemas.microsoft.com/office/drawing/2014/main" id="{8E7DE1A9-359A-5A4F-8346-4670439A94BB}"/>
                  </a:ext>
                </a:extLst>
              </p:cNvPr>
              <p:cNvCxnSpPr>
                <a:cxnSpLocks/>
                <a:stCxn id="465" idx="2"/>
                <a:endCxn id="459" idx="0"/>
              </p:cNvCxnSpPr>
              <p:nvPr/>
            </p:nvCxnSpPr>
            <p:spPr>
              <a:xfrm>
                <a:off x="6991507" y="4256587"/>
                <a:ext cx="172491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41" name="Straight Connector 440">
              <a:extLst>
                <a:ext uri="{FF2B5EF4-FFF2-40B4-BE49-F238E27FC236}">
                  <a16:creationId xmlns:a16="http://schemas.microsoft.com/office/drawing/2014/main" id="{D7B2BC18-C993-AD45-91FB-DF27087422CA}"/>
                </a:ext>
              </a:extLst>
            </p:cNvPr>
            <p:cNvCxnSpPr>
              <a:cxnSpLocks/>
              <a:stCxn id="458" idx="6"/>
              <a:endCxn id="467" idx="1"/>
            </p:cNvCxnSpPr>
            <p:nvPr/>
          </p:nvCxnSpPr>
          <p:spPr>
            <a:xfrm>
              <a:off x="7688980" y="3443678"/>
              <a:ext cx="229899" cy="29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057139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63BCE-9D74-1D46-8936-935CCCE5B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 Representation: Factors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30243BC3-5BAB-F74D-A944-DC7F7CF30CF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6" y="1665066"/>
                <a:ext cx="8408934" cy="4240848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Given model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r>
                  <a:rPr lang="en-GB" dirty="0"/>
                  <a:t> over random variables </a:t>
                </a:r>
                <a14:m>
                  <m:oMath xmlns:m="http://schemas.openxmlformats.org/officeDocument/2006/math">
                    <m:r>
                      <a:rPr lang="en-GB" b="1" i="1">
                        <a:latin typeface="Cambria Math" panose="02040503050406030204" pitchFamily="18" charset="0"/>
                      </a:rPr>
                      <m:t>𝑹</m:t>
                    </m:r>
                    <m:r>
                      <a:rPr lang="en-GB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</a:rPr>
                          <m:t>, …, 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r>
                  <a:rPr lang="en-GB" dirty="0"/>
                  <a:t>Graphical representation: </a:t>
                </a:r>
                <a:r>
                  <a:rPr lang="en-GB" dirty="0">
                    <a:solidFill>
                      <a:schemeClr val="accent1"/>
                    </a:solidFill>
                  </a:rPr>
                  <a:t>Factor graph</a:t>
                </a:r>
                <a:r>
                  <a:rPr lang="en-GB" dirty="0"/>
                  <a:t> (FG)</a:t>
                </a:r>
              </a:p>
              <a:p>
                <a:pPr lvl="1"/>
                <a:r>
                  <a:rPr lang="en-GB" dirty="0"/>
                  <a:t>Each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GB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𝑹</m:t>
                    </m:r>
                  </m:oMath>
                </a14:m>
                <a:r>
                  <a:rPr lang="en-GB" dirty="0"/>
                  <a:t>: variable node in FG (ellipse)</a:t>
                </a:r>
              </a:p>
              <a:p>
                <a:pPr lvl="1"/>
                <a:r>
                  <a:rPr lang="en-GB" dirty="0"/>
                  <a:t>Each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GB" dirty="0"/>
                  <a:t>: factor node in FG (box)</a:t>
                </a:r>
              </a:p>
              <a:p>
                <a:pPr lvl="1"/>
                <a:r>
                  <a:rPr lang="en-GB" dirty="0"/>
                  <a:t>For each argument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GB" dirty="0"/>
                  <a:t> in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GB" dirty="0"/>
                  <a:t>: edge between variable node for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GB" dirty="0"/>
                  <a:t> and factor node for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</m:oMath>
                </a14:m>
                <a:endParaRPr lang="en-GB" dirty="0"/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30243BC3-5BAB-F74D-A944-DC7F7CF30C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5066"/>
                <a:ext cx="8408934" cy="4240848"/>
              </a:xfrm>
              <a:blipFill>
                <a:blip r:embed="rId2"/>
                <a:stretch>
                  <a:fillRect l="-1961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7B9A95-08EC-3348-8934-FF97EA617F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31</a:t>
            </a:fld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626FD7-7827-434B-8639-291B8E8FF2A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PGMs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6BBE19-D29E-D142-B331-4C42159DE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138DCFE8-DF8A-FB44-86C3-6D4560E5C745}"/>
              </a:ext>
            </a:extLst>
          </p:cNvPr>
          <p:cNvGrpSpPr/>
          <p:nvPr/>
        </p:nvGrpSpPr>
        <p:grpSpPr>
          <a:xfrm>
            <a:off x="9254052" y="3314949"/>
            <a:ext cx="2577623" cy="2588388"/>
            <a:chOff x="5901425" y="2314993"/>
            <a:chExt cx="2580308" cy="2591084"/>
          </a:xfrm>
        </p:grpSpPr>
        <p:grpSp>
          <p:nvGrpSpPr>
            <p:cNvPr id="273" name="Group 272">
              <a:extLst>
                <a:ext uri="{FF2B5EF4-FFF2-40B4-BE49-F238E27FC236}">
                  <a16:creationId xmlns:a16="http://schemas.microsoft.com/office/drawing/2014/main" id="{085E45E2-0FFE-7F45-9CAE-01FD96C19EE8}"/>
                </a:ext>
              </a:extLst>
            </p:cNvPr>
            <p:cNvGrpSpPr/>
            <p:nvPr/>
          </p:nvGrpSpPr>
          <p:grpSpPr>
            <a:xfrm>
              <a:off x="5901425" y="2314993"/>
              <a:ext cx="2580308" cy="2591084"/>
              <a:chOff x="5863640" y="2314993"/>
              <a:chExt cx="2580308" cy="259108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5" name="TextBox 274">
                    <a:extLst>
                      <a:ext uri="{FF2B5EF4-FFF2-40B4-BE49-F238E27FC236}">
                        <a16:creationId xmlns:a16="http://schemas.microsoft.com/office/drawing/2014/main" id="{D2649487-882C-3C47-9A6E-4E6E6743F6BC}"/>
                      </a:ext>
                    </a:extLst>
                  </p:cNvPr>
                  <p:cNvSpPr txBox="1"/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5859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b="0" i="1" smtClean="0">
                              <a:latin typeface="Cambria Math" panose="02040503050406030204" pitchFamily="18" charset="0"/>
                            </a:rPr>
                            <m:t>𝑁𝑎𝑡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275" name="TextBox 274">
                    <a:extLst>
                      <a:ext uri="{FF2B5EF4-FFF2-40B4-BE49-F238E27FC236}">
                        <a16:creationId xmlns:a16="http://schemas.microsoft.com/office/drawing/2014/main" id="{D2649487-882C-3C47-9A6E-4E6E6743F6B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6" name="TextBox 275">
                    <a:extLst>
                      <a:ext uri="{FF2B5EF4-FFF2-40B4-BE49-F238E27FC236}">
                        <a16:creationId xmlns:a16="http://schemas.microsoft.com/office/drawing/2014/main" id="{179A0DEC-CC3D-8547-8501-82CE93EB6ADE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276" name="TextBox 275">
                    <a:extLst>
                      <a:ext uri="{FF2B5EF4-FFF2-40B4-BE49-F238E27FC236}">
                        <a16:creationId xmlns:a16="http://schemas.microsoft.com/office/drawing/2014/main" id="{179A0DEC-CC3D-8547-8501-82CE93EB6AD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77" name="Straight Connector 276">
                <a:extLst>
                  <a:ext uri="{FF2B5EF4-FFF2-40B4-BE49-F238E27FC236}">
                    <a16:creationId xmlns:a16="http://schemas.microsoft.com/office/drawing/2014/main" id="{6461716D-4DF5-F845-864A-D3CAFDD70868}"/>
                  </a:ext>
                </a:extLst>
              </p:cNvPr>
              <p:cNvCxnSpPr>
                <a:cxnSpLocks/>
                <a:stCxn id="276" idx="5"/>
                <a:endCxn id="298" idx="1"/>
              </p:cNvCxnSpPr>
              <p:nvPr/>
            </p:nvCxnSpPr>
            <p:spPr>
              <a:xfrm>
                <a:off x="6693294" y="3970904"/>
                <a:ext cx="226213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5B3B6527-B2F2-BC41-9E00-80D6B5030816}"/>
                  </a:ext>
                </a:extLst>
              </p:cNvPr>
              <p:cNvCxnSpPr>
                <a:cxnSpLocks/>
                <a:stCxn id="298" idx="0"/>
                <a:endCxn id="291" idx="4"/>
              </p:cNvCxnSpPr>
              <p:nvPr/>
            </p:nvCxnSpPr>
            <p:spPr>
              <a:xfrm flipV="1">
                <a:off x="6991507" y="3638434"/>
                <a:ext cx="173688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9" name="Group 278">
                <a:extLst>
                  <a:ext uri="{FF2B5EF4-FFF2-40B4-BE49-F238E27FC236}">
                    <a16:creationId xmlns:a16="http://schemas.microsoft.com/office/drawing/2014/main" id="{F4230A06-6772-2F46-B06B-AD56401967F9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902756"/>
                <a:chOff x="7061843" y="2615881"/>
                <a:chExt cx="963251" cy="902756"/>
              </a:xfrm>
            </p:grpSpPr>
            <p:sp>
              <p:nvSpPr>
                <p:cNvPr id="300" name="Rectangle 299">
                  <a:extLst>
                    <a:ext uri="{FF2B5EF4-FFF2-40B4-BE49-F238E27FC236}">
                      <a16:creationId xmlns:a16="http://schemas.microsoft.com/office/drawing/2014/main" id="{78C03EB0-EBE7-AD42-ADB2-8D0CEEF5E66C}"/>
                    </a:ext>
                  </a:extLst>
                </p:cNvPr>
                <p:cNvSpPr/>
                <p:nvPr/>
              </p:nvSpPr>
              <p:spPr>
                <a:xfrm>
                  <a:off x="7881094" y="337463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01" name="TextBox 300">
                      <a:extLst>
                        <a:ext uri="{FF2B5EF4-FFF2-40B4-BE49-F238E27FC236}">
                          <a16:creationId xmlns:a16="http://schemas.microsoft.com/office/drawing/2014/main" id="{AE2FE53C-380C-4D41-B54C-A6E7E859462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13" name="TextBox 112">
                      <a:extLst>
                        <a:ext uri="{FF2B5EF4-FFF2-40B4-BE49-F238E27FC236}">
                          <a16:creationId xmlns:a16="http://schemas.microsoft.com/office/drawing/2014/main" id="{067500F4-6D6E-E240-BAF7-411FF819E0B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 l="-4000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280" name="Group 279">
                <a:extLst>
                  <a:ext uri="{FF2B5EF4-FFF2-40B4-BE49-F238E27FC236}">
                    <a16:creationId xmlns:a16="http://schemas.microsoft.com/office/drawing/2014/main" id="{65E42827-BC00-3042-876A-3EC935BE7C39}"/>
                  </a:ext>
                </a:extLst>
              </p:cNvPr>
              <p:cNvGrpSpPr/>
              <p:nvPr/>
            </p:nvGrpSpPr>
            <p:grpSpPr>
              <a:xfrm>
                <a:off x="6704298" y="4112587"/>
                <a:ext cx="359209" cy="358866"/>
                <a:chOff x="6704298" y="4112587"/>
                <a:chExt cx="359209" cy="358866"/>
              </a:xfrm>
            </p:grpSpPr>
            <p:sp>
              <p:nvSpPr>
                <p:cNvPr id="298" name="Rectangle 297">
                  <a:extLst>
                    <a:ext uri="{FF2B5EF4-FFF2-40B4-BE49-F238E27FC236}">
                      <a16:creationId xmlns:a16="http://schemas.microsoft.com/office/drawing/2014/main" id="{5C2D7332-F643-E44C-964D-3C3CF3481239}"/>
                    </a:ext>
                  </a:extLst>
                </p:cNvPr>
                <p:cNvSpPr/>
                <p:nvPr/>
              </p:nvSpPr>
              <p:spPr>
                <a:xfrm>
                  <a:off x="6919507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99" name="TextBox 298">
                      <a:extLst>
                        <a:ext uri="{FF2B5EF4-FFF2-40B4-BE49-F238E27FC236}">
                          <a16:creationId xmlns:a16="http://schemas.microsoft.com/office/drawing/2014/main" id="{8B7D15C3-7AE6-6A40-B00F-6F66196C82F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98" name="TextBox 97">
                      <a:extLst>
                        <a:ext uri="{FF2B5EF4-FFF2-40B4-BE49-F238E27FC236}">
                          <a16:creationId xmlns:a16="http://schemas.microsoft.com/office/drawing/2014/main" id="{83BD4EF9-6B96-424E-935A-0247504EEF4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blipFill>
                      <a:blip r:embed="rId20"/>
                      <a:stretch>
                        <a:fillRect l="-31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281" name="Straight Connector 280">
                <a:extLst>
                  <a:ext uri="{FF2B5EF4-FFF2-40B4-BE49-F238E27FC236}">
                    <a16:creationId xmlns:a16="http://schemas.microsoft.com/office/drawing/2014/main" id="{2812FBEC-8CC5-B04E-99B2-72CA066EAC7B}"/>
                  </a:ext>
                </a:extLst>
              </p:cNvPr>
              <p:cNvCxnSpPr>
                <a:cxnSpLocks/>
                <a:stCxn id="291" idx="0"/>
                <a:endCxn id="296" idx="2"/>
              </p:cNvCxnSpPr>
              <p:nvPr/>
            </p:nvCxnSpPr>
            <p:spPr>
              <a:xfrm flipV="1">
                <a:off x="7165195" y="3016120"/>
                <a:ext cx="0" cy="232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>
                <a:extLst>
                  <a:ext uri="{FF2B5EF4-FFF2-40B4-BE49-F238E27FC236}">
                    <a16:creationId xmlns:a16="http://schemas.microsoft.com/office/drawing/2014/main" id="{E20D2D65-4FF1-8E4C-87B7-7B071587A8C9}"/>
                  </a:ext>
                </a:extLst>
              </p:cNvPr>
              <p:cNvCxnSpPr>
                <a:cxnSpLocks/>
                <a:stCxn id="296" idx="1"/>
                <a:endCxn id="275" idx="5"/>
              </p:cNvCxnSpPr>
              <p:nvPr/>
            </p:nvCxnSpPr>
            <p:spPr>
              <a:xfrm flipH="1" flipV="1">
                <a:off x="6704298" y="2648200"/>
                <a:ext cx="388897" cy="2959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ED71CE4E-9BE9-7C4E-B15D-7AABFAA5DE2B}"/>
                  </a:ext>
                </a:extLst>
              </p:cNvPr>
              <p:cNvCxnSpPr>
                <a:cxnSpLocks/>
                <a:stCxn id="289" idx="3"/>
                <a:endCxn id="296" idx="3"/>
              </p:cNvCxnSpPr>
              <p:nvPr/>
            </p:nvCxnSpPr>
            <p:spPr>
              <a:xfrm flipH="1">
                <a:off x="7237195" y="2647463"/>
                <a:ext cx="372245" cy="2966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>
                <a:extLst>
                  <a:ext uri="{FF2B5EF4-FFF2-40B4-BE49-F238E27FC236}">
                    <a16:creationId xmlns:a16="http://schemas.microsoft.com/office/drawing/2014/main" id="{5BB4C23D-57EE-D14C-AF27-839E051D36EB}"/>
                  </a:ext>
                </a:extLst>
              </p:cNvPr>
              <p:cNvCxnSpPr>
                <a:cxnSpLocks/>
                <a:stCxn id="291" idx="4"/>
                <a:endCxn id="294" idx="0"/>
              </p:cNvCxnSpPr>
              <p:nvPr/>
            </p:nvCxnSpPr>
            <p:spPr>
              <a:xfrm>
                <a:off x="7165195" y="3638434"/>
                <a:ext cx="148650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>
                <a:extLst>
                  <a:ext uri="{FF2B5EF4-FFF2-40B4-BE49-F238E27FC236}">
                    <a16:creationId xmlns:a16="http://schemas.microsoft.com/office/drawing/2014/main" id="{CFBD5416-6DC2-8241-9EBD-200270F63085}"/>
                  </a:ext>
                </a:extLst>
              </p:cNvPr>
              <p:cNvCxnSpPr>
                <a:cxnSpLocks/>
                <a:stCxn id="292" idx="0"/>
                <a:endCxn id="294" idx="2"/>
              </p:cNvCxnSpPr>
              <p:nvPr/>
            </p:nvCxnSpPr>
            <p:spPr>
              <a:xfrm flipV="1">
                <a:off x="7163998" y="4256587"/>
                <a:ext cx="149847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>
                <a:extLst>
                  <a:ext uri="{FF2B5EF4-FFF2-40B4-BE49-F238E27FC236}">
                    <a16:creationId xmlns:a16="http://schemas.microsoft.com/office/drawing/2014/main" id="{237931E4-F72E-7F41-8023-C7EB665F21DE}"/>
                  </a:ext>
                </a:extLst>
              </p:cNvPr>
              <p:cNvCxnSpPr>
                <a:cxnSpLocks/>
                <a:stCxn id="294" idx="3"/>
                <a:endCxn id="290" idx="3"/>
              </p:cNvCxnSpPr>
              <p:nvPr/>
            </p:nvCxnSpPr>
            <p:spPr>
              <a:xfrm flipV="1">
                <a:off x="7385845" y="3970904"/>
                <a:ext cx="228449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7" name="Group 286">
                <a:extLst>
                  <a:ext uri="{FF2B5EF4-FFF2-40B4-BE49-F238E27FC236}">
                    <a16:creationId xmlns:a16="http://schemas.microsoft.com/office/drawing/2014/main" id="{EF104BEA-FB0D-B64A-8E63-2E06C2017E74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196348" cy="676957"/>
                <a:chOff x="7093195" y="2872120"/>
                <a:chExt cx="1196348" cy="676957"/>
              </a:xfrm>
            </p:grpSpPr>
            <p:sp>
              <p:nvSpPr>
                <p:cNvPr id="296" name="Rectangle 295">
                  <a:extLst>
                    <a:ext uri="{FF2B5EF4-FFF2-40B4-BE49-F238E27FC236}">
                      <a16:creationId xmlns:a16="http://schemas.microsoft.com/office/drawing/2014/main" id="{780716FE-1DBA-1242-863B-7468E7F6E29F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97" name="TextBox 296">
                      <a:extLst>
                        <a:ext uri="{FF2B5EF4-FFF2-40B4-BE49-F238E27FC236}">
                          <a16:creationId xmlns:a16="http://schemas.microsoft.com/office/drawing/2014/main" id="{3303571C-527C-F943-9558-78C01837082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AD0C8622-B55E-5F48-82A5-9100A8EBAEC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blipFill>
                      <a:blip r:embed="rId21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288" name="Group 287">
                <a:extLst>
                  <a:ext uri="{FF2B5EF4-FFF2-40B4-BE49-F238E27FC236}">
                    <a16:creationId xmlns:a16="http://schemas.microsoft.com/office/drawing/2014/main" id="{7E287D99-4771-2644-9E6C-39D360349BFD}"/>
                  </a:ext>
                </a:extLst>
              </p:cNvPr>
              <p:cNvGrpSpPr/>
              <p:nvPr/>
            </p:nvGrpSpPr>
            <p:grpSpPr>
              <a:xfrm>
                <a:off x="7241845" y="4112587"/>
                <a:ext cx="355334" cy="358866"/>
                <a:chOff x="7241845" y="4112587"/>
                <a:chExt cx="355334" cy="358866"/>
              </a:xfrm>
            </p:grpSpPr>
            <p:sp>
              <p:nvSpPr>
                <p:cNvPr id="294" name="Rectangle 293">
                  <a:extLst>
                    <a:ext uri="{FF2B5EF4-FFF2-40B4-BE49-F238E27FC236}">
                      <a16:creationId xmlns:a16="http://schemas.microsoft.com/office/drawing/2014/main" id="{18E2E95B-D279-B34A-80FF-CF89EECBF5CF}"/>
                    </a:ext>
                  </a:extLst>
                </p:cNvPr>
                <p:cNvSpPr/>
                <p:nvPr/>
              </p:nvSpPr>
              <p:spPr>
                <a:xfrm>
                  <a:off x="7241845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95" name="TextBox 294">
                      <a:extLst>
                        <a:ext uri="{FF2B5EF4-FFF2-40B4-BE49-F238E27FC236}">
                          <a16:creationId xmlns:a16="http://schemas.microsoft.com/office/drawing/2014/main" id="{803B6BA7-04EB-B14E-9052-B20B1CAF1BC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14" name="TextBox 113">
                      <a:extLst>
                        <a:ext uri="{FF2B5EF4-FFF2-40B4-BE49-F238E27FC236}">
                          <a16:creationId xmlns:a16="http://schemas.microsoft.com/office/drawing/2014/main" id="{6B3C1560-5B4F-E84D-A096-411F806750D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blipFill>
                      <a:blip r:embed="rId22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9" name="TextBox 288">
                    <a:extLst>
                      <a:ext uri="{FF2B5EF4-FFF2-40B4-BE49-F238E27FC236}">
                        <a16:creationId xmlns:a16="http://schemas.microsoft.com/office/drawing/2014/main" id="{1896723B-5327-9749-94A1-1279894C3961}"/>
                      </a:ext>
                    </a:extLst>
                  </p:cNvPr>
                  <p:cNvSpPr txBox="1"/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b="0" i="1" smtClean="0">
                              <a:latin typeface="Cambria Math" panose="02040503050406030204" pitchFamily="18" charset="0"/>
                            </a:rPr>
                            <m:t>𝐴𝑐𝑐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289" name="TextBox 288">
                    <a:extLst>
                      <a:ext uri="{FF2B5EF4-FFF2-40B4-BE49-F238E27FC236}">
                        <a16:creationId xmlns:a16="http://schemas.microsoft.com/office/drawing/2014/main" id="{1896723B-5327-9749-94A1-1279894C396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blipFill>
                    <a:blip r:embed="rId23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0" name="TextBox 289">
                    <a:extLst>
                      <a:ext uri="{FF2B5EF4-FFF2-40B4-BE49-F238E27FC236}">
                        <a16:creationId xmlns:a16="http://schemas.microsoft.com/office/drawing/2014/main" id="{0B88A799-4008-5A4D-84AE-B9F9F6411B04}"/>
                      </a:ext>
                    </a:extLst>
                  </p:cNvPr>
                  <p:cNvSpPr txBox="1"/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i="1">
                              <a:latin typeface="Cambria Math" charset="0"/>
                            </a:rPr>
                            <m:t>𝑇𝑟𝑒𝑎𝑡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1669E517-5AE4-D84D-820D-6887B8FF4E5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blipFill>
                    <a:blip r:embed="rId24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1" name="TextBox 290">
                    <a:extLst>
                      <a:ext uri="{FF2B5EF4-FFF2-40B4-BE49-F238E27FC236}">
                        <a16:creationId xmlns:a16="http://schemas.microsoft.com/office/drawing/2014/main" id="{9BAA17B4-E2F6-EE4C-BFCD-AA0556F6A14B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i="1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8B0FACB7-0AC2-9F4C-B62D-C6F7DCB4AF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2" name="TextBox 291">
                    <a:extLst>
                      <a:ext uri="{FF2B5EF4-FFF2-40B4-BE49-F238E27FC236}">
                        <a16:creationId xmlns:a16="http://schemas.microsoft.com/office/drawing/2014/main" id="{EA4386E8-159F-B14A-A203-A970EB551C03}"/>
                      </a:ext>
                    </a:extLst>
                  </p:cNvPr>
                  <p:cNvSpPr txBox="1"/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i="1">
                              <a:latin typeface="Cambria Math" charset="0"/>
                            </a:rPr>
                            <m:t>𝑆𝑖</m:t>
                          </m:r>
                          <m:r>
                            <a:rPr lang="de-DE" sz="1798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de-DE" sz="1798" i="1">
                              <a:latin typeface="Cambria Math" charset="0"/>
                            </a:rPr>
                            <m:t>𝑘</m:t>
                          </m:r>
                        </m:oMath>
                      </m:oMathPara>
                    </a14:m>
                    <a:endParaRPr lang="en-GB" sz="1798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TextBox 106">
                    <a:extLst>
                      <a:ext uri="{FF2B5EF4-FFF2-40B4-BE49-F238E27FC236}">
                        <a16:creationId xmlns:a16="http://schemas.microsoft.com/office/drawing/2014/main" id="{1B922C89-29BC-5249-924E-887156247A6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blipFill>
                    <a:blip r:embed="rId25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93" name="Straight Connector 292">
                <a:extLst>
                  <a:ext uri="{FF2B5EF4-FFF2-40B4-BE49-F238E27FC236}">
                    <a16:creationId xmlns:a16="http://schemas.microsoft.com/office/drawing/2014/main" id="{F5D3DADF-8107-8D47-A619-789140CB9ECB}"/>
                  </a:ext>
                </a:extLst>
              </p:cNvPr>
              <p:cNvCxnSpPr>
                <a:cxnSpLocks/>
                <a:stCxn id="298" idx="2"/>
                <a:endCxn id="292" idx="0"/>
              </p:cNvCxnSpPr>
              <p:nvPr/>
            </p:nvCxnSpPr>
            <p:spPr>
              <a:xfrm>
                <a:off x="6991507" y="4256587"/>
                <a:ext cx="172491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74" name="Straight Connector 273">
              <a:extLst>
                <a:ext uri="{FF2B5EF4-FFF2-40B4-BE49-F238E27FC236}">
                  <a16:creationId xmlns:a16="http://schemas.microsoft.com/office/drawing/2014/main" id="{CF202991-1413-054D-A0E1-505F1B37C0B0}"/>
                </a:ext>
              </a:extLst>
            </p:cNvPr>
            <p:cNvCxnSpPr>
              <a:cxnSpLocks/>
              <a:stCxn id="291" idx="6"/>
              <a:endCxn id="300" idx="1"/>
            </p:cNvCxnSpPr>
            <p:nvPr/>
          </p:nvCxnSpPr>
          <p:spPr>
            <a:xfrm>
              <a:off x="7688980" y="3443678"/>
              <a:ext cx="229899" cy="29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824321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1C7D8-271D-6D4A-AB7F-1116B4642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Other Model Representations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533D1-C692-3C48-A3F8-9C71AC809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26" y="1665065"/>
            <a:ext cx="7710032" cy="424084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Markov network</a:t>
            </a:r>
            <a:r>
              <a:rPr lang="en-GB" dirty="0"/>
              <a:t> (MN)</a:t>
            </a:r>
          </a:p>
          <a:p>
            <a:pPr lvl="1"/>
            <a:r>
              <a:rPr lang="en-GB" dirty="0"/>
              <a:t>Alternative graphical representation of a factor-based model</a:t>
            </a:r>
          </a:p>
          <a:p>
            <a:pPr lvl="1"/>
            <a:r>
              <a:rPr lang="en-GB" dirty="0"/>
              <a:t>Undirected graph</a:t>
            </a:r>
          </a:p>
          <a:p>
            <a:pPr lvl="1"/>
            <a:r>
              <a:rPr lang="en-GB" dirty="0"/>
              <a:t>Factors: potential function for each clique in graph </a:t>
            </a:r>
          </a:p>
          <a:p>
            <a:pPr lvl="2"/>
            <a:r>
              <a:rPr lang="en-GB" dirty="0"/>
              <a:t>If given a set of factors: add an edge between all random variables that occur together in a factor</a:t>
            </a:r>
          </a:p>
          <a:p>
            <a:pPr lvl="2"/>
            <a:r>
              <a:rPr lang="en-GB" dirty="0"/>
              <a:t>With further information or the factors themselves, not clear what factors a model actually has just from an MN </a:t>
            </a:r>
            <a:r>
              <a:rPr lang="en-GB" dirty="0">
                <a:solidFill>
                  <a:srgbClr val="FFC000"/>
                </a:solidFill>
              </a:rPr>
              <a:t>➝ disadvantage!</a:t>
            </a:r>
          </a:p>
          <a:p>
            <a:pPr lvl="1"/>
            <a:r>
              <a:rPr lang="en-GB" dirty="0"/>
              <a:t>Semantics: Product of all factors, normalisation to get full joint</a:t>
            </a:r>
          </a:p>
          <a:p>
            <a:pPr lvl="1"/>
            <a:r>
              <a:rPr lang="en-GB" dirty="0"/>
              <a:t>Neighbourhood directly defined between variables (not with factor nodes in between) ➝ easier analysis (</a:t>
            </a:r>
            <a:r>
              <a:rPr lang="en-GB" dirty="0">
                <a:solidFill>
                  <a:schemeClr val="accent1"/>
                </a:solidFill>
              </a:rPr>
              <a:t>advantage</a:t>
            </a:r>
            <a:r>
              <a:rPr lang="en-GB" dirty="0"/>
              <a:t>)</a:t>
            </a:r>
          </a:p>
          <a:p>
            <a:r>
              <a:rPr lang="en-GB" dirty="0"/>
              <a:t>MNs and factor graphs have equivalent expressiveness</a:t>
            </a:r>
          </a:p>
          <a:p>
            <a:pPr lvl="1"/>
            <a:endParaRPr lang="en-GB" dirty="0"/>
          </a:p>
          <a:p>
            <a:endParaRPr lang="en-GB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17CF3B-E5A2-3D4E-A8A8-CB0DEECC8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32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6DD132-DB98-7A40-847A-0FDC93D9A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PGMs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306CFD-0CE7-F24C-9405-9FEDBBCD4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3A2B0C61-6F43-DC46-BD5E-4615A4F8C4C1}"/>
              </a:ext>
            </a:extLst>
          </p:cNvPr>
          <p:cNvGrpSpPr/>
          <p:nvPr/>
        </p:nvGrpSpPr>
        <p:grpSpPr>
          <a:xfrm>
            <a:off x="8940125" y="4616588"/>
            <a:ext cx="2891550" cy="1289326"/>
            <a:chOff x="4640425" y="2153961"/>
            <a:chExt cx="2891550" cy="12893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A650AA6A-2132-AD4E-86B6-69CCD851ECEC}"/>
                    </a:ext>
                  </a:extLst>
                </p:cNvPr>
                <p:cNvSpPr/>
                <p:nvPr/>
              </p:nvSpPr>
              <p:spPr>
                <a:xfrm>
                  <a:off x="6846271" y="3049525"/>
                  <a:ext cx="685704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A650AA6A-2132-AD4E-86B6-69CCD851ECE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46271" y="3049525"/>
                  <a:ext cx="685704" cy="389513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02427214-438D-444D-8BF2-6AEEBDFAC106}"/>
                    </a:ext>
                  </a:extLst>
                </p:cNvPr>
                <p:cNvSpPr/>
                <p:nvPr/>
              </p:nvSpPr>
              <p:spPr>
                <a:xfrm>
                  <a:off x="4640425" y="3053774"/>
                  <a:ext cx="1049430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02427214-438D-444D-8BF2-6AEEBDFAC10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40425" y="3053774"/>
                  <a:ext cx="1049430" cy="389513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115680E9-39AB-BA49-9028-CC89D0BEE407}"/>
                    </a:ext>
                  </a:extLst>
                </p:cNvPr>
                <p:cNvSpPr/>
                <p:nvPr/>
              </p:nvSpPr>
              <p:spPr>
                <a:xfrm>
                  <a:off x="5827806" y="2153961"/>
                  <a:ext cx="7586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CFBCD3DB-E131-C248-A9B5-2C682863872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27806" y="2153961"/>
                  <a:ext cx="758649" cy="389513"/>
                </a:xfrm>
                <a:prstGeom prst="ellipse">
                  <a:avLst/>
                </a:prstGeom>
                <a:blipFill>
                  <a:blip r:embed="rId22"/>
                  <a:stretch>
                    <a:fillRect b="-9375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3206227E-13EE-7F4F-85DE-A7F6874A3002}"/>
                </a:ext>
              </a:extLst>
            </p:cNvPr>
            <p:cNvCxnSpPr>
              <a:cxnSpLocks/>
              <a:stCxn id="73" idx="0"/>
              <a:endCxn id="78" idx="2"/>
            </p:cNvCxnSpPr>
            <p:nvPr/>
          </p:nvCxnSpPr>
          <p:spPr>
            <a:xfrm flipH="1" flipV="1">
              <a:off x="5165000" y="2828927"/>
              <a:ext cx="140" cy="2248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9886030-BDCF-194A-8562-B574E4962276}"/>
                </a:ext>
              </a:extLst>
            </p:cNvPr>
            <p:cNvCxnSpPr>
              <a:cxnSpLocks/>
              <a:stCxn id="74" idx="3"/>
              <a:endCxn id="78" idx="0"/>
            </p:cNvCxnSpPr>
            <p:nvPr/>
          </p:nvCxnSpPr>
          <p:spPr>
            <a:xfrm flipH="1">
              <a:off x="5165000" y="2486431"/>
              <a:ext cx="773908" cy="19849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05F5756C-481E-0441-8A60-73882A2596C7}"/>
                </a:ext>
              </a:extLst>
            </p:cNvPr>
            <p:cNvCxnSpPr>
              <a:cxnSpLocks/>
              <a:stCxn id="72" idx="0"/>
              <a:endCxn id="80" idx="2"/>
            </p:cNvCxnSpPr>
            <p:nvPr/>
          </p:nvCxnSpPr>
          <p:spPr>
            <a:xfrm flipH="1" flipV="1">
              <a:off x="7188983" y="2824678"/>
              <a:ext cx="140" cy="2248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C09214F9-4D20-1D4A-BE81-0C063FB11267}"/>
                </a:ext>
              </a:extLst>
            </p:cNvPr>
            <p:cNvSpPr/>
            <p:nvPr/>
          </p:nvSpPr>
          <p:spPr>
            <a:xfrm>
              <a:off x="5093000" y="268492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0741012C-EE2B-D845-8C1C-1B5F49616E42}"/>
                </a:ext>
              </a:extLst>
            </p:cNvPr>
            <p:cNvCxnSpPr>
              <a:cxnSpLocks/>
              <a:stCxn id="74" idx="5"/>
              <a:endCxn id="80" idx="0"/>
            </p:cNvCxnSpPr>
            <p:nvPr/>
          </p:nvCxnSpPr>
          <p:spPr>
            <a:xfrm>
              <a:off x="6475353" y="2486431"/>
              <a:ext cx="713630" cy="1942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46A08882-4818-2B47-AF43-65DB3A0F2932}"/>
                </a:ext>
              </a:extLst>
            </p:cNvPr>
            <p:cNvSpPr/>
            <p:nvPr/>
          </p:nvSpPr>
          <p:spPr>
            <a:xfrm>
              <a:off x="7116983" y="2680678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8B06651A-7D77-F541-9DDA-1F08C36D85F2}"/>
                </a:ext>
              </a:extLst>
            </p:cNvPr>
            <p:cNvCxnSpPr>
              <a:cxnSpLocks/>
              <a:stCxn id="74" idx="6"/>
              <a:endCxn id="82" idx="1"/>
            </p:cNvCxnSpPr>
            <p:nvPr/>
          </p:nvCxnSpPr>
          <p:spPr>
            <a:xfrm flipV="1">
              <a:off x="6586455" y="2348717"/>
              <a:ext cx="245713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6E347931-D02E-A54A-BAAB-DE145B1395FD}"/>
                </a:ext>
              </a:extLst>
            </p:cNvPr>
            <p:cNvSpPr/>
            <p:nvPr/>
          </p:nvSpPr>
          <p:spPr>
            <a:xfrm>
              <a:off x="6832168" y="227671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C7BC63C6-62AF-744D-B387-2D0F32EE9DD9}"/>
              </a:ext>
            </a:extLst>
          </p:cNvPr>
          <p:cNvGrpSpPr/>
          <p:nvPr/>
        </p:nvGrpSpPr>
        <p:grpSpPr>
          <a:xfrm>
            <a:off x="8940125" y="2702651"/>
            <a:ext cx="2891550" cy="1289326"/>
            <a:chOff x="4640425" y="2153961"/>
            <a:chExt cx="2891550" cy="12893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2332E829-1494-A546-9C22-91D4B60A8048}"/>
                    </a:ext>
                  </a:extLst>
                </p:cNvPr>
                <p:cNvSpPr/>
                <p:nvPr/>
              </p:nvSpPr>
              <p:spPr>
                <a:xfrm>
                  <a:off x="6846271" y="3049525"/>
                  <a:ext cx="685704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2332E829-1494-A546-9C22-91D4B60A804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46271" y="3049525"/>
                  <a:ext cx="685704" cy="389513"/>
                </a:xfrm>
                <a:prstGeom prst="ellipse">
                  <a:avLst/>
                </a:prstGeom>
                <a:blipFill>
                  <a:blip r:embed="rId2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7CD0C3DC-AD49-654D-8D29-FC12D1520A1A}"/>
                    </a:ext>
                  </a:extLst>
                </p:cNvPr>
                <p:cNvSpPr/>
                <p:nvPr/>
              </p:nvSpPr>
              <p:spPr>
                <a:xfrm>
                  <a:off x="4640425" y="3053774"/>
                  <a:ext cx="1049430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7CD0C3DC-AD49-654D-8D29-FC12D1520A1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40425" y="3053774"/>
                  <a:ext cx="1049430" cy="389513"/>
                </a:xfrm>
                <a:prstGeom prst="ellipse">
                  <a:avLst/>
                </a:prstGeom>
                <a:blipFill>
                  <a:blip r:embed="rId2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8FC7F4B7-1F92-224A-A9C9-056ED44778CA}"/>
                    </a:ext>
                  </a:extLst>
                </p:cNvPr>
                <p:cNvSpPr/>
                <p:nvPr/>
              </p:nvSpPr>
              <p:spPr>
                <a:xfrm>
                  <a:off x="5827806" y="2153961"/>
                  <a:ext cx="7586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CFBCD3DB-E131-C248-A9B5-2C682863872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27806" y="2153961"/>
                  <a:ext cx="758649" cy="389513"/>
                </a:xfrm>
                <a:prstGeom prst="ellipse">
                  <a:avLst/>
                </a:prstGeom>
                <a:blipFill>
                  <a:blip r:embed="rId22"/>
                  <a:stretch>
                    <a:fillRect b="-9375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85ABF8C3-A79A-564A-BDC8-26650E71B57E}"/>
                </a:ext>
              </a:extLst>
            </p:cNvPr>
            <p:cNvCxnSpPr>
              <a:cxnSpLocks/>
              <a:stCxn id="98" idx="3"/>
              <a:endCxn id="97" idx="0"/>
            </p:cNvCxnSpPr>
            <p:nvPr/>
          </p:nvCxnSpPr>
          <p:spPr>
            <a:xfrm flipH="1">
              <a:off x="5165140" y="2486431"/>
              <a:ext cx="773768" cy="567343"/>
            </a:xfrm>
            <a:prstGeom prst="line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8E89CB52-DCFE-1144-8922-E5BE5800F329}"/>
                </a:ext>
              </a:extLst>
            </p:cNvPr>
            <p:cNvCxnSpPr>
              <a:cxnSpLocks/>
              <a:stCxn id="98" idx="5"/>
              <a:endCxn id="96" idx="0"/>
            </p:cNvCxnSpPr>
            <p:nvPr/>
          </p:nvCxnSpPr>
          <p:spPr>
            <a:xfrm>
              <a:off x="6475353" y="2486431"/>
              <a:ext cx="713770" cy="563094"/>
            </a:xfrm>
            <a:prstGeom prst="line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251914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1C7D8-271D-6D4A-AB7F-1116B4642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Other Model Representations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E533D1-C692-3C48-A3F8-9C71AC809F8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7253837" cy="4240848"/>
              </a:xfrm>
            </p:spPr>
            <p:txBody>
              <a:bodyPr>
                <a:noAutofit/>
              </a:bodyPr>
              <a:lstStyle/>
              <a:p>
                <a:r>
                  <a:rPr lang="en-GB" dirty="0">
                    <a:solidFill>
                      <a:schemeClr val="accent1"/>
                    </a:solidFill>
                  </a:rPr>
                  <a:t>Bayesian network</a:t>
                </a:r>
                <a:r>
                  <a:rPr lang="en-GB" dirty="0"/>
                  <a:t> (BN)</a:t>
                </a:r>
              </a:p>
              <a:p>
                <a:pPr lvl="1"/>
                <a:r>
                  <a:rPr lang="en-GB" i="1" dirty="0"/>
                  <a:t>Directed</a:t>
                </a:r>
                <a:r>
                  <a:rPr lang="en-GB" dirty="0"/>
                  <a:t> </a:t>
                </a:r>
                <a:r>
                  <a:rPr lang="en-GB" i="1" dirty="0"/>
                  <a:t>acyclic</a:t>
                </a:r>
                <a:r>
                  <a:rPr lang="en-GB" dirty="0"/>
                  <a:t> graph</a:t>
                </a:r>
              </a:p>
              <a:p>
                <a:pPr lvl="2"/>
                <a:r>
                  <a:rPr lang="en-GB" dirty="0"/>
                  <a:t>Explicit representation of (conditional) independences</a:t>
                </a:r>
              </a:p>
              <a:p>
                <a:pPr lvl="2"/>
                <a:r>
                  <a:rPr lang="en-GB" dirty="0"/>
                  <a:t>Cannot model bidirectional influences </a:t>
                </a:r>
                <a:r>
                  <a:rPr lang="en-GB" dirty="0">
                    <a:solidFill>
                      <a:srgbClr val="FFC000"/>
                    </a:solidFill>
                  </a:rPr>
                  <a:t>➝ disadvantage!</a:t>
                </a:r>
              </a:p>
              <a:p>
                <a:pPr lvl="1"/>
                <a:r>
                  <a:rPr lang="en-GB" dirty="0"/>
                  <a:t>Factors: set of probability distributions, one for each node</a:t>
                </a:r>
              </a:p>
              <a:p>
                <a:pPr lvl="2"/>
                <a:r>
                  <a:rPr lang="en-GB" dirty="0"/>
                  <a:t>Prior probability tables for roots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GB" dirty="0"/>
                  <a:t>: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d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Conditional probability tables (CPTs) for all other nodes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GB" dirty="0"/>
                  <a:t> given its parents: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𝑝𝑎</m:t>
                        </m:r>
                        <m:d>
                          <m:d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</a:t>
                </a:r>
              </a:p>
              <a:p>
                <a:pPr lvl="1"/>
                <a:r>
                  <a:rPr lang="en-GB" dirty="0"/>
                  <a:t>Semantics</a:t>
                </a:r>
              </a:p>
              <a:p>
                <a:pPr lvl="2"/>
                <a:r>
                  <a:rPr lang="en-GB" dirty="0"/>
                  <a:t>Product of tables,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GB" dirty="0"/>
                  <a:t> as tables are all probability distributions</a:t>
                </a:r>
                <a:r>
                  <a:rPr lang="en-GB" dirty="0">
                    <a:solidFill>
                      <a:schemeClr val="accent1"/>
                    </a:solidFill>
                  </a:rPr>
                  <a:t> ➝ advantage!</a:t>
                </a:r>
              </a:p>
              <a:p>
                <a:r>
                  <a:rPr lang="en-GB" dirty="0"/>
                  <a:t>Compared to undirected variants: independences readable in graph structure </a:t>
                </a:r>
                <a:r>
                  <a:rPr lang="en-GB" dirty="0">
                    <a:solidFill>
                      <a:schemeClr val="accent1"/>
                    </a:solidFill>
                  </a:rPr>
                  <a:t>➝ advantage!</a:t>
                </a:r>
              </a:p>
              <a:p>
                <a:endParaRPr lang="en-GB" dirty="0"/>
              </a:p>
              <a:p>
                <a:pPr lvl="1"/>
                <a:endParaRPr lang="en-GB" dirty="0"/>
              </a:p>
              <a:p>
                <a:endParaRPr lang="en-GB" i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E533D1-C692-3C48-A3F8-9C71AC809F8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7253837" cy="4240848"/>
              </a:xfrm>
              <a:blipFill>
                <a:blip r:embed="rId3"/>
                <a:stretch>
                  <a:fillRect l="-2273" t="-2687" r="-175" b="-77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17CF3B-E5A2-3D4E-A8A8-CB0DEECC86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33</a:t>
            </a:fld>
            <a:endParaRPr lang="en-GB"/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B662F38B-9B58-B84F-ADD2-6734B7F0EE0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PGMs</a:t>
            </a:r>
            <a:endParaRPr lang="en-US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07504B3D-5E55-BF43-A0F5-093D722811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A928D0B-B196-5D43-A9DD-7DFB225DAFF9}"/>
                  </a:ext>
                </a:extLst>
              </p:cNvPr>
              <p:cNvSpPr/>
              <p:nvPr/>
            </p:nvSpPr>
            <p:spPr>
              <a:xfrm>
                <a:off x="10073667" y="2401402"/>
                <a:ext cx="86632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i="1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1400" i="1" dirty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b="0" i="1" dirty="0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𝐸𝑝𝑖𝑑</m:t>
                          </m:r>
                        </m:e>
                      </m:d>
                    </m:oMath>
                  </m:oMathPara>
                </a14:m>
                <a:endParaRPr lang="en-GB" sz="14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A928D0B-B196-5D43-A9DD-7DFB225DAF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3667" y="2401402"/>
                <a:ext cx="866326" cy="307777"/>
              </a:xfrm>
              <a:prstGeom prst="rect">
                <a:avLst/>
              </a:prstGeom>
              <a:blipFill>
                <a:blip r:embed="rId4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3513E40F-EED4-B64E-BE2A-D5683C092443}"/>
                  </a:ext>
                </a:extLst>
              </p:cNvPr>
              <p:cNvSpPr/>
              <p:nvPr/>
            </p:nvSpPr>
            <p:spPr>
              <a:xfrm>
                <a:off x="8732576" y="3995421"/>
                <a:ext cx="1464247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i="1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1400" i="1" dirty="0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b="0" i="1" dirty="0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𝑇𝑟𝑎𝑣𝑒𝑙</m:t>
                          </m:r>
                        </m:e>
                        <m:e>
                          <m:r>
                            <a:rPr lang="de-DE" sz="1400" b="0" i="1" dirty="0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𝐸𝑝𝑖𝑑</m:t>
                          </m:r>
                        </m:e>
                      </m:d>
                    </m:oMath>
                  </m:oMathPara>
                </a14:m>
                <a:endParaRPr lang="en-GB" sz="14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3513E40F-EED4-B64E-BE2A-D5683C0924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2576" y="3995421"/>
                <a:ext cx="1464247" cy="307777"/>
              </a:xfrm>
              <a:prstGeom prst="rect">
                <a:avLst/>
              </a:prstGeom>
              <a:blipFill>
                <a:blip r:embed="rId5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B227C9AB-6F32-2544-AA23-862BE7B428C4}"/>
                  </a:ext>
                </a:extLst>
              </p:cNvPr>
              <p:cNvSpPr/>
              <p:nvPr/>
            </p:nvSpPr>
            <p:spPr>
              <a:xfrm>
                <a:off x="10858574" y="3989808"/>
                <a:ext cx="1260217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i="1" dirty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1400" i="1" dirty="0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b="0" i="1" dirty="0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𝑆𝑖𝑐𝑘</m:t>
                          </m:r>
                        </m:e>
                        <m:e>
                          <m:r>
                            <a:rPr lang="de-DE" sz="1400" b="0" i="1" dirty="0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𝐸𝑝𝑖𝑑</m:t>
                          </m:r>
                        </m:e>
                      </m:d>
                    </m:oMath>
                  </m:oMathPara>
                </a14:m>
                <a:endParaRPr lang="en-GB" sz="14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B227C9AB-6F32-2544-AA23-862BE7B428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58574" y="3989808"/>
                <a:ext cx="1260217" cy="307777"/>
              </a:xfrm>
              <a:prstGeom prst="rect">
                <a:avLst/>
              </a:prstGeom>
              <a:blipFill>
                <a:blip r:embed="rId6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8" name="Group 77">
            <a:extLst>
              <a:ext uri="{FF2B5EF4-FFF2-40B4-BE49-F238E27FC236}">
                <a16:creationId xmlns:a16="http://schemas.microsoft.com/office/drawing/2014/main" id="{9E001F17-7831-BD48-ACCD-64573C9A6046}"/>
              </a:ext>
            </a:extLst>
          </p:cNvPr>
          <p:cNvGrpSpPr/>
          <p:nvPr/>
        </p:nvGrpSpPr>
        <p:grpSpPr>
          <a:xfrm>
            <a:off x="7828445" y="1642738"/>
            <a:ext cx="2325324" cy="852143"/>
            <a:chOff x="2365497" y="5192309"/>
            <a:chExt cx="2325324" cy="852143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B0D1516B-710D-7C49-8073-5D468E252848}"/>
                </a:ext>
              </a:extLst>
            </p:cNvPr>
            <p:cNvSpPr txBox="1"/>
            <p:nvPr/>
          </p:nvSpPr>
          <p:spPr>
            <a:xfrm>
              <a:off x="2365497" y="5192309"/>
              <a:ext cx="2325324" cy="852143"/>
            </a:xfrm>
            <a:prstGeom prst="cloudCallout">
              <a:avLst>
                <a:gd name="adj1" fmla="val 23980"/>
                <a:gd name="adj2" fmla="val 116914"/>
              </a:avLst>
            </a:prstGeom>
            <a:solidFill>
              <a:srgbClr val="FFC000"/>
            </a:solidFill>
            <a:ln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noAutofit/>
            </a:bodyPr>
            <a:lstStyle/>
            <a:p>
              <a:endParaRPr lang="en-GB" dirty="0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2D6D385E-AB56-B84B-9CBA-F7A62B551652}"/>
                </a:ext>
              </a:extLst>
            </p:cNvPr>
            <p:cNvSpPr/>
            <p:nvPr/>
          </p:nvSpPr>
          <p:spPr>
            <a:xfrm>
              <a:off x="2602469" y="5288749"/>
              <a:ext cx="208835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Which distributions does the BN have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CFF8E42E-2F76-CF46-96DE-D3D67B491FFA}"/>
              </a:ext>
            </a:extLst>
          </p:cNvPr>
          <p:cNvGrpSpPr/>
          <p:nvPr/>
        </p:nvGrpSpPr>
        <p:grpSpPr>
          <a:xfrm>
            <a:off x="8940125" y="4616588"/>
            <a:ext cx="2891550" cy="1289326"/>
            <a:chOff x="4640425" y="2153961"/>
            <a:chExt cx="2891550" cy="12893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E85450D8-F39C-364E-A12F-9B4AD58575B7}"/>
                    </a:ext>
                  </a:extLst>
                </p:cNvPr>
                <p:cNvSpPr/>
                <p:nvPr/>
              </p:nvSpPr>
              <p:spPr>
                <a:xfrm>
                  <a:off x="6846271" y="3049525"/>
                  <a:ext cx="685704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E85450D8-F39C-364E-A12F-9B4AD58575B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46271" y="3049525"/>
                  <a:ext cx="685704" cy="389513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E5314B0C-D84B-034E-A9D6-42D18E431931}"/>
                    </a:ext>
                  </a:extLst>
                </p:cNvPr>
                <p:cNvSpPr/>
                <p:nvPr/>
              </p:nvSpPr>
              <p:spPr>
                <a:xfrm>
                  <a:off x="4640425" y="3053774"/>
                  <a:ext cx="1049430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E5314B0C-D84B-034E-A9D6-42D18E43193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40425" y="3053774"/>
                  <a:ext cx="1049430" cy="389513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15698C14-EDE0-304A-8911-CAAF0F11B4D8}"/>
                    </a:ext>
                  </a:extLst>
                </p:cNvPr>
                <p:cNvSpPr/>
                <p:nvPr/>
              </p:nvSpPr>
              <p:spPr>
                <a:xfrm>
                  <a:off x="5827806" y="2153961"/>
                  <a:ext cx="7586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CFBCD3DB-E131-C248-A9B5-2C682863872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27806" y="2153961"/>
                  <a:ext cx="758649" cy="389513"/>
                </a:xfrm>
                <a:prstGeom prst="ellipse">
                  <a:avLst/>
                </a:prstGeom>
                <a:blipFill>
                  <a:blip r:embed="rId22"/>
                  <a:stretch>
                    <a:fillRect b="-9375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1E2FD884-F4DF-B144-ACDD-3E418952F6AD}"/>
                </a:ext>
              </a:extLst>
            </p:cNvPr>
            <p:cNvCxnSpPr>
              <a:cxnSpLocks/>
              <a:stCxn id="83" idx="0"/>
              <a:endCxn id="88" idx="2"/>
            </p:cNvCxnSpPr>
            <p:nvPr/>
          </p:nvCxnSpPr>
          <p:spPr>
            <a:xfrm flipH="1" flipV="1">
              <a:off x="5165000" y="2828927"/>
              <a:ext cx="140" cy="2248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B4065A38-5660-1C4D-A59C-EF525E88515E}"/>
                </a:ext>
              </a:extLst>
            </p:cNvPr>
            <p:cNvCxnSpPr>
              <a:cxnSpLocks/>
              <a:stCxn id="84" idx="3"/>
              <a:endCxn id="88" idx="0"/>
            </p:cNvCxnSpPr>
            <p:nvPr/>
          </p:nvCxnSpPr>
          <p:spPr>
            <a:xfrm flipH="1">
              <a:off x="5165000" y="2486431"/>
              <a:ext cx="773908" cy="19849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DDFA195B-F1E9-5E40-A864-650E3C9A0B17}"/>
                </a:ext>
              </a:extLst>
            </p:cNvPr>
            <p:cNvCxnSpPr>
              <a:cxnSpLocks/>
              <a:stCxn id="82" idx="0"/>
              <a:endCxn id="90" idx="2"/>
            </p:cNvCxnSpPr>
            <p:nvPr/>
          </p:nvCxnSpPr>
          <p:spPr>
            <a:xfrm flipH="1" flipV="1">
              <a:off x="7188983" y="2824678"/>
              <a:ext cx="140" cy="2248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AE3D7C93-078B-8A44-A0DD-D0BF350CC679}"/>
                </a:ext>
              </a:extLst>
            </p:cNvPr>
            <p:cNvSpPr/>
            <p:nvPr/>
          </p:nvSpPr>
          <p:spPr>
            <a:xfrm>
              <a:off x="5093000" y="268492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E6A2069E-0E88-6E4C-92AF-72EF306CA7EC}"/>
                </a:ext>
              </a:extLst>
            </p:cNvPr>
            <p:cNvCxnSpPr>
              <a:cxnSpLocks/>
              <a:stCxn id="84" idx="5"/>
              <a:endCxn id="90" idx="0"/>
            </p:cNvCxnSpPr>
            <p:nvPr/>
          </p:nvCxnSpPr>
          <p:spPr>
            <a:xfrm>
              <a:off x="6475353" y="2486431"/>
              <a:ext cx="713630" cy="1942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B578D0BA-D9F2-6C48-83BF-7C8B2FA54D5F}"/>
                </a:ext>
              </a:extLst>
            </p:cNvPr>
            <p:cNvSpPr/>
            <p:nvPr/>
          </p:nvSpPr>
          <p:spPr>
            <a:xfrm>
              <a:off x="7116983" y="2680678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B5062335-3DAF-6E4F-A581-BB0B647C5E52}"/>
                </a:ext>
              </a:extLst>
            </p:cNvPr>
            <p:cNvCxnSpPr>
              <a:cxnSpLocks/>
              <a:stCxn id="84" idx="6"/>
              <a:endCxn id="92" idx="1"/>
            </p:cNvCxnSpPr>
            <p:nvPr/>
          </p:nvCxnSpPr>
          <p:spPr>
            <a:xfrm flipV="1">
              <a:off x="6586455" y="2348717"/>
              <a:ext cx="245713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0E48DD81-F69E-7444-86F7-1BB165E29393}"/>
                </a:ext>
              </a:extLst>
            </p:cNvPr>
            <p:cNvSpPr/>
            <p:nvPr/>
          </p:nvSpPr>
          <p:spPr>
            <a:xfrm>
              <a:off x="6832168" y="2276717"/>
              <a:ext cx="144000" cy="144000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239C0C9D-8D57-5143-9247-9BAD2A49BD6E}"/>
              </a:ext>
            </a:extLst>
          </p:cNvPr>
          <p:cNvGrpSpPr/>
          <p:nvPr/>
        </p:nvGrpSpPr>
        <p:grpSpPr>
          <a:xfrm>
            <a:off x="8940125" y="2702651"/>
            <a:ext cx="2891550" cy="1289326"/>
            <a:chOff x="4640425" y="2153961"/>
            <a:chExt cx="2891550" cy="12893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17E9731C-53F1-584C-8094-EA3AA7FE101F}"/>
                    </a:ext>
                  </a:extLst>
                </p:cNvPr>
                <p:cNvSpPr/>
                <p:nvPr/>
              </p:nvSpPr>
              <p:spPr>
                <a:xfrm>
                  <a:off x="6846271" y="3049525"/>
                  <a:ext cx="685704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17E9731C-53F1-584C-8094-EA3AA7FE101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46271" y="3049525"/>
                  <a:ext cx="685704" cy="389513"/>
                </a:xfrm>
                <a:prstGeom prst="ellipse">
                  <a:avLst/>
                </a:prstGeom>
                <a:blipFill>
                  <a:blip r:embed="rId2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B272CE8B-DFE4-B641-A694-669F527B5552}"/>
                    </a:ext>
                  </a:extLst>
                </p:cNvPr>
                <p:cNvSpPr/>
                <p:nvPr/>
              </p:nvSpPr>
              <p:spPr>
                <a:xfrm>
                  <a:off x="4640425" y="3053774"/>
                  <a:ext cx="1049430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B272CE8B-DFE4-B641-A694-669F527B555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40425" y="3053774"/>
                  <a:ext cx="1049430" cy="389513"/>
                </a:xfrm>
                <a:prstGeom prst="ellipse">
                  <a:avLst/>
                </a:prstGeom>
                <a:blipFill>
                  <a:blip r:embed="rId2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6E45A695-4CA1-2C45-992F-F2CB8F3ED674}"/>
                    </a:ext>
                  </a:extLst>
                </p:cNvPr>
                <p:cNvSpPr/>
                <p:nvPr/>
              </p:nvSpPr>
              <p:spPr>
                <a:xfrm>
                  <a:off x="5827806" y="2153961"/>
                  <a:ext cx="7586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CFBCD3DB-E131-C248-A9B5-2C682863872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27806" y="2153961"/>
                  <a:ext cx="758649" cy="389513"/>
                </a:xfrm>
                <a:prstGeom prst="ellipse">
                  <a:avLst/>
                </a:prstGeom>
                <a:blipFill>
                  <a:blip r:embed="rId22"/>
                  <a:stretch>
                    <a:fillRect b="-9375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DF3CCBAF-D4CB-054E-8D07-5D2F87860B3E}"/>
                </a:ext>
              </a:extLst>
            </p:cNvPr>
            <p:cNvCxnSpPr>
              <a:cxnSpLocks/>
              <a:stCxn id="96" idx="3"/>
              <a:endCxn id="95" idx="0"/>
            </p:cNvCxnSpPr>
            <p:nvPr/>
          </p:nvCxnSpPr>
          <p:spPr>
            <a:xfrm flipH="1">
              <a:off x="5165140" y="2486431"/>
              <a:ext cx="773768" cy="567343"/>
            </a:xfrm>
            <a:prstGeom prst="line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20B8AB4C-0807-8342-B4C5-B9454AB67AF6}"/>
                </a:ext>
              </a:extLst>
            </p:cNvPr>
            <p:cNvCxnSpPr>
              <a:cxnSpLocks/>
              <a:stCxn id="96" idx="5"/>
              <a:endCxn id="94" idx="0"/>
            </p:cNvCxnSpPr>
            <p:nvPr/>
          </p:nvCxnSpPr>
          <p:spPr>
            <a:xfrm>
              <a:off x="6475353" y="2486431"/>
              <a:ext cx="713770" cy="563094"/>
            </a:xfrm>
            <a:prstGeom prst="line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6396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76" grpId="0"/>
      <p:bldP spid="7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Space Complexity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59626" y="1665066"/>
                <a:ext cx="8551574" cy="4240848"/>
              </a:xfrm>
            </p:spPr>
            <p:txBody>
              <a:bodyPr/>
              <a:lstStyle/>
              <a:p>
                <a:r>
                  <a:rPr lang="en-GB" dirty="0"/>
                  <a:t>Given model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r>
                  <a:rPr lang="en-GB" dirty="0"/>
                  <a:t> over random variables </a:t>
                </a:r>
                <a14:m>
                  <m:oMath xmlns:m="http://schemas.openxmlformats.org/officeDocument/2006/math">
                    <m:r>
                      <a:rPr lang="en-GB" b="1" i="1">
                        <a:latin typeface="Cambria Math" panose="02040503050406030204" pitchFamily="18" charset="0"/>
                      </a:rPr>
                      <m:t>𝑹</m:t>
                    </m:r>
                  </m:oMath>
                </a14:m>
                <a:endParaRPr lang="en-GB" dirty="0"/>
              </a:p>
              <a:p>
                <a:r>
                  <a:rPr lang="en-GB" dirty="0"/>
                  <a:t>Space complexity: </a:t>
                </a:r>
                <a14:m>
                  <m:oMath xmlns:m="http://schemas.openxmlformats.org/officeDocument/2006/math">
                    <m:r>
                      <a:rPr lang="en-GB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GB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</m:e>
                    </m:d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limLow>
                      <m:limLow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GB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max</m:t>
                        </m:r>
                      </m:e>
                      <m:lim>
                        <m:r>
                          <a:rPr lang="en-GB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  <m:r>
                          <a:rPr lang="en-GB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GB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</m:t>
                        </m:r>
                      </m:lim>
                    </m:limLow>
                    <m:d>
                      <m:dPr>
                        <m:begChr m:val="|"/>
                        <m:endChr m:val="|"/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𝑟𝑎𝑛</m:t>
                        </m:r>
                        <m:r>
                          <a:rPr lang="en-GB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GB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  <m:r>
                          <a:rPr lang="en-GB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en-GB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limLow>
                      <m:limLow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GB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max</m:t>
                        </m:r>
                      </m:e>
                      <m:lim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lim>
                    </m:limLow>
                    <m:d>
                      <m:dPr>
                        <m:begChr m:val="|"/>
                        <m:endChr m:val="|"/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</m:d>
                      </m:e>
                    </m:d>
                  </m:oMath>
                </a14:m>
                <a:endParaRPr lang="en-GB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:r>
                  <a:rPr lang="en-GB" dirty="0"/>
                  <a:t>Derivation: </a:t>
                </a:r>
              </a:p>
              <a:p>
                <a:pPr lvl="1"/>
                <a:endParaRPr lang="en-GB" dirty="0"/>
              </a:p>
              <a:p>
                <a:pPr marL="793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GB" sz="1798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1798" i="1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GB" sz="179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GB" sz="179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sub>
                        <m:sup/>
                        <m:e>
                          <m:nary>
                            <m:naryPr>
                              <m:chr m:val="∏"/>
                              <m:supHide m:val="on"/>
                              <m:ctrlPr>
                                <a:rPr lang="en-GB" sz="1798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GB" sz="1798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GB" sz="1798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brk m:alnAt="7"/>
                                </m:rPr>
                                <a:rPr lang="en-GB" sz="1798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GB" sz="1798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  <m:d>
                                <m:dPr>
                                  <m:ctrlPr>
                                    <a:rPr lang="en-GB" sz="1798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798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d>
                            </m:sub>
                            <m:sup/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798" b="0" i="1" smtClean="0">
                                      <a:latin typeface="Cambria Math" panose="02040503050406030204" pitchFamily="18" charset="0"/>
                                    </a:rPr>
                                    <m:t>𝑟𝑎𝑛</m:t>
                                  </m:r>
                                  <m:d>
                                    <m:dPr>
                                      <m:ctrlP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nary>
                      <m:r>
                        <a:rPr lang="en-GB" sz="1798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sz="1798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1798" i="1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GB" sz="179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GB" sz="179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sub>
                        <m:sup/>
                        <m:e>
                          <m:nary>
                            <m:naryPr>
                              <m:chr m:val="∏"/>
                              <m:supHide m:val="on"/>
                              <m:ctrlPr>
                                <a:rPr lang="en-GB" sz="1798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GB" sz="1798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GB" sz="1798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brk m:alnAt="7"/>
                                </m:rPr>
                                <a:rPr lang="en-GB" sz="1798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GB" sz="1798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  <m:d>
                                <m:dPr>
                                  <m:ctrlPr>
                                    <a:rPr lang="en-GB" sz="1798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798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d>
                            </m:sub>
                            <m:sup/>
                            <m:e>
                              <m:r>
                                <a:rPr lang="en-GB" sz="1798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nary>
                        </m:e>
                      </m:nary>
                      <m:r>
                        <a:rPr lang="en-GB" sz="1798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sz="1798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1798" i="1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GB" sz="179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GB" sz="179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GB" sz="1798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798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GB" sz="1798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  <m:t>𝑟𝑣</m:t>
                                  </m:r>
                                  <m:d>
                                    <m:dPr>
                                      <m:ctrlP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</m:d>
                                </m:e>
                              </m:d>
                            </m:sup>
                          </m:sSup>
                        </m:e>
                      </m:nary>
                      <m:r>
                        <a:rPr lang="en-GB" sz="1798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sz="1798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1798" i="1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GB" sz="179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GB" sz="179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GB" sz="1798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798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func>
                                <m:funcPr>
                                  <m:ctrlP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limLow>
                                    <m:limLowPr>
                                      <m:ctrlP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limLow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GB" sz="1798">
                                          <a:latin typeface="Cambria Math" panose="02040503050406030204" pitchFamily="18" charset="0"/>
                                        </a:rPr>
                                        <m:t>max</m:t>
                                      </m:r>
                                    </m:e>
                                    <m:lim>
                                      <m: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  <m:r>
                                        <a:rPr lang="en-GB" sz="1798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∈</m:t>
                                      </m:r>
                                      <m:r>
                                        <a:rPr lang="en-GB" sz="1798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𝐹</m:t>
                                      </m:r>
                                    </m:lim>
                                  </m:limLow>
                                </m:fName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  <m:t>𝑟𝑣</m:t>
                                      </m:r>
                                      <m:d>
                                        <m:dPr>
                                          <m:ctrlPr>
                                            <a:rPr lang="en-GB" sz="1798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sz="1798" i="1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func>
                            </m:sup>
                          </m:sSup>
                        </m:e>
                      </m:nary>
                      <m:r>
                        <a:rPr lang="en-GB" sz="1798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sz="1798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1798" i="1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GB" sz="179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GB" sz="179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GB" sz="1798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798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de-DE" sz="1798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</m:e>
                      </m:nary>
                      <m:r>
                        <a:rPr lang="en-GB" sz="1798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798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GB" sz="1798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GB" sz="179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79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GB" sz="1798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en-GB" sz="1798" dirty="0"/>
              </a:p>
              <a:p>
                <a:pPr lvl="1"/>
                <a:endParaRPr lang="en-GB" dirty="0"/>
              </a:p>
              <a:p>
                <a:pPr lvl="1"/>
                <a:r>
                  <a:rPr lang="en-GB" dirty="0"/>
                  <a:t>No longer exponential in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</m:d>
                  </m:oMath>
                </a14:m>
                <a:r>
                  <a:rPr lang="en-GB" dirty="0"/>
                  <a:t>, but in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de-DE" b="0" dirty="0"/>
              </a:p>
              <a:p>
                <a:pPr lvl="2">
                  <a:buClr>
                    <a:schemeClr val="tx1"/>
                  </a:buClr>
                </a:pPr>
                <a:r>
                  <a:rPr lang="en-GB" dirty="0">
                    <a:solidFill>
                      <a:schemeClr val="tx1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GB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not depending exponentially on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</m:e>
                    </m:d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  <m:r>
                      <a:rPr lang="en-GB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sup>
                        </m:sSup>
                      </m:e>
                    </m:d>
                  </m:oMath>
                </a14:m>
                <a:endParaRPr lang="en-GB" dirty="0">
                  <a:solidFill>
                    <a:schemeClr val="tx1"/>
                  </a:solidFill>
                </a:endParaRPr>
              </a:p>
              <a:p>
                <a:pPr lvl="1"/>
                <a:endParaRPr lang="en-GB" dirty="0">
                  <a:solidFill>
                    <a:schemeClr val="tx1"/>
                  </a:solidFill>
                </a:endParaRPr>
              </a:p>
              <a:p>
                <a:pPr marL="258503" lvl="1" indent="0">
                  <a:buNone/>
                </a:pPr>
                <a:endParaRPr lang="en-GB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5066"/>
                <a:ext cx="8551574" cy="4240848"/>
              </a:xfrm>
              <a:blipFill>
                <a:blip r:embed="rId3"/>
                <a:stretch>
                  <a:fillRect l="-6667" t="-2687" b="-44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6BD1EA-07AC-6A4C-95B4-D0A28C4043A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PGMs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C752BC-D95A-D14B-9A78-B1E4EF8A2F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StaRAI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pPr/>
              <a:t>34</a:t>
            </a:fld>
            <a:endParaRPr lang="en-US"/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D3D231E4-7C23-CE47-933D-D62273270A27}"/>
              </a:ext>
            </a:extLst>
          </p:cNvPr>
          <p:cNvGrpSpPr/>
          <p:nvPr/>
        </p:nvGrpSpPr>
        <p:grpSpPr>
          <a:xfrm>
            <a:off x="9254052" y="3314949"/>
            <a:ext cx="2577623" cy="2588388"/>
            <a:chOff x="5901425" y="2314993"/>
            <a:chExt cx="2580308" cy="2591084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15E653B3-082D-2341-99ED-7D703FD60177}"/>
                </a:ext>
              </a:extLst>
            </p:cNvPr>
            <p:cNvGrpSpPr/>
            <p:nvPr/>
          </p:nvGrpSpPr>
          <p:grpSpPr>
            <a:xfrm>
              <a:off x="5901425" y="2314993"/>
              <a:ext cx="2580308" cy="2591084"/>
              <a:chOff x="5863640" y="2314993"/>
              <a:chExt cx="2580308" cy="259108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6" name="TextBox 115">
                    <a:extLst>
                      <a:ext uri="{FF2B5EF4-FFF2-40B4-BE49-F238E27FC236}">
                        <a16:creationId xmlns:a16="http://schemas.microsoft.com/office/drawing/2014/main" id="{635B1631-D476-D74F-A5AA-06A8F02E91D2}"/>
                      </a:ext>
                    </a:extLst>
                  </p:cNvPr>
                  <p:cNvSpPr txBox="1"/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5859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b="0" i="1" smtClean="0">
                              <a:latin typeface="Cambria Math" panose="02040503050406030204" pitchFamily="18" charset="0"/>
                            </a:rPr>
                            <m:t>𝑁𝑎𝑡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116" name="TextBox 115">
                    <a:extLst>
                      <a:ext uri="{FF2B5EF4-FFF2-40B4-BE49-F238E27FC236}">
                        <a16:creationId xmlns:a16="http://schemas.microsoft.com/office/drawing/2014/main" id="{635B1631-D476-D74F-A5AA-06A8F02E91D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7" name="TextBox 116">
                    <a:extLst>
                      <a:ext uri="{FF2B5EF4-FFF2-40B4-BE49-F238E27FC236}">
                        <a16:creationId xmlns:a16="http://schemas.microsoft.com/office/drawing/2014/main" id="{8C6F3695-7742-D44C-856C-5B8C95FFA15F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117" name="TextBox 116">
                    <a:extLst>
                      <a:ext uri="{FF2B5EF4-FFF2-40B4-BE49-F238E27FC236}">
                        <a16:creationId xmlns:a16="http://schemas.microsoft.com/office/drawing/2014/main" id="{8C6F3695-7742-D44C-856C-5B8C95FFA15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DB71422D-C8B6-2F40-894A-E9B1C5734E8F}"/>
                  </a:ext>
                </a:extLst>
              </p:cNvPr>
              <p:cNvCxnSpPr>
                <a:cxnSpLocks/>
                <a:stCxn id="117" idx="5"/>
                <a:endCxn id="139" idx="1"/>
              </p:cNvCxnSpPr>
              <p:nvPr/>
            </p:nvCxnSpPr>
            <p:spPr>
              <a:xfrm>
                <a:off x="6693294" y="3970904"/>
                <a:ext cx="226213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B6684279-6CC2-5044-A05E-EFACADD4CFBE}"/>
                  </a:ext>
                </a:extLst>
              </p:cNvPr>
              <p:cNvCxnSpPr>
                <a:cxnSpLocks/>
                <a:stCxn id="139" idx="0"/>
                <a:endCxn id="132" idx="4"/>
              </p:cNvCxnSpPr>
              <p:nvPr/>
            </p:nvCxnSpPr>
            <p:spPr>
              <a:xfrm flipV="1">
                <a:off x="6991507" y="3638434"/>
                <a:ext cx="173688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18DF7FA9-ADD4-C74B-BD0B-D415C6464D52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902756"/>
                <a:chOff x="7061843" y="2615881"/>
                <a:chExt cx="963251" cy="902756"/>
              </a:xfrm>
            </p:grpSpPr>
            <p:sp>
              <p:nvSpPr>
                <p:cNvPr id="141" name="Rectangle 140">
                  <a:extLst>
                    <a:ext uri="{FF2B5EF4-FFF2-40B4-BE49-F238E27FC236}">
                      <a16:creationId xmlns:a16="http://schemas.microsoft.com/office/drawing/2014/main" id="{E85F4103-3156-4F44-9A26-A2FF011EF5AD}"/>
                    </a:ext>
                  </a:extLst>
                </p:cNvPr>
                <p:cNvSpPr/>
                <p:nvPr/>
              </p:nvSpPr>
              <p:spPr>
                <a:xfrm>
                  <a:off x="7881094" y="337463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2" name="TextBox 141">
                      <a:extLst>
                        <a:ext uri="{FF2B5EF4-FFF2-40B4-BE49-F238E27FC236}">
                          <a16:creationId xmlns:a16="http://schemas.microsoft.com/office/drawing/2014/main" id="{80D67B34-6177-6E47-AD9D-D49B44A76CC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13" name="TextBox 112">
                      <a:extLst>
                        <a:ext uri="{FF2B5EF4-FFF2-40B4-BE49-F238E27FC236}">
                          <a16:creationId xmlns:a16="http://schemas.microsoft.com/office/drawing/2014/main" id="{067500F4-6D6E-E240-BAF7-411FF819E0B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 l="-4000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7D85144F-3455-814B-9411-2E98F7EB35C3}"/>
                  </a:ext>
                </a:extLst>
              </p:cNvPr>
              <p:cNvGrpSpPr/>
              <p:nvPr/>
            </p:nvGrpSpPr>
            <p:grpSpPr>
              <a:xfrm>
                <a:off x="6704298" y="4112587"/>
                <a:ext cx="359209" cy="358866"/>
                <a:chOff x="6704298" y="4112587"/>
                <a:chExt cx="359209" cy="358866"/>
              </a:xfrm>
            </p:grpSpPr>
            <p:sp>
              <p:nvSpPr>
                <p:cNvPr id="139" name="Rectangle 138">
                  <a:extLst>
                    <a:ext uri="{FF2B5EF4-FFF2-40B4-BE49-F238E27FC236}">
                      <a16:creationId xmlns:a16="http://schemas.microsoft.com/office/drawing/2014/main" id="{C5983AB9-A06A-2944-9BBE-8E8C084AE0DC}"/>
                    </a:ext>
                  </a:extLst>
                </p:cNvPr>
                <p:cNvSpPr/>
                <p:nvPr/>
              </p:nvSpPr>
              <p:spPr>
                <a:xfrm>
                  <a:off x="6919507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0" name="TextBox 139">
                      <a:extLst>
                        <a:ext uri="{FF2B5EF4-FFF2-40B4-BE49-F238E27FC236}">
                          <a16:creationId xmlns:a16="http://schemas.microsoft.com/office/drawing/2014/main" id="{E372AE17-8236-2E41-8FCC-E774FCCB3D9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98" name="TextBox 97">
                      <a:extLst>
                        <a:ext uri="{FF2B5EF4-FFF2-40B4-BE49-F238E27FC236}">
                          <a16:creationId xmlns:a16="http://schemas.microsoft.com/office/drawing/2014/main" id="{83BD4EF9-6B96-424E-935A-0247504EEF4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blipFill>
                      <a:blip r:embed="rId20"/>
                      <a:stretch>
                        <a:fillRect l="-31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F3160A0C-F84D-9D47-9649-0942553BA2A0}"/>
                  </a:ext>
                </a:extLst>
              </p:cNvPr>
              <p:cNvCxnSpPr>
                <a:cxnSpLocks/>
                <a:stCxn id="132" idx="0"/>
                <a:endCxn id="137" idx="2"/>
              </p:cNvCxnSpPr>
              <p:nvPr/>
            </p:nvCxnSpPr>
            <p:spPr>
              <a:xfrm flipV="1">
                <a:off x="7165195" y="3016120"/>
                <a:ext cx="0" cy="232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ACD02E4F-3533-EE4A-AB6D-95C55A23CD8D}"/>
                  </a:ext>
                </a:extLst>
              </p:cNvPr>
              <p:cNvCxnSpPr>
                <a:cxnSpLocks/>
                <a:stCxn id="137" idx="1"/>
                <a:endCxn id="116" idx="5"/>
              </p:cNvCxnSpPr>
              <p:nvPr/>
            </p:nvCxnSpPr>
            <p:spPr>
              <a:xfrm flipH="1" flipV="1">
                <a:off x="6704298" y="2648200"/>
                <a:ext cx="388897" cy="2959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8CF35CB6-ACA4-094E-97D0-C6D2462D8D0A}"/>
                  </a:ext>
                </a:extLst>
              </p:cNvPr>
              <p:cNvCxnSpPr>
                <a:cxnSpLocks/>
                <a:stCxn id="130" idx="3"/>
                <a:endCxn id="137" idx="3"/>
              </p:cNvCxnSpPr>
              <p:nvPr/>
            </p:nvCxnSpPr>
            <p:spPr>
              <a:xfrm flipH="1">
                <a:off x="7237195" y="2647463"/>
                <a:ext cx="372245" cy="2966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5D60854C-A319-864D-9DD7-F3646D7B4418}"/>
                  </a:ext>
                </a:extLst>
              </p:cNvPr>
              <p:cNvCxnSpPr>
                <a:cxnSpLocks/>
                <a:stCxn id="132" idx="4"/>
                <a:endCxn id="135" idx="0"/>
              </p:cNvCxnSpPr>
              <p:nvPr/>
            </p:nvCxnSpPr>
            <p:spPr>
              <a:xfrm>
                <a:off x="7165195" y="3638434"/>
                <a:ext cx="148650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2B67D0FA-4138-0E40-B508-AE11AD707933}"/>
                  </a:ext>
                </a:extLst>
              </p:cNvPr>
              <p:cNvCxnSpPr>
                <a:cxnSpLocks/>
                <a:stCxn id="133" idx="0"/>
                <a:endCxn id="135" idx="2"/>
              </p:cNvCxnSpPr>
              <p:nvPr/>
            </p:nvCxnSpPr>
            <p:spPr>
              <a:xfrm flipV="1">
                <a:off x="7163998" y="4256587"/>
                <a:ext cx="149847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746A48C7-3D83-9942-9B52-EFC1AEFE7DD4}"/>
                  </a:ext>
                </a:extLst>
              </p:cNvPr>
              <p:cNvCxnSpPr>
                <a:cxnSpLocks/>
                <a:stCxn id="135" idx="3"/>
                <a:endCxn id="131" idx="3"/>
              </p:cNvCxnSpPr>
              <p:nvPr/>
            </p:nvCxnSpPr>
            <p:spPr>
              <a:xfrm flipV="1">
                <a:off x="7385845" y="3970904"/>
                <a:ext cx="228449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F8A126D5-3578-5A49-B882-733BBCB78CD4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196348" cy="676957"/>
                <a:chOff x="7093195" y="2872120"/>
                <a:chExt cx="1196348" cy="676957"/>
              </a:xfrm>
            </p:grpSpPr>
            <p:sp>
              <p:nvSpPr>
                <p:cNvPr id="137" name="Rectangle 136">
                  <a:extLst>
                    <a:ext uri="{FF2B5EF4-FFF2-40B4-BE49-F238E27FC236}">
                      <a16:creationId xmlns:a16="http://schemas.microsoft.com/office/drawing/2014/main" id="{BEB5E265-D55F-2F49-83C7-7F925596C810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8" name="TextBox 137">
                      <a:extLst>
                        <a:ext uri="{FF2B5EF4-FFF2-40B4-BE49-F238E27FC236}">
                          <a16:creationId xmlns:a16="http://schemas.microsoft.com/office/drawing/2014/main" id="{6D031F36-D972-E94C-8208-EFC61264F46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AD0C8622-B55E-5F48-82A5-9100A8EBAEC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blipFill>
                      <a:blip r:embed="rId21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B571CA99-CE1D-9543-89BA-6C046F78A36A}"/>
                  </a:ext>
                </a:extLst>
              </p:cNvPr>
              <p:cNvGrpSpPr/>
              <p:nvPr/>
            </p:nvGrpSpPr>
            <p:grpSpPr>
              <a:xfrm>
                <a:off x="7241845" y="4112587"/>
                <a:ext cx="355334" cy="358866"/>
                <a:chOff x="7241845" y="4112587"/>
                <a:chExt cx="355334" cy="358866"/>
              </a:xfrm>
            </p:grpSpPr>
            <p:sp>
              <p:nvSpPr>
                <p:cNvPr id="135" name="Rectangle 134">
                  <a:extLst>
                    <a:ext uri="{FF2B5EF4-FFF2-40B4-BE49-F238E27FC236}">
                      <a16:creationId xmlns:a16="http://schemas.microsoft.com/office/drawing/2014/main" id="{02BF4E9B-9F3A-0E45-A4A6-65CB873EC1C4}"/>
                    </a:ext>
                  </a:extLst>
                </p:cNvPr>
                <p:cNvSpPr/>
                <p:nvPr/>
              </p:nvSpPr>
              <p:spPr>
                <a:xfrm>
                  <a:off x="7241845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6" name="TextBox 135">
                      <a:extLst>
                        <a:ext uri="{FF2B5EF4-FFF2-40B4-BE49-F238E27FC236}">
                          <a16:creationId xmlns:a16="http://schemas.microsoft.com/office/drawing/2014/main" id="{217CA72B-C559-8F49-B943-A8C0C10DEC4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14" name="TextBox 113">
                      <a:extLst>
                        <a:ext uri="{FF2B5EF4-FFF2-40B4-BE49-F238E27FC236}">
                          <a16:creationId xmlns:a16="http://schemas.microsoft.com/office/drawing/2014/main" id="{6B3C1560-5B4F-E84D-A096-411F806750D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blipFill>
                      <a:blip r:embed="rId22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0" name="TextBox 129">
                    <a:extLst>
                      <a:ext uri="{FF2B5EF4-FFF2-40B4-BE49-F238E27FC236}">
                        <a16:creationId xmlns:a16="http://schemas.microsoft.com/office/drawing/2014/main" id="{2A85109C-4362-E64F-BBC9-62AD757CFE58}"/>
                      </a:ext>
                    </a:extLst>
                  </p:cNvPr>
                  <p:cNvSpPr txBox="1"/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b="0" i="1" smtClean="0">
                              <a:latin typeface="Cambria Math" panose="02040503050406030204" pitchFamily="18" charset="0"/>
                            </a:rPr>
                            <m:t>𝐴𝑐𝑐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130" name="TextBox 129">
                    <a:extLst>
                      <a:ext uri="{FF2B5EF4-FFF2-40B4-BE49-F238E27FC236}">
                        <a16:creationId xmlns:a16="http://schemas.microsoft.com/office/drawing/2014/main" id="{2A85109C-4362-E64F-BBC9-62AD757CFE5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blipFill>
                    <a:blip r:embed="rId23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1" name="TextBox 130">
                    <a:extLst>
                      <a:ext uri="{FF2B5EF4-FFF2-40B4-BE49-F238E27FC236}">
                        <a16:creationId xmlns:a16="http://schemas.microsoft.com/office/drawing/2014/main" id="{37F3E3D9-9720-5F4B-8CDC-525B91F53ACC}"/>
                      </a:ext>
                    </a:extLst>
                  </p:cNvPr>
                  <p:cNvSpPr txBox="1"/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i="1">
                              <a:latin typeface="Cambria Math" charset="0"/>
                            </a:rPr>
                            <m:t>𝑇𝑟𝑒𝑎𝑡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1669E517-5AE4-D84D-820D-6887B8FF4E5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blipFill>
                    <a:blip r:embed="rId24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2" name="TextBox 131">
                    <a:extLst>
                      <a:ext uri="{FF2B5EF4-FFF2-40B4-BE49-F238E27FC236}">
                        <a16:creationId xmlns:a16="http://schemas.microsoft.com/office/drawing/2014/main" id="{2ABFD538-9917-5C4F-9047-6E11E0D46540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i="1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8B0FACB7-0AC2-9F4C-B62D-C6F7DCB4AF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3" name="TextBox 132">
                    <a:extLst>
                      <a:ext uri="{FF2B5EF4-FFF2-40B4-BE49-F238E27FC236}">
                        <a16:creationId xmlns:a16="http://schemas.microsoft.com/office/drawing/2014/main" id="{7C3F931A-9734-B140-BAF7-DB04B8EB2B3E}"/>
                      </a:ext>
                    </a:extLst>
                  </p:cNvPr>
                  <p:cNvSpPr txBox="1"/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i="1">
                              <a:latin typeface="Cambria Math" charset="0"/>
                            </a:rPr>
                            <m:t>𝑆𝑖</m:t>
                          </m:r>
                          <m:r>
                            <a:rPr lang="de-DE" sz="1798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de-DE" sz="1798" i="1">
                              <a:latin typeface="Cambria Math" charset="0"/>
                            </a:rPr>
                            <m:t>𝑘</m:t>
                          </m:r>
                        </m:oMath>
                      </m:oMathPara>
                    </a14:m>
                    <a:endParaRPr lang="en-GB" sz="1798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TextBox 106">
                    <a:extLst>
                      <a:ext uri="{FF2B5EF4-FFF2-40B4-BE49-F238E27FC236}">
                        <a16:creationId xmlns:a16="http://schemas.microsoft.com/office/drawing/2014/main" id="{1B922C89-29BC-5249-924E-887156247A6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blipFill>
                    <a:blip r:embed="rId25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F84334AE-10EE-8143-ADEB-FCC2FE2D8374}"/>
                  </a:ext>
                </a:extLst>
              </p:cNvPr>
              <p:cNvCxnSpPr>
                <a:cxnSpLocks/>
                <a:stCxn id="139" idx="2"/>
                <a:endCxn id="133" idx="0"/>
              </p:cNvCxnSpPr>
              <p:nvPr/>
            </p:nvCxnSpPr>
            <p:spPr>
              <a:xfrm>
                <a:off x="6991507" y="4256587"/>
                <a:ext cx="172491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31508971-5370-4841-BE53-1F0EA28E10D9}"/>
                </a:ext>
              </a:extLst>
            </p:cNvPr>
            <p:cNvCxnSpPr>
              <a:cxnSpLocks/>
              <a:stCxn id="132" idx="6"/>
              <a:endCxn id="141" idx="1"/>
            </p:cNvCxnSpPr>
            <p:nvPr/>
          </p:nvCxnSpPr>
          <p:spPr>
            <a:xfrm>
              <a:off x="7688980" y="3443678"/>
              <a:ext cx="229899" cy="29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024575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A37EA-1F5D-6349-97AF-1B16D24FE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Compact Encoding for Faster Inference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4F1BC10C-5D04-B549-927C-8E58543C528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>
                    <a:solidFill>
                      <a:schemeClr val="tx1"/>
                    </a:solidFill>
                  </a:rPr>
                  <a:t>Use factorisation for query answering</a:t>
                </a:r>
              </a:p>
              <a:p>
                <a:pPr lvl="1"/>
                <a:r>
                  <a:rPr lang="en-GB" dirty="0"/>
                  <a:t>Sum out all non-query variables from a product</a:t>
                </a:r>
              </a:p>
              <a:p>
                <a:pPr lvl="2"/>
                <a:r>
                  <a:rPr lang="en-GB" dirty="0"/>
                  <a:t>Distributive law holds </a:t>
                </a:r>
                <a:br>
                  <a:rPr lang="en-GB" dirty="0"/>
                </a:br>
                <a:r>
                  <a:rPr lang="en-GB" dirty="0"/>
                  <a:t>➝ Move factors from the inner sums outwards if inputs not affected by sum</a:t>
                </a:r>
              </a:p>
              <a:p>
                <a:pPr lvl="2"/>
                <a:r>
                  <a:rPr lang="en-GB" dirty="0"/>
                  <a:t>Sum out variable from smaller sub-products</a:t>
                </a:r>
              </a:p>
              <a:p>
                <a:pPr lvl="2"/>
                <a:r>
                  <a:rPr lang="en-GB" dirty="0"/>
                  <a:t>Basic idea of </a:t>
                </a:r>
                <a:r>
                  <a:rPr lang="en-GB" dirty="0">
                    <a:solidFill>
                      <a:schemeClr val="accent2"/>
                    </a:solidFill>
                  </a:rPr>
                  <a:t>variable elimination</a:t>
                </a:r>
              </a:p>
              <a:p>
                <a:r>
                  <a:rPr lang="en-GB" dirty="0"/>
                  <a:t>Focus for the remainder of the lecture: queries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  <m: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| </m:t>
                        </m:r>
                        <m:r>
                          <a:rPr lang="en-GB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Evidence </a:t>
                </a:r>
                <a14:m>
                  <m:oMath xmlns:m="http://schemas.openxmlformats.org/officeDocument/2006/math">
                    <m:r>
                      <a:rPr lang="en-GB" b="1" i="1" smtClean="0"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en-GB" dirty="0"/>
                  <a:t> = set of observations; may be empty: </a:t>
                </a:r>
                <a14:m>
                  <m:oMath xmlns:m="http://schemas.openxmlformats.org/officeDocument/2006/math">
                    <m:r>
                      <a:rPr lang="en-GB" b="1" i="1" smtClean="0"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en-GB" dirty="0"/>
                  <a:t> ➝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</m:d>
                  </m:oMath>
                </a14:m>
                <a:endParaRPr lang="en-GB" dirty="0"/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4F1BC10C-5D04-B549-927C-8E58543C528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0C30376-7C71-B24A-A506-8DCFD02B350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PGMs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288B24-BD51-6D42-B17B-54087845E8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8BD24F-AC18-3441-A253-055581C289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35</a:t>
            </a:fld>
            <a:endParaRPr lang="en-GB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5A18A9B-DD97-D740-84B8-EE8FD92B255A}"/>
              </a:ext>
            </a:extLst>
          </p:cNvPr>
          <p:cNvGrpSpPr/>
          <p:nvPr/>
        </p:nvGrpSpPr>
        <p:grpSpPr>
          <a:xfrm>
            <a:off x="9254052" y="3314949"/>
            <a:ext cx="2577623" cy="2588388"/>
            <a:chOff x="5901425" y="2314993"/>
            <a:chExt cx="2580308" cy="2591084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3944EFEC-4C79-DF4A-AA72-65FE71CE9952}"/>
                </a:ext>
              </a:extLst>
            </p:cNvPr>
            <p:cNvGrpSpPr/>
            <p:nvPr/>
          </p:nvGrpSpPr>
          <p:grpSpPr>
            <a:xfrm>
              <a:off x="5901425" y="2314993"/>
              <a:ext cx="2580308" cy="2591084"/>
              <a:chOff x="5863640" y="2314993"/>
              <a:chExt cx="2580308" cy="259108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ACAC56E4-A66D-FB4D-BFC3-751F789D6B8A}"/>
                      </a:ext>
                    </a:extLst>
                  </p:cNvPr>
                  <p:cNvSpPr txBox="1"/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5859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b="0" i="1" smtClean="0">
                              <a:latin typeface="Cambria Math" panose="02040503050406030204" pitchFamily="18" charset="0"/>
                            </a:rPr>
                            <m:t>𝑁𝑎𝑡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ACAC56E4-A66D-FB4D-BFC3-751F789D6B8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68BAE4B4-903D-1241-AD52-5AE7F9DF6DE6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68BAE4B4-903D-1241-AD52-5AE7F9DF6DE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094A0F7D-E5D8-F444-8AA9-B035904E7D75}"/>
                  </a:ext>
                </a:extLst>
              </p:cNvPr>
              <p:cNvCxnSpPr>
                <a:cxnSpLocks/>
                <a:stCxn id="46" idx="5"/>
                <a:endCxn id="68" idx="1"/>
              </p:cNvCxnSpPr>
              <p:nvPr/>
            </p:nvCxnSpPr>
            <p:spPr>
              <a:xfrm>
                <a:off x="6693294" y="3970904"/>
                <a:ext cx="226213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515D0F2F-AD45-3743-B25D-2FEC88365278}"/>
                  </a:ext>
                </a:extLst>
              </p:cNvPr>
              <p:cNvCxnSpPr>
                <a:cxnSpLocks/>
                <a:stCxn id="68" idx="0"/>
                <a:endCxn id="61" idx="4"/>
              </p:cNvCxnSpPr>
              <p:nvPr/>
            </p:nvCxnSpPr>
            <p:spPr>
              <a:xfrm flipV="1">
                <a:off x="6991507" y="3638434"/>
                <a:ext cx="173688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A3DC18BA-D717-C94D-A60F-88EF0F140989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902756"/>
                <a:chOff x="7061843" y="2615881"/>
                <a:chExt cx="963251" cy="902756"/>
              </a:xfrm>
            </p:grpSpPr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C85DA297-14B0-D142-B873-7714432CC1C9}"/>
                    </a:ext>
                  </a:extLst>
                </p:cNvPr>
                <p:cNvSpPr/>
                <p:nvPr/>
              </p:nvSpPr>
              <p:spPr>
                <a:xfrm>
                  <a:off x="7881094" y="337463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1" name="TextBox 70">
                      <a:extLst>
                        <a:ext uri="{FF2B5EF4-FFF2-40B4-BE49-F238E27FC236}">
                          <a16:creationId xmlns:a16="http://schemas.microsoft.com/office/drawing/2014/main" id="{3099DAF8-0DE6-994D-93B2-95C7F22DD2D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13" name="TextBox 112">
                      <a:extLst>
                        <a:ext uri="{FF2B5EF4-FFF2-40B4-BE49-F238E27FC236}">
                          <a16:creationId xmlns:a16="http://schemas.microsoft.com/office/drawing/2014/main" id="{067500F4-6D6E-E240-BAF7-411FF819E0B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 l="-4000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D8567F16-6A18-C545-BA90-2B439070EF2C}"/>
                  </a:ext>
                </a:extLst>
              </p:cNvPr>
              <p:cNvGrpSpPr/>
              <p:nvPr/>
            </p:nvGrpSpPr>
            <p:grpSpPr>
              <a:xfrm>
                <a:off x="6704298" y="4112587"/>
                <a:ext cx="359209" cy="358866"/>
                <a:chOff x="6704298" y="4112587"/>
                <a:chExt cx="359209" cy="358866"/>
              </a:xfrm>
            </p:grpSpPr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71EC129B-3B26-A24B-B13D-230A391A6335}"/>
                    </a:ext>
                  </a:extLst>
                </p:cNvPr>
                <p:cNvSpPr/>
                <p:nvPr/>
              </p:nvSpPr>
              <p:spPr>
                <a:xfrm>
                  <a:off x="6919507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9" name="TextBox 68">
                      <a:extLst>
                        <a:ext uri="{FF2B5EF4-FFF2-40B4-BE49-F238E27FC236}">
                          <a16:creationId xmlns:a16="http://schemas.microsoft.com/office/drawing/2014/main" id="{DFE4F38F-DDED-134B-8EA0-34BE795FBCD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98" name="TextBox 97">
                      <a:extLst>
                        <a:ext uri="{FF2B5EF4-FFF2-40B4-BE49-F238E27FC236}">
                          <a16:creationId xmlns:a16="http://schemas.microsoft.com/office/drawing/2014/main" id="{83BD4EF9-6B96-424E-935A-0247504EEF4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blipFill>
                      <a:blip r:embed="rId20"/>
                      <a:stretch>
                        <a:fillRect l="-31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987077A5-A6E0-0C4A-AD00-4D2E19C892AE}"/>
                  </a:ext>
                </a:extLst>
              </p:cNvPr>
              <p:cNvCxnSpPr>
                <a:cxnSpLocks/>
                <a:stCxn id="61" idx="0"/>
                <a:endCxn id="66" idx="2"/>
              </p:cNvCxnSpPr>
              <p:nvPr/>
            </p:nvCxnSpPr>
            <p:spPr>
              <a:xfrm flipV="1">
                <a:off x="7165195" y="3016120"/>
                <a:ext cx="0" cy="232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59BD13BF-6B2A-194B-B379-F4B6624059A0}"/>
                  </a:ext>
                </a:extLst>
              </p:cNvPr>
              <p:cNvCxnSpPr>
                <a:cxnSpLocks/>
                <a:stCxn id="66" idx="1"/>
                <a:endCxn id="45" idx="5"/>
              </p:cNvCxnSpPr>
              <p:nvPr/>
            </p:nvCxnSpPr>
            <p:spPr>
              <a:xfrm flipH="1" flipV="1">
                <a:off x="6704298" y="2648200"/>
                <a:ext cx="388897" cy="2959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2BB9B81F-E54F-D040-95F3-E0F3035B042F}"/>
                  </a:ext>
                </a:extLst>
              </p:cNvPr>
              <p:cNvCxnSpPr>
                <a:cxnSpLocks/>
                <a:stCxn id="59" idx="3"/>
                <a:endCxn id="66" idx="3"/>
              </p:cNvCxnSpPr>
              <p:nvPr/>
            </p:nvCxnSpPr>
            <p:spPr>
              <a:xfrm flipH="1">
                <a:off x="7237195" y="2647463"/>
                <a:ext cx="372245" cy="2966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BB8FE3AE-9135-0242-BBCD-1FA286AC5175}"/>
                  </a:ext>
                </a:extLst>
              </p:cNvPr>
              <p:cNvCxnSpPr>
                <a:cxnSpLocks/>
                <a:stCxn id="61" idx="4"/>
                <a:endCxn id="64" idx="0"/>
              </p:cNvCxnSpPr>
              <p:nvPr/>
            </p:nvCxnSpPr>
            <p:spPr>
              <a:xfrm>
                <a:off x="7165195" y="3638434"/>
                <a:ext cx="148650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964E2DEC-794A-314F-BB48-1F90C06718E7}"/>
                  </a:ext>
                </a:extLst>
              </p:cNvPr>
              <p:cNvCxnSpPr>
                <a:cxnSpLocks/>
                <a:stCxn id="62" idx="0"/>
                <a:endCxn id="64" idx="2"/>
              </p:cNvCxnSpPr>
              <p:nvPr/>
            </p:nvCxnSpPr>
            <p:spPr>
              <a:xfrm flipV="1">
                <a:off x="7163998" y="4256587"/>
                <a:ext cx="149847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9270EC93-69D1-3F41-A289-FDE731033C61}"/>
                  </a:ext>
                </a:extLst>
              </p:cNvPr>
              <p:cNvCxnSpPr>
                <a:cxnSpLocks/>
                <a:stCxn id="64" idx="3"/>
                <a:endCxn id="60" idx="3"/>
              </p:cNvCxnSpPr>
              <p:nvPr/>
            </p:nvCxnSpPr>
            <p:spPr>
              <a:xfrm flipV="1">
                <a:off x="7385845" y="3970904"/>
                <a:ext cx="228449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970A5B97-2248-6443-B8C7-E31DB34B29BC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196348" cy="676957"/>
                <a:chOff x="7093195" y="2872120"/>
                <a:chExt cx="1196348" cy="676957"/>
              </a:xfrm>
            </p:grpSpPr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BE2647FC-2D78-0D4F-AC7E-BBCB95327F90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7" name="TextBox 66">
                      <a:extLst>
                        <a:ext uri="{FF2B5EF4-FFF2-40B4-BE49-F238E27FC236}">
                          <a16:creationId xmlns:a16="http://schemas.microsoft.com/office/drawing/2014/main" id="{202F65D3-E9B4-6E43-894E-CCA82FC847D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AD0C8622-B55E-5F48-82A5-9100A8EBAEC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blipFill>
                      <a:blip r:embed="rId21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D4A64943-696A-3C41-9DFC-37C7587FBDC6}"/>
                  </a:ext>
                </a:extLst>
              </p:cNvPr>
              <p:cNvGrpSpPr/>
              <p:nvPr/>
            </p:nvGrpSpPr>
            <p:grpSpPr>
              <a:xfrm>
                <a:off x="7241845" y="4112587"/>
                <a:ext cx="355334" cy="358866"/>
                <a:chOff x="7241845" y="4112587"/>
                <a:chExt cx="355334" cy="358866"/>
              </a:xfrm>
            </p:grpSpPr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99384AD3-D813-F14D-920D-DDB2F848540F}"/>
                    </a:ext>
                  </a:extLst>
                </p:cNvPr>
                <p:cNvSpPr/>
                <p:nvPr/>
              </p:nvSpPr>
              <p:spPr>
                <a:xfrm>
                  <a:off x="7241845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5" name="TextBox 64">
                      <a:extLst>
                        <a:ext uri="{FF2B5EF4-FFF2-40B4-BE49-F238E27FC236}">
                          <a16:creationId xmlns:a16="http://schemas.microsoft.com/office/drawing/2014/main" id="{B877C90C-9189-9D46-A25F-A3EB54D2355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14" name="TextBox 113">
                      <a:extLst>
                        <a:ext uri="{FF2B5EF4-FFF2-40B4-BE49-F238E27FC236}">
                          <a16:creationId xmlns:a16="http://schemas.microsoft.com/office/drawing/2014/main" id="{6B3C1560-5B4F-E84D-A096-411F806750D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blipFill>
                      <a:blip r:embed="rId22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9" name="TextBox 58">
                    <a:extLst>
                      <a:ext uri="{FF2B5EF4-FFF2-40B4-BE49-F238E27FC236}">
                        <a16:creationId xmlns:a16="http://schemas.microsoft.com/office/drawing/2014/main" id="{57F1EF04-FEDD-2A4E-86FB-DBE461F010E8}"/>
                      </a:ext>
                    </a:extLst>
                  </p:cNvPr>
                  <p:cNvSpPr txBox="1"/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b="0" i="1" smtClean="0">
                              <a:latin typeface="Cambria Math" panose="02040503050406030204" pitchFamily="18" charset="0"/>
                            </a:rPr>
                            <m:t>𝐴𝑐𝑐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59" name="TextBox 58">
                    <a:extLst>
                      <a:ext uri="{FF2B5EF4-FFF2-40B4-BE49-F238E27FC236}">
                        <a16:creationId xmlns:a16="http://schemas.microsoft.com/office/drawing/2014/main" id="{57F1EF04-FEDD-2A4E-86FB-DBE461F010E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blipFill>
                    <a:blip r:embed="rId23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0" name="TextBox 59">
                    <a:extLst>
                      <a:ext uri="{FF2B5EF4-FFF2-40B4-BE49-F238E27FC236}">
                        <a16:creationId xmlns:a16="http://schemas.microsoft.com/office/drawing/2014/main" id="{1D6C6333-C161-A54B-B1AD-BF97241BB047}"/>
                      </a:ext>
                    </a:extLst>
                  </p:cNvPr>
                  <p:cNvSpPr txBox="1"/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i="1">
                              <a:latin typeface="Cambria Math" charset="0"/>
                            </a:rPr>
                            <m:t>𝑇𝑟𝑒𝑎𝑡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1669E517-5AE4-D84D-820D-6887B8FF4E5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blipFill>
                    <a:blip r:embed="rId24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1" name="TextBox 60">
                    <a:extLst>
                      <a:ext uri="{FF2B5EF4-FFF2-40B4-BE49-F238E27FC236}">
                        <a16:creationId xmlns:a16="http://schemas.microsoft.com/office/drawing/2014/main" id="{954D04EA-1531-6849-A3F0-41C7FBA6F2AE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i="1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8B0FACB7-0AC2-9F4C-B62D-C6F7DCB4AF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>
                    <a:extLst>
                      <a:ext uri="{FF2B5EF4-FFF2-40B4-BE49-F238E27FC236}">
                        <a16:creationId xmlns:a16="http://schemas.microsoft.com/office/drawing/2014/main" id="{D9830972-0CEF-524E-A221-3D89171B7CB1}"/>
                      </a:ext>
                    </a:extLst>
                  </p:cNvPr>
                  <p:cNvSpPr txBox="1"/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i="1">
                              <a:latin typeface="Cambria Math" charset="0"/>
                            </a:rPr>
                            <m:t>𝑆𝑖</m:t>
                          </m:r>
                          <m:r>
                            <a:rPr lang="de-DE" sz="1798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de-DE" sz="1798" i="1">
                              <a:latin typeface="Cambria Math" charset="0"/>
                            </a:rPr>
                            <m:t>𝑘</m:t>
                          </m:r>
                        </m:oMath>
                      </m:oMathPara>
                    </a14:m>
                    <a:endParaRPr lang="en-GB" sz="1798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TextBox 106">
                    <a:extLst>
                      <a:ext uri="{FF2B5EF4-FFF2-40B4-BE49-F238E27FC236}">
                        <a16:creationId xmlns:a16="http://schemas.microsoft.com/office/drawing/2014/main" id="{1B922C89-29BC-5249-924E-887156247A6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blipFill>
                    <a:blip r:embed="rId25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5967725C-DCDA-C246-910E-D5E294C49783}"/>
                  </a:ext>
                </a:extLst>
              </p:cNvPr>
              <p:cNvCxnSpPr>
                <a:cxnSpLocks/>
                <a:stCxn id="68" idx="2"/>
                <a:endCxn id="62" idx="0"/>
              </p:cNvCxnSpPr>
              <p:nvPr/>
            </p:nvCxnSpPr>
            <p:spPr>
              <a:xfrm>
                <a:off x="6991507" y="4256587"/>
                <a:ext cx="172491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7BDB4DD-7C7F-9647-BCDF-587FE048D0D9}"/>
                </a:ext>
              </a:extLst>
            </p:cNvPr>
            <p:cNvCxnSpPr>
              <a:cxnSpLocks/>
              <a:stCxn id="61" idx="6"/>
              <a:endCxn id="70" idx="1"/>
            </p:cNvCxnSpPr>
            <p:nvPr/>
          </p:nvCxnSpPr>
          <p:spPr>
            <a:xfrm>
              <a:off x="7688980" y="3443678"/>
              <a:ext cx="229899" cy="29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760157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C110B-F496-E643-8BA2-1D1DE1CBA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Variable Elimination (VE)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7671FE8-4DE3-4940-801E-231952CB71F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Outline: 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en-GB" dirty="0"/>
                  <a:t>Absorb evidence </a:t>
                </a:r>
                <a14:m>
                  <m:oMath xmlns:m="http://schemas.openxmlformats.org/officeDocument/2006/math">
                    <m:r>
                      <a:rPr lang="en-GB" b="1" i="1" smtClean="0"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en-GB" dirty="0"/>
                  <a:t> in each factor covered by </a:t>
                </a:r>
                <a14:m>
                  <m:oMath xmlns:m="http://schemas.openxmlformats.org/officeDocument/2006/math">
                    <m:r>
                      <a:rPr lang="en-GB" b="1" i="1"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en-GB" dirty="0"/>
                  <a:t>, i.e.,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𝑟𝑣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de-DE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𝒕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≠∅</m:t>
                    </m:r>
                  </m:oMath>
                </a14:m>
                <a:r>
                  <a:rPr lang="en-GB" dirty="0"/>
                  <a:t>, 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en-GB" dirty="0"/>
                  <a:t>Sum out non-query variables </a:t>
                </a:r>
                <a14:m>
                  <m:oMath xmlns:m="http://schemas.openxmlformats.org/officeDocument/2006/math">
                    <m:r>
                      <a:rPr lang="en-GB" b="1" i="1" smtClean="0">
                        <a:latin typeface="Cambria Math" panose="02040503050406030204" pitchFamily="18" charset="0"/>
                      </a:rPr>
                      <m:t>𝑼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𝑹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𝑟𝑣</m:t>
                    </m:r>
                    <m:d>
                      <m:dPr>
                        <m:ctrlPr>
                          <a:rPr lang="en-GB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𝑺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</m:oMath>
                </a14:m>
                <a:r>
                  <a:rPr lang="en-GB" dirty="0"/>
                  <a:t> </a:t>
                </a:r>
                <a:r>
                  <a:rPr lang="en-GB" dirty="0">
                    <a:solidFill>
                      <a:schemeClr val="accent1"/>
                    </a:solidFill>
                  </a:rPr>
                  <a:t>using factorisation</a:t>
                </a:r>
                <a:r>
                  <a:rPr lang="en-GB" dirty="0"/>
                  <a:t> in model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en-GB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pPr lvl="2"/>
                <a:r>
                  <a:rPr lang="en-GB" dirty="0"/>
                  <a:t>Factor out factors from sums if arguments not covered by sum</a:t>
                </a:r>
              </a:p>
              <a:p>
                <a:pPr marL="715703" lvl="1" indent="-457200">
                  <a:buFont typeface="+mj-lt"/>
                  <a:buAutoNum type="arabicPeriod" startAt="3"/>
                </a:pPr>
                <a:r>
                  <a:rPr lang="en-GB" dirty="0"/>
                  <a:t>Divide by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</m:oMath>
                </a14:m>
                <a:r>
                  <a:rPr lang="en-GB" dirty="0"/>
                  <a:t> = Normalise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𝑺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</m:oMath>
                </a14:m>
                <a:endParaRPr lang="en-GB" b="1" dirty="0"/>
              </a:p>
              <a:p>
                <a:r>
                  <a:rPr lang="en-GB" dirty="0"/>
                  <a:t>Example: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</m:e>
                    </m:d>
                  </m:oMath>
                </a14:m>
                <a:r>
                  <a:rPr lang="en-GB" dirty="0"/>
                  <a:t> in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GB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7671FE8-4DE3-4940-801E-231952CB71F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89F76-7271-F343-A3C5-BCB478BD1E1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PGMs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B5EE6-83DC-0148-815C-F756815509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A74EA6-7322-F545-974A-815B9CCBB1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en-GB" sz="1598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36</a:t>
            </a:fld>
            <a:r>
              <a:rPr lang="en-GB" dirty="0"/>
              <a:t> </a:t>
            </a:r>
            <a:endParaRPr lang="en-GB" sz="1399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D1151F36-7937-5343-B19E-2C3E082C8887}"/>
                  </a:ext>
                </a:extLst>
              </p:cNvPr>
              <p:cNvSpPr/>
              <p:nvPr/>
            </p:nvSpPr>
            <p:spPr>
              <a:xfrm>
                <a:off x="4445025" y="4278710"/>
                <a:ext cx="1822614" cy="3583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60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de-DE" sz="1600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𝑟𝑣</m:t>
                          </m:r>
                          <m:d>
                            <m:dPr>
                              <m:ctrlPr>
                                <a:rPr lang="de-DE" sz="1600" i="1">
                                  <a:solidFill>
                                    <a:schemeClr val="tx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600" i="1">
                                  <a:solidFill>
                                    <a:schemeClr val="tx1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</m:d>
                        </m:sub>
                      </m:sSub>
                      <m:d>
                        <m:dPr>
                          <m:ctrlPr>
                            <a:rPr lang="en-GB" sz="1600" b="1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b="1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  <m:r>
                            <a:rPr lang="en-GB" sz="1600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1600" b="1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en-GB" sz="1600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1600" b="1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𝑼</m:t>
                          </m:r>
                          <m:r>
                            <a:rPr lang="en-GB" sz="1600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GB" sz="1600" b="1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</m:d>
                    </m:oMath>
                  </m:oMathPara>
                </a14:m>
                <a:endParaRPr lang="en-GB" sz="16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D1151F36-7937-5343-B19E-2C3E082C88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5025" y="4278710"/>
                <a:ext cx="1822614" cy="358303"/>
              </a:xfrm>
              <a:prstGeom prst="rect">
                <a:avLst/>
              </a:prstGeom>
              <a:blipFill>
                <a:blip r:embed="rId4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107987C-2EEA-AD42-9AA4-D7B8AAA1ECCA}"/>
                  </a:ext>
                </a:extLst>
              </p:cNvPr>
              <p:cNvSpPr/>
              <p:nvPr/>
            </p:nvSpPr>
            <p:spPr>
              <a:xfrm>
                <a:off x="359625" y="2655258"/>
                <a:ext cx="6096000" cy="181004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2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GB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200" b="1" i="1">
                              <a:latin typeface="Cambria Math" panose="02040503050406030204" pitchFamily="18" charset="0"/>
                            </a:rPr>
                            <m:t>𝑺</m:t>
                          </m:r>
                          <m:r>
                            <a:rPr lang="en-GB" sz="2200" b="1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2200" i="1">
                              <a:latin typeface="Cambria Math" panose="02040503050406030204" pitchFamily="18" charset="0"/>
                            </a:rPr>
                            <m:t>| </m:t>
                          </m:r>
                          <m:r>
                            <a:rPr lang="en-GB" sz="2200" b="1" i="1"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m:rPr>
                          <m:aln/>
                        </m:rPr>
                        <a:rPr lang="en-GB" sz="2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2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2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200" b="1" i="1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</m:d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GB" sz="22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GB" sz="2200" b="1" i="1">
                              <a:latin typeface="Cambria Math" panose="02040503050406030204" pitchFamily="18" charset="0"/>
                            </a:rPr>
                            <m:t>𝒖</m:t>
                          </m:r>
                          <m:r>
                            <m:rPr>
                              <m:brk m:alnAt="7"/>
                            </m:rPr>
                            <a:rPr lang="en-GB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GB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𝑟𝑎𝑛</m:t>
                          </m:r>
                          <m:d>
                            <m:dPr>
                              <m:ctrlPr>
                                <a:rPr lang="en-GB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en-GB" sz="22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𝑼</m:t>
                              </m:r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en-GB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2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GB" sz="22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  <m:d>
                            <m:dPr>
                              <m:ctrlPr>
                                <a:rPr lang="en-GB" sz="22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200" b="1" i="1"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  <m:r>
                                <a:rPr lang="en-GB" sz="22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sz="2200" b="1" i="1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  <m:r>
                                <a:rPr lang="en-GB" sz="22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sz="2200" b="1" i="1">
                                  <a:latin typeface="Cambria Math" panose="02040503050406030204" pitchFamily="18" charset="0"/>
                                </a:rPr>
                                <m:t>𝑼</m:t>
                              </m:r>
                              <m:r>
                                <a:rPr lang="en-GB" sz="22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GB" sz="2200" b="1" i="1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e>
                          </m:d>
                        </m:e>
                      </m:nary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en-GB" sz="2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2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2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200" b="1" i="1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</m:d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GB" sz="22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GB" sz="2200" b="1" i="1">
                              <a:latin typeface="Cambria Math" panose="02040503050406030204" pitchFamily="18" charset="0"/>
                            </a:rPr>
                            <m:t>𝒖</m:t>
                          </m:r>
                          <m:r>
                            <m:rPr>
                              <m:brk m:alnAt="7"/>
                            </m:rPr>
                            <a:rPr lang="en-GB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GB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𝑟𝑎𝑛</m:t>
                          </m:r>
                          <m:d>
                            <m:dPr>
                              <m:ctrlPr>
                                <a:rPr lang="en-GB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en-GB" sz="22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𝑼</m:t>
                              </m:r>
                            </m:e>
                          </m:d>
                        </m:sub>
                        <m:sup/>
                        <m:e>
                          <m:nary>
                            <m:naryPr>
                              <m:chr m:val="∏"/>
                              <m:supHide m:val="on"/>
                              <m:ctrlPr>
                                <a:rPr lang="en-GB" sz="22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GB" sz="22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GB" sz="22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GB" sz="22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de-DE" sz="22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2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de-DE" sz="22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sz="22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22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2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de-DE" sz="22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de-DE" sz="22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,…, </m:t>
                                  </m:r>
                                  <m:sSub>
                                    <m:sSubPr>
                                      <m:ctrlPr>
                                        <a:rPr lang="de-DE" sz="22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2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de-DE" sz="2200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en-GB" sz="220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107987C-2EEA-AD42-9AA4-D7B8AAA1EC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625" y="2655258"/>
                <a:ext cx="6096000" cy="1810047"/>
              </a:xfrm>
              <a:prstGeom prst="rect">
                <a:avLst/>
              </a:prstGeom>
              <a:blipFill>
                <a:blip r:embed="rId5"/>
                <a:stretch>
                  <a:fillRect t="-63889" b="-87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ight Brace 12">
            <a:extLst>
              <a:ext uri="{FF2B5EF4-FFF2-40B4-BE49-F238E27FC236}">
                <a16:creationId xmlns:a16="http://schemas.microsoft.com/office/drawing/2014/main" id="{E860EF16-D946-A442-A893-F65CBC73FD0D}"/>
              </a:ext>
            </a:extLst>
          </p:cNvPr>
          <p:cNvSpPr/>
          <p:nvPr/>
        </p:nvSpPr>
        <p:spPr>
          <a:xfrm rot="5400000">
            <a:off x="5296695" y="3569045"/>
            <a:ext cx="146325" cy="1174518"/>
          </a:xfrm>
          <a:prstGeom prst="rightBrace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60DA547E-C131-8C4E-94B0-C7D1BEA678E6}"/>
              </a:ext>
            </a:extLst>
          </p:cNvPr>
          <p:cNvGrpSpPr/>
          <p:nvPr/>
        </p:nvGrpSpPr>
        <p:grpSpPr>
          <a:xfrm>
            <a:off x="9254052" y="3314949"/>
            <a:ext cx="2577623" cy="2588388"/>
            <a:chOff x="5901425" y="2314993"/>
            <a:chExt cx="2580308" cy="2591084"/>
          </a:xfrm>
        </p:grpSpPr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1010C3A8-A597-5848-9A75-E344C04E8F51}"/>
                </a:ext>
              </a:extLst>
            </p:cNvPr>
            <p:cNvGrpSpPr/>
            <p:nvPr/>
          </p:nvGrpSpPr>
          <p:grpSpPr>
            <a:xfrm>
              <a:off x="5901425" y="2314993"/>
              <a:ext cx="2580308" cy="2591084"/>
              <a:chOff x="5863640" y="2314993"/>
              <a:chExt cx="2580308" cy="259108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8" name="TextBox 127">
                    <a:extLst>
                      <a:ext uri="{FF2B5EF4-FFF2-40B4-BE49-F238E27FC236}">
                        <a16:creationId xmlns:a16="http://schemas.microsoft.com/office/drawing/2014/main" id="{10B96037-7322-924F-B921-C463C359C441}"/>
                      </a:ext>
                    </a:extLst>
                  </p:cNvPr>
                  <p:cNvSpPr txBox="1"/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5859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b="0" i="1" smtClean="0">
                              <a:latin typeface="Cambria Math" panose="02040503050406030204" pitchFamily="18" charset="0"/>
                            </a:rPr>
                            <m:t>𝑁𝑎𝑡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128" name="TextBox 127">
                    <a:extLst>
                      <a:ext uri="{FF2B5EF4-FFF2-40B4-BE49-F238E27FC236}">
                        <a16:creationId xmlns:a16="http://schemas.microsoft.com/office/drawing/2014/main" id="{10B96037-7322-924F-B921-C463C359C44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9" name="TextBox 128">
                    <a:extLst>
                      <a:ext uri="{FF2B5EF4-FFF2-40B4-BE49-F238E27FC236}">
                        <a16:creationId xmlns:a16="http://schemas.microsoft.com/office/drawing/2014/main" id="{0F70A17A-C61F-6D4B-B8F2-67F9665560BB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i="1">
                              <a:solidFill>
                                <a:schemeClr val="bg2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75" name="TextBox 74">
                    <a:extLst>
                      <a:ext uri="{FF2B5EF4-FFF2-40B4-BE49-F238E27FC236}">
                        <a16:creationId xmlns:a16="http://schemas.microsoft.com/office/drawing/2014/main" id="{629D671F-171D-FE49-845F-5EFC0E767EA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8F5F2242-E7AC-4441-B554-562E9B0D3FC6}"/>
                  </a:ext>
                </a:extLst>
              </p:cNvPr>
              <p:cNvCxnSpPr>
                <a:cxnSpLocks/>
                <a:stCxn id="129" idx="5"/>
                <a:endCxn id="151" idx="1"/>
              </p:cNvCxnSpPr>
              <p:nvPr/>
            </p:nvCxnSpPr>
            <p:spPr>
              <a:xfrm>
                <a:off x="6693294" y="3970904"/>
                <a:ext cx="226213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93265B42-3D72-E040-9482-267D80352920}"/>
                  </a:ext>
                </a:extLst>
              </p:cNvPr>
              <p:cNvCxnSpPr>
                <a:cxnSpLocks/>
                <a:stCxn id="151" idx="0"/>
                <a:endCxn id="144" idx="4"/>
              </p:cNvCxnSpPr>
              <p:nvPr/>
            </p:nvCxnSpPr>
            <p:spPr>
              <a:xfrm flipV="1">
                <a:off x="6991507" y="3638434"/>
                <a:ext cx="173688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50E65A5E-ACAA-6D44-895D-6DEA898D00FA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902756"/>
                <a:chOff x="7061843" y="2615881"/>
                <a:chExt cx="963251" cy="902756"/>
              </a:xfrm>
            </p:grpSpPr>
            <p:sp>
              <p:nvSpPr>
                <p:cNvPr id="153" name="Rectangle 152">
                  <a:extLst>
                    <a:ext uri="{FF2B5EF4-FFF2-40B4-BE49-F238E27FC236}">
                      <a16:creationId xmlns:a16="http://schemas.microsoft.com/office/drawing/2014/main" id="{B467BC89-B039-ED43-8B03-10B104033D00}"/>
                    </a:ext>
                  </a:extLst>
                </p:cNvPr>
                <p:cNvSpPr/>
                <p:nvPr/>
              </p:nvSpPr>
              <p:spPr>
                <a:xfrm>
                  <a:off x="7881094" y="337463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4" name="TextBox 153">
                      <a:extLst>
                        <a:ext uri="{FF2B5EF4-FFF2-40B4-BE49-F238E27FC236}">
                          <a16:creationId xmlns:a16="http://schemas.microsoft.com/office/drawing/2014/main" id="{46DEEB7D-BD33-5046-AAA2-400E5C5FB49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13" name="TextBox 112">
                      <a:extLst>
                        <a:ext uri="{FF2B5EF4-FFF2-40B4-BE49-F238E27FC236}">
                          <a16:creationId xmlns:a16="http://schemas.microsoft.com/office/drawing/2014/main" id="{067500F4-6D6E-E240-BAF7-411FF819E0B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 l="-4000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F6125D2E-DCF9-E243-B1F1-F6A86A1FC497}"/>
                  </a:ext>
                </a:extLst>
              </p:cNvPr>
              <p:cNvGrpSpPr/>
              <p:nvPr/>
            </p:nvGrpSpPr>
            <p:grpSpPr>
              <a:xfrm>
                <a:off x="6704298" y="4112587"/>
                <a:ext cx="359209" cy="358866"/>
                <a:chOff x="6704298" y="4112587"/>
                <a:chExt cx="359209" cy="358866"/>
              </a:xfrm>
            </p:grpSpPr>
            <p:sp>
              <p:nvSpPr>
                <p:cNvPr id="151" name="Rectangle 150">
                  <a:extLst>
                    <a:ext uri="{FF2B5EF4-FFF2-40B4-BE49-F238E27FC236}">
                      <a16:creationId xmlns:a16="http://schemas.microsoft.com/office/drawing/2014/main" id="{A5BB104E-20B1-8843-A5D5-F41FE9832723}"/>
                    </a:ext>
                  </a:extLst>
                </p:cNvPr>
                <p:cNvSpPr/>
                <p:nvPr/>
              </p:nvSpPr>
              <p:spPr>
                <a:xfrm>
                  <a:off x="6919507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2" name="TextBox 151">
                      <a:extLst>
                        <a:ext uri="{FF2B5EF4-FFF2-40B4-BE49-F238E27FC236}">
                          <a16:creationId xmlns:a16="http://schemas.microsoft.com/office/drawing/2014/main" id="{C2118D9A-722C-8548-96E5-E082852C898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98" name="TextBox 97">
                      <a:extLst>
                        <a:ext uri="{FF2B5EF4-FFF2-40B4-BE49-F238E27FC236}">
                          <a16:creationId xmlns:a16="http://schemas.microsoft.com/office/drawing/2014/main" id="{83BD4EF9-6B96-424E-935A-0247504EEF4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blipFill>
                      <a:blip r:embed="rId20"/>
                      <a:stretch>
                        <a:fillRect l="-31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E4D3FEF4-A847-3541-BF2B-529D2264093C}"/>
                  </a:ext>
                </a:extLst>
              </p:cNvPr>
              <p:cNvCxnSpPr>
                <a:cxnSpLocks/>
                <a:stCxn id="144" idx="0"/>
                <a:endCxn id="149" idx="2"/>
              </p:cNvCxnSpPr>
              <p:nvPr/>
            </p:nvCxnSpPr>
            <p:spPr>
              <a:xfrm flipV="1">
                <a:off x="7165195" y="3016120"/>
                <a:ext cx="0" cy="232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5B02721A-E529-9F42-9B42-1F1E0A6606B9}"/>
                  </a:ext>
                </a:extLst>
              </p:cNvPr>
              <p:cNvCxnSpPr>
                <a:cxnSpLocks/>
                <a:stCxn id="149" idx="1"/>
                <a:endCxn id="128" idx="5"/>
              </p:cNvCxnSpPr>
              <p:nvPr/>
            </p:nvCxnSpPr>
            <p:spPr>
              <a:xfrm flipH="1" flipV="1">
                <a:off x="6704298" y="2648200"/>
                <a:ext cx="388897" cy="2959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B786F905-F8BF-2544-A753-E231116E3705}"/>
                  </a:ext>
                </a:extLst>
              </p:cNvPr>
              <p:cNvCxnSpPr>
                <a:cxnSpLocks/>
                <a:stCxn id="142" idx="3"/>
                <a:endCxn id="149" idx="3"/>
              </p:cNvCxnSpPr>
              <p:nvPr/>
            </p:nvCxnSpPr>
            <p:spPr>
              <a:xfrm flipH="1">
                <a:off x="7237195" y="2647463"/>
                <a:ext cx="372245" cy="2966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1EAF0A5C-5E91-2342-B548-CC5BAE3AD75F}"/>
                  </a:ext>
                </a:extLst>
              </p:cNvPr>
              <p:cNvCxnSpPr>
                <a:cxnSpLocks/>
                <a:stCxn id="144" idx="4"/>
                <a:endCxn id="147" idx="0"/>
              </p:cNvCxnSpPr>
              <p:nvPr/>
            </p:nvCxnSpPr>
            <p:spPr>
              <a:xfrm>
                <a:off x="7165195" y="3638434"/>
                <a:ext cx="148650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70FF537C-F978-5743-8333-9F58FBB98AA9}"/>
                  </a:ext>
                </a:extLst>
              </p:cNvPr>
              <p:cNvCxnSpPr>
                <a:cxnSpLocks/>
                <a:stCxn id="145" idx="0"/>
                <a:endCxn id="147" idx="2"/>
              </p:cNvCxnSpPr>
              <p:nvPr/>
            </p:nvCxnSpPr>
            <p:spPr>
              <a:xfrm flipV="1">
                <a:off x="7163998" y="4256587"/>
                <a:ext cx="149847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2F6EA7D1-034F-9744-9AE1-E6564E40AC13}"/>
                  </a:ext>
                </a:extLst>
              </p:cNvPr>
              <p:cNvCxnSpPr>
                <a:cxnSpLocks/>
                <a:stCxn id="147" idx="3"/>
                <a:endCxn id="143" idx="3"/>
              </p:cNvCxnSpPr>
              <p:nvPr/>
            </p:nvCxnSpPr>
            <p:spPr>
              <a:xfrm flipV="1">
                <a:off x="7385845" y="3970904"/>
                <a:ext cx="228449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0" name="Group 139">
                <a:extLst>
                  <a:ext uri="{FF2B5EF4-FFF2-40B4-BE49-F238E27FC236}">
                    <a16:creationId xmlns:a16="http://schemas.microsoft.com/office/drawing/2014/main" id="{D05BBAEC-B95F-FC47-A355-F51CFD01F351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196348" cy="676957"/>
                <a:chOff x="7093195" y="2872120"/>
                <a:chExt cx="1196348" cy="676957"/>
              </a:xfrm>
            </p:grpSpPr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4A864A2A-0232-824A-BD6E-6110E0AACC3A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0" name="TextBox 149">
                      <a:extLst>
                        <a:ext uri="{FF2B5EF4-FFF2-40B4-BE49-F238E27FC236}">
                          <a16:creationId xmlns:a16="http://schemas.microsoft.com/office/drawing/2014/main" id="{4F17F764-C3EE-1545-907E-2A137279596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AD0C8622-B55E-5F48-82A5-9100A8EBAEC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blipFill>
                      <a:blip r:embed="rId21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41" name="Group 140">
                <a:extLst>
                  <a:ext uri="{FF2B5EF4-FFF2-40B4-BE49-F238E27FC236}">
                    <a16:creationId xmlns:a16="http://schemas.microsoft.com/office/drawing/2014/main" id="{1527085F-98FA-DA49-9033-95B7F86DAD31}"/>
                  </a:ext>
                </a:extLst>
              </p:cNvPr>
              <p:cNvGrpSpPr/>
              <p:nvPr/>
            </p:nvGrpSpPr>
            <p:grpSpPr>
              <a:xfrm>
                <a:off x="7241845" y="4112587"/>
                <a:ext cx="355334" cy="358866"/>
                <a:chOff x="7241845" y="4112587"/>
                <a:chExt cx="355334" cy="358866"/>
              </a:xfrm>
            </p:grpSpPr>
            <p:sp>
              <p:nvSpPr>
                <p:cNvPr id="147" name="Rectangle 146">
                  <a:extLst>
                    <a:ext uri="{FF2B5EF4-FFF2-40B4-BE49-F238E27FC236}">
                      <a16:creationId xmlns:a16="http://schemas.microsoft.com/office/drawing/2014/main" id="{D2A67028-80D8-3048-9C05-AC445EA42928}"/>
                    </a:ext>
                  </a:extLst>
                </p:cNvPr>
                <p:cNvSpPr/>
                <p:nvPr/>
              </p:nvSpPr>
              <p:spPr>
                <a:xfrm>
                  <a:off x="7241845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8" name="TextBox 147">
                      <a:extLst>
                        <a:ext uri="{FF2B5EF4-FFF2-40B4-BE49-F238E27FC236}">
                          <a16:creationId xmlns:a16="http://schemas.microsoft.com/office/drawing/2014/main" id="{4E94CF54-B7EB-144F-A9AC-53C4EAAE70B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14" name="TextBox 113">
                      <a:extLst>
                        <a:ext uri="{FF2B5EF4-FFF2-40B4-BE49-F238E27FC236}">
                          <a16:creationId xmlns:a16="http://schemas.microsoft.com/office/drawing/2014/main" id="{6B3C1560-5B4F-E84D-A096-411F806750D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blipFill>
                      <a:blip r:embed="rId22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2" name="TextBox 141">
                    <a:extLst>
                      <a:ext uri="{FF2B5EF4-FFF2-40B4-BE49-F238E27FC236}">
                        <a16:creationId xmlns:a16="http://schemas.microsoft.com/office/drawing/2014/main" id="{16E5036C-0AE0-D741-AA66-115CF47D97D9}"/>
                      </a:ext>
                    </a:extLst>
                  </p:cNvPr>
                  <p:cNvSpPr txBox="1"/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b="0" i="1" smtClean="0">
                              <a:latin typeface="Cambria Math" panose="02040503050406030204" pitchFamily="18" charset="0"/>
                            </a:rPr>
                            <m:t>𝐴𝑐𝑐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142" name="TextBox 141">
                    <a:extLst>
                      <a:ext uri="{FF2B5EF4-FFF2-40B4-BE49-F238E27FC236}">
                        <a16:creationId xmlns:a16="http://schemas.microsoft.com/office/drawing/2014/main" id="{16E5036C-0AE0-D741-AA66-115CF47D97D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blipFill>
                    <a:blip r:embed="rId23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3" name="TextBox 142">
                    <a:extLst>
                      <a:ext uri="{FF2B5EF4-FFF2-40B4-BE49-F238E27FC236}">
                        <a16:creationId xmlns:a16="http://schemas.microsoft.com/office/drawing/2014/main" id="{F67929D8-5495-7845-89C0-8D22AAFF743E}"/>
                      </a:ext>
                    </a:extLst>
                  </p:cNvPr>
                  <p:cNvSpPr txBox="1"/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i="1">
                              <a:latin typeface="Cambria Math" charset="0"/>
                            </a:rPr>
                            <m:t>𝑇𝑟𝑒𝑎𝑡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1669E517-5AE4-D84D-820D-6887B8FF4E5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blipFill>
                    <a:blip r:embed="rId24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4" name="TextBox 143">
                    <a:extLst>
                      <a:ext uri="{FF2B5EF4-FFF2-40B4-BE49-F238E27FC236}">
                        <a16:creationId xmlns:a16="http://schemas.microsoft.com/office/drawing/2014/main" id="{BAC8815C-8781-ED45-97C1-9F4C9F17DFD2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i="1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8B0FACB7-0AC2-9F4C-B62D-C6F7DCB4AF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5" name="TextBox 144">
                    <a:extLst>
                      <a:ext uri="{FF2B5EF4-FFF2-40B4-BE49-F238E27FC236}">
                        <a16:creationId xmlns:a16="http://schemas.microsoft.com/office/drawing/2014/main" id="{99C8B186-1331-5346-BEED-044D8963342F}"/>
                      </a:ext>
                    </a:extLst>
                  </p:cNvPr>
                  <p:cNvSpPr txBox="1"/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i="1">
                              <a:latin typeface="Cambria Math" charset="0"/>
                            </a:rPr>
                            <m:t>𝑆𝑖</m:t>
                          </m:r>
                          <m:r>
                            <a:rPr lang="de-DE" sz="1798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de-DE" sz="1798" i="1">
                              <a:latin typeface="Cambria Math" charset="0"/>
                            </a:rPr>
                            <m:t>𝑘</m:t>
                          </m:r>
                        </m:oMath>
                      </m:oMathPara>
                    </a14:m>
                    <a:endParaRPr lang="en-GB" sz="1798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TextBox 106">
                    <a:extLst>
                      <a:ext uri="{FF2B5EF4-FFF2-40B4-BE49-F238E27FC236}">
                        <a16:creationId xmlns:a16="http://schemas.microsoft.com/office/drawing/2014/main" id="{1B922C89-29BC-5249-924E-887156247A6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blipFill>
                    <a:blip r:embed="rId25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7A856722-648D-2B4F-BF3F-DEFA48D262F5}"/>
                  </a:ext>
                </a:extLst>
              </p:cNvPr>
              <p:cNvCxnSpPr>
                <a:cxnSpLocks/>
                <a:stCxn id="151" idx="2"/>
                <a:endCxn id="145" idx="0"/>
              </p:cNvCxnSpPr>
              <p:nvPr/>
            </p:nvCxnSpPr>
            <p:spPr>
              <a:xfrm>
                <a:off x="6991507" y="4256587"/>
                <a:ext cx="172491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5E6C4832-65E0-AD43-B14E-DD62989C1667}"/>
                </a:ext>
              </a:extLst>
            </p:cNvPr>
            <p:cNvCxnSpPr>
              <a:cxnSpLocks/>
              <a:stCxn id="144" idx="6"/>
              <a:endCxn id="153" idx="1"/>
            </p:cNvCxnSpPr>
            <p:nvPr/>
          </p:nvCxnSpPr>
          <p:spPr>
            <a:xfrm>
              <a:off x="7688980" y="3443678"/>
              <a:ext cx="229899" cy="29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918820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C110B-F496-E643-8BA2-1D1DE1CBA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Variable Elimination (VE): Example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89F76-7271-F343-A3C5-BCB478BD1E1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PGMs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B5EE6-83DC-0148-815C-F756815509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A74EA6-7322-F545-974A-815B9CCBB1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en-GB" sz="1598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37</a:t>
            </a:fld>
            <a:r>
              <a:rPr lang="en-GB" dirty="0"/>
              <a:t> </a:t>
            </a:r>
            <a:endParaRPr lang="en-GB" sz="1399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D470CCE9-207B-EF4C-8652-0E539CCD9E93}"/>
                  </a:ext>
                </a:extLst>
              </p:cNvPr>
              <p:cNvSpPr/>
              <p:nvPr/>
            </p:nvSpPr>
            <p:spPr>
              <a:xfrm>
                <a:off x="672097" y="1899653"/>
                <a:ext cx="8504512" cy="7934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en-GB" sz="1798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sz="1798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1798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GB" sz="1798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en-GB" sz="1798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en-GB" sz="1798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798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GB" sz="1798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GB" sz="1798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GB" sz="1798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en-GB" sz="1798">
                                  <a:latin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GB" sz="1798" i="1">
                                      <a:latin typeface="Cambria Math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GB" sz="1798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  <m:r>
                                        <a:rPr lang="en-GB" sz="1798" i="1">
                                          <a:latin typeface="Cambria Math" charset="0"/>
                                        </a:rPr>
                                        <m:t>∈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GB" sz="1798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Val</m:t>
                                      </m:r>
                                      <m:d>
                                        <m:dPr>
                                          <m:ctrlPr>
                                            <a:rPr lang="en-GB" sz="1798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sz="1798" i="1"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e>
                                      </m:d>
                                    </m:sub>
                                    <m:sup/>
                                    <m:e>
                                      <m:nary>
                                        <m:naryPr>
                                          <m:chr m:val="∑"/>
                                          <m:supHide m:val="on"/>
                                          <m:ctrlPr>
                                            <a:rPr lang="en-GB" sz="1798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a:rPr lang="en-GB" sz="1798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en-GB" sz="1798" i="1">
                                              <a:latin typeface="Cambria Math" charset="0"/>
                                            </a:rPr>
                                            <m:t>∈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GB" sz="1798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Val</m:t>
                                          </m:r>
                                          <m:d>
                                            <m:dPr>
                                              <m:ctrlP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e>
                                          </m:d>
                                        </m:sub>
                                        <m:sup/>
                                        <m:e>
                                          <m:sSub>
                                            <m:sSubPr>
                                              <m:ctrlP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  <m:t>𝑃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sz="1798" b="1" i="1">
                                                  <a:latin typeface="Cambria Math" panose="02040503050406030204" pitchFamily="18" charset="0"/>
                                                </a:rPr>
                                                <m:t>𝑹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  <m:t>𝐸</m:t>
                                              </m:r>
                                              <m: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  <m:t>=</m:t>
                                              </m:r>
                                              <m: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  <m: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  <m:t>𝑁</m:t>
                                              </m:r>
                                              <m: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  <m:t>=</m:t>
                                              </m:r>
                                              <m: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  <m: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  <m:t>𝐴</m:t>
                                              </m:r>
                                              <m: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  <m:t>=</m:t>
                                              </m:r>
                                              <m: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  <m:t>𝑎</m:t>
                                              </m:r>
                                              <m: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  <m:t>𝑆</m:t>
                                              </m:r>
                                              <m: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  <m:t>=</m:t>
                                              </m:r>
                                              <m: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  <m: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  <m:t>𝑇𝑟𝑎𝑣𝑒𝑙</m:t>
                                              </m:r>
                                              <m: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  <m: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  <m:t>=</m:t>
                                              </m:r>
                                              <m: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</m:d>
                                        </m:e>
                                      </m:nary>
                                    </m:e>
                                  </m:nary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en-GB" sz="1798" dirty="0"/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D470CCE9-207B-EF4C-8652-0E539CCD9E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097" y="1899653"/>
                <a:ext cx="8504512" cy="793493"/>
              </a:xfrm>
              <a:prstGeom prst="rect">
                <a:avLst/>
              </a:prstGeom>
              <a:blipFill>
                <a:blip r:embed="rId2"/>
                <a:stretch>
                  <a:fillRect l="-3875" t="-119048" b="-1603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C87494D-9E6D-484C-8AC7-B9CED9C4F1FB}"/>
                  </a:ext>
                </a:extLst>
              </p:cNvPr>
              <p:cNvSpPr/>
              <p:nvPr/>
            </p:nvSpPr>
            <p:spPr>
              <a:xfrm>
                <a:off x="672097" y="2597905"/>
                <a:ext cx="5753243" cy="9000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en-GB" sz="1798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sz="1798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1798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GB" sz="1798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en-GB" sz="1798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en-GB" sz="1798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798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GB" sz="1798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GB" sz="1798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GB" sz="1798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en-GB" sz="1798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en-GB" sz="1798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GB" sz="1798" i="1">
                                      <a:latin typeface="Cambria Math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GB" sz="1798" smtClean="0">
                                      <a:latin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  <m:r>
                                        <a:rPr lang="en-GB" sz="1798" i="1">
                                          <a:latin typeface="Cambria Math" charset="0"/>
                                        </a:rPr>
                                        <m:t>∈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GB" sz="1798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Val</m:t>
                                      </m:r>
                                      <m:d>
                                        <m:dPr>
                                          <m:ctrlPr>
                                            <a:rPr lang="en-GB" sz="1798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sz="1798" i="1"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e>
                                      </m:d>
                                    </m:sub>
                                    <m:sup/>
                                    <m:e>
                                      <m:nary>
                                        <m:naryPr>
                                          <m:chr m:val="∑"/>
                                          <m:supHide m:val="on"/>
                                          <m:ctrlPr>
                                            <a:rPr lang="en-GB" sz="1798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a:rPr lang="en-GB" sz="1798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en-GB" sz="1798" i="1">
                                              <a:latin typeface="Cambria Math" charset="0"/>
                                            </a:rPr>
                                            <m:t>∈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GB" sz="1798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Val</m:t>
                                          </m:r>
                                          <m:d>
                                            <m:dPr>
                                              <m:ctrlP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e>
                                          </m:d>
                                        </m:sub>
                                        <m:sup/>
                                        <m:e>
                                          <m:nary>
                                            <m:naryPr>
                                              <m:chr m:val="∏"/>
                                              <m:ctrlP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naryPr>
                                            <m:sub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=0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sup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GB" sz="1798" i="1">
                                                      <a:solidFill>
                                                        <a:schemeClr val="accent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GB" sz="1798" i="1">
                                                      <a:solidFill>
                                                        <a:schemeClr val="accent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GB" sz="1798" i="1">
                                                      <a:solidFill>
                                                        <a:schemeClr val="accent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e>
                                          </m:nary>
                                          <m:d>
                                            <m:dPr>
                                              <m:ctrlP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GB" sz="1798" i="1">
                                                      <a:solidFill>
                                                        <a:schemeClr val="accent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GB" sz="1798" b="1" i="1">
                                                      <a:solidFill>
                                                        <a:schemeClr val="accent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𝑹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GB" sz="1798" i="1">
                                                      <a:solidFill>
                                                        <a:schemeClr val="accent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=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GB" sz="1798" i="1">
                                                      <a:solidFill>
                                                        <a:schemeClr val="accent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GB" sz="1798" b="1" i="1">
                                                      <a:solidFill>
                                                        <a:schemeClr val="accent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𝒓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GB" sz="1798" i="1">
                                                      <a:solidFill>
                                                        <a:schemeClr val="accent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nary>
                                    </m:e>
                                  </m:nary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br>
                  <a:rPr lang="en-GB" sz="1798" i="1" dirty="0">
                    <a:solidFill>
                      <a:schemeClr val="accent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endParaRPr lang="en-GB" sz="1798" dirty="0"/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C87494D-9E6D-484C-8AC7-B9CED9C4F1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097" y="2597905"/>
                <a:ext cx="5753243" cy="900014"/>
              </a:xfrm>
              <a:prstGeom prst="rect">
                <a:avLst/>
              </a:prstGeom>
              <a:blipFill>
                <a:blip r:embed="rId3"/>
                <a:stretch>
                  <a:fillRect l="-5507" t="-92958" b="-14366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5096BA41-3739-B94A-86AE-74D0A180D286}"/>
                  </a:ext>
                </a:extLst>
              </p:cNvPr>
              <p:cNvSpPr/>
              <p:nvPr/>
            </p:nvSpPr>
            <p:spPr>
              <a:xfrm>
                <a:off x="654010" y="3617932"/>
                <a:ext cx="8307853" cy="7934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en-GB" sz="1798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sz="1798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1798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GB" sz="1798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en-GB" sz="1798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en-GB" sz="1798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798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GB" sz="1798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GB" sz="1798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GB" sz="1798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en-GB" sz="1798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en-GB" sz="1798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GB" sz="1798" i="1">
                                      <a:latin typeface="Cambria Math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GB" sz="1798" smtClean="0">
                                      <a:latin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  <m:r>
                                        <a:rPr lang="en-GB" sz="1798" i="1">
                                          <a:latin typeface="Cambria Math" charset="0"/>
                                        </a:rPr>
                                        <m:t>∈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GB" sz="1798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Val</m:t>
                                      </m:r>
                                      <m:d>
                                        <m:dPr>
                                          <m:ctrlPr>
                                            <a:rPr lang="en-GB" sz="1798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sz="1798" i="1"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e>
                                      </m:d>
                                    </m:sub>
                                    <m:sup/>
                                    <m:e>
                                      <m:nary>
                                        <m:naryPr>
                                          <m:chr m:val="∑"/>
                                          <m:supHide m:val="on"/>
                                          <m:ctrlPr>
                                            <a:rPr lang="en-GB" sz="1798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a:rPr lang="en-GB" sz="1798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en-GB" sz="1798" i="1">
                                              <a:latin typeface="Cambria Math" charset="0"/>
                                            </a:rPr>
                                            <m:t>∈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GB" sz="1798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Val</m:t>
                                          </m:r>
                                          <m:d>
                                            <m:dPr>
                                              <m:ctrlP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e>
                                          </m:d>
                                        </m:sub>
                                        <m:sup/>
                                        <m:e>
                                          <m:sSub>
                                            <m:sSubPr>
                                              <m:ctrlP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e>
                                          </m:d>
                                          <m:sSub>
                                            <m:sSubPr>
                                              <m:ctrlP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𝑎</m:t>
                                              </m:r>
                                            </m:e>
                                          </m:d>
                                          <m:sSub>
                                            <m:sSubPr>
                                              <m:ctrlP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GB" sz="1798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𝑇𝑟𝑎𝑣𝑒𝑙</m:t>
                                              </m:r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</m:d>
                                          <m:sSub>
                                            <m:sSubPr>
                                              <m:ctrlP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</m:d>
                                        </m:e>
                                      </m:nary>
                                    </m:e>
                                  </m:nary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en-GB" sz="1798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5096BA41-3739-B94A-86AE-74D0A180D2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010" y="3617932"/>
                <a:ext cx="8307853" cy="793493"/>
              </a:xfrm>
              <a:prstGeom prst="rect">
                <a:avLst/>
              </a:prstGeom>
              <a:blipFill>
                <a:blip r:embed="rId4"/>
                <a:stretch>
                  <a:fillRect l="-3201" t="-117460" b="-1603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9E70CC5A-7680-7948-BD23-589F299EC9CE}"/>
                  </a:ext>
                </a:extLst>
              </p:cNvPr>
              <p:cNvSpPr/>
              <p:nvPr/>
            </p:nvSpPr>
            <p:spPr>
              <a:xfrm>
                <a:off x="654009" y="4460452"/>
                <a:ext cx="8474393" cy="7934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en-GB" sz="1798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sz="1798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1798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GB" sz="1798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en-GB" sz="1798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en-GB" sz="1798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798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nary>
                            <m:naryPr>
                              <m:chr m:val="∑"/>
                              <m:supHide m:val="on"/>
                              <m:ctrlPr>
                                <a:rPr lang="en-GB" sz="1798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GB" sz="1798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GB" sz="1798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en-GB" sz="1798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en-GB" sz="1798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GB" sz="1798" i="1">
                                      <a:latin typeface="Cambria Math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GB" sz="1798" smtClean="0">
                                      <a:latin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GB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GB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GB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en-GB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GB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GB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GB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d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  <m:r>
                                        <a:rPr lang="en-GB" sz="1798" i="1">
                                          <a:latin typeface="Cambria Math" charset="0"/>
                                        </a:rPr>
                                        <m:t>∈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GB" sz="1798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Val</m:t>
                                      </m:r>
                                      <m:d>
                                        <m:dPr>
                                          <m:ctrlPr>
                                            <a:rPr lang="en-GB" sz="1798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sz="1798" i="1"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e>
                                      </m:d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GB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GB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GB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sz="1798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𝑇𝑟𝑎𝑣𝑒𝑙</m:t>
                                          </m:r>
                                          <m:r>
                                            <a:rPr lang="en-GB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GB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  <m:r>
                                            <a:rPr lang="en-GB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GB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</m:d>
                                      <m:nary>
                                        <m:naryPr>
                                          <m:chr m:val="∑"/>
                                          <m:supHide m:val="on"/>
                                          <m:ctrlPr>
                                            <a:rPr lang="en-GB" sz="1798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a:rPr lang="en-GB" sz="1798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en-GB" sz="1798" i="1">
                                              <a:latin typeface="Cambria Math" charset="0"/>
                                            </a:rPr>
                                            <m:t>∈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GB" sz="1798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Val</m:t>
                                          </m:r>
                                          <m:d>
                                            <m:dPr>
                                              <m:ctrlP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e>
                                          </m:d>
                                        </m:sub>
                                        <m:sup/>
                                        <m:e>
                                          <m:sSub>
                                            <m:sSubPr>
                                              <m:ctrlP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</m:d>
                                        </m:e>
                                      </m:nary>
                                    </m:e>
                                  </m:nary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en-GB" sz="1798" dirty="0"/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9E70CC5A-7680-7948-BD23-589F299EC9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009" y="4460452"/>
                <a:ext cx="8474393" cy="793493"/>
              </a:xfrm>
              <a:prstGeom prst="rect">
                <a:avLst/>
              </a:prstGeom>
              <a:blipFill>
                <a:blip r:embed="rId5"/>
                <a:stretch>
                  <a:fillRect l="-2840" t="-115625" b="-15781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E9A7548-B650-AE4D-911C-ED7758C7126D}"/>
                  </a:ext>
                </a:extLst>
              </p:cNvPr>
              <p:cNvSpPr/>
              <p:nvPr/>
            </p:nvSpPr>
            <p:spPr>
              <a:xfrm>
                <a:off x="359625" y="1482225"/>
                <a:ext cx="1269539" cy="3689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798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GB" sz="1798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798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𝑇𝑟𝑎𝑣𝑒𝑙</m:t>
                          </m:r>
                        </m:e>
                      </m:d>
                    </m:oMath>
                  </m:oMathPara>
                </a14:m>
                <a:endParaRPr lang="en-GB" sz="1798" dirty="0"/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E9A7548-B650-AE4D-911C-ED7758C712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625" y="1482225"/>
                <a:ext cx="1269539" cy="36894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C08BA8BD-F54F-2147-8EE6-5897021A1D0D}"/>
              </a:ext>
            </a:extLst>
          </p:cNvPr>
          <p:cNvSpPr txBox="1"/>
          <p:nvPr/>
        </p:nvSpPr>
        <p:spPr>
          <a:xfrm>
            <a:off x="2105929" y="5600447"/>
            <a:ext cx="6458435" cy="36901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1798" dirty="0"/>
              <a:t>Sums can be computed independently ➝ could be done in parallel</a:t>
            </a:r>
          </a:p>
        </p:txBody>
      </p:sp>
      <p:sp>
        <p:nvSpPr>
          <p:cNvPr id="56" name="Left Brace 55">
            <a:extLst>
              <a:ext uri="{FF2B5EF4-FFF2-40B4-BE49-F238E27FC236}">
                <a16:creationId xmlns:a16="http://schemas.microsoft.com/office/drawing/2014/main" id="{4F8DE853-5183-474B-8DD7-2B397E40FF1B}"/>
              </a:ext>
            </a:extLst>
          </p:cNvPr>
          <p:cNvSpPr/>
          <p:nvPr/>
        </p:nvSpPr>
        <p:spPr>
          <a:xfrm rot="16200000">
            <a:off x="3557116" y="3974651"/>
            <a:ext cx="155956" cy="256221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798" dirty="0"/>
          </a:p>
        </p:txBody>
      </p:sp>
      <p:sp>
        <p:nvSpPr>
          <p:cNvPr id="57" name="Left Brace 56">
            <a:extLst>
              <a:ext uri="{FF2B5EF4-FFF2-40B4-BE49-F238E27FC236}">
                <a16:creationId xmlns:a16="http://schemas.microsoft.com/office/drawing/2014/main" id="{D9C95E6B-ECA6-9B44-BA87-77087CBF18D5}"/>
              </a:ext>
            </a:extLst>
          </p:cNvPr>
          <p:cNvSpPr/>
          <p:nvPr/>
        </p:nvSpPr>
        <p:spPr>
          <a:xfrm rot="16200000">
            <a:off x="6860147" y="3232019"/>
            <a:ext cx="157767" cy="404566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798" dirty="0"/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12778CFD-2520-D147-9446-05A895246A4A}"/>
              </a:ext>
            </a:extLst>
          </p:cNvPr>
          <p:cNvCxnSpPr>
            <a:cxnSpLocks/>
            <a:stCxn id="55" idx="0"/>
            <a:endCxn id="56" idx="1"/>
          </p:cNvCxnSpPr>
          <p:nvPr/>
        </p:nvCxnSpPr>
        <p:spPr>
          <a:xfrm flipH="1" flipV="1">
            <a:off x="3635095" y="5333735"/>
            <a:ext cx="1700052" cy="2667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96D4A032-D4E7-0142-A4FA-39350284B011}"/>
              </a:ext>
            </a:extLst>
          </p:cNvPr>
          <p:cNvCxnSpPr>
            <a:cxnSpLocks/>
            <a:stCxn id="55" idx="0"/>
            <a:endCxn id="57" idx="1"/>
          </p:cNvCxnSpPr>
          <p:nvPr/>
        </p:nvCxnSpPr>
        <p:spPr>
          <a:xfrm flipV="1">
            <a:off x="5335147" y="5333734"/>
            <a:ext cx="1603884" cy="2667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150B654-670C-3749-AA0D-3CFDDC92B520}"/>
              </a:ext>
            </a:extLst>
          </p:cNvPr>
          <p:cNvGrpSpPr/>
          <p:nvPr/>
        </p:nvGrpSpPr>
        <p:grpSpPr>
          <a:xfrm>
            <a:off x="9254052" y="3314949"/>
            <a:ext cx="2577623" cy="2588388"/>
            <a:chOff x="5901425" y="2314993"/>
            <a:chExt cx="2580308" cy="259108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2D42E18F-41B5-2B46-98E0-03998CEBC845}"/>
                </a:ext>
              </a:extLst>
            </p:cNvPr>
            <p:cNvGrpSpPr/>
            <p:nvPr/>
          </p:nvGrpSpPr>
          <p:grpSpPr>
            <a:xfrm>
              <a:off x="5901425" y="2314993"/>
              <a:ext cx="2580308" cy="2591084"/>
              <a:chOff x="5863640" y="2314993"/>
              <a:chExt cx="2580308" cy="259108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>
                    <a:extLst>
                      <a:ext uri="{FF2B5EF4-FFF2-40B4-BE49-F238E27FC236}">
                        <a16:creationId xmlns:a16="http://schemas.microsoft.com/office/drawing/2014/main" id="{F21A12CF-B9F6-4041-ADD3-F2ABA714C0F4}"/>
                      </a:ext>
                    </a:extLst>
                  </p:cNvPr>
                  <p:cNvSpPr txBox="1"/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5859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798" b="0" i="1" smtClean="0">
                              <a:latin typeface="Cambria Math" panose="02040503050406030204" pitchFamily="18" charset="0"/>
                            </a:rPr>
                            <m:t>𝑁𝑎𝑡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58" name="TextBox 57">
                    <a:extLst>
                      <a:ext uri="{FF2B5EF4-FFF2-40B4-BE49-F238E27FC236}">
                        <a16:creationId xmlns:a16="http://schemas.microsoft.com/office/drawing/2014/main" id="{F21A12CF-B9F6-4041-ADD3-F2ABA714C0F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0" name="TextBox 59">
                    <a:extLst>
                      <a:ext uri="{FF2B5EF4-FFF2-40B4-BE49-F238E27FC236}">
                        <a16:creationId xmlns:a16="http://schemas.microsoft.com/office/drawing/2014/main" id="{201D2AB1-20C8-B849-B130-3AEB467BDF1B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798" i="1" smtClean="0">
                              <a:solidFill>
                                <a:schemeClr val="accent5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60" name="TextBox 59">
                    <a:extLst>
                      <a:ext uri="{FF2B5EF4-FFF2-40B4-BE49-F238E27FC236}">
                        <a16:creationId xmlns:a16="http://schemas.microsoft.com/office/drawing/2014/main" id="{201D2AB1-20C8-B849-B130-3AEB467BDF1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746AE279-1A39-3148-93E9-1D26328C4B7B}"/>
                  </a:ext>
                </a:extLst>
              </p:cNvPr>
              <p:cNvCxnSpPr>
                <a:cxnSpLocks/>
                <a:stCxn id="60" idx="5"/>
                <a:endCxn id="113" idx="1"/>
              </p:cNvCxnSpPr>
              <p:nvPr/>
            </p:nvCxnSpPr>
            <p:spPr>
              <a:xfrm>
                <a:off x="6693294" y="3970904"/>
                <a:ext cx="226213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3C811306-EDFB-494F-8F1A-546A0B9531DF}"/>
                  </a:ext>
                </a:extLst>
              </p:cNvPr>
              <p:cNvCxnSpPr>
                <a:cxnSpLocks/>
                <a:stCxn id="113" idx="0"/>
                <a:endCxn id="106" idx="4"/>
              </p:cNvCxnSpPr>
              <p:nvPr/>
            </p:nvCxnSpPr>
            <p:spPr>
              <a:xfrm flipV="1">
                <a:off x="6991507" y="3638434"/>
                <a:ext cx="173688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340AE376-FEA1-A14C-A848-9510861E9BF0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902756"/>
                <a:chOff x="7061843" y="2615881"/>
                <a:chExt cx="963251" cy="902756"/>
              </a:xfrm>
            </p:grpSpPr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9CC70842-B74A-C446-A19D-C27BF899C814}"/>
                    </a:ext>
                  </a:extLst>
                </p:cNvPr>
                <p:cNvSpPr/>
                <p:nvPr/>
              </p:nvSpPr>
              <p:spPr>
                <a:xfrm>
                  <a:off x="7881094" y="337463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6" name="TextBox 115">
                      <a:extLst>
                        <a:ext uri="{FF2B5EF4-FFF2-40B4-BE49-F238E27FC236}">
                          <a16:creationId xmlns:a16="http://schemas.microsoft.com/office/drawing/2014/main" id="{1B9B4DBC-F2C3-4741-AD8A-359B6864217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GB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13" name="TextBox 112">
                      <a:extLst>
                        <a:ext uri="{FF2B5EF4-FFF2-40B4-BE49-F238E27FC236}">
                          <a16:creationId xmlns:a16="http://schemas.microsoft.com/office/drawing/2014/main" id="{067500F4-6D6E-E240-BAF7-411FF819E0B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 l="-4000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F5AF24F5-FC15-2544-BE0B-306C3459F9D3}"/>
                  </a:ext>
                </a:extLst>
              </p:cNvPr>
              <p:cNvGrpSpPr/>
              <p:nvPr/>
            </p:nvGrpSpPr>
            <p:grpSpPr>
              <a:xfrm>
                <a:off x="6704298" y="4112587"/>
                <a:ext cx="359209" cy="358866"/>
                <a:chOff x="6704298" y="4112587"/>
                <a:chExt cx="359209" cy="358866"/>
              </a:xfrm>
            </p:grpSpPr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CE94E96F-F531-E64B-9FCA-F5030AED1A9D}"/>
                    </a:ext>
                  </a:extLst>
                </p:cNvPr>
                <p:cNvSpPr/>
                <p:nvPr/>
              </p:nvSpPr>
              <p:spPr>
                <a:xfrm>
                  <a:off x="6919507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4" name="TextBox 113">
                      <a:extLst>
                        <a:ext uri="{FF2B5EF4-FFF2-40B4-BE49-F238E27FC236}">
                          <a16:creationId xmlns:a16="http://schemas.microsoft.com/office/drawing/2014/main" id="{475FD945-7D86-DB46-B0E8-D0FC430BD03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GB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98" name="TextBox 97">
                      <a:extLst>
                        <a:ext uri="{FF2B5EF4-FFF2-40B4-BE49-F238E27FC236}">
                          <a16:creationId xmlns:a16="http://schemas.microsoft.com/office/drawing/2014/main" id="{83BD4EF9-6B96-424E-935A-0247504EEF4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blipFill>
                      <a:blip r:embed="rId20"/>
                      <a:stretch>
                        <a:fillRect l="-31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0448B159-2E97-424D-ADCC-7580114E3F38}"/>
                  </a:ext>
                </a:extLst>
              </p:cNvPr>
              <p:cNvCxnSpPr>
                <a:cxnSpLocks/>
                <a:stCxn id="106" idx="0"/>
                <a:endCxn id="111" idx="2"/>
              </p:cNvCxnSpPr>
              <p:nvPr/>
            </p:nvCxnSpPr>
            <p:spPr>
              <a:xfrm flipV="1">
                <a:off x="7165195" y="3016120"/>
                <a:ext cx="0" cy="232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F0A33974-94B6-374B-8CB1-E15D61B1369B}"/>
                  </a:ext>
                </a:extLst>
              </p:cNvPr>
              <p:cNvCxnSpPr>
                <a:cxnSpLocks/>
                <a:stCxn id="111" idx="1"/>
                <a:endCxn id="58" idx="5"/>
              </p:cNvCxnSpPr>
              <p:nvPr/>
            </p:nvCxnSpPr>
            <p:spPr>
              <a:xfrm flipH="1" flipV="1">
                <a:off x="6704298" y="2648200"/>
                <a:ext cx="388897" cy="2959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93570652-ABD6-2244-A25C-BCB879632810}"/>
                  </a:ext>
                </a:extLst>
              </p:cNvPr>
              <p:cNvCxnSpPr>
                <a:cxnSpLocks/>
                <a:stCxn id="104" idx="3"/>
                <a:endCxn id="111" idx="3"/>
              </p:cNvCxnSpPr>
              <p:nvPr/>
            </p:nvCxnSpPr>
            <p:spPr>
              <a:xfrm flipH="1">
                <a:off x="7237195" y="2647463"/>
                <a:ext cx="372245" cy="2966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2A0CEDF5-B9C3-934F-AFC8-98BFFF20C76C}"/>
                  </a:ext>
                </a:extLst>
              </p:cNvPr>
              <p:cNvCxnSpPr>
                <a:cxnSpLocks/>
                <a:stCxn id="106" idx="4"/>
                <a:endCxn id="109" idx="0"/>
              </p:cNvCxnSpPr>
              <p:nvPr/>
            </p:nvCxnSpPr>
            <p:spPr>
              <a:xfrm>
                <a:off x="7165195" y="3638434"/>
                <a:ext cx="148650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F407252E-EEB7-BE43-ADB5-520C91CE129B}"/>
                  </a:ext>
                </a:extLst>
              </p:cNvPr>
              <p:cNvCxnSpPr>
                <a:cxnSpLocks/>
                <a:stCxn id="107" idx="0"/>
                <a:endCxn id="109" idx="2"/>
              </p:cNvCxnSpPr>
              <p:nvPr/>
            </p:nvCxnSpPr>
            <p:spPr>
              <a:xfrm flipV="1">
                <a:off x="7163998" y="4256587"/>
                <a:ext cx="149847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1E73CCF0-5EC5-8649-BAD2-82E8A7C2DF21}"/>
                  </a:ext>
                </a:extLst>
              </p:cNvPr>
              <p:cNvCxnSpPr>
                <a:cxnSpLocks/>
                <a:stCxn id="109" idx="3"/>
                <a:endCxn id="105" idx="3"/>
              </p:cNvCxnSpPr>
              <p:nvPr/>
            </p:nvCxnSpPr>
            <p:spPr>
              <a:xfrm flipV="1">
                <a:off x="7385845" y="3970904"/>
                <a:ext cx="228449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5F631F45-AFF7-1E47-AE6B-E2C54936D2A4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196348" cy="676957"/>
                <a:chOff x="7093195" y="2872120"/>
                <a:chExt cx="1196348" cy="676957"/>
              </a:xfrm>
            </p:grpSpPr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FCF4E746-87DC-0C4F-8932-0C9F9B47F664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2" name="TextBox 111">
                      <a:extLst>
                        <a:ext uri="{FF2B5EF4-FFF2-40B4-BE49-F238E27FC236}">
                          <a16:creationId xmlns:a16="http://schemas.microsoft.com/office/drawing/2014/main" id="{50C156F3-8068-5F47-8E6E-5327C051461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GB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AD0C8622-B55E-5F48-82A5-9100A8EBAEC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blipFill>
                      <a:blip r:embed="rId21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91EE2C10-0F1E-E94A-B3E6-24D2EA2DF549}"/>
                  </a:ext>
                </a:extLst>
              </p:cNvPr>
              <p:cNvGrpSpPr/>
              <p:nvPr/>
            </p:nvGrpSpPr>
            <p:grpSpPr>
              <a:xfrm>
                <a:off x="7241845" y="4112587"/>
                <a:ext cx="355334" cy="358866"/>
                <a:chOff x="7241845" y="4112587"/>
                <a:chExt cx="355334" cy="358866"/>
              </a:xfrm>
            </p:grpSpPr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44C20CDE-77ED-C345-975C-57C4EFE1D2C7}"/>
                    </a:ext>
                  </a:extLst>
                </p:cNvPr>
                <p:cNvSpPr/>
                <p:nvPr/>
              </p:nvSpPr>
              <p:spPr>
                <a:xfrm>
                  <a:off x="7241845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0" name="TextBox 109">
                      <a:extLst>
                        <a:ext uri="{FF2B5EF4-FFF2-40B4-BE49-F238E27FC236}">
                          <a16:creationId xmlns:a16="http://schemas.microsoft.com/office/drawing/2014/main" id="{34999224-57F5-4A48-A80E-DA5B2A8C88F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GB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14" name="TextBox 113">
                      <a:extLst>
                        <a:ext uri="{FF2B5EF4-FFF2-40B4-BE49-F238E27FC236}">
                          <a16:creationId xmlns:a16="http://schemas.microsoft.com/office/drawing/2014/main" id="{6B3C1560-5B4F-E84D-A096-411F806750D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blipFill>
                      <a:blip r:embed="rId22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4" name="TextBox 103">
                    <a:extLst>
                      <a:ext uri="{FF2B5EF4-FFF2-40B4-BE49-F238E27FC236}">
                        <a16:creationId xmlns:a16="http://schemas.microsoft.com/office/drawing/2014/main" id="{E3F03D9D-DE01-E54E-AE65-7363A7289549}"/>
                      </a:ext>
                    </a:extLst>
                  </p:cNvPr>
                  <p:cNvSpPr txBox="1"/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798" b="0" i="1" smtClean="0">
                              <a:latin typeface="Cambria Math" panose="02040503050406030204" pitchFamily="18" charset="0"/>
                            </a:rPr>
                            <m:t>𝐴𝑐𝑐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104" name="TextBox 103">
                    <a:extLst>
                      <a:ext uri="{FF2B5EF4-FFF2-40B4-BE49-F238E27FC236}">
                        <a16:creationId xmlns:a16="http://schemas.microsoft.com/office/drawing/2014/main" id="{E3F03D9D-DE01-E54E-AE65-7363A728954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blipFill>
                    <a:blip r:embed="rId23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5" name="TextBox 104">
                    <a:extLst>
                      <a:ext uri="{FF2B5EF4-FFF2-40B4-BE49-F238E27FC236}">
                        <a16:creationId xmlns:a16="http://schemas.microsoft.com/office/drawing/2014/main" id="{C5F5D56D-A0E7-0A42-9DD7-7F64426523B6}"/>
                      </a:ext>
                    </a:extLst>
                  </p:cNvPr>
                  <p:cNvSpPr txBox="1"/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798" i="1">
                              <a:latin typeface="Cambria Math" charset="0"/>
                            </a:rPr>
                            <m:t>𝑇𝑟𝑒𝑎𝑡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1669E517-5AE4-D84D-820D-6887B8FF4E5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blipFill>
                    <a:blip r:embed="rId24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6" name="TextBox 105">
                    <a:extLst>
                      <a:ext uri="{FF2B5EF4-FFF2-40B4-BE49-F238E27FC236}">
                        <a16:creationId xmlns:a16="http://schemas.microsoft.com/office/drawing/2014/main" id="{58CE8B81-2105-9C44-9DC1-503D4A9DECD6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798" i="1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8B0FACB7-0AC2-9F4C-B62D-C6F7DCB4AF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7" name="TextBox 106">
                    <a:extLst>
                      <a:ext uri="{FF2B5EF4-FFF2-40B4-BE49-F238E27FC236}">
                        <a16:creationId xmlns:a16="http://schemas.microsoft.com/office/drawing/2014/main" id="{473B8A16-B9ED-5447-996A-DA7014DB98BD}"/>
                      </a:ext>
                    </a:extLst>
                  </p:cNvPr>
                  <p:cNvSpPr txBox="1"/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798" i="1">
                              <a:latin typeface="Cambria Math" charset="0"/>
                            </a:rPr>
                            <m:t>𝑆𝑖</m:t>
                          </m:r>
                          <m:r>
                            <a:rPr lang="en-GB" sz="1798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GB" sz="1798" i="1">
                              <a:latin typeface="Cambria Math" charset="0"/>
                            </a:rPr>
                            <m:t>𝑘</m:t>
                          </m:r>
                        </m:oMath>
                      </m:oMathPara>
                    </a14:m>
                    <a:endParaRPr lang="en-GB" sz="1798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TextBox 106">
                    <a:extLst>
                      <a:ext uri="{FF2B5EF4-FFF2-40B4-BE49-F238E27FC236}">
                        <a16:creationId xmlns:a16="http://schemas.microsoft.com/office/drawing/2014/main" id="{1B922C89-29BC-5249-924E-887156247A6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blipFill>
                    <a:blip r:embed="rId25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4115FD5D-723B-C44F-967C-019EA6140CEB}"/>
                  </a:ext>
                </a:extLst>
              </p:cNvPr>
              <p:cNvCxnSpPr>
                <a:cxnSpLocks/>
                <a:stCxn id="113" idx="2"/>
                <a:endCxn id="107" idx="0"/>
              </p:cNvCxnSpPr>
              <p:nvPr/>
            </p:nvCxnSpPr>
            <p:spPr>
              <a:xfrm>
                <a:off x="6991507" y="4256587"/>
                <a:ext cx="172491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D069F71-3428-E34E-9FB8-557B88D21FA0}"/>
                </a:ext>
              </a:extLst>
            </p:cNvPr>
            <p:cNvCxnSpPr>
              <a:cxnSpLocks/>
              <a:stCxn id="106" idx="6"/>
              <a:endCxn id="115" idx="1"/>
            </p:cNvCxnSpPr>
            <p:nvPr/>
          </p:nvCxnSpPr>
          <p:spPr>
            <a:xfrm>
              <a:off x="7688980" y="3443678"/>
              <a:ext cx="229899" cy="29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4036B31-72A8-8E4A-ADFB-AA26990E480F}"/>
                  </a:ext>
                </a:extLst>
              </p:cNvPr>
              <p:cNvSpPr txBox="1"/>
              <p:nvPr/>
            </p:nvSpPr>
            <p:spPr>
              <a:xfrm>
                <a:off x="4093659" y="6298564"/>
                <a:ext cx="4003981" cy="3076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399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de-DE" sz="1399" i="1" smtClean="0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399" i="1" smtClean="0"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399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399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de-DE" sz="1399" i="1" smtClean="0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399" b="0" i="1" smtClean="0">
                          <a:latin typeface="Cambria Math" panose="02040503050406030204" pitchFamily="18" charset="0"/>
                        </a:rPr>
                        <m:t>𝑁𝑎𝑡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399" b="0" i="1" smtClean="0">
                          <a:latin typeface="Cambria Math" panose="02040503050406030204" pitchFamily="18" charset="0"/>
                        </a:rPr>
                        <m:t>𝐴𝑐𝑐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𝑆𝑖𝑐𝑘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𝑇𝑟𝑒𝑎𝑡</m:t>
                      </m:r>
                    </m:oMath>
                  </m:oMathPara>
                </a14:m>
                <a:endParaRPr lang="de-DE" sz="1399" i="1" dirty="0"/>
              </a:p>
            </p:txBody>
          </p:sp>
        </mc:Choice>
        <mc:Fallback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4036B31-72A8-8E4A-ADFB-AA26990E48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3659" y="6298564"/>
                <a:ext cx="4003981" cy="307648"/>
              </a:xfrm>
              <a:prstGeom prst="rect">
                <a:avLst/>
              </a:prstGeom>
              <a:blipFill>
                <a:blip r:embed="rId26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3530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8" grpId="0"/>
      <p:bldP spid="55" grpId="0" animBg="1"/>
      <p:bldP spid="56" grpId="0" animBg="1"/>
      <p:bldP spid="5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B5EE6-83DC-0148-815C-F756815509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T. Braun - StaRAI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A74EA6-7322-F545-974A-815B9CCBB1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598">
                <a:latin typeface="Calibri" panose="020F0502020204030204" pitchFamily="34" charset="0"/>
                <a:cs typeface="Calibri" panose="020F0502020204030204" pitchFamily="34" charset="0"/>
              </a:rPr>
              <a:pPr/>
              <a:t>38</a:t>
            </a:fld>
            <a:r>
              <a:rPr lang="de-DE"/>
              <a:t> </a:t>
            </a:r>
            <a:endParaRPr lang="de-DE" sz="1399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9E70CC5A-7680-7948-BD23-589F299EC9CE}"/>
                  </a:ext>
                </a:extLst>
              </p:cNvPr>
              <p:cNvSpPr/>
              <p:nvPr/>
            </p:nvSpPr>
            <p:spPr>
              <a:xfrm>
                <a:off x="470037" y="1216825"/>
                <a:ext cx="8474393" cy="7934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de-DE" sz="1798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sz="1798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sz="1798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sz="1798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 sz="1798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de-DE" sz="1798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798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nary>
                            <m:naryPr>
                              <m:chr m:val="∑"/>
                              <m:supHide m:val="on"/>
                              <m:ctrlPr>
                                <a:rPr lang="en-GB" sz="1798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sz="1798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de-DE" sz="1798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 sz="1798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sz="1798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798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de-DE" sz="1798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de-DE" sz="1798" i="1">
                                      <a:latin typeface="Cambria Math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sz="1798" smtClean="0">
                                      <a:latin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de-DE" sz="179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798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d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de-DE" sz="1798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  <m:r>
                                        <a:rPr lang="de-DE" sz="1798" i="1">
                                          <a:latin typeface="Cambria Math" charset="0"/>
                                        </a:rPr>
                                        <m:t>∈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de-DE" sz="1798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Val</m:t>
                                      </m:r>
                                      <m:d>
                                        <m:dPr>
                                          <m:ctrlPr>
                                            <a:rPr lang="de-DE" sz="1798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sz="1798" i="1"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e>
                                      </m:d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sz="1798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𝑇𝑟𝑎𝑣𝑒𝑙</m:t>
                                          </m:r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</m:d>
                                      <m:nary>
                                        <m:naryPr>
                                          <m:chr m:val="∑"/>
                                          <m:supHide m:val="on"/>
                                          <m:ctrlPr>
                                            <a:rPr lang="de-DE" sz="1798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a:rPr lang="de-DE" sz="1798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de-DE" sz="1798" i="1">
                                              <a:latin typeface="Cambria Math" charset="0"/>
                                            </a:rPr>
                                            <m:t>∈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de-DE" sz="1798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Val</m:t>
                                          </m:r>
                                          <m:d>
                                            <m:dPr>
                                              <m:ctrlPr>
                                                <a:rPr lang="de-DE" sz="1798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sz="1798" i="1"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e>
                                          </m:d>
                                        </m:sub>
                                        <m:sup/>
                                        <m:e>
                                          <m:sSub>
                                            <m:sSubPr>
                                              <m:ctrlPr>
                                                <a:rPr lang="de-DE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de-DE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  <m:r>
                                                <a:rPr lang="de-DE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de-DE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  <m:r>
                                                <a:rPr lang="de-DE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de-DE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</m:d>
                                        </m:e>
                                      </m:nary>
                                    </m:e>
                                  </m:nary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de-DE" sz="1798" dirty="0"/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9E70CC5A-7680-7948-BD23-589F299EC9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037" y="1216825"/>
                <a:ext cx="8474393" cy="793493"/>
              </a:xfrm>
              <a:prstGeom prst="rect">
                <a:avLst/>
              </a:prstGeom>
              <a:blipFill>
                <a:blip r:embed="rId2"/>
                <a:stretch>
                  <a:fillRect l="-2994" t="-120968" b="-1629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E9A7548-B650-AE4D-911C-ED7758C7126D}"/>
                  </a:ext>
                </a:extLst>
              </p:cNvPr>
              <p:cNvSpPr/>
              <p:nvPr/>
            </p:nvSpPr>
            <p:spPr>
              <a:xfrm>
                <a:off x="219145" y="802121"/>
                <a:ext cx="1269539" cy="3689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798" i="1" dirty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1798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798" i="1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𝑇𝑟𝑎𝑣𝑒𝑙</m:t>
                          </m:r>
                        </m:e>
                      </m:d>
                    </m:oMath>
                  </m:oMathPara>
                </a14:m>
                <a:endParaRPr lang="de-DE" sz="1798" dirty="0"/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E9A7548-B650-AE4D-911C-ED7758C712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145" y="802121"/>
                <a:ext cx="1269539" cy="36894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1D45FE1F-2567-1B49-9092-1FC20F4EDF9A}"/>
              </a:ext>
            </a:extLst>
          </p:cNvPr>
          <p:cNvSpPr/>
          <p:nvPr/>
        </p:nvSpPr>
        <p:spPr>
          <a:xfrm>
            <a:off x="7064474" y="1299203"/>
            <a:ext cx="1711609" cy="683566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1" name="Table 50">
                <a:extLst>
                  <a:ext uri="{FF2B5EF4-FFF2-40B4-BE49-F238E27FC236}">
                    <a16:creationId xmlns:a16="http://schemas.microsoft.com/office/drawing/2014/main" id="{B2D0CDB9-34B0-2641-90EF-387C92BABB9C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633808" y="3048153"/>
              <a:ext cx="2032613" cy="2751138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34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34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8251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3340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trike="noStrike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𝑇𝑟𝑒𝑎𝑡</m:t>
                                </m:r>
                              </m:oMath>
                            </m:oMathPara>
                          </a14:m>
                          <a:endParaRPr lang="en-US" sz="1400" strike="noStrik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1" name="Table 50">
                <a:extLst>
                  <a:ext uri="{FF2B5EF4-FFF2-40B4-BE49-F238E27FC236}">
                    <a16:creationId xmlns:a16="http://schemas.microsoft.com/office/drawing/2014/main" id="{B2D0CDB9-34B0-2641-90EF-387C92BABB9C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633808" y="3048153"/>
              <a:ext cx="2032613" cy="2751138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34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34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8251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3340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2273" t="-4167" r="-268182" b="-8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102273" t="-4167" r="-168182" b="-8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189362" t="-4167" r="-57447" b="-8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523077" t="-4167" r="-3846" b="-8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2273" t="-104167" r="-268182" b="-7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102273" t="-104167" r="-168182" b="-7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189362" t="-104167" r="-57447" b="-7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523077" t="-104167" r="-3846" b="-7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2273" t="-204167" r="-268182" b="-6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102273" t="-204167" r="-168182" b="-6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189362" t="-204167" r="-57447" b="-6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523077" t="-204167" r="-3846" b="-6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2273" t="-304167" r="-268182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102273" t="-304167" r="-168182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189362" t="-304167" r="-57447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523077" t="-304167" r="-3846" b="-5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2273" t="-388000" r="-268182" b="-38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102273" t="-388000" r="-168182" b="-38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189362" t="-388000" r="-57447" b="-38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523077" t="-388000" r="-3846" b="-38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2273" t="-508333" r="-268182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102273" t="-508333" r="-168182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189362" t="-508333" r="-57447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523077" t="-508333" r="-3846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2273" t="-608333" r="-268182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102273" t="-608333" r="-168182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189362" t="-608333" r="-57447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523077" t="-608333" r="-3846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2273" t="-708333" r="-268182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102273" t="-708333" r="-168182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189362" t="-708333" r="-57447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523077" t="-708333" r="-3846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2273" t="-808333" r="-26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102273" t="-808333" r="-16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189362" t="-808333" r="-5744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523077" t="-808333" r="-384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8" name="Rectangle 57">
            <a:extLst>
              <a:ext uri="{FF2B5EF4-FFF2-40B4-BE49-F238E27FC236}">
                <a16:creationId xmlns:a16="http://schemas.microsoft.com/office/drawing/2014/main" id="{58BE6DE6-DD8B-EE4D-A5D2-3CA8EBF2F8E9}"/>
              </a:ext>
            </a:extLst>
          </p:cNvPr>
          <p:cNvSpPr/>
          <p:nvPr/>
        </p:nvSpPr>
        <p:spPr>
          <a:xfrm>
            <a:off x="633809" y="3346859"/>
            <a:ext cx="2051002" cy="617487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E533721-17BE-DF42-A687-333E1B8E9E3F}"/>
              </a:ext>
            </a:extLst>
          </p:cNvPr>
          <p:cNvGrpSpPr/>
          <p:nvPr/>
        </p:nvGrpSpPr>
        <p:grpSpPr>
          <a:xfrm>
            <a:off x="2666421" y="3455080"/>
            <a:ext cx="1095517" cy="408247"/>
            <a:chOff x="4180114" y="3363230"/>
            <a:chExt cx="1096658" cy="408672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E03973BF-072D-9445-8FF2-9922221A0CE1}"/>
                </a:ext>
              </a:extLst>
            </p:cNvPr>
            <p:cNvCxnSpPr>
              <a:cxnSpLocks/>
              <a:endCxn id="64" idx="1"/>
            </p:cNvCxnSpPr>
            <p:nvPr/>
          </p:nvCxnSpPr>
          <p:spPr>
            <a:xfrm>
              <a:off x="4180114" y="3412671"/>
              <a:ext cx="796576" cy="135225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75643A4-08CA-A64F-BD53-A0B1F52990E4}"/>
                </a:ext>
              </a:extLst>
            </p:cNvPr>
            <p:cNvCxnSpPr>
              <a:cxnSpLocks/>
              <a:endCxn id="64" idx="1"/>
            </p:cNvCxnSpPr>
            <p:nvPr/>
          </p:nvCxnSpPr>
          <p:spPr>
            <a:xfrm flipV="1">
              <a:off x="4180114" y="3547896"/>
              <a:ext cx="796576" cy="2240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E951B80E-65A3-3D40-935B-83C687B8ACA2}"/>
                </a:ext>
              </a:extLst>
            </p:cNvPr>
            <p:cNvSpPr txBox="1"/>
            <p:nvPr/>
          </p:nvSpPr>
          <p:spPr>
            <a:xfrm>
              <a:off x="4976690" y="3363230"/>
              <a:ext cx="3000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sz="1798" b="1" dirty="0">
                  <a:solidFill>
                    <a:srgbClr val="FFC000"/>
                  </a:solidFill>
                </a:rPr>
                <a:t>+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5" name="Table 64">
                <a:extLst>
                  <a:ext uri="{FF2B5EF4-FFF2-40B4-BE49-F238E27FC236}">
                    <a16:creationId xmlns:a16="http://schemas.microsoft.com/office/drawing/2014/main" id="{48D4DE7B-0039-E44D-B5C1-262E1868F737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3732973" y="3051051"/>
              <a:ext cx="1448247" cy="305682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741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741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3340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5" name="Table 64">
                <a:extLst>
                  <a:ext uri="{FF2B5EF4-FFF2-40B4-BE49-F238E27FC236}">
                    <a16:creationId xmlns:a16="http://schemas.microsoft.com/office/drawing/2014/main" id="{48D4DE7B-0039-E44D-B5C1-262E1868F737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3732973" y="3051051"/>
              <a:ext cx="1448247" cy="305682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741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741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3340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6"/>
                          <a:stretch>
                            <a:fillRect t="-4000" r="-163636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6"/>
                          <a:stretch>
                            <a:fillRect l="-97778" t="-4000" r="-60000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6"/>
                          <a:stretch>
                            <a:fillRect l="-342308" t="-4000" r="-3846" b="-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6" name="Table 65">
                <a:extLst>
                  <a:ext uri="{FF2B5EF4-FFF2-40B4-BE49-F238E27FC236}">
                    <a16:creationId xmlns:a16="http://schemas.microsoft.com/office/drawing/2014/main" id="{5971A703-E949-D44E-9730-4C28BA6E1C25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3732970" y="3503141"/>
              <a:ext cx="1454738" cy="305682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55834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34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38048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6" name="Table 65">
                <a:extLst>
                  <a:ext uri="{FF2B5EF4-FFF2-40B4-BE49-F238E27FC236}">
                    <a16:creationId xmlns:a16="http://schemas.microsoft.com/office/drawing/2014/main" id="{5971A703-E949-D44E-9730-4C28BA6E1C25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3732970" y="3503141"/>
              <a:ext cx="1454738" cy="305682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55834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34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38048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7"/>
                          <a:stretch>
                            <a:fillRect r="-157778" b="-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7"/>
                          <a:stretch>
                            <a:fillRect l="-102273" r="-61364" b="-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7"/>
                          <a:stretch>
                            <a:fillRect l="-329630" b="-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7" name="Table 66">
                <a:extLst>
                  <a:ext uri="{FF2B5EF4-FFF2-40B4-BE49-F238E27FC236}">
                    <a16:creationId xmlns:a16="http://schemas.microsoft.com/office/drawing/2014/main" id="{4589505D-64E4-A24F-893C-D4FA60A7EDF7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3732972" y="4100625"/>
              <a:ext cx="1453812" cy="305682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55834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741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38048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7" name="Table 66">
                <a:extLst>
                  <a:ext uri="{FF2B5EF4-FFF2-40B4-BE49-F238E27FC236}">
                    <a16:creationId xmlns:a16="http://schemas.microsoft.com/office/drawing/2014/main" id="{4589505D-64E4-A24F-893C-D4FA60A7EDF7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3732972" y="4100625"/>
              <a:ext cx="1453812" cy="305682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55834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741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38048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8"/>
                          <a:stretch>
                            <a:fillRect r="-157778" b="-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8"/>
                          <a:stretch>
                            <a:fillRect l="-102273" r="-61364" b="-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8"/>
                          <a:stretch>
                            <a:fillRect l="-329630" b="-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8" name="Table 67">
                <a:extLst>
                  <a:ext uri="{FF2B5EF4-FFF2-40B4-BE49-F238E27FC236}">
                    <a16:creationId xmlns:a16="http://schemas.microsoft.com/office/drawing/2014/main" id="{DF0F2DE9-E277-3C4F-919C-809C5051C1BE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3732972" y="4718636"/>
              <a:ext cx="1453812" cy="305682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55741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34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38048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8" name="Table 67">
                <a:extLst>
                  <a:ext uri="{FF2B5EF4-FFF2-40B4-BE49-F238E27FC236}">
                    <a16:creationId xmlns:a16="http://schemas.microsoft.com/office/drawing/2014/main" id="{DF0F2DE9-E277-3C4F-919C-809C5051C1BE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3732972" y="4718636"/>
              <a:ext cx="1453812" cy="305682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55741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34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38048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9"/>
                          <a:stretch>
                            <a:fillRect r="-163636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9"/>
                          <a:stretch>
                            <a:fillRect l="-97778" r="-60000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9"/>
                          <a:stretch>
                            <a:fillRect l="-329630" b="-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9" name="Table 68">
                <a:extLst>
                  <a:ext uri="{FF2B5EF4-FFF2-40B4-BE49-F238E27FC236}">
                    <a16:creationId xmlns:a16="http://schemas.microsoft.com/office/drawing/2014/main" id="{DFF1C031-0AFC-F946-9A3B-28AA149930B5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3732970" y="5336648"/>
              <a:ext cx="1452886" cy="305682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55741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741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38048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9" name="Table 68">
                <a:extLst>
                  <a:ext uri="{FF2B5EF4-FFF2-40B4-BE49-F238E27FC236}">
                    <a16:creationId xmlns:a16="http://schemas.microsoft.com/office/drawing/2014/main" id="{DFF1C031-0AFC-F946-9A3B-28AA149930B5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3732970" y="5336648"/>
              <a:ext cx="1452886" cy="305682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55741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741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38048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0"/>
                          <a:stretch>
                            <a:fillRect t="-4000" r="-15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0"/>
                          <a:stretch>
                            <a:fillRect l="-102273" t="-4000" r="-613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0"/>
                          <a:stretch>
                            <a:fillRect l="-329630" t="-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71" name="Group 70">
            <a:extLst>
              <a:ext uri="{FF2B5EF4-FFF2-40B4-BE49-F238E27FC236}">
                <a16:creationId xmlns:a16="http://schemas.microsoft.com/office/drawing/2014/main" id="{211B8648-315A-3043-9F2E-A54826F80F40}"/>
              </a:ext>
            </a:extLst>
          </p:cNvPr>
          <p:cNvGrpSpPr/>
          <p:nvPr/>
        </p:nvGrpSpPr>
        <p:grpSpPr>
          <a:xfrm>
            <a:off x="2666421" y="4057392"/>
            <a:ext cx="1095517" cy="408247"/>
            <a:chOff x="4180114" y="3363230"/>
            <a:chExt cx="1096658" cy="408672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036D4E4F-E995-8E4C-AE3F-80D97DD12070}"/>
                </a:ext>
              </a:extLst>
            </p:cNvPr>
            <p:cNvCxnSpPr>
              <a:cxnSpLocks/>
              <a:endCxn id="74" idx="1"/>
            </p:cNvCxnSpPr>
            <p:nvPr/>
          </p:nvCxnSpPr>
          <p:spPr>
            <a:xfrm>
              <a:off x="4180114" y="3412671"/>
              <a:ext cx="796576" cy="135225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26E2DF5A-5D56-6941-B8A3-4E61196A47BE}"/>
                </a:ext>
              </a:extLst>
            </p:cNvPr>
            <p:cNvCxnSpPr>
              <a:cxnSpLocks/>
              <a:endCxn id="74" idx="1"/>
            </p:cNvCxnSpPr>
            <p:nvPr/>
          </p:nvCxnSpPr>
          <p:spPr>
            <a:xfrm flipV="1">
              <a:off x="4180114" y="3547896"/>
              <a:ext cx="796576" cy="2240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4E913E4-AA6D-3541-A637-E9FDFB2E9726}"/>
                </a:ext>
              </a:extLst>
            </p:cNvPr>
            <p:cNvSpPr txBox="1"/>
            <p:nvPr/>
          </p:nvSpPr>
          <p:spPr>
            <a:xfrm>
              <a:off x="4976690" y="3363230"/>
              <a:ext cx="3000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sz="1798" b="1" dirty="0">
                  <a:solidFill>
                    <a:srgbClr val="FFC000"/>
                  </a:solidFill>
                </a:rPr>
                <a:t>+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9A9598B-FAA4-FA42-9DAD-CC7AECCFC4BB}"/>
              </a:ext>
            </a:extLst>
          </p:cNvPr>
          <p:cNvGrpSpPr/>
          <p:nvPr/>
        </p:nvGrpSpPr>
        <p:grpSpPr>
          <a:xfrm>
            <a:off x="2666421" y="4676268"/>
            <a:ext cx="1095517" cy="408247"/>
            <a:chOff x="4180114" y="3363230"/>
            <a:chExt cx="1096658" cy="408672"/>
          </a:xfrm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FDDD5F9E-7E95-D84C-BFD6-ADD06AADD255}"/>
                </a:ext>
              </a:extLst>
            </p:cNvPr>
            <p:cNvCxnSpPr>
              <a:cxnSpLocks/>
              <a:endCxn id="79" idx="1"/>
            </p:cNvCxnSpPr>
            <p:nvPr/>
          </p:nvCxnSpPr>
          <p:spPr>
            <a:xfrm>
              <a:off x="4180114" y="3412671"/>
              <a:ext cx="796576" cy="135225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A6E5EC1E-C204-AD4A-BC5A-806CD4BB1E23}"/>
                </a:ext>
              </a:extLst>
            </p:cNvPr>
            <p:cNvCxnSpPr>
              <a:cxnSpLocks/>
              <a:endCxn id="79" idx="1"/>
            </p:cNvCxnSpPr>
            <p:nvPr/>
          </p:nvCxnSpPr>
          <p:spPr>
            <a:xfrm flipV="1">
              <a:off x="4180114" y="3547896"/>
              <a:ext cx="796576" cy="2240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4B1B3854-C28B-744B-A430-C9A7BE341594}"/>
                </a:ext>
              </a:extLst>
            </p:cNvPr>
            <p:cNvSpPr txBox="1"/>
            <p:nvPr/>
          </p:nvSpPr>
          <p:spPr>
            <a:xfrm>
              <a:off x="4976690" y="3363230"/>
              <a:ext cx="3000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sz="1798" b="1" dirty="0">
                  <a:solidFill>
                    <a:srgbClr val="FFC000"/>
                  </a:solidFill>
                </a:rPr>
                <a:t>+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1832DC85-B40D-7948-915C-D9D94A293519}"/>
              </a:ext>
            </a:extLst>
          </p:cNvPr>
          <p:cNvGrpSpPr/>
          <p:nvPr/>
        </p:nvGrpSpPr>
        <p:grpSpPr>
          <a:xfrm>
            <a:off x="2666421" y="5293416"/>
            <a:ext cx="1095517" cy="408247"/>
            <a:chOff x="4180114" y="3363230"/>
            <a:chExt cx="1096658" cy="408672"/>
          </a:xfrm>
        </p:grpSpPr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317031E8-5C9A-8A49-B0E3-FFF1A90A5C17}"/>
                </a:ext>
              </a:extLst>
            </p:cNvPr>
            <p:cNvCxnSpPr>
              <a:cxnSpLocks/>
              <a:endCxn id="84" idx="1"/>
            </p:cNvCxnSpPr>
            <p:nvPr/>
          </p:nvCxnSpPr>
          <p:spPr>
            <a:xfrm>
              <a:off x="4180114" y="3412671"/>
              <a:ext cx="796576" cy="135225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65FA013B-1BA4-E345-A7E6-07248D6E108A}"/>
                </a:ext>
              </a:extLst>
            </p:cNvPr>
            <p:cNvCxnSpPr>
              <a:cxnSpLocks/>
              <a:endCxn id="84" idx="1"/>
            </p:cNvCxnSpPr>
            <p:nvPr/>
          </p:nvCxnSpPr>
          <p:spPr>
            <a:xfrm flipV="1">
              <a:off x="4180114" y="3547896"/>
              <a:ext cx="796576" cy="2240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82BE4E67-FD57-D947-BF11-64454AA6B607}"/>
                </a:ext>
              </a:extLst>
            </p:cNvPr>
            <p:cNvSpPr txBox="1"/>
            <p:nvPr/>
          </p:nvSpPr>
          <p:spPr>
            <a:xfrm>
              <a:off x="4976690" y="3363230"/>
              <a:ext cx="3000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sz="1798" b="1" dirty="0">
                  <a:solidFill>
                    <a:srgbClr val="FFC000"/>
                  </a:solidFill>
                </a:rPr>
                <a:t>+</a:t>
              </a:r>
            </a:p>
          </p:txBody>
        </p:sp>
      </p:grpSp>
      <p:sp>
        <p:nvSpPr>
          <p:cNvPr id="85" name="Rectangle 84">
            <a:extLst>
              <a:ext uri="{FF2B5EF4-FFF2-40B4-BE49-F238E27FC236}">
                <a16:creationId xmlns:a16="http://schemas.microsoft.com/office/drawing/2014/main" id="{1369297B-D8E7-3140-A050-B20B66C313E0}"/>
              </a:ext>
            </a:extLst>
          </p:cNvPr>
          <p:cNvSpPr/>
          <p:nvPr/>
        </p:nvSpPr>
        <p:spPr>
          <a:xfrm>
            <a:off x="633808" y="3964346"/>
            <a:ext cx="2051002" cy="617487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67F8E781-D6F4-5543-BDB5-5EC769938C54}"/>
              </a:ext>
            </a:extLst>
          </p:cNvPr>
          <p:cNvSpPr/>
          <p:nvPr/>
        </p:nvSpPr>
        <p:spPr>
          <a:xfrm>
            <a:off x="632681" y="4573987"/>
            <a:ext cx="2051002" cy="617487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2FAC105A-6A09-324A-941B-9C5AA3C2234D}"/>
              </a:ext>
            </a:extLst>
          </p:cNvPr>
          <p:cNvSpPr/>
          <p:nvPr/>
        </p:nvSpPr>
        <p:spPr>
          <a:xfrm>
            <a:off x="632680" y="5191474"/>
            <a:ext cx="2051002" cy="617487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ED0ADD2E-BC20-D44A-A130-4CDBC6351D2F}"/>
                  </a:ext>
                </a:extLst>
              </p:cNvPr>
              <p:cNvSpPr/>
              <p:nvPr/>
            </p:nvSpPr>
            <p:spPr>
              <a:xfrm>
                <a:off x="532715" y="2006342"/>
                <a:ext cx="7292352" cy="7934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de-DE" sz="1798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sz="1798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sz="1798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sz="1798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 sz="1798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de-DE" sz="1798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798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nary>
                            <m:naryPr>
                              <m:chr m:val="∑"/>
                              <m:supHide m:val="on"/>
                              <m:ctrlPr>
                                <a:rPr lang="en-GB" sz="1798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sz="1798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de-DE" sz="1798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 sz="1798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sz="1798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798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de-DE" sz="1798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de-DE" sz="1798" i="1">
                                      <a:latin typeface="Cambria Math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sz="1798">
                                      <a:latin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de-DE" sz="179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798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d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de-DE" sz="1798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  <m:r>
                                        <a:rPr lang="de-DE" sz="1798" i="1">
                                          <a:latin typeface="Cambria Math" charset="0"/>
                                        </a:rPr>
                                        <m:t>∈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de-DE" sz="1798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Val</m:t>
                                      </m:r>
                                      <m:d>
                                        <m:dPr>
                                          <m:ctrlPr>
                                            <a:rPr lang="de-DE" sz="1798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sz="1798" i="1"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e>
                                      </m:d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sz="1798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𝑇𝑟𝑎𝑣𝑒𝑙</m:t>
                                          </m:r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</m:d>
                                      <m:sSubSup>
                                        <m:sSubSupPr>
                                          <m:ctrlPr>
                                            <a:rPr lang="de-DE" sz="1798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de-DE" sz="1798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de-DE" sz="1798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  <m:sup>
                                          <m:r>
                                            <a:rPr lang="de-DE" sz="1798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bSup>
                                      <m:d>
                                        <m:dPr>
                                          <m:ctrlPr>
                                            <a:rPr lang="de-DE" sz="1798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sz="1798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  <m:r>
                                            <a:rPr lang="de-DE" sz="1798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sz="1798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</m:d>
                                    </m:e>
                                  </m:nary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de-DE" sz="1798" dirty="0"/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ED0ADD2E-BC20-D44A-A130-4CDBC6351D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715" y="2006342"/>
                <a:ext cx="7292352" cy="793493"/>
              </a:xfrm>
              <a:prstGeom prst="rect">
                <a:avLst/>
              </a:prstGeom>
              <a:blipFill>
                <a:blip r:embed="rId11"/>
                <a:stretch>
                  <a:fillRect l="-4696" t="-117460" b="-1603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15A31CC3-3502-FB4A-8AED-20A24265F06F}"/>
              </a:ext>
            </a:extLst>
          </p:cNvPr>
          <p:cNvGrpSpPr/>
          <p:nvPr/>
        </p:nvGrpSpPr>
        <p:grpSpPr>
          <a:xfrm>
            <a:off x="9091666" y="259834"/>
            <a:ext cx="2902255" cy="2863609"/>
            <a:chOff x="5997173" y="3112968"/>
            <a:chExt cx="2905278" cy="2866592"/>
          </a:xfrm>
        </p:grpSpPr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81FE1C90-1F9E-F441-A87C-F04E1E15FA22}"/>
                </a:ext>
              </a:extLst>
            </p:cNvPr>
            <p:cNvGrpSpPr/>
            <p:nvPr/>
          </p:nvGrpSpPr>
          <p:grpSpPr>
            <a:xfrm>
              <a:off x="6171175" y="3314830"/>
              <a:ext cx="2575454" cy="2591084"/>
              <a:chOff x="5901425" y="2314993"/>
              <a:chExt cx="2575454" cy="2591084"/>
            </a:xfrm>
          </p:grpSpPr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D5EABFD5-9E22-EA44-A778-9C0BFF1A98C6}"/>
                  </a:ext>
                </a:extLst>
              </p:cNvPr>
              <p:cNvGrpSpPr/>
              <p:nvPr/>
            </p:nvGrpSpPr>
            <p:grpSpPr>
              <a:xfrm>
                <a:off x="5901425" y="2314993"/>
                <a:ext cx="2575454" cy="2591084"/>
                <a:chOff x="5863640" y="2314993"/>
                <a:chExt cx="2575454" cy="2591084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9" name="TextBox 118">
                      <a:extLst>
                        <a:ext uri="{FF2B5EF4-FFF2-40B4-BE49-F238E27FC236}">
                          <a16:creationId xmlns:a16="http://schemas.microsoft.com/office/drawing/2014/main" id="{AF7B291C-9548-8843-98FC-BE96358CB76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874644" y="2315730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marL="15859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sz="1798" b="0" i="1" smtClean="0">
                                <a:latin typeface="Cambria Math" panose="02040503050406030204" pitchFamily="18" charset="0"/>
                              </a:rPr>
                              <m:t>𝑁𝑎𝑡</m:t>
                            </m:r>
                          </m:oMath>
                        </m:oMathPara>
                      </a14:m>
                      <a:endParaRPr lang="en-GB" sz="1798" dirty="0"/>
                    </a:p>
                  </p:txBody>
                </p:sp>
              </mc:Choice>
              <mc:Fallback xmlns="">
                <p:sp>
                  <p:nvSpPr>
                    <p:cNvPr id="119" name="TextBox 118">
                      <a:extLst>
                        <a:ext uri="{FF2B5EF4-FFF2-40B4-BE49-F238E27FC236}">
                          <a16:creationId xmlns:a16="http://schemas.microsoft.com/office/drawing/2014/main" id="{AF7B291C-9548-8843-98FC-BE96358CB76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74644" y="2315730"/>
                      <a:ext cx="972000" cy="389513"/>
                    </a:xfrm>
                    <a:prstGeom prst="ellipse">
                      <a:avLst/>
                    </a:prstGeom>
                    <a:blipFill>
                      <a:blip r:embed="rId12"/>
                      <a:stretch>
                        <a:fillRect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0" name="TextBox 119">
                      <a:extLst>
                        <a:ext uri="{FF2B5EF4-FFF2-40B4-BE49-F238E27FC236}">
                          <a16:creationId xmlns:a16="http://schemas.microsoft.com/office/drawing/2014/main" id="{AECB0E5E-87C7-3B4E-8A93-1793CD2FCD2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863640" y="3638434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sz="1798" i="1">
                                <a:solidFill>
                                  <a:schemeClr val="bg2"/>
                                </a:solidFill>
                                <a:latin typeface="Cambria Math" charset="0"/>
                              </a:rPr>
                              <m:t>𝑇𝑟𝑎𝑣𝑒𝑙</m:t>
                            </m:r>
                          </m:oMath>
                        </m:oMathPara>
                      </a14:m>
                      <a:endParaRPr lang="en-GB" sz="1798" dirty="0"/>
                    </a:p>
                  </p:txBody>
                </p:sp>
              </mc:Choice>
              <mc:Fallback xmlns="">
                <p:sp>
                  <p:nvSpPr>
                    <p:cNvPr id="120" name="TextBox 119">
                      <a:extLst>
                        <a:ext uri="{FF2B5EF4-FFF2-40B4-BE49-F238E27FC236}">
                          <a16:creationId xmlns:a16="http://schemas.microsoft.com/office/drawing/2014/main" id="{AECB0E5E-87C7-3B4E-8A93-1793CD2FCD2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63640" y="3638434"/>
                      <a:ext cx="972000" cy="389513"/>
                    </a:xfrm>
                    <a:prstGeom prst="ellipse">
                      <a:avLst/>
                    </a:prstGeom>
                    <a:blipFill>
                      <a:blip r:embed="rId18"/>
                      <a:stretch>
                        <a:fillRect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21" name="Straight Connector 120">
                  <a:extLst>
                    <a:ext uri="{FF2B5EF4-FFF2-40B4-BE49-F238E27FC236}">
                      <a16:creationId xmlns:a16="http://schemas.microsoft.com/office/drawing/2014/main" id="{AB8198ED-0BAB-8247-880D-D6CF2073E55A}"/>
                    </a:ext>
                  </a:extLst>
                </p:cNvPr>
                <p:cNvCxnSpPr>
                  <a:cxnSpLocks/>
                  <a:stCxn id="120" idx="5"/>
                  <a:endCxn id="140" idx="1"/>
                </p:cNvCxnSpPr>
                <p:nvPr/>
              </p:nvCxnSpPr>
              <p:spPr>
                <a:xfrm>
                  <a:off x="6693294" y="3970904"/>
                  <a:ext cx="226213" cy="21368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>
                  <a:extLst>
                    <a:ext uri="{FF2B5EF4-FFF2-40B4-BE49-F238E27FC236}">
                      <a16:creationId xmlns:a16="http://schemas.microsoft.com/office/drawing/2014/main" id="{F0DDCCA5-AAA6-384F-BB4F-E3F9835654C0}"/>
                    </a:ext>
                  </a:extLst>
                </p:cNvPr>
                <p:cNvCxnSpPr>
                  <a:cxnSpLocks/>
                  <a:stCxn id="140" idx="0"/>
                  <a:endCxn id="133" idx="4"/>
                </p:cNvCxnSpPr>
                <p:nvPr/>
              </p:nvCxnSpPr>
              <p:spPr>
                <a:xfrm flipV="1">
                  <a:off x="6991507" y="3638434"/>
                  <a:ext cx="173688" cy="47415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23" name="Group 122">
                  <a:extLst>
                    <a:ext uri="{FF2B5EF4-FFF2-40B4-BE49-F238E27FC236}">
                      <a16:creationId xmlns:a16="http://schemas.microsoft.com/office/drawing/2014/main" id="{DB6A5FB0-AACB-A44C-9D37-9CA073784FC4}"/>
                    </a:ext>
                  </a:extLst>
                </p:cNvPr>
                <p:cNvGrpSpPr/>
                <p:nvPr/>
              </p:nvGrpSpPr>
              <p:grpSpPr>
                <a:xfrm>
                  <a:off x="7061843" y="2615881"/>
                  <a:ext cx="963251" cy="902756"/>
                  <a:chOff x="7061843" y="2615881"/>
                  <a:chExt cx="963251" cy="902756"/>
                </a:xfrm>
              </p:grpSpPr>
              <p:sp>
                <p:nvSpPr>
                  <p:cNvPr id="142" name="Rectangle 141">
                    <a:extLst>
                      <a:ext uri="{FF2B5EF4-FFF2-40B4-BE49-F238E27FC236}">
                        <a16:creationId xmlns:a16="http://schemas.microsoft.com/office/drawing/2014/main" id="{023C6A07-4AE7-1D4D-9B4F-72D336122999}"/>
                      </a:ext>
                    </a:extLst>
                  </p:cNvPr>
                  <p:cNvSpPr/>
                  <p:nvPr/>
                </p:nvSpPr>
                <p:spPr>
                  <a:xfrm>
                    <a:off x="7881094" y="3374637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98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43" name="TextBox 142">
                        <a:extLst>
                          <a:ext uri="{FF2B5EF4-FFF2-40B4-BE49-F238E27FC236}">
                            <a16:creationId xmlns:a16="http://schemas.microsoft.com/office/drawing/2014/main" id="{118A2A55-EFC0-9741-8150-902A3C73AE6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061843" y="2615881"/>
                        <a:ext cx="190052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399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399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399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sz="1399" dirty="0"/>
                      </a:p>
                    </p:txBody>
                  </p:sp>
                </mc:Choice>
                <mc:Fallback xmlns="">
                  <p:sp>
                    <p:nvSpPr>
                      <p:cNvPr id="113" name="TextBox 112">
                        <a:extLst>
                          <a:ext uri="{FF2B5EF4-FFF2-40B4-BE49-F238E27FC236}">
                            <a16:creationId xmlns:a16="http://schemas.microsoft.com/office/drawing/2014/main" id="{067500F4-6D6E-E240-BAF7-411FF819E0B9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061843" y="2615881"/>
                        <a:ext cx="190052" cy="215444"/>
                      </a:xfrm>
                      <a:prstGeom prst="rect">
                        <a:avLst/>
                      </a:prstGeom>
                      <a:blipFill>
                        <a:blip r:embed="rId19"/>
                        <a:stretch>
                          <a:fillRect l="-40000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124" name="Group 123">
                  <a:extLst>
                    <a:ext uri="{FF2B5EF4-FFF2-40B4-BE49-F238E27FC236}">
                      <a16:creationId xmlns:a16="http://schemas.microsoft.com/office/drawing/2014/main" id="{44C2BB97-6951-2342-9718-C0610FF2AB09}"/>
                    </a:ext>
                  </a:extLst>
                </p:cNvPr>
                <p:cNvGrpSpPr/>
                <p:nvPr/>
              </p:nvGrpSpPr>
              <p:grpSpPr>
                <a:xfrm>
                  <a:off x="6704298" y="4112587"/>
                  <a:ext cx="359209" cy="360962"/>
                  <a:chOff x="6704298" y="4112587"/>
                  <a:chExt cx="359209" cy="360962"/>
                </a:xfrm>
              </p:grpSpPr>
              <p:sp>
                <p:nvSpPr>
                  <p:cNvPr id="140" name="Rectangle 139">
                    <a:extLst>
                      <a:ext uri="{FF2B5EF4-FFF2-40B4-BE49-F238E27FC236}">
                        <a16:creationId xmlns:a16="http://schemas.microsoft.com/office/drawing/2014/main" id="{72A45F59-77C8-2040-84E4-E9579DF2D147}"/>
                      </a:ext>
                    </a:extLst>
                  </p:cNvPr>
                  <p:cNvSpPr/>
                  <p:nvPr/>
                </p:nvSpPr>
                <p:spPr>
                  <a:xfrm>
                    <a:off x="6919507" y="4112587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98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41" name="TextBox 140">
                        <a:extLst>
                          <a:ext uri="{FF2B5EF4-FFF2-40B4-BE49-F238E27FC236}">
                            <a16:creationId xmlns:a16="http://schemas.microsoft.com/office/drawing/2014/main" id="{C2ADA9C9-1596-7A43-A5E5-A38ADAA8191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704298" y="4258105"/>
                        <a:ext cx="194220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399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399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399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sz="1399" dirty="0"/>
                      </a:p>
                    </p:txBody>
                  </p:sp>
                </mc:Choice>
                <mc:Fallback xmlns="">
                  <p:sp>
                    <p:nvSpPr>
                      <p:cNvPr id="141" name="TextBox 140">
                        <a:extLst>
                          <a:ext uri="{FF2B5EF4-FFF2-40B4-BE49-F238E27FC236}">
                            <a16:creationId xmlns:a16="http://schemas.microsoft.com/office/drawing/2014/main" id="{C2ADA9C9-1596-7A43-A5E5-A38ADAA81915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6704298" y="4258105"/>
                        <a:ext cx="194220" cy="215444"/>
                      </a:xfrm>
                      <a:prstGeom prst="rect">
                        <a:avLst/>
                      </a:prstGeom>
                      <a:blipFill>
                        <a:blip r:embed="rId20"/>
                        <a:stretch>
                          <a:fillRect l="-31250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125" name="Straight Connector 124">
                  <a:extLst>
                    <a:ext uri="{FF2B5EF4-FFF2-40B4-BE49-F238E27FC236}">
                      <a16:creationId xmlns:a16="http://schemas.microsoft.com/office/drawing/2014/main" id="{A625EDBB-2303-C543-AE54-5831E879E378}"/>
                    </a:ext>
                  </a:extLst>
                </p:cNvPr>
                <p:cNvCxnSpPr>
                  <a:cxnSpLocks/>
                  <a:stCxn id="133" idx="0"/>
                  <a:endCxn id="138" idx="2"/>
                </p:cNvCxnSpPr>
                <p:nvPr/>
              </p:nvCxnSpPr>
              <p:spPr>
                <a:xfrm flipV="1">
                  <a:off x="7165195" y="3016120"/>
                  <a:ext cx="0" cy="23280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1CA82F33-B3A9-D143-8250-CCC101E2A17E}"/>
                    </a:ext>
                  </a:extLst>
                </p:cNvPr>
                <p:cNvCxnSpPr>
                  <a:cxnSpLocks/>
                  <a:stCxn id="138" idx="1"/>
                  <a:endCxn id="119" idx="5"/>
                </p:cNvCxnSpPr>
                <p:nvPr/>
              </p:nvCxnSpPr>
              <p:spPr>
                <a:xfrm flipH="1" flipV="1">
                  <a:off x="6704298" y="2648200"/>
                  <a:ext cx="388897" cy="29592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20E77779-F554-AD43-A856-ED13B608560D}"/>
                    </a:ext>
                  </a:extLst>
                </p:cNvPr>
                <p:cNvCxnSpPr>
                  <a:cxnSpLocks/>
                  <a:stCxn id="132" idx="3"/>
                  <a:endCxn id="138" idx="3"/>
                </p:cNvCxnSpPr>
                <p:nvPr/>
              </p:nvCxnSpPr>
              <p:spPr>
                <a:xfrm flipH="1">
                  <a:off x="7237195" y="2647463"/>
                  <a:ext cx="372245" cy="29665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D8DB30DF-8FA2-704F-B4AC-9211D1A94700}"/>
                    </a:ext>
                  </a:extLst>
                </p:cNvPr>
                <p:cNvCxnSpPr>
                  <a:cxnSpLocks/>
                  <a:stCxn id="133" idx="4"/>
                  <a:endCxn id="136" idx="0"/>
                </p:cNvCxnSpPr>
                <p:nvPr/>
              </p:nvCxnSpPr>
              <p:spPr>
                <a:xfrm>
                  <a:off x="7165195" y="3638434"/>
                  <a:ext cx="148650" cy="47415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28E116F8-61CA-BD48-A2FC-FFA10A75220C}"/>
                    </a:ext>
                  </a:extLst>
                </p:cNvPr>
                <p:cNvCxnSpPr>
                  <a:cxnSpLocks/>
                  <a:stCxn id="134" idx="0"/>
                  <a:endCxn id="136" idx="2"/>
                </p:cNvCxnSpPr>
                <p:nvPr/>
              </p:nvCxnSpPr>
              <p:spPr>
                <a:xfrm flipV="1">
                  <a:off x="7163998" y="4256587"/>
                  <a:ext cx="149847" cy="25997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30" name="Group 129">
                  <a:extLst>
                    <a:ext uri="{FF2B5EF4-FFF2-40B4-BE49-F238E27FC236}">
                      <a16:creationId xmlns:a16="http://schemas.microsoft.com/office/drawing/2014/main" id="{DCEF9563-68BB-1E4C-924E-CAF378C6886F}"/>
                    </a:ext>
                  </a:extLst>
                </p:cNvPr>
                <p:cNvGrpSpPr/>
                <p:nvPr/>
              </p:nvGrpSpPr>
              <p:grpSpPr>
                <a:xfrm>
                  <a:off x="7093195" y="2872120"/>
                  <a:ext cx="1196348" cy="676957"/>
                  <a:chOff x="7093195" y="2872120"/>
                  <a:chExt cx="1196348" cy="676957"/>
                </a:xfrm>
              </p:grpSpPr>
              <p:sp>
                <p:nvSpPr>
                  <p:cNvPr id="138" name="Rectangle 137">
                    <a:extLst>
                      <a:ext uri="{FF2B5EF4-FFF2-40B4-BE49-F238E27FC236}">
                        <a16:creationId xmlns:a16="http://schemas.microsoft.com/office/drawing/2014/main" id="{79B33E30-B6E9-7C45-B1C5-625115A199F0}"/>
                      </a:ext>
                    </a:extLst>
                  </p:cNvPr>
                  <p:cNvSpPr/>
                  <p:nvPr/>
                </p:nvSpPr>
                <p:spPr>
                  <a:xfrm>
                    <a:off x="7093195" y="2872120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98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39" name="TextBox 138">
                        <a:extLst>
                          <a:ext uri="{FF2B5EF4-FFF2-40B4-BE49-F238E27FC236}">
                            <a16:creationId xmlns:a16="http://schemas.microsoft.com/office/drawing/2014/main" id="{8D4AF597-19E5-544B-B0AB-1719B6B0CAB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095324" y="3333633"/>
                        <a:ext cx="194219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399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399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399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sz="1399" dirty="0"/>
                      </a:p>
                    </p:txBody>
                  </p:sp>
                </mc:Choice>
                <mc:Fallback xmlns="">
                  <p:sp>
                    <p:nvSpPr>
                      <p:cNvPr id="105" name="TextBox 104">
                        <a:extLst>
                          <a:ext uri="{FF2B5EF4-FFF2-40B4-BE49-F238E27FC236}">
                            <a16:creationId xmlns:a16="http://schemas.microsoft.com/office/drawing/2014/main" id="{AD0C8622-B55E-5F48-82A5-9100A8EBAEC5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8095324" y="3333633"/>
                        <a:ext cx="194219" cy="215444"/>
                      </a:xfrm>
                      <a:prstGeom prst="rect">
                        <a:avLst/>
                      </a:prstGeom>
                      <a:blipFill>
                        <a:blip r:embed="rId21"/>
                        <a:stretch>
                          <a:fillRect l="-31250" r="-6250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131" name="Group 130">
                  <a:extLst>
                    <a:ext uri="{FF2B5EF4-FFF2-40B4-BE49-F238E27FC236}">
                      <a16:creationId xmlns:a16="http://schemas.microsoft.com/office/drawing/2014/main" id="{AB9E45FE-FD3F-964D-A287-89747EB16FDA}"/>
                    </a:ext>
                  </a:extLst>
                </p:cNvPr>
                <p:cNvGrpSpPr/>
                <p:nvPr/>
              </p:nvGrpSpPr>
              <p:grpSpPr>
                <a:xfrm>
                  <a:off x="7241845" y="4112587"/>
                  <a:ext cx="365465" cy="358866"/>
                  <a:chOff x="7241845" y="4112587"/>
                  <a:chExt cx="365465" cy="358866"/>
                </a:xfrm>
              </p:grpSpPr>
              <p:sp>
                <p:nvSpPr>
                  <p:cNvPr id="136" name="Rectangle 135">
                    <a:extLst>
                      <a:ext uri="{FF2B5EF4-FFF2-40B4-BE49-F238E27FC236}">
                        <a16:creationId xmlns:a16="http://schemas.microsoft.com/office/drawing/2014/main" id="{E067D271-6394-0243-8E36-970231B4A360}"/>
                      </a:ext>
                    </a:extLst>
                  </p:cNvPr>
                  <p:cNvSpPr/>
                  <p:nvPr/>
                </p:nvSpPr>
                <p:spPr>
                  <a:xfrm>
                    <a:off x="7241845" y="4112587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98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37" name="TextBox 136">
                        <a:extLst>
                          <a:ext uri="{FF2B5EF4-FFF2-40B4-BE49-F238E27FC236}">
                            <a16:creationId xmlns:a16="http://schemas.microsoft.com/office/drawing/2014/main" id="{AE671D95-1438-3B43-8330-488375487FA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402960" y="4256009"/>
                        <a:ext cx="204350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de-DE" sz="1399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399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399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  <m:sup>
                                  <m:r>
                                    <a:rPr lang="de-DE" sz="1399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oMath>
                          </m:oMathPara>
                        </a14:m>
                        <a:endParaRPr lang="en-GB" sz="1399" dirty="0"/>
                      </a:p>
                    </p:txBody>
                  </p:sp>
                </mc:Choice>
                <mc:Fallback xmlns="">
                  <p:sp>
                    <p:nvSpPr>
                      <p:cNvPr id="137" name="TextBox 136">
                        <a:extLst>
                          <a:ext uri="{FF2B5EF4-FFF2-40B4-BE49-F238E27FC236}">
                            <a16:creationId xmlns:a16="http://schemas.microsoft.com/office/drawing/2014/main" id="{AE671D95-1438-3B43-8330-488375487FAB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402960" y="4256009"/>
                        <a:ext cx="204350" cy="215444"/>
                      </a:xfrm>
                      <a:prstGeom prst="rect">
                        <a:avLst/>
                      </a:prstGeom>
                      <a:blipFill>
                        <a:blip r:embed="rId22"/>
                        <a:stretch>
                          <a:fillRect l="-37500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2" name="TextBox 131">
                      <a:extLst>
                        <a:ext uri="{FF2B5EF4-FFF2-40B4-BE49-F238E27FC236}">
                          <a16:creationId xmlns:a16="http://schemas.microsoft.com/office/drawing/2014/main" id="{A50CBB70-B60D-5B4A-98AD-686B56704AF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67094" y="2314993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sz="1798" b="0" i="1" smtClean="0">
                                <a:latin typeface="Cambria Math" panose="02040503050406030204" pitchFamily="18" charset="0"/>
                              </a:rPr>
                              <m:t>𝐴𝑐𝑐</m:t>
                            </m:r>
                          </m:oMath>
                        </m:oMathPara>
                      </a14:m>
                      <a:endParaRPr lang="en-GB" sz="1798" dirty="0"/>
                    </a:p>
                  </p:txBody>
                </p:sp>
              </mc:Choice>
              <mc:Fallback xmlns="">
                <p:sp>
                  <p:nvSpPr>
                    <p:cNvPr id="132" name="TextBox 131">
                      <a:extLst>
                        <a:ext uri="{FF2B5EF4-FFF2-40B4-BE49-F238E27FC236}">
                          <a16:creationId xmlns:a16="http://schemas.microsoft.com/office/drawing/2014/main" id="{A50CBB70-B60D-5B4A-98AD-686B56704AF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67094" y="2314993"/>
                      <a:ext cx="972000" cy="389513"/>
                    </a:xfrm>
                    <a:prstGeom prst="ellipse">
                      <a:avLst/>
                    </a:prstGeom>
                    <a:blipFill>
                      <a:blip r:embed="rId23"/>
                      <a:stretch>
                        <a:fillRect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3" name="TextBox 132">
                      <a:extLst>
                        <a:ext uri="{FF2B5EF4-FFF2-40B4-BE49-F238E27FC236}">
                          <a16:creationId xmlns:a16="http://schemas.microsoft.com/office/drawing/2014/main" id="{92D0CBE9-2D72-1A4B-8CCB-C24656E3C1D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79195" y="3248921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sz="1798" i="1">
                                <a:latin typeface="Cambria Math" charset="0"/>
                              </a:rPr>
                              <m:t>𝐸𝑝𝑖𝑑</m:t>
                            </m:r>
                          </m:oMath>
                        </m:oMathPara>
                      </a14:m>
                      <a:endParaRPr lang="en-GB" sz="1798" dirty="0"/>
                    </a:p>
                  </p:txBody>
                </p:sp>
              </mc:Choice>
              <mc:Fallback xmlns="">
                <p:sp>
                  <p:nvSpPr>
                    <p:cNvPr id="90" name="TextBox 89">
                      <a:extLst>
                        <a:ext uri="{FF2B5EF4-FFF2-40B4-BE49-F238E27FC236}">
                          <a16:creationId xmlns:a16="http://schemas.microsoft.com/office/drawing/2014/main" id="{8B0FACB7-0AC2-9F4C-B62D-C6F7DCB4AF5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79195" y="3248921"/>
                      <a:ext cx="972000" cy="389513"/>
                    </a:xfrm>
                    <a:prstGeom prst="ellipse">
                      <a:avLst/>
                    </a:prstGeom>
                    <a:blipFill>
                      <a:blip r:embed="rId24"/>
                      <a:stretch>
                        <a:fillRect b="-6061"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4" name="TextBox 133">
                      <a:extLst>
                        <a:ext uri="{FF2B5EF4-FFF2-40B4-BE49-F238E27FC236}">
                          <a16:creationId xmlns:a16="http://schemas.microsoft.com/office/drawing/2014/main" id="{90E875F4-6F00-BC4D-A854-711283BA973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77998" y="4516564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sz="1798" i="1">
                                <a:latin typeface="Cambria Math" charset="0"/>
                              </a:rPr>
                              <m:t>𝑆𝑖</m:t>
                            </m:r>
                            <m:r>
                              <a:rPr lang="de-DE" sz="1798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de-DE" sz="1798" i="1">
                                <a:latin typeface="Cambria Math" charset="0"/>
                              </a:rPr>
                              <m:t>𝑘</m:t>
                            </m:r>
                          </m:oMath>
                        </m:oMathPara>
                      </a14:m>
                      <a:endParaRPr lang="en-GB" sz="1798" dirty="0">
                        <a:solidFill>
                          <a:schemeClr val="accent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07" name="TextBox 106">
                      <a:extLst>
                        <a:ext uri="{FF2B5EF4-FFF2-40B4-BE49-F238E27FC236}">
                          <a16:creationId xmlns:a16="http://schemas.microsoft.com/office/drawing/2014/main" id="{1B922C89-29BC-5249-924E-887156247A6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77998" y="4516564"/>
                      <a:ext cx="972000" cy="389513"/>
                    </a:xfrm>
                    <a:prstGeom prst="ellipse">
                      <a:avLst/>
                    </a:prstGeom>
                    <a:blipFill>
                      <a:blip r:embed="rId25"/>
                      <a:stretch>
                        <a:fillRect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4461B131-2FE4-7849-93EE-30C2F9D6E4DC}"/>
                    </a:ext>
                  </a:extLst>
                </p:cNvPr>
                <p:cNvCxnSpPr>
                  <a:cxnSpLocks/>
                  <a:stCxn id="140" idx="2"/>
                  <a:endCxn id="134" idx="0"/>
                </p:cNvCxnSpPr>
                <p:nvPr/>
              </p:nvCxnSpPr>
              <p:spPr>
                <a:xfrm>
                  <a:off x="6991507" y="4256587"/>
                  <a:ext cx="172491" cy="25997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A3879A3E-7F0C-C84F-BD8E-80869E937EF1}"/>
                  </a:ext>
                </a:extLst>
              </p:cNvPr>
              <p:cNvCxnSpPr>
                <a:cxnSpLocks/>
                <a:stCxn id="133" idx="6"/>
                <a:endCxn id="142" idx="1"/>
              </p:cNvCxnSpPr>
              <p:nvPr/>
            </p:nvCxnSpPr>
            <p:spPr>
              <a:xfrm>
                <a:off x="7688980" y="3443678"/>
                <a:ext cx="229899" cy="295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2296C95F-7A53-D840-818F-07DF8AC28654}"/>
                </a:ext>
              </a:extLst>
            </p:cNvPr>
            <p:cNvSpPr/>
            <p:nvPr/>
          </p:nvSpPr>
          <p:spPr>
            <a:xfrm>
              <a:off x="5997173" y="3112968"/>
              <a:ext cx="2905278" cy="2866592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798"/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70809E6D-40E3-294E-8262-B4A48262BDFC}"/>
              </a:ext>
            </a:extLst>
          </p:cNvPr>
          <p:cNvGrpSpPr/>
          <p:nvPr/>
        </p:nvGrpSpPr>
        <p:grpSpPr>
          <a:xfrm>
            <a:off x="9254052" y="3314949"/>
            <a:ext cx="2577623" cy="2588388"/>
            <a:chOff x="5901425" y="2314993"/>
            <a:chExt cx="2580308" cy="2591084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AF53CCD2-4916-744B-9973-0E92F806F390}"/>
                </a:ext>
              </a:extLst>
            </p:cNvPr>
            <p:cNvGrpSpPr/>
            <p:nvPr/>
          </p:nvGrpSpPr>
          <p:grpSpPr>
            <a:xfrm>
              <a:off x="5901425" y="2314993"/>
              <a:ext cx="2580308" cy="2591084"/>
              <a:chOff x="5863640" y="2314993"/>
              <a:chExt cx="2580308" cy="259108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8" name="TextBox 147">
                    <a:extLst>
                      <a:ext uri="{FF2B5EF4-FFF2-40B4-BE49-F238E27FC236}">
                        <a16:creationId xmlns:a16="http://schemas.microsoft.com/office/drawing/2014/main" id="{8A9B37F8-E9C8-CA45-A088-1A7CA93D7161}"/>
                      </a:ext>
                    </a:extLst>
                  </p:cNvPr>
                  <p:cNvSpPr txBox="1"/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5859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b="0" i="1" smtClean="0">
                              <a:latin typeface="Cambria Math" panose="02040503050406030204" pitchFamily="18" charset="0"/>
                            </a:rPr>
                            <m:t>𝑁𝑎𝑡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148" name="TextBox 147">
                    <a:extLst>
                      <a:ext uri="{FF2B5EF4-FFF2-40B4-BE49-F238E27FC236}">
                        <a16:creationId xmlns:a16="http://schemas.microsoft.com/office/drawing/2014/main" id="{8A9B37F8-E9C8-CA45-A088-1A7CA93D716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blipFill>
                    <a:blip r:embed="rId26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9" name="TextBox 148">
                    <a:extLst>
                      <a:ext uri="{FF2B5EF4-FFF2-40B4-BE49-F238E27FC236}">
                        <a16:creationId xmlns:a16="http://schemas.microsoft.com/office/drawing/2014/main" id="{84CE5E39-D37C-4F40-AF47-3DEBFA6C9CA1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i="1">
                              <a:solidFill>
                                <a:schemeClr val="bg2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149" name="TextBox 148">
                    <a:extLst>
                      <a:ext uri="{FF2B5EF4-FFF2-40B4-BE49-F238E27FC236}">
                        <a16:creationId xmlns:a16="http://schemas.microsoft.com/office/drawing/2014/main" id="{84CE5E39-D37C-4F40-AF47-3DEBFA6C9CA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blipFill>
                    <a:blip r:embed="rId27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6E1F36D6-E9AC-A24D-B192-D6F0042C3B17}"/>
                  </a:ext>
                </a:extLst>
              </p:cNvPr>
              <p:cNvCxnSpPr>
                <a:cxnSpLocks/>
                <a:stCxn id="149" idx="5"/>
                <a:endCxn id="171" idx="1"/>
              </p:cNvCxnSpPr>
              <p:nvPr/>
            </p:nvCxnSpPr>
            <p:spPr>
              <a:xfrm>
                <a:off x="6693294" y="3970904"/>
                <a:ext cx="226213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A733B4D6-45EA-0043-82EE-3166A1AB10F2}"/>
                  </a:ext>
                </a:extLst>
              </p:cNvPr>
              <p:cNvCxnSpPr>
                <a:cxnSpLocks/>
                <a:stCxn id="171" idx="0"/>
                <a:endCxn id="164" idx="4"/>
              </p:cNvCxnSpPr>
              <p:nvPr/>
            </p:nvCxnSpPr>
            <p:spPr>
              <a:xfrm flipV="1">
                <a:off x="6991507" y="3638434"/>
                <a:ext cx="173688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4F063A7C-8EF3-8344-AAF7-6578C9307144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902756"/>
                <a:chOff x="7061843" y="2615881"/>
                <a:chExt cx="963251" cy="902756"/>
              </a:xfrm>
            </p:grpSpPr>
            <p:sp>
              <p:nvSpPr>
                <p:cNvPr id="173" name="Rectangle 172">
                  <a:extLst>
                    <a:ext uri="{FF2B5EF4-FFF2-40B4-BE49-F238E27FC236}">
                      <a16:creationId xmlns:a16="http://schemas.microsoft.com/office/drawing/2014/main" id="{B4D8EF76-685C-5049-A4F2-81D4260E7FD0}"/>
                    </a:ext>
                  </a:extLst>
                </p:cNvPr>
                <p:cNvSpPr/>
                <p:nvPr/>
              </p:nvSpPr>
              <p:spPr>
                <a:xfrm>
                  <a:off x="7881094" y="337463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74" name="TextBox 173">
                      <a:extLst>
                        <a:ext uri="{FF2B5EF4-FFF2-40B4-BE49-F238E27FC236}">
                          <a16:creationId xmlns:a16="http://schemas.microsoft.com/office/drawing/2014/main" id="{006393CA-5C86-8B4F-944B-48385200917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13" name="TextBox 112">
                      <a:extLst>
                        <a:ext uri="{FF2B5EF4-FFF2-40B4-BE49-F238E27FC236}">
                          <a16:creationId xmlns:a16="http://schemas.microsoft.com/office/drawing/2014/main" id="{067500F4-6D6E-E240-BAF7-411FF819E0B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 l="-4000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53" name="Group 152">
                <a:extLst>
                  <a:ext uri="{FF2B5EF4-FFF2-40B4-BE49-F238E27FC236}">
                    <a16:creationId xmlns:a16="http://schemas.microsoft.com/office/drawing/2014/main" id="{0FF94244-0BE0-6E4A-86EC-E0DD10529B54}"/>
                  </a:ext>
                </a:extLst>
              </p:cNvPr>
              <p:cNvGrpSpPr/>
              <p:nvPr/>
            </p:nvGrpSpPr>
            <p:grpSpPr>
              <a:xfrm>
                <a:off x="6704298" y="4112587"/>
                <a:ext cx="359209" cy="358866"/>
                <a:chOff x="6704298" y="4112587"/>
                <a:chExt cx="359209" cy="358866"/>
              </a:xfrm>
            </p:grpSpPr>
            <p:sp>
              <p:nvSpPr>
                <p:cNvPr id="171" name="Rectangle 170">
                  <a:extLst>
                    <a:ext uri="{FF2B5EF4-FFF2-40B4-BE49-F238E27FC236}">
                      <a16:creationId xmlns:a16="http://schemas.microsoft.com/office/drawing/2014/main" id="{6A8EDC82-24D1-4C40-8910-E4CAF4FFFE45}"/>
                    </a:ext>
                  </a:extLst>
                </p:cNvPr>
                <p:cNvSpPr/>
                <p:nvPr/>
              </p:nvSpPr>
              <p:spPr>
                <a:xfrm>
                  <a:off x="6919507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72" name="TextBox 171">
                      <a:extLst>
                        <a:ext uri="{FF2B5EF4-FFF2-40B4-BE49-F238E27FC236}">
                          <a16:creationId xmlns:a16="http://schemas.microsoft.com/office/drawing/2014/main" id="{69AA14E5-CB9B-8943-ACBB-78054302683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72" name="TextBox 171">
                      <a:extLst>
                        <a:ext uri="{FF2B5EF4-FFF2-40B4-BE49-F238E27FC236}">
                          <a16:creationId xmlns:a16="http://schemas.microsoft.com/office/drawing/2014/main" id="{69AA14E5-CB9B-8943-ACBB-78054302683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blipFill>
                      <a:blip r:embed="rId28"/>
                      <a:stretch>
                        <a:fillRect l="-31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6E5CBC89-20CB-EA42-A020-43D820F8ABAF}"/>
                  </a:ext>
                </a:extLst>
              </p:cNvPr>
              <p:cNvCxnSpPr>
                <a:cxnSpLocks/>
                <a:stCxn id="164" idx="0"/>
                <a:endCxn id="169" idx="2"/>
              </p:cNvCxnSpPr>
              <p:nvPr/>
            </p:nvCxnSpPr>
            <p:spPr>
              <a:xfrm flipV="1">
                <a:off x="7165195" y="3016120"/>
                <a:ext cx="0" cy="232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4C1BB0C2-CD03-5B41-9559-551A8A8B3D9E}"/>
                  </a:ext>
                </a:extLst>
              </p:cNvPr>
              <p:cNvCxnSpPr>
                <a:cxnSpLocks/>
                <a:stCxn id="169" idx="1"/>
                <a:endCxn id="148" idx="5"/>
              </p:cNvCxnSpPr>
              <p:nvPr/>
            </p:nvCxnSpPr>
            <p:spPr>
              <a:xfrm flipH="1" flipV="1">
                <a:off x="6704298" y="2648200"/>
                <a:ext cx="388897" cy="2959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0DFE4197-B70A-D540-A74F-A9C0B83A4B0B}"/>
                  </a:ext>
                </a:extLst>
              </p:cNvPr>
              <p:cNvCxnSpPr>
                <a:cxnSpLocks/>
                <a:stCxn id="162" idx="3"/>
                <a:endCxn id="169" idx="3"/>
              </p:cNvCxnSpPr>
              <p:nvPr/>
            </p:nvCxnSpPr>
            <p:spPr>
              <a:xfrm flipH="1">
                <a:off x="7237195" y="2647463"/>
                <a:ext cx="372245" cy="2966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98C0FCFF-90D7-F149-93DB-8B02FDDA00EC}"/>
                  </a:ext>
                </a:extLst>
              </p:cNvPr>
              <p:cNvCxnSpPr>
                <a:cxnSpLocks/>
                <a:stCxn id="164" idx="4"/>
                <a:endCxn id="167" idx="0"/>
              </p:cNvCxnSpPr>
              <p:nvPr/>
            </p:nvCxnSpPr>
            <p:spPr>
              <a:xfrm>
                <a:off x="7165195" y="3638434"/>
                <a:ext cx="148650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0B12FF45-35F3-A94F-A7EF-7A0EF166CAE9}"/>
                  </a:ext>
                </a:extLst>
              </p:cNvPr>
              <p:cNvCxnSpPr>
                <a:cxnSpLocks/>
                <a:stCxn id="165" idx="0"/>
                <a:endCxn id="167" idx="2"/>
              </p:cNvCxnSpPr>
              <p:nvPr/>
            </p:nvCxnSpPr>
            <p:spPr>
              <a:xfrm flipV="1">
                <a:off x="7163998" y="4256587"/>
                <a:ext cx="149847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7202F76E-2338-C143-AF3D-EBB352DBF02D}"/>
                  </a:ext>
                </a:extLst>
              </p:cNvPr>
              <p:cNvCxnSpPr>
                <a:cxnSpLocks/>
                <a:stCxn id="167" idx="3"/>
                <a:endCxn id="163" idx="3"/>
              </p:cNvCxnSpPr>
              <p:nvPr/>
            </p:nvCxnSpPr>
            <p:spPr>
              <a:xfrm flipV="1">
                <a:off x="7385845" y="3970904"/>
                <a:ext cx="228449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0" name="Group 159">
                <a:extLst>
                  <a:ext uri="{FF2B5EF4-FFF2-40B4-BE49-F238E27FC236}">
                    <a16:creationId xmlns:a16="http://schemas.microsoft.com/office/drawing/2014/main" id="{4D37CB8B-22B7-3048-BD7A-21D8ED70B072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196348" cy="676957"/>
                <a:chOff x="7093195" y="2872120"/>
                <a:chExt cx="1196348" cy="676957"/>
              </a:xfrm>
            </p:grpSpPr>
            <p:sp>
              <p:nvSpPr>
                <p:cNvPr id="169" name="Rectangle 168">
                  <a:extLst>
                    <a:ext uri="{FF2B5EF4-FFF2-40B4-BE49-F238E27FC236}">
                      <a16:creationId xmlns:a16="http://schemas.microsoft.com/office/drawing/2014/main" id="{114884CE-D0C6-8F4E-9261-FF0669351C6F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70" name="TextBox 169">
                      <a:extLst>
                        <a:ext uri="{FF2B5EF4-FFF2-40B4-BE49-F238E27FC236}">
                          <a16:creationId xmlns:a16="http://schemas.microsoft.com/office/drawing/2014/main" id="{69B3AA50-5C24-9E41-B19B-961B17AE3E7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AD0C8622-B55E-5F48-82A5-9100A8EBAEC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blipFill>
                      <a:blip r:embed="rId21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701B5C53-F5A2-BB43-8F1D-810F4D8A3EB7}"/>
                  </a:ext>
                </a:extLst>
              </p:cNvPr>
              <p:cNvGrpSpPr/>
              <p:nvPr/>
            </p:nvGrpSpPr>
            <p:grpSpPr>
              <a:xfrm>
                <a:off x="7241845" y="4112587"/>
                <a:ext cx="355334" cy="358866"/>
                <a:chOff x="7241845" y="4112587"/>
                <a:chExt cx="355334" cy="358866"/>
              </a:xfrm>
            </p:grpSpPr>
            <p:sp>
              <p:nvSpPr>
                <p:cNvPr id="167" name="Rectangle 166">
                  <a:extLst>
                    <a:ext uri="{FF2B5EF4-FFF2-40B4-BE49-F238E27FC236}">
                      <a16:creationId xmlns:a16="http://schemas.microsoft.com/office/drawing/2014/main" id="{4BE20B63-2B22-0F45-8272-E8F6AEC5A66A}"/>
                    </a:ext>
                  </a:extLst>
                </p:cNvPr>
                <p:cNvSpPr/>
                <p:nvPr/>
              </p:nvSpPr>
              <p:spPr>
                <a:xfrm>
                  <a:off x="7241845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8" name="TextBox 167">
                      <a:extLst>
                        <a:ext uri="{FF2B5EF4-FFF2-40B4-BE49-F238E27FC236}">
                          <a16:creationId xmlns:a16="http://schemas.microsoft.com/office/drawing/2014/main" id="{FA532243-D1A1-494E-B9F1-DDBFEC92E87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14" name="TextBox 113">
                      <a:extLst>
                        <a:ext uri="{FF2B5EF4-FFF2-40B4-BE49-F238E27FC236}">
                          <a16:creationId xmlns:a16="http://schemas.microsoft.com/office/drawing/2014/main" id="{6B3C1560-5B4F-E84D-A096-411F806750D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blipFill>
                      <a:blip r:embed="rId29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2" name="TextBox 161">
                    <a:extLst>
                      <a:ext uri="{FF2B5EF4-FFF2-40B4-BE49-F238E27FC236}">
                        <a16:creationId xmlns:a16="http://schemas.microsoft.com/office/drawing/2014/main" id="{4707B086-306C-894D-8844-DC5FE43C5B44}"/>
                      </a:ext>
                    </a:extLst>
                  </p:cNvPr>
                  <p:cNvSpPr txBox="1"/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b="0" i="1" smtClean="0">
                              <a:latin typeface="Cambria Math" panose="02040503050406030204" pitchFamily="18" charset="0"/>
                            </a:rPr>
                            <m:t>𝐴𝑐𝑐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162" name="TextBox 161">
                    <a:extLst>
                      <a:ext uri="{FF2B5EF4-FFF2-40B4-BE49-F238E27FC236}">
                        <a16:creationId xmlns:a16="http://schemas.microsoft.com/office/drawing/2014/main" id="{4707B086-306C-894D-8844-DC5FE43C5B4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blipFill>
                    <a:blip r:embed="rId30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3" name="TextBox 162">
                    <a:extLst>
                      <a:ext uri="{FF2B5EF4-FFF2-40B4-BE49-F238E27FC236}">
                        <a16:creationId xmlns:a16="http://schemas.microsoft.com/office/drawing/2014/main" id="{A44992D3-5885-2F46-9A4D-C1A553F9B221}"/>
                      </a:ext>
                    </a:extLst>
                  </p:cNvPr>
                  <p:cNvSpPr txBox="1"/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i="1">
                              <a:latin typeface="Cambria Math" charset="0"/>
                            </a:rPr>
                            <m:t>𝑇𝑟𝑒𝑎𝑡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1669E517-5AE4-D84D-820D-6887B8FF4E5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blipFill>
                    <a:blip r:embed="rId31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4" name="TextBox 163">
                    <a:extLst>
                      <a:ext uri="{FF2B5EF4-FFF2-40B4-BE49-F238E27FC236}">
                        <a16:creationId xmlns:a16="http://schemas.microsoft.com/office/drawing/2014/main" id="{7EA25028-70BD-FC45-B7F7-75ABE88597DD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i="1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8B0FACB7-0AC2-9F4C-B62D-C6F7DCB4AF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blipFill>
                    <a:blip r:embed="rId24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5" name="TextBox 164">
                    <a:extLst>
                      <a:ext uri="{FF2B5EF4-FFF2-40B4-BE49-F238E27FC236}">
                        <a16:creationId xmlns:a16="http://schemas.microsoft.com/office/drawing/2014/main" id="{AE0E8803-F278-334F-9D7E-D99163A4F4B3}"/>
                      </a:ext>
                    </a:extLst>
                  </p:cNvPr>
                  <p:cNvSpPr txBox="1"/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i="1">
                              <a:latin typeface="Cambria Math" charset="0"/>
                            </a:rPr>
                            <m:t>𝑆𝑖</m:t>
                          </m:r>
                          <m:r>
                            <a:rPr lang="de-DE" sz="1798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de-DE" sz="1798" i="1">
                              <a:latin typeface="Cambria Math" charset="0"/>
                            </a:rPr>
                            <m:t>𝑘</m:t>
                          </m:r>
                        </m:oMath>
                      </m:oMathPara>
                    </a14:m>
                    <a:endParaRPr lang="en-GB" sz="1798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TextBox 106">
                    <a:extLst>
                      <a:ext uri="{FF2B5EF4-FFF2-40B4-BE49-F238E27FC236}">
                        <a16:creationId xmlns:a16="http://schemas.microsoft.com/office/drawing/2014/main" id="{1B922C89-29BC-5249-924E-887156247A6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blipFill>
                    <a:blip r:embed="rId25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A82E962F-E749-FE49-AFF0-E2A058F3BC02}"/>
                  </a:ext>
                </a:extLst>
              </p:cNvPr>
              <p:cNvCxnSpPr>
                <a:cxnSpLocks/>
                <a:stCxn id="171" idx="2"/>
                <a:endCxn id="165" idx="0"/>
              </p:cNvCxnSpPr>
              <p:nvPr/>
            </p:nvCxnSpPr>
            <p:spPr>
              <a:xfrm>
                <a:off x="6991507" y="4256587"/>
                <a:ext cx="172491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36144B3A-217B-7745-B491-7004D4592C60}"/>
                </a:ext>
              </a:extLst>
            </p:cNvPr>
            <p:cNvCxnSpPr>
              <a:cxnSpLocks/>
              <a:stCxn id="164" idx="6"/>
              <a:endCxn id="173" idx="1"/>
            </p:cNvCxnSpPr>
            <p:nvPr/>
          </p:nvCxnSpPr>
          <p:spPr>
            <a:xfrm>
              <a:off x="7688980" y="3443678"/>
              <a:ext cx="229899" cy="29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3D2EA615-BCFC-1149-AD44-03B628A2D422}"/>
                  </a:ext>
                </a:extLst>
              </p:cNvPr>
              <p:cNvSpPr txBox="1"/>
              <p:nvPr/>
            </p:nvSpPr>
            <p:spPr>
              <a:xfrm>
                <a:off x="4093659" y="6298564"/>
                <a:ext cx="4003981" cy="3076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399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de-DE" sz="1399" i="1" smtClean="0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399" i="1" smtClean="0"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399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399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de-DE" sz="1399" i="1" smtClean="0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399" b="0" i="1" smtClean="0">
                          <a:latin typeface="Cambria Math" panose="02040503050406030204" pitchFamily="18" charset="0"/>
                        </a:rPr>
                        <m:t>𝑁𝑎𝑡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399" b="0" i="1" smtClean="0">
                          <a:latin typeface="Cambria Math" panose="02040503050406030204" pitchFamily="18" charset="0"/>
                        </a:rPr>
                        <m:t>𝐴𝑐𝑐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𝑆𝑖𝑐𝑘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𝑇𝑟𝑒𝑎𝑡</m:t>
                      </m:r>
                    </m:oMath>
                  </m:oMathPara>
                </a14:m>
                <a:endParaRPr lang="de-DE" sz="1399" i="1" dirty="0"/>
              </a:p>
            </p:txBody>
          </p:sp>
        </mc:Choice>
        <mc:Fallback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3D2EA615-BCFC-1149-AD44-03B628A2D4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3659" y="6298564"/>
                <a:ext cx="4003981" cy="307648"/>
              </a:xfrm>
              <a:prstGeom prst="rect">
                <a:avLst/>
              </a:prstGeom>
              <a:blipFill>
                <a:blip r:embed="rId32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778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8" grpId="0" animBg="1"/>
      <p:bldP spid="85" grpId="0" animBg="1"/>
      <p:bldP spid="86" grpId="0" animBg="1"/>
      <p:bldP spid="87" grpId="0" animBg="1"/>
      <p:bldP spid="7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B5EE6-83DC-0148-815C-F756815509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A74EA6-7322-F545-974A-815B9CCBB1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en-GB" sz="1598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39</a:t>
            </a:fld>
            <a:r>
              <a:rPr lang="en-GB" dirty="0"/>
              <a:t> </a:t>
            </a:r>
            <a:endParaRPr lang="en-GB" sz="1399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9E70CC5A-7680-7948-BD23-589F299EC9CE}"/>
                  </a:ext>
                </a:extLst>
              </p:cNvPr>
              <p:cNvSpPr/>
              <p:nvPr/>
            </p:nvSpPr>
            <p:spPr>
              <a:xfrm>
                <a:off x="470037" y="1216825"/>
                <a:ext cx="8474393" cy="7934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en-GB" sz="1798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sz="1798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1798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GB" sz="1798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en-GB" sz="1798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en-GB" sz="1798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798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nary>
                            <m:naryPr>
                              <m:chr m:val="∑"/>
                              <m:supHide m:val="on"/>
                              <m:ctrlPr>
                                <a:rPr lang="en-GB" sz="1798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GB" sz="1798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GB" sz="1798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en-GB" sz="1798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en-GB" sz="1798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GB" sz="1798" i="1">
                                      <a:latin typeface="Cambria Math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GB" sz="1798">
                                      <a:latin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GB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GB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GB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en-GB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GB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GB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GB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d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  <m:r>
                                        <a:rPr lang="en-GB" sz="1798" i="1">
                                          <a:latin typeface="Cambria Math" charset="0"/>
                                        </a:rPr>
                                        <m:t>∈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GB" sz="1798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Val</m:t>
                                      </m:r>
                                      <m:d>
                                        <m:dPr>
                                          <m:ctrlPr>
                                            <a:rPr lang="en-GB" sz="1798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sz="1798" i="1"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e>
                                      </m:d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GB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GB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GB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sz="1798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𝑇𝑟𝑎𝑣𝑒𝑙</m:t>
                                          </m:r>
                                          <m:r>
                                            <a:rPr lang="en-GB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GB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  <m:r>
                                            <a:rPr lang="en-GB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GB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</m:d>
                                      <m:nary>
                                        <m:naryPr>
                                          <m:chr m:val="∑"/>
                                          <m:supHide m:val="on"/>
                                          <m:ctrlPr>
                                            <a:rPr lang="en-GB" sz="1798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a:rPr lang="en-GB" sz="1798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en-GB" sz="1798" i="1">
                                              <a:latin typeface="Cambria Math" charset="0"/>
                                            </a:rPr>
                                            <m:t>∈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GB" sz="1798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Val</m:t>
                                          </m:r>
                                          <m:d>
                                            <m:dPr>
                                              <m:ctrlP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GB" sz="1798" i="1"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e>
                                          </m:d>
                                        </m:sub>
                                        <m:sup/>
                                        <m:e>
                                          <m:sSub>
                                            <m:sSubPr>
                                              <m:ctrlP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GB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</m:d>
                                        </m:e>
                                      </m:nary>
                                    </m:e>
                                  </m:nary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en-GB" sz="1798" dirty="0"/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9E70CC5A-7680-7948-BD23-589F299EC9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037" y="1216825"/>
                <a:ext cx="8474393" cy="793493"/>
              </a:xfrm>
              <a:prstGeom prst="rect">
                <a:avLst/>
              </a:prstGeom>
              <a:blipFill>
                <a:blip r:embed="rId2"/>
                <a:stretch>
                  <a:fillRect l="-2994" t="-120968" b="-1629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E9A7548-B650-AE4D-911C-ED7758C7126D}"/>
                  </a:ext>
                </a:extLst>
              </p:cNvPr>
              <p:cNvSpPr/>
              <p:nvPr/>
            </p:nvSpPr>
            <p:spPr>
              <a:xfrm>
                <a:off x="219145" y="802121"/>
                <a:ext cx="1269539" cy="3689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798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GB" sz="1798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798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𝑇𝑟𝑎𝑣𝑒𝑙</m:t>
                          </m:r>
                        </m:e>
                      </m:d>
                    </m:oMath>
                  </m:oMathPara>
                </a14:m>
                <a:endParaRPr lang="en-GB" sz="1798" dirty="0"/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E9A7548-B650-AE4D-911C-ED7758C712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145" y="802121"/>
                <a:ext cx="1269539" cy="36894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ED0ADD2E-BC20-D44A-A130-4CDBC6351D2F}"/>
                  </a:ext>
                </a:extLst>
              </p:cNvPr>
              <p:cNvSpPr/>
              <p:nvPr/>
            </p:nvSpPr>
            <p:spPr>
              <a:xfrm>
                <a:off x="532715" y="2006342"/>
                <a:ext cx="7292352" cy="7934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en-GB" sz="1798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sz="1798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1798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GB" sz="1798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en-GB" sz="1798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en-GB" sz="1798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798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nary>
                            <m:naryPr>
                              <m:chr m:val="∑"/>
                              <m:supHide m:val="on"/>
                              <m:ctrlPr>
                                <a:rPr lang="en-GB" sz="1798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GB" sz="1798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GB" sz="1798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en-GB" sz="1798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en-GB" sz="1798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GB" sz="1798" i="1">
                                      <a:latin typeface="Cambria Math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GB" sz="1798">
                                      <a:latin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GB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GB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GB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en-GB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GB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GB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GB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d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  <m:r>
                                        <a:rPr lang="en-GB" sz="1798" i="1">
                                          <a:latin typeface="Cambria Math" charset="0"/>
                                        </a:rPr>
                                        <m:t>∈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GB" sz="1798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Val</m:t>
                                      </m:r>
                                      <m:d>
                                        <m:dPr>
                                          <m:ctrlPr>
                                            <a:rPr lang="en-GB" sz="1798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sz="1798" i="1"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e>
                                      </m:d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GB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GB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GB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sz="1798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𝑇𝑟𝑎𝑣𝑒𝑙</m:t>
                                          </m:r>
                                          <m:r>
                                            <a:rPr lang="en-GB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GB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  <m:r>
                                            <a:rPr lang="en-GB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GB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</m:d>
                                      <m:sSubSup>
                                        <m:sSubSupPr>
                                          <m:ctrlPr>
                                            <a:rPr lang="en-GB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GB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GB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  <m:sup>
                                          <m:r>
                                            <a:rPr lang="en-GB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bSup>
                                      <m:d>
                                        <m:dPr>
                                          <m:ctrlPr>
                                            <a:rPr lang="en-GB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  <m:r>
                                            <a:rPr lang="en-GB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GB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</m:d>
                                    </m:e>
                                  </m:nary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en-GB" sz="1798" dirty="0"/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ED0ADD2E-BC20-D44A-A130-4CDBC6351D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715" y="2006342"/>
                <a:ext cx="7292352" cy="793493"/>
              </a:xfrm>
              <a:prstGeom prst="rect">
                <a:avLst/>
              </a:prstGeom>
              <a:blipFill>
                <a:blip r:embed="rId5"/>
                <a:stretch>
                  <a:fillRect l="-4696" t="-117460" b="-1603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5" name="Group 144">
            <a:extLst>
              <a:ext uri="{FF2B5EF4-FFF2-40B4-BE49-F238E27FC236}">
                <a16:creationId xmlns:a16="http://schemas.microsoft.com/office/drawing/2014/main" id="{70809E6D-40E3-294E-8262-B4A48262BDFC}"/>
              </a:ext>
            </a:extLst>
          </p:cNvPr>
          <p:cNvGrpSpPr/>
          <p:nvPr/>
        </p:nvGrpSpPr>
        <p:grpSpPr>
          <a:xfrm>
            <a:off x="9254052" y="3314949"/>
            <a:ext cx="2577623" cy="2588388"/>
            <a:chOff x="5901425" y="2314993"/>
            <a:chExt cx="2580308" cy="2591084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AF53CCD2-4916-744B-9973-0E92F806F390}"/>
                </a:ext>
              </a:extLst>
            </p:cNvPr>
            <p:cNvGrpSpPr/>
            <p:nvPr/>
          </p:nvGrpSpPr>
          <p:grpSpPr>
            <a:xfrm>
              <a:off x="5901425" y="2314993"/>
              <a:ext cx="2580308" cy="2591084"/>
              <a:chOff x="5863640" y="2314993"/>
              <a:chExt cx="2580308" cy="259108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8" name="TextBox 147">
                    <a:extLst>
                      <a:ext uri="{FF2B5EF4-FFF2-40B4-BE49-F238E27FC236}">
                        <a16:creationId xmlns:a16="http://schemas.microsoft.com/office/drawing/2014/main" id="{8A9B37F8-E9C8-CA45-A088-1A7CA93D7161}"/>
                      </a:ext>
                    </a:extLst>
                  </p:cNvPr>
                  <p:cNvSpPr txBox="1"/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5859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b="0" i="1" smtClean="0">
                              <a:latin typeface="Cambria Math" panose="02040503050406030204" pitchFamily="18" charset="0"/>
                            </a:rPr>
                            <m:t>𝑁𝑎𝑡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148" name="TextBox 147">
                    <a:extLst>
                      <a:ext uri="{FF2B5EF4-FFF2-40B4-BE49-F238E27FC236}">
                        <a16:creationId xmlns:a16="http://schemas.microsoft.com/office/drawing/2014/main" id="{8A9B37F8-E9C8-CA45-A088-1A7CA93D716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9" name="TextBox 148">
                    <a:extLst>
                      <a:ext uri="{FF2B5EF4-FFF2-40B4-BE49-F238E27FC236}">
                        <a16:creationId xmlns:a16="http://schemas.microsoft.com/office/drawing/2014/main" id="{84CE5E39-D37C-4F40-AF47-3DEBFA6C9CA1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798" i="1">
                              <a:solidFill>
                                <a:schemeClr val="bg2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149" name="TextBox 148">
                    <a:extLst>
                      <a:ext uri="{FF2B5EF4-FFF2-40B4-BE49-F238E27FC236}">
                        <a16:creationId xmlns:a16="http://schemas.microsoft.com/office/drawing/2014/main" id="{84CE5E39-D37C-4F40-AF47-3DEBFA6C9CA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6E1F36D6-E9AC-A24D-B192-D6F0042C3B17}"/>
                  </a:ext>
                </a:extLst>
              </p:cNvPr>
              <p:cNvCxnSpPr>
                <a:cxnSpLocks/>
                <a:stCxn id="149" idx="5"/>
                <a:endCxn id="171" idx="1"/>
              </p:cNvCxnSpPr>
              <p:nvPr/>
            </p:nvCxnSpPr>
            <p:spPr>
              <a:xfrm>
                <a:off x="6693294" y="3970904"/>
                <a:ext cx="226213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A733B4D6-45EA-0043-82EE-3166A1AB10F2}"/>
                  </a:ext>
                </a:extLst>
              </p:cNvPr>
              <p:cNvCxnSpPr>
                <a:cxnSpLocks/>
                <a:stCxn id="171" idx="0"/>
                <a:endCxn id="164" idx="4"/>
              </p:cNvCxnSpPr>
              <p:nvPr/>
            </p:nvCxnSpPr>
            <p:spPr>
              <a:xfrm flipV="1">
                <a:off x="6991507" y="3638434"/>
                <a:ext cx="173688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4F063A7C-8EF3-8344-AAF7-6578C9307144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902756"/>
                <a:chOff x="7061843" y="2615881"/>
                <a:chExt cx="963251" cy="902756"/>
              </a:xfrm>
            </p:grpSpPr>
            <p:sp>
              <p:nvSpPr>
                <p:cNvPr id="173" name="Rectangle 172">
                  <a:extLst>
                    <a:ext uri="{FF2B5EF4-FFF2-40B4-BE49-F238E27FC236}">
                      <a16:creationId xmlns:a16="http://schemas.microsoft.com/office/drawing/2014/main" id="{B4D8EF76-685C-5049-A4F2-81D4260E7FD0}"/>
                    </a:ext>
                  </a:extLst>
                </p:cNvPr>
                <p:cNvSpPr/>
                <p:nvPr/>
              </p:nvSpPr>
              <p:spPr>
                <a:xfrm>
                  <a:off x="7881094" y="337463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74" name="TextBox 173">
                      <a:extLst>
                        <a:ext uri="{FF2B5EF4-FFF2-40B4-BE49-F238E27FC236}">
                          <a16:creationId xmlns:a16="http://schemas.microsoft.com/office/drawing/2014/main" id="{006393CA-5C86-8B4F-944B-48385200917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GB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13" name="TextBox 112">
                      <a:extLst>
                        <a:ext uri="{FF2B5EF4-FFF2-40B4-BE49-F238E27FC236}">
                          <a16:creationId xmlns:a16="http://schemas.microsoft.com/office/drawing/2014/main" id="{067500F4-6D6E-E240-BAF7-411FF819E0B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 l="-4000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53" name="Group 152">
                <a:extLst>
                  <a:ext uri="{FF2B5EF4-FFF2-40B4-BE49-F238E27FC236}">
                    <a16:creationId xmlns:a16="http://schemas.microsoft.com/office/drawing/2014/main" id="{0FF94244-0BE0-6E4A-86EC-E0DD10529B54}"/>
                  </a:ext>
                </a:extLst>
              </p:cNvPr>
              <p:cNvGrpSpPr/>
              <p:nvPr/>
            </p:nvGrpSpPr>
            <p:grpSpPr>
              <a:xfrm>
                <a:off x="6704298" y="4112587"/>
                <a:ext cx="359209" cy="358866"/>
                <a:chOff x="6704298" y="4112587"/>
                <a:chExt cx="359209" cy="358866"/>
              </a:xfrm>
            </p:grpSpPr>
            <p:sp>
              <p:nvSpPr>
                <p:cNvPr id="171" name="Rectangle 170">
                  <a:extLst>
                    <a:ext uri="{FF2B5EF4-FFF2-40B4-BE49-F238E27FC236}">
                      <a16:creationId xmlns:a16="http://schemas.microsoft.com/office/drawing/2014/main" id="{6A8EDC82-24D1-4C40-8910-E4CAF4FFFE45}"/>
                    </a:ext>
                  </a:extLst>
                </p:cNvPr>
                <p:cNvSpPr/>
                <p:nvPr/>
              </p:nvSpPr>
              <p:spPr>
                <a:xfrm>
                  <a:off x="6919507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72" name="TextBox 171">
                      <a:extLst>
                        <a:ext uri="{FF2B5EF4-FFF2-40B4-BE49-F238E27FC236}">
                          <a16:creationId xmlns:a16="http://schemas.microsoft.com/office/drawing/2014/main" id="{69AA14E5-CB9B-8943-ACBB-78054302683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GB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72" name="TextBox 171">
                      <a:extLst>
                        <a:ext uri="{FF2B5EF4-FFF2-40B4-BE49-F238E27FC236}">
                          <a16:creationId xmlns:a16="http://schemas.microsoft.com/office/drawing/2014/main" id="{69AA14E5-CB9B-8943-ACBB-78054302683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blipFill>
                      <a:blip r:embed="rId20"/>
                      <a:stretch>
                        <a:fillRect l="-31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6E5CBC89-20CB-EA42-A020-43D820F8ABAF}"/>
                  </a:ext>
                </a:extLst>
              </p:cNvPr>
              <p:cNvCxnSpPr>
                <a:cxnSpLocks/>
                <a:stCxn id="164" idx="0"/>
                <a:endCxn id="169" idx="2"/>
              </p:cNvCxnSpPr>
              <p:nvPr/>
            </p:nvCxnSpPr>
            <p:spPr>
              <a:xfrm flipV="1">
                <a:off x="7165195" y="3016120"/>
                <a:ext cx="0" cy="232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4C1BB0C2-CD03-5B41-9559-551A8A8B3D9E}"/>
                  </a:ext>
                </a:extLst>
              </p:cNvPr>
              <p:cNvCxnSpPr>
                <a:cxnSpLocks/>
                <a:stCxn id="169" idx="1"/>
                <a:endCxn id="148" idx="5"/>
              </p:cNvCxnSpPr>
              <p:nvPr/>
            </p:nvCxnSpPr>
            <p:spPr>
              <a:xfrm flipH="1" flipV="1">
                <a:off x="6704298" y="2648200"/>
                <a:ext cx="388897" cy="2959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0DFE4197-B70A-D540-A74F-A9C0B83A4B0B}"/>
                  </a:ext>
                </a:extLst>
              </p:cNvPr>
              <p:cNvCxnSpPr>
                <a:cxnSpLocks/>
                <a:stCxn id="162" idx="3"/>
                <a:endCxn id="169" idx="3"/>
              </p:cNvCxnSpPr>
              <p:nvPr/>
            </p:nvCxnSpPr>
            <p:spPr>
              <a:xfrm flipH="1">
                <a:off x="7237195" y="2647463"/>
                <a:ext cx="372245" cy="2966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98C0FCFF-90D7-F149-93DB-8B02FDDA00EC}"/>
                  </a:ext>
                </a:extLst>
              </p:cNvPr>
              <p:cNvCxnSpPr>
                <a:cxnSpLocks/>
                <a:stCxn id="164" idx="4"/>
                <a:endCxn id="167" idx="0"/>
              </p:cNvCxnSpPr>
              <p:nvPr/>
            </p:nvCxnSpPr>
            <p:spPr>
              <a:xfrm>
                <a:off x="7165195" y="3638434"/>
                <a:ext cx="148650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0B12FF45-35F3-A94F-A7EF-7A0EF166CAE9}"/>
                  </a:ext>
                </a:extLst>
              </p:cNvPr>
              <p:cNvCxnSpPr>
                <a:cxnSpLocks/>
                <a:stCxn id="165" idx="0"/>
                <a:endCxn id="167" idx="2"/>
              </p:cNvCxnSpPr>
              <p:nvPr/>
            </p:nvCxnSpPr>
            <p:spPr>
              <a:xfrm flipV="1">
                <a:off x="7163998" y="4256587"/>
                <a:ext cx="149847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7202F76E-2338-C143-AF3D-EBB352DBF02D}"/>
                  </a:ext>
                </a:extLst>
              </p:cNvPr>
              <p:cNvCxnSpPr>
                <a:cxnSpLocks/>
                <a:stCxn id="167" idx="3"/>
                <a:endCxn id="163" idx="3"/>
              </p:cNvCxnSpPr>
              <p:nvPr/>
            </p:nvCxnSpPr>
            <p:spPr>
              <a:xfrm flipV="1">
                <a:off x="7385845" y="3970904"/>
                <a:ext cx="228449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0" name="Group 159">
                <a:extLst>
                  <a:ext uri="{FF2B5EF4-FFF2-40B4-BE49-F238E27FC236}">
                    <a16:creationId xmlns:a16="http://schemas.microsoft.com/office/drawing/2014/main" id="{4D37CB8B-22B7-3048-BD7A-21D8ED70B072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196348" cy="676957"/>
                <a:chOff x="7093195" y="2872120"/>
                <a:chExt cx="1196348" cy="676957"/>
              </a:xfrm>
            </p:grpSpPr>
            <p:sp>
              <p:nvSpPr>
                <p:cNvPr id="169" name="Rectangle 168">
                  <a:extLst>
                    <a:ext uri="{FF2B5EF4-FFF2-40B4-BE49-F238E27FC236}">
                      <a16:creationId xmlns:a16="http://schemas.microsoft.com/office/drawing/2014/main" id="{114884CE-D0C6-8F4E-9261-FF0669351C6F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70" name="TextBox 169">
                      <a:extLst>
                        <a:ext uri="{FF2B5EF4-FFF2-40B4-BE49-F238E27FC236}">
                          <a16:creationId xmlns:a16="http://schemas.microsoft.com/office/drawing/2014/main" id="{69B3AA50-5C24-9E41-B19B-961B17AE3E7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GB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AD0C8622-B55E-5F48-82A5-9100A8EBAEC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701B5C53-F5A2-BB43-8F1D-810F4D8A3EB7}"/>
                  </a:ext>
                </a:extLst>
              </p:cNvPr>
              <p:cNvGrpSpPr/>
              <p:nvPr/>
            </p:nvGrpSpPr>
            <p:grpSpPr>
              <a:xfrm>
                <a:off x="7241845" y="4112587"/>
                <a:ext cx="355334" cy="358866"/>
                <a:chOff x="7241845" y="4112587"/>
                <a:chExt cx="355334" cy="358866"/>
              </a:xfrm>
            </p:grpSpPr>
            <p:sp>
              <p:nvSpPr>
                <p:cNvPr id="167" name="Rectangle 166">
                  <a:extLst>
                    <a:ext uri="{FF2B5EF4-FFF2-40B4-BE49-F238E27FC236}">
                      <a16:creationId xmlns:a16="http://schemas.microsoft.com/office/drawing/2014/main" id="{4BE20B63-2B22-0F45-8272-E8F6AEC5A66A}"/>
                    </a:ext>
                  </a:extLst>
                </p:cNvPr>
                <p:cNvSpPr/>
                <p:nvPr/>
              </p:nvSpPr>
              <p:spPr>
                <a:xfrm>
                  <a:off x="7241845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8" name="TextBox 167">
                      <a:extLst>
                        <a:ext uri="{FF2B5EF4-FFF2-40B4-BE49-F238E27FC236}">
                          <a16:creationId xmlns:a16="http://schemas.microsoft.com/office/drawing/2014/main" id="{FA532243-D1A1-494E-B9F1-DDBFEC92E87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GB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14" name="TextBox 113">
                      <a:extLst>
                        <a:ext uri="{FF2B5EF4-FFF2-40B4-BE49-F238E27FC236}">
                          <a16:creationId xmlns:a16="http://schemas.microsoft.com/office/drawing/2014/main" id="{6B3C1560-5B4F-E84D-A096-411F806750D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blipFill>
                      <a:blip r:embed="rId21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2" name="TextBox 161">
                    <a:extLst>
                      <a:ext uri="{FF2B5EF4-FFF2-40B4-BE49-F238E27FC236}">
                        <a16:creationId xmlns:a16="http://schemas.microsoft.com/office/drawing/2014/main" id="{4707B086-306C-894D-8844-DC5FE43C5B44}"/>
                      </a:ext>
                    </a:extLst>
                  </p:cNvPr>
                  <p:cNvSpPr txBox="1"/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b="0" i="1" smtClean="0">
                              <a:latin typeface="Cambria Math" panose="02040503050406030204" pitchFamily="18" charset="0"/>
                            </a:rPr>
                            <m:t>𝐴𝑐𝑐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162" name="TextBox 161">
                    <a:extLst>
                      <a:ext uri="{FF2B5EF4-FFF2-40B4-BE49-F238E27FC236}">
                        <a16:creationId xmlns:a16="http://schemas.microsoft.com/office/drawing/2014/main" id="{4707B086-306C-894D-8844-DC5FE43C5B4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blipFill>
                    <a:blip r:embed="rId22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3" name="TextBox 162">
                    <a:extLst>
                      <a:ext uri="{FF2B5EF4-FFF2-40B4-BE49-F238E27FC236}">
                        <a16:creationId xmlns:a16="http://schemas.microsoft.com/office/drawing/2014/main" id="{A44992D3-5885-2F46-9A4D-C1A553F9B221}"/>
                      </a:ext>
                    </a:extLst>
                  </p:cNvPr>
                  <p:cNvSpPr txBox="1"/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798" i="1">
                              <a:latin typeface="Cambria Math" charset="0"/>
                            </a:rPr>
                            <m:t>𝑇𝑟𝑒𝑎𝑡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1669E517-5AE4-D84D-820D-6887B8FF4E5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blipFill>
                    <a:blip r:embed="rId23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4" name="TextBox 163">
                    <a:extLst>
                      <a:ext uri="{FF2B5EF4-FFF2-40B4-BE49-F238E27FC236}">
                        <a16:creationId xmlns:a16="http://schemas.microsoft.com/office/drawing/2014/main" id="{7EA25028-70BD-FC45-B7F7-75ABE88597DD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798" i="1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8B0FACB7-0AC2-9F4C-B62D-C6F7DCB4AF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5" name="TextBox 164">
                    <a:extLst>
                      <a:ext uri="{FF2B5EF4-FFF2-40B4-BE49-F238E27FC236}">
                        <a16:creationId xmlns:a16="http://schemas.microsoft.com/office/drawing/2014/main" id="{AE0E8803-F278-334F-9D7E-D99163A4F4B3}"/>
                      </a:ext>
                    </a:extLst>
                  </p:cNvPr>
                  <p:cNvSpPr txBox="1"/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798" i="1">
                              <a:latin typeface="Cambria Math" charset="0"/>
                            </a:rPr>
                            <m:t>𝑆𝑖</m:t>
                          </m:r>
                          <m:r>
                            <a:rPr lang="en-GB" sz="1798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GB" sz="1798" i="1">
                              <a:latin typeface="Cambria Math" charset="0"/>
                            </a:rPr>
                            <m:t>𝑘</m:t>
                          </m:r>
                        </m:oMath>
                      </m:oMathPara>
                    </a14:m>
                    <a:endParaRPr lang="en-GB" sz="1798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TextBox 106">
                    <a:extLst>
                      <a:ext uri="{FF2B5EF4-FFF2-40B4-BE49-F238E27FC236}">
                        <a16:creationId xmlns:a16="http://schemas.microsoft.com/office/drawing/2014/main" id="{1B922C89-29BC-5249-924E-887156247A6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blipFill>
                    <a:blip r:embed="rId24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A82E962F-E749-FE49-AFF0-E2A058F3BC02}"/>
                  </a:ext>
                </a:extLst>
              </p:cNvPr>
              <p:cNvCxnSpPr>
                <a:cxnSpLocks/>
                <a:stCxn id="171" idx="2"/>
                <a:endCxn id="165" idx="0"/>
              </p:cNvCxnSpPr>
              <p:nvPr/>
            </p:nvCxnSpPr>
            <p:spPr>
              <a:xfrm>
                <a:off x="6991507" y="4256587"/>
                <a:ext cx="172491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36144B3A-217B-7745-B491-7004D4592C60}"/>
                </a:ext>
              </a:extLst>
            </p:cNvPr>
            <p:cNvCxnSpPr>
              <a:cxnSpLocks/>
              <a:stCxn id="164" idx="6"/>
              <a:endCxn id="173" idx="1"/>
            </p:cNvCxnSpPr>
            <p:nvPr/>
          </p:nvCxnSpPr>
          <p:spPr>
            <a:xfrm>
              <a:off x="7688980" y="3443678"/>
              <a:ext cx="229899" cy="29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006234EC-0918-9F43-B1C0-9A127F6CDE94}"/>
              </a:ext>
            </a:extLst>
          </p:cNvPr>
          <p:cNvGrpSpPr/>
          <p:nvPr/>
        </p:nvGrpSpPr>
        <p:grpSpPr>
          <a:xfrm>
            <a:off x="9094808" y="260958"/>
            <a:ext cx="2902255" cy="2863609"/>
            <a:chOff x="5997173" y="3112968"/>
            <a:chExt cx="2905278" cy="2866592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361274D1-9D34-444E-94BD-0A3D0CAD987C}"/>
                </a:ext>
              </a:extLst>
            </p:cNvPr>
            <p:cNvGrpSpPr/>
            <p:nvPr/>
          </p:nvGrpSpPr>
          <p:grpSpPr>
            <a:xfrm>
              <a:off x="6171175" y="4638271"/>
              <a:ext cx="2232753" cy="761833"/>
              <a:chOff x="5863640" y="3638434"/>
              <a:chExt cx="2232753" cy="76183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8" name="TextBox 97">
                    <a:extLst>
                      <a:ext uri="{FF2B5EF4-FFF2-40B4-BE49-F238E27FC236}">
                        <a16:creationId xmlns:a16="http://schemas.microsoft.com/office/drawing/2014/main" id="{65052552-64C5-A74C-BF2E-8E554E518AC5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798" i="1">
                              <a:solidFill>
                                <a:schemeClr val="bg2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98" name="TextBox 97">
                    <a:extLst>
                      <a:ext uri="{FF2B5EF4-FFF2-40B4-BE49-F238E27FC236}">
                        <a16:creationId xmlns:a16="http://schemas.microsoft.com/office/drawing/2014/main" id="{65052552-64C5-A74C-BF2E-8E554E518AC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blipFill>
                    <a:blip r:embed="rId25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E2845EC3-4F2E-6C45-AA5D-D7BEB33704B6}"/>
                  </a:ext>
                </a:extLst>
              </p:cNvPr>
              <p:cNvCxnSpPr>
                <a:cxnSpLocks/>
                <a:stCxn id="98" idx="5"/>
                <a:endCxn id="100" idx="1"/>
              </p:cNvCxnSpPr>
              <p:nvPr/>
            </p:nvCxnSpPr>
            <p:spPr>
              <a:xfrm>
                <a:off x="6693294" y="3970904"/>
                <a:ext cx="399901" cy="2213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891B8766-7204-D242-851B-FD6FEDBD9245}"/>
                  </a:ext>
                </a:extLst>
              </p:cNvPr>
              <p:cNvSpPr/>
              <p:nvPr/>
            </p:nvSpPr>
            <p:spPr>
              <a:xfrm>
                <a:off x="7093195" y="4120249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798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1" name="TextBox 100">
                    <a:extLst>
                      <a:ext uri="{FF2B5EF4-FFF2-40B4-BE49-F238E27FC236}">
                        <a16:creationId xmlns:a16="http://schemas.microsoft.com/office/drawing/2014/main" id="{D24772FA-F014-B540-8981-2CBFADC0F44E}"/>
                      </a:ext>
                    </a:extLst>
                  </p:cNvPr>
                  <p:cNvSpPr txBox="1"/>
                  <p:nvPr/>
                </p:nvSpPr>
                <p:spPr>
                  <a:xfrm>
                    <a:off x="7250473" y="4184728"/>
                    <a:ext cx="845920" cy="21553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399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sz="1399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399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𝑇𝑟𝑎𝑣𝑒𝑙</m:t>
                              </m:r>
                            </m:e>
                          </m:d>
                        </m:oMath>
                      </m:oMathPara>
                    </a14:m>
                    <a:endParaRPr lang="en-GB" sz="1399" dirty="0"/>
                  </a:p>
                </p:txBody>
              </p:sp>
            </mc:Choice>
            <mc:Fallback xmlns="">
              <p:sp>
                <p:nvSpPr>
                  <p:cNvPr id="101" name="TextBox 100">
                    <a:extLst>
                      <a:ext uri="{FF2B5EF4-FFF2-40B4-BE49-F238E27FC236}">
                        <a16:creationId xmlns:a16="http://schemas.microsoft.com/office/drawing/2014/main" id="{D24772FA-F014-B540-8981-2CBFADC0F44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50473" y="4184728"/>
                    <a:ext cx="845920" cy="215539"/>
                  </a:xfrm>
                  <a:prstGeom prst="rect">
                    <a:avLst/>
                  </a:prstGeom>
                  <a:blipFill>
                    <a:blip r:embed="rId26"/>
                    <a:stretch>
                      <a:fillRect l="-2985" b="-5556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2EA94750-B358-DB4C-B4C0-A0D1490F5631}"/>
                </a:ext>
              </a:extLst>
            </p:cNvPr>
            <p:cNvSpPr/>
            <p:nvPr/>
          </p:nvSpPr>
          <p:spPr>
            <a:xfrm>
              <a:off x="5997173" y="3112968"/>
              <a:ext cx="2905278" cy="2866592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273844F4-5FAA-E043-A399-1DFB7804DE0A}"/>
                  </a:ext>
                </a:extLst>
              </p:cNvPr>
              <p:cNvSpPr/>
              <p:nvPr/>
            </p:nvSpPr>
            <p:spPr>
              <a:xfrm>
                <a:off x="532716" y="2797379"/>
                <a:ext cx="6615116" cy="7934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en-GB" sz="1798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sz="1798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1798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GB" sz="1798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en-GB" sz="1798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en-GB" sz="1798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798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nary>
                            <m:naryPr>
                              <m:chr m:val="∑"/>
                              <m:supHide m:val="on"/>
                              <m:ctrlPr>
                                <a:rPr lang="en-GB" sz="1798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GB" sz="1798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GB" sz="1798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en-GB" sz="1798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en-GB" sz="1798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GB" sz="1798" i="1">
                                      <a:latin typeface="Cambria Math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GB" sz="1798">
                                      <a:latin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GB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GB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GB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en-GB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GB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GB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GB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d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  <m:r>
                                        <a:rPr lang="en-GB" sz="1798" i="1">
                                          <a:latin typeface="Cambria Math" charset="0"/>
                                        </a:rPr>
                                        <m:t>∈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GB" sz="1798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Val</m:t>
                                      </m:r>
                                      <m:d>
                                        <m:dPr>
                                          <m:ctrlPr>
                                            <a:rPr lang="en-GB" sz="1798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sz="1798" i="1"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e>
                                      </m:d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GB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GB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23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GB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sz="1798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𝑇𝑟𝑎𝑣𝑒𝑙</m:t>
                                          </m:r>
                                          <m:r>
                                            <a:rPr lang="en-GB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GB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  <m:r>
                                            <a:rPr lang="en-GB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GB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</m:d>
                                    </m:e>
                                  </m:nary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en-GB" sz="1798" dirty="0"/>
              </a:p>
            </p:txBody>
          </p:sp>
        </mc:Choice>
        <mc:Fallback xmlns=""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273844F4-5FAA-E043-A399-1DFB7804DE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716" y="2797379"/>
                <a:ext cx="6615116" cy="793493"/>
              </a:xfrm>
              <a:prstGeom prst="rect">
                <a:avLst/>
              </a:prstGeom>
              <a:blipFill>
                <a:blip r:embed="rId27"/>
                <a:stretch>
                  <a:fillRect l="-5172" t="-115625" b="-15781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02F7EC91-BF2C-6049-8D0B-8E112178C395}"/>
                  </a:ext>
                </a:extLst>
              </p:cNvPr>
              <p:cNvSpPr/>
              <p:nvPr/>
            </p:nvSpPr>
            <p:spPr>
              <a:xfrm>
                <a:off x="535634" y="3591942"/>
                <a:ext cx="5700550" cy="7934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en-GB" sz="1798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sz="1798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1798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GB" sz="1798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en-GB" sz="1798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en-GB" sz="1798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798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sSubSup>
                            <m:sSubSupPr>
                              <m:ctrlP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23</m:t>
                              </m:r>
                            </m:sub>
                            <m:sup>
                              <m: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d>
                            <m:dPr>
                              <m:ctrlP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798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𝑇𝑟𝑎𝑣𝑒𝑙</m:t>
                              </m:r>
                              <m: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nary>
                            <m:naryPr>
                              <m:chr m:val="∑"/>
                              <m:supHide m:val="on"/>
                              <m:ctrlPr>
                                <a:rPr lang="en-GB" sz="1798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GB" sz="1798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GB" sz="1798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en-GB" sz="1798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en-GB" sz="1798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GB" sz="1798" i="1">
                                      <a:latin typeface="Cambria Math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GB" sz="1798">
                                      <a:latin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GB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GB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GB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en-GB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GB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GB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GB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d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en-GB" sz="1798" dirty="0"/>
              </a:p>
            </p:txBody>
          </p:sp>
        </mc:Choice>
        <mc:Fallback xmlns=""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02F7EC91-BF2C-6049-8D0B-8E112178C3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634" y="3591942"/>
                <a:ext cx="5700550" cy="793493"/>
              </a:xfrm>
              <a:prstGeom prst="rect">
                <a:avLst/>
              </a:prstGeom>
              <a:blipFill>
                <a:blip r:embed="rId28"/>
                <a:stretch>
                  <a:fillRect l="-6000" t="-117460" b="-1603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8B6A680C-CD64-CB48-9F17-6C3EA062DBAE}"/>
                  </a:ext>
                </a:extLst>
              </p:cNvPr>
              <p:cNvSpPr/>
              <p:nvPr/>
            </p:nvSpPr>
            <p:spPr>
              <a:xfrm>
                <a:off x="532714" y="4332529"/>
                <a:ext cx="3646177" cy="7934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en-GB" sz="1798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sz="1798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1798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GB" sz="1798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en-GB" sz="1798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en-GB" sz="1798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798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sSubSup>
                            <m:sSubSupPr>
                              <m:ctrlP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23</m:t>
                              </m:r>
                            </m:sub>
                            <m:sup>
                              <m: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d>
                            <m:dPr>
                              <m:ctrlP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798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𝑇𝑟𝑎𝑣𝑒𝑙</m:t>
                              </m:r>
                              <m: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sSubSup>
                            <m:sSubSupPr>
                              <m:ctrlP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bSup>
                          <m:d>
                            <m:dPr>
                              <m:ctrlP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GB" sz="1798" dirty="0"/>
              </a:p>
            </p:txBody>
          </p:sp>
        </mc:Choice>
        <mc:Fallback xmlns=""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8B6A680C-CD64-CB48-9F17-6C3EA062DB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714" y="4332529"/>
                <a:ext cx="3646177" cy="793493"/>
              </a:xfrm>
              <a:prstGeom prst="rect">
                <a:avLst/>
              </a:prstGeom>
              <a:blipFill>
                <a:blip r:embed="rId29"/>
                <a:stretch>
                  <a:fillRect l="-9375" t="-115625" b="-1562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81F4309D-0B8A-0D46-9A9F-64D3546092AA}"/>
                  </a:ext>
                </a:extLst>
              </p:cNvPr>
              <p:cNvSpPr/>
              <p:nvPr/>
            </p:nvSpPr>
            <p:spPr>
              <a:xfrm>
                <a:off x="532716" y="5109843"/>
                <a:ext cx="1530242" cy="3690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798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1798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798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en-GB" sz="1798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GB" sz="1798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798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𝑇𝑟𝑎𝑣𝑒𝑙</m:t>
                          </m:r>
                        </m:e>
                      </m:d>
                    </m:oMath>
                  </m:oMathPara>
                </a14:m>
                <a:endParaRPr lang="en-GB" sz="1798" dirty="0"/>
              </a:p>
            </p:txBody>
          </p:sp>
        </mc:Choice>
        <mc:Fallback xmlns=""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81F4309D-0B8A-0D46-9A9F-64D3546092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716" y="5109843"/>
                <a:ext cx="1530242" cy="369012"/>
              </a:xfrm>
              <a:prstGeom prst="rect">
                <a:avLst/>
              </a:prstGeom>
              <a:blipFill>
                <a:blip r:embed="rId30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B032961-744C-0048-91C4-FF4A01616025}"/>
                  </a:ext>
                </a:extLst>
              </p:cNvPr>
              <p:cNvSpPr txBox="1"/>
              <p:nvPr/>
            </p:nvSpPr>
            <p:spPr>
              <a:xfrm>
                <a:off x="4178891" y="5531910"/>
                <a:ext cx="4573688" cy="369012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GB" sz="1798" dirty="0"/>
                  <a:t>Intermediate results never larger than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798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798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GB" sz="1798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GB" sz="1798" i="1"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GB" sz="1798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798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GB" sz="1798" i="1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endParaRPr lang="en-GB" sz="1798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B032961-744C-0048-91C4-FF4A016160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8891" y="5531910"/>
                <a:ext cx="4573688" cy="369012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F0D76E6-C14F-0A44-87D8-2A2CC9A6FFD3}"/>
                  </a:ext>
                </a:extLst>
              </p:cNvPr>
              <p:cNvSpPr/>
              <p:nvPr/>
            </p:nvSpPr>
            <p:spPr>
              <a:xfrm>
                <a:off x="513664" y="5531910"/>
                <a:ext cx="2951537" cy="3690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798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1798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798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en-GB" sz="1798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d>
                        <m:dPr>
                          <m:ctrlPr>
                            <a:rPr lang="en-GB" sz="1798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798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𝑇𝑟𝑎𝑣𝑒𝑙</m:t>
                          </m:r>
                        </m:e>
                      </m:d>
                      <m:r>
                        <a:rPr lang="en-GB" sz="1798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1798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GB" sz="179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798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𝑇𝑟𝑎𝑣𝑒𝑙</m:t>
                          </m:r>
                        </m:e>
                      </m:d>
                    </m:oMath>
                  </m:oMathPara>
                </a14:m>
                <a:endParaRPr lang="en-GB" sz="1798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F0D76E6-C14F-0A44-87D8-2A2CC9A6FF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664" y="5531910"/>
                <a:ext cx="2951537" cy="369012"/>
              </a:xfrm>
              <a:prstGeom prst="rect">
                <a:avLst/>
              </a:prstGeom>
              <a:blipFill>
                <a:blip r:embed="rId32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736DF0B-C4AF-974B-80AC-9C433947D2A8}"/>
                  </a:ext>
                </a:extLst>
              </p:cNvPr>
              <p:cNvSpPr/>
              <p:nvPr/>
            </p:nvSpPr>
            <p:spPr>
              <a:xfrm>
                <a:off x="4174388" y="4332407"/>
                <a:ext cx="2476191" cy="7936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798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sz="1798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1798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GB" sz="1798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en-GB" sz="1798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en-GB" sz="1798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798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r>
                            <a:rPr lang="en-GB" sz="1798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798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𝑇𝑟𝑎𝑣𝑒𝑙</m:t>
                              </m:r>
                              <m: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736DF0B-C4AF-974B-80AC-9C433947D2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4388" y="4332407"/>
                <a:ext cx="2476191" cy="793615"/>
              </a:xfrm>
              <a:prstGeom prst="rect">
                <a:avLst/>
              </a:prstGeom>
              <a:blipFill>
                <a:blip r:embed="rId33"/>
                <a:stretch>
                  <a:fillRect l="-12245" t="-115625" b="-1562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018D6ED-AFDF-A746-9BDC-9F819B60F4CF}"/>
                  </a:ext>
                </a:extLst>
              </p:cNvPr>
              <p:cNvSpPr txBox="1"/>
              <p:nvPr/>
            </p:nvSpPr>
            <p:spPr>
              <a:xfrm>
                <a:off x="4093659" y="6298564"/>
                <a:ext cx="4003981" cy="3076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399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de-DE" sz="1399" i="1" smtClean="0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399" i="1" smtClean="0"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399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399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de-DE" sz="1399" i="1" smtClean="0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399" b="0" i="1" smtClean="0">
                          <a:latin typeface="Cambria Math" panose="02040503050406030204" pitchFamily="18" charset="0"/>
                        </a:rPr>
                        <m:t>𝑁𝑎𝑡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399" b="0" i="1" smtClean="0">
                          <a:latin typeface="Cambria Math" panose="02040503050406030204" pitchFamily="18" charset="0"/>
                        </a:rPr>
                        <m:t>𝐴𝑐𝑐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𝑆𝑖𝑐𝑘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𝑇𝑟𝑒𝑎𝑡</m:t>
                      </m:r>
                    </m:oMath>
                  </m:oMathPara>
                </a14:m>
                <a:endParaRPr lang="de-DE" sz="1399" i="1" dirty="0"/>
              </a:p>
            </p:txBody>
          </p:sp>
        </mc:Choice>
        <mc:Fallback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018D6ED-AFDF-A746-9BDC-9F819B60F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3659" y="6298564"/>
                <a:ext cx="4003981" cy="307648"/>
              </a:xfrm>
              <a:prstGeom prst="rect">
                <a:avLst/>
              </a:prstGeom>
              <a:blipFill>
                <a:blip r:embed="rId34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0755C3-C80E-2142-A9F7-71C7CE55575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PGMs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72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  <p:bldP spid="105" grpId="0"/>
      <p:bldP spid="106" grpId="0"/>
      <p:bldP spid="107" grpId="0"/>
      <p:bldP spid="2" grpId="0" animBg="1"/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68C66-6051-DB4D-BBBA-AFAB3B1CF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Propositional Graphical Models (PGMs)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625DE8-A79A-7248-BC11-70EA61BB5D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i="1" dirty="0"/>
              <a:t>Factorisation</a:t>
            </a:r>
            <a:r>
              <a:rPr lang="en-GB" dirty="0"/>
              <a:t> of a full joint according to (conditional) independences in the full joint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04281F-FAC4-924A-AE13-97D665DC7E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71A7CC1-0F64-B44D-BCDF-F204629B5517}"/>
              </a:ext>
            </a:extLst>
          </p:cNvPr>
          <p:cNvSpPr txBox="1"/>
          <p:nvPr/>
        </p:nvSpPr>
        <p:spPr>
          <a:xfrm>
            <a:off x="528111" y="5439030"/>
            <a:ext cx="3205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Full joint probability distribution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9" name="Table 78">
                <a:extLst>
                  <a:ext uri="{FF2B5EF4-FFF2-40B4-BE49-F238E27FC236}">
                    <a16:creationId xmlns:a16="http://schemas.microsoft.com/office/drawing/2014/main" id="{E81D1DB0-8C5D-D54A-B7D4-CFAA605720B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83644839"/>
                  </p:ext>
                </p:extLst>
              </p:nvPr>
            </p:nvGraphicFramePr>
            <p:xfrm>
              <a:off x="737096" y="2151303"/>
              <a:ext cx="2778570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3051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68859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708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𝑆𝑖𝑐𝑘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0.20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0.24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0.28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0.08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0.05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0.06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0.07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0.02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9" name="Table 78">
                <a:extLst>
                  <a:ext uri="{FF2B5EF4-FFF2-40B4-BE49-F238E27FC236}">
                    <a16:creationId xmlns:a16="http://schemas.microsoft.com/office/drawing/2014/main" id="{E81D1DB0-8C5D-D54A-B7D4-CFAA605720B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83644839"/>
                  </p:ext>
                </p:extLst>
              </p:nvPr>
            </p:nvGraphicFramePr>
            <p:xfrm>
              <a:off x="737096" y="2151303"/>
              <a:ext cx="2778570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3051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68859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708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1852" t="-3448" r="-305556" b="-7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83333" t="-3448" r="-150000" b="-7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224074" t="-3448" r="-83333" b="-7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388889" t="-3448" b="-7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1852" t="-103448" r="-305556" b="-6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83333" t="-103448" r="-150000" b="-6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224074" t="-103448" r="-83333" b="-6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388889" t="-103448" b="-6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1852" t="-203448" r="-305556" b="-5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83333" t="-203448" r="-150000" b="-5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224074" t="-203448" r="-83333" b="-5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388889" t="-203448" b="-5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1852" t="-303448" r="-305556" b="-4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83333" t="-303448" r="-150000" b="-4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224074" t="-303448" r="-83333" b="-49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388889" t="-303448" b="-4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1852" t="-417857" r="-305556" b="-4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83333" t="-417857" r="-150000" b="-4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224074" t="-417857" r="-83333" b="-4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388889" t="-417857" b="-4142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1852" t="-500000" r="-305556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83333" t="-500000" r="-150000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224074" t="-500000" r="-83333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388889" t="-500000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1852" t="-600000" r="-305556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83333" t="-600000" r="-15000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224074" t="-600000" r="-83333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388889" t="-600000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1852" t="-700000" r="-30555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83333" t="-700000" r="-15000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224074" t="-700000" r="-83333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388889" t="-70000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1852" t="-800000" r="-30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83333" t="-800000" r="-1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224074" t="-800000" r="-8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388889" t="-8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3CB753B7-2735-BA41-919D-1C3F001EF0FF}"/>
              </a:ext>
            </a:extLst>
          </p:cNvPr>
          <p:cNvSpPr txBox="1"/>
          <p:nvPr/>
        </p:nvSpPr>
        <p:spPr>
          <a:xfrm>
            <a:off x="6982515" y="5438738"/>
            <a:ext cx="1793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Variants of PGMs</a:t>
            </a:r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id="{D376819A-6056-8646-BCD3-235AE4F669C0}"/>
              </a:ext>
            </a:extLst>
          </p:cNvPr>
          <p:cNvSpPr/>
          <p:nvPr/>
        </p:nvSpPr>
        <p:spPr>
          <a:xfrm rot="5400000">
            <a:off x="7791258" y="1386277"/>
            <a:ext cx="243150" cy="786136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Date Placeholder 27">
            <a:extLst>
              <a:ext uri="{FF2B5EF4-FFF2-40B4-BE49-F238E27FC236}">
                <a16:creationId xmlns:a16="http://schemas.microsoft.com/office/drawing/2014/main" id="{6C09264A-1030-5C4D-9523-EEB88540143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PGMs</a:t>
            </a:r>
            <a:endParaRPr lang="en-US" dirty="0"/>
          </a:p>
        </p:txBody>
      </p:sp>
      <p:sp>
        <p:nvSpPr>
          <p:cNvPr id="29" name="Footer Placeholder 28">
            <a:extLst>
              <a:ext uri="{FF2B5EF4-FFF2-40B4-BE49-F238E27FC236}">
                <a16:creationId xmlns:a16="http://schemas.microsoft.com/office/drawing/2014/main" id="{E262AA70-8EDF-554B-9DAD-A8729114D7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58C1B19-B8B1-D540-B169-24E62DE09622}"/>
              </a:ext>
            </a:extLst>
          </p:cNvPr>
          <p:cNvGrpSpPr/>
          <p:nvPr/>
        </p:nvGrpSpPr>
        <p:grpSpPr>
          <a:xfrm>
            <a:off x="6485126" y="3602467"/>
            <a:ext cx="2891550" cy="1691424"/>
            <a:chOff x="4300239" y="2147190"/>
            <a:chExt cx="2891550" cy="1691424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AA1D627-4EF9-F948-BD21-6BC82620C569}"/>
                </a:ext>
              </a:extLst>
            </p:cNvPr>
            <p:cNvSpPr txBox="1"/>
            <p:nvPr/>
          </p:nvSpPr>
          <p:spPr>
            <a:xfrm>
              <a:off x="4688286" y="3469282"/>
              <a:ext cx="23110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Bayesian network (BN)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1948D9A5-66F9-6047-91DD-E62FB98732CF}"/>
                </a:ext>
              </a:extLst>
            </p:cNvPr>
            <p:cNvGrpSpPr/>
            <p:nvPr/>
          </p:nvGrpSpPr>
          <p:grpSpPr>
            <a:xfrm>
              <a:off x="4300239" y="2147190"/>
              <a:ext cx="2891550" cy="1289326"/>
              <a:chOff x="7696526" y="4084198"/>
              <a:chExt cx="2891550" cy="128932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Oval 61">
                    <a:extLst>
                      <a:ext uri="{FF2B5EF4-FFF2-40B4-BE49-F238E27FC236}">
                        <a16:creationId xmlns:a16="http://schemas.microsoft.com/office/drawing/2014/main" id="{5563C847-AB40-EC4D-8D7E-2827A4F9571C}"/>
                      </a:ext>
                    </a:extLst>
                  </p:cNvPr>
                  <p:cNvSpPr/>
                  <p:nvPr/>
                </p:nvSpPr>
                <p:spPr>
                  <a:xfrm>
                    <a:off x="9902372" y="4979762"/>
                    <a:ext cx="685704" cy="389513"/>
                  </a:xfrm>
                  <a:prstGeom prst="ellipse">
                    <a:avLst/>
                  </a:prstGeom>
                  <a:ln>
                    <a:solidFill>
                      <a:schemeClr val="tx1"/>
                    </a:solidFill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𝑆𝑖𝑐𝑘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2" name="Oval 61">
                    <a:extLst>
                      <a:ext uri="{FF2B5EF4-FFF2-40B4-BE49-F238E27FC236}">
                        <a16:creationId xmlns:a16="http://schemas.microsoft.com/office/drawing/2014/main" id="{5563C847-AB40-EC4D-8D7E-2827A4F9571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902372" y="4979762"/>
                    <a:ext cx="685704" cy="389513"/>
                  </a:xfrm>
                  <a:prstGeom prst="ellipse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0" name="Oval 79">
                    <a:extLst>
                      <a:ext uri="{FF2B5EF4-FFF2-40B4-BE49-F238E27FC236}">
                        <a16:creationId xmlns:a16="http://schemas.microsoft.com/office/drawing/2014/main" id="{0ED9E2DE-699E-2548-9F9C-1764D5C3996A}"/>
                      </a:ext>
                    </a:extLst>
                  </p:cNvPr>
                  <p:cNvSpPr/>
                  <p:nvPr/>
                </p:nvSpPr>
                <p:spPr>
                  <a:xfrm>
                    <a:off x="7696526" y="4984011"/>
                    <a:ext cx="1049430" cy="389513"/>
                  </a:xfrm>
                  <a:prstGeom prst="ellipse">
                    <a:avLst/>
                  </a:prstGeom>
                  <a:ln>
                    <a:solidFill>
                      <a:schemeClr val="tx1"/>
                    </a:solidFill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80" name="Oval 79">
                    <a:extLst>
                      <a:ext uri="{FF2B5EF4-FFF2-40B4-BE49-F238E27FC236}">
                        <a16:creationId xmlns:a16="http://schemas.microsoft.com/office/drawing/2014/main" id="{0ED9E2DE-699E-2548-9F9C-1764D5C3996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96526" y="4984011"/>
                    <a:ext cx="1049430" cy="389513"/>
                  </a:xfrm>
                  <a:prstGeom prst="ellipse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1" name="Oval 80">
                    <a:extLst>
                      <a:ext uri="{FF2B5EF4-FFF2-40B4-BE49-F238E27FC236}">
                        <a16:creationId xmlns:a16="http://schemas.microsoft.com/office/drawing/2014/main" id="{26CAF3B7-187A-2549-A128-E6951C1EE7F0}"/>
                      </a:ext>
                    </a:extLst>
                  </p:cNvPr>
                  <p:cNvSpPr/>
                  <p:nvPr/>
                </p:nvSpPr>
                <p:spPr>
                  <a:xfrm>
                    <a:off x="8860758" y="4084198"/>
                    <a:ext cx="758649" cy="389513"/>
                  </a:xfrm>
                  <a:prstGeom prst="ellipse">
                    <a:avLst/>
                  </a:prstGeom>
                  <a:ln>
                    <a:solidFill>
                      <a:schemeClr val="tx1"/>
                    </a:solidFill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59" name="Oval 158">
                    <a:extLst>
                      <a:ext uri="{FF2B5EF4-FFF2-40B4-BE49-F238E27FC236}">
                        <a16:creationId xmlns:a16="http://schemas.microsoft.com/office/drawing/2014/main" id="{BA57A76A-1A60-8D4B-A7E5-0DE4E3A414C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860758" y="4084198"/>
                    <a:ext cx="758649" cy="389513"/>
                  </a:xfrm>
                  <a:prstGeom prst="ellipse">
                    <a:avLst/>
                  </a:prstGeom>
                  <a:blipFill>
                    <a:blip r:embed="rId10"/>
                    <a:stretch>
                      <a:fillRect b="-6250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95908B9E-7703-A34D-B571-77905F545DF4}"/>
                  </a:ext>
                </a:extLst>
              </p:cNvPr>
              <p:cNvCxnSpPr>
                <a:cxnSpLocks/>
                <a:stCxn id="80" idx="0"/>
                <a:endCxn id="81" idx="3"/>
              </p:cNvCxnSpPr>
              <p:nvPr/>
            </p:nvCxnSpPr>
            <p:spPr>
              <a:xfrm flipV="1">
                <a:off x="8221241" y="4416668"/>
                <a:ext cx="750619" cy="567343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9A7613C1-3C6B-0945-B044-51F81A111042}"/>
                  </a:ext>
                </a:extLst>
              </p:cNvPr>
              <p:cNvCxnSpPr>
                <a:cxnSpLocks/>
                <a:stCxn id="62" idx="0"/>
                <a:endCxn id="81" idx="5"/>
              </p:cNvCxnSpPr>
              <p:nvPr/>
            </p:nvCxnSpPr>
            <p:spPr>
              <a:xfrm flipH="1" flipV="1">
                <a:off x="9508305" y="4416668"/>
                <a:ext cx="736919" cy="563094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D0E3E66-1B6D-9841-97B4-645CF992E3CC}"/>
              </a:ext>
            </a:extLst>
          </p:cNvPr>
          <p:cNvGrpSpPr/>
          <p:nvPr/>
        </p:nvGrpSpPr>
        <p:grpSpPr>
          <a:xfrm>
            <a:off x="8592037" y="2149030"/>
            <a:ext cx="2891550" cy="1695673"/>
            <a:chOff x="8592037" y="2149030"/>
            <a:chExt cx="2891550" cy="1695673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08511FF7-B26F-5A4F-9DBF-845CF98325E9}"/>
                </a:ext>
              </a:extLst>
            </p:cNvPr>
            <p:cNvSpPr txBox="1"/>
            <p:nvPr/>
          </p:nvSpPr>
          <p:spPr>
            <a:xfrm>
              <a:off x="9058826" y="3475371"/>
              <a:ext cx="22692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Markov network (MN)</a:t>
              </a:r>
            </a:p>
          </p:txBody>
        </p: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B9F85D66-407C-C440-A737-5A3C49126ABC}"/>
                </a:ext>
              </a:extLst>
            </p:cNvPr>
            <p:cNvGrpSpPr/>
            <p:nvPr/>
          </p:nvGrpSpPr>
          <p:grpSpPr>
            <a:xfrm>
              <a:off x="8592037" y="2149030"/>
              <a:ext cx="2891550" cy="1289326"/>
              <a:chOff x="7638655" y="4084198"/>
              <a:chExt cx="2891550" cy="128932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9" name="Oval 98">
                    <a:extLst>
                      <a:ext uri="{FF2B5EF4-FFF2-40B4-BE49-F238E27FC236}">
                        <a16:creationId xmlns:a16="http://schemas.microsoft.com/office/drawing/2014/main" id="{E69BF38D-F7EC-8647-B90F-85F225509F65}"/>
                      </a:ext>
                    </a:extLst>
                  </p:cNvPr>
                  <p:cNvSpPr/>
                  <p:nvPr/>
                </p:nvSpPr>
                <p:spPr>
                  <a:xfrm>
                    <a:off x="9844501" y="4979762"/>
                    <a:ext cx="685704" cy="389513"/>
                  </a:xfrm>
                  <a:prstGeom prst="ellipse">
                    <a:avLst/>
                  </a:prstGeom>
                  <a:ln>
                    <a:solidFill>
                      <a:schemeClr val="tx1"/>
                    </a:solidFill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𝑆𝑖𝑐𝑘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9" name="Oval 98">
                    <a:extLst>
                      <a:ext uri="{FF2B5EF4-FFF2-40B4-BE49-F238E27FC236}">
                        <a16:creationId xmlns:a16="http://schemas.microsoft.com/office/drawing/2014/main" id="{E69BF38D-F7EC-8647-B90F-85F225509F6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844501" y="4979762"/>
                    <a:ext cx="685704" cy="389513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0" name="Oval 99">
                    <a:extLst>
                      <a:ext uri="{FF2B5EF4-FFF2-40B4-BE49-F238E27FC236}">
                        <a16:creationId xmlns:a16="http://schemas.microsoft.com/office/drawing/2014/main" id="{DB19E738-B082-0B45-AD92-C95E6429925F}"/>
                      </a:ext>
                    </a:extLst>
                  </p:cNvPr>
                  <p:cNvSpPr/>
                  <p:nvPr/>
                </p:nvSpPr>
                <p:spPr>
                  <a:xfrm>
                    <a:off x="7638655" y="4984011"/>
                    <a:ext cx="1049430" cy="389513"/>
                  </a:xfrm>
                  <a:prstGeom prst="ellipse">
                    <a:avLst/>
                  </a:prstGeom>
                  <a:ln>
                    <a:solidFill>
                      <a:schemeClr val="tx1"/>
                    </a:solidFill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00" name="Oval 99">
                    <a:extLst>
                      <a:ext uri="{FF2B5EF4-FFF2-40B4-BE49-F238E27FC236}">
                        <a16:creationId xmlns:a16="http://schemas.microsoft.com/office/drawing/2014/main" id="{DB19E738-B082-0B45-AD92-C95E6429925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38655" y="4984011"/>
                    <a:ext cx="1049430" cy="389513"/>
                  </a:xfrm>
                  <a:prstGeom prst="ellipse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1" name="Oval 100">
                    <a:extLst>
                      <a:ext uri="{FF2B5EF4-FFF2-40B4-BE49-F238E27FC236}">
                        <a16:creationId xmlns:a16="http://schemas.microsoft.com/office/drawing/2014/main" id="{77104E12-3FB5-2F46-8327-BE918987DE4A}"/>
                      </a:ext>
                    </a:extLst>
                  </p:cNvPr>
                  <p:cNvSpPr/>
                  <p:nvPr/>
                </p:nvSpPr>
                <p:spPr>
                  <a:xfrm>
                    <a:off x="8860758" y="4084198"/>
                    <a:ext cx="758649" cy="389513"/>
                  </a:xfrm>
                  <a:prstGeom prst="ellipse">
                    <a:avLst/>
                  </a:prstGeom>
                  <a:ln>
                    <a:solidFill>
                      <a:schemeClr val="tx1"/>
                    </a:solidFill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59" name="Oval 158">
                    <a:extLst>
                      <a:ext uri="{FF2B5EF4-FFF2-40B4-BE49-F238E27FC236}">
                        <a16:creationId xmlns:a16="http://schemas.microsoft.com/office/drawing/2014/main" id="{BA57A76A-1A60-8D4B-A7E5-0DE4E3A414C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860758" y="4084198"/>
                    <a:ext cx="758649" cy="389513"/>
                  </a:xfrm>
                  <a:prstGeom prst="ellipse">
                    <a:avLst/>
                  </a:prstGeom>
                  <a:blipFill>
                    <a:blip r:embed="rId10"/>
                    <a:stretch>
                      <a:fillRect b="-6250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5F46526A-5BA4-3141-BD94-3E91A36BEF84}"/>
                  </a:ext>
                </a:extLst>
              </p:cNvPr>
              <p:cNvCxnSpPr>
                <a:cxnSpLocks/>
                <a:stCxn id="100" idx="0"/>
                <a:endCxn id="101" idx="3"/>
              </p:cNvCxnSpPr>
              <p:nvPr/>
            </p:nvCxnSpPr>
            <p:spPr>
              <a:xfrm flipV="1">
                <a:off x="8163370" y="4416668"/>
                <a:ext cx="808490" cy="5673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24C1CCF6-389B-2144-88B5-77B7440041D3}"/>
                  </a:ext>
                </a:extLst>
              </p:cNvPr>
              <p:cNvCxnSpPr>
                <a:cxnSpLocks/>
                <a:stCxn id="99" idx="0"/>
                <a:endCxn id="101" idx="5"/>
              </p:cNvCxnSpPr>
              <p:nvPr/>
            </p:nvCxnSpPr>
            <p:spPr>
              <a:xfrm flipH="1" flipV="1">
                <a:off x="9508305" y="4416668"/>
                <a:ext cx="679048" cy="56309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4B172E54-2B9B-AD4D-AD23-F20B1E4840CF}"/>
              </a:ext>
            </a:extLst>
          </p:cNvPr>
          <p:cNvGrpSpPr/>
          <p:nvPr/>
        </p:nvGrpSpPr>
        <p:grpSpPr>
          <a:xfrm>
            <a:off x="4640425" y="2153961"/>
            <a:ext cx="2891550" cy="1696793"/>
            <a:chOff x="4640425" y="2153961"/>
            <a:chExt cx="2891550" cy="1696793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094BE5E0-6858-FD45-B10F-626147768436}"/>
                </a:ext>
              </a:extLst>
            </p:cNvPr>
            <p:cNvSpPr txBox="1"/>
            <p:nvPr/>
          </p:nvSpPr>
          <p:spPr>
            <a:xfrm>
              <a:off x="5304896" y="3481422"/>
              <a:ext cx="1804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Factor graph (FG)</a:t>
              </a: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48AE2E21-D085-6A4B-943F-C632ED5DA561}"/>
                </a:ext>
              </a:extLst>
            </p:cNvPr>
            <p:cNvGrpSpPr/>
            <p:nvPr/>
          </p:nvGrpSpPr>
          <p:grpSpPr>
            <a:xfrm>
              <a:off x="4640425" y="2153961"/>
              <a:ext cx="2891550" cy="1289326"/>
              <a:chOff x="4640425" y="2153961"/>
              <a:chExt cx="2891550" cy="128932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9" name="Oval 88">
                    <a:extLst>
                      <a:ext uri="{FF2B5EF4-FFF2-40B4-BE49-F238E27FC236}">
                        <a16:creationId xmlns:a16="http://schemas.microsoft.com/office/drawing/2014/main" id="{25BB2285-E693-D943-9B6A-2498DD5A801C}"/>
                      </a:ext>
                    </a:extLst>
                  </p:cNvPr>
                  <p:cNvSpPr/>
                  <p:nvPr/>
                </p:nvSpPr>
                <p:spPr>
                  <a:xfrm>
                    <a:off x="6846271" y="3049525"/>
                    <a:ext cx="685704" cy="389513"/>
                  </a:xfrm>
                  <a:prstGeom prst="ellipse">
                    <a:avLst/>
                  </a:prstGeom>
                  <a:ln>
                    <a:solidFill>
                      <a:schemeClr val="tx1"/>
                    </a:solidFill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𝑆𝑖𝑐𝑘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89" name="Oval 88">
                    <a:extLst>
                      <a:ext uri="{FF2B5EF4-FFF2-40B4-BE49-F238E27FC236}">
                        <a16:creationId xmlns:a16="http://schemas.microsoft.com/office/drawing/2014/main" id="{25BB2285-E693-D943-9B6A-2498DD5A801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46271" y="3049525"/>
                    <a:ext cx="685704" cy="389513"/>
                  </a:xfrm>
                  <a:prstGeom prst="ellipse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0" name="Oval 89">
                    <a:extLst>
                      <a:ext uri="{FF2B5EF4-FFF2-40B4-BE49-F238E27FC236}">
                        <a16:creationId xmlns:a16="http://schemas.microsoft.com/office/drawing/2014/main" id="{A8373139-1FFE-6742-8141-9093DD12C1CB}"/>
                      </a:ext>
                    </a:extLst>
                  </p:cNvPr>
                  <p:cNvSpPr/>
                  <p:nvPr/>
                </p:nvSpPr>
                <p:spPr>
                  <a:xfrm>
                    <a:off x="4640425" y="3053774"/>
                    <a:ext cx="1049430" cy="389513"/>
                  </a:xfrm>
                  <a:prstGeom prst="ellipse">
                    <a:avLst/>
                  </a:prstGeom>
                  <a:ln>
                    <a:solidFill>
                      <a:schemeClr val="tx1"/>
                    </a:solidFill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0" name="Oval 89">
                    <a:extLst>
                      <a:ext uri="{FF2B5EF4-FFF2-40B4-BE49-F238E27FC236}">
                        <a16:creationId xmlns:a16="http://schemas.microsoft.com/office/drawing/2014/main" id="{A8373139-1FFE-6742-8141-9093DD12C1C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40425" y="3053774"/>
                    <a:ext cx="1049430" cy="389513"/>
                  </a:xfrm>
                  <a:prstGeom prst="ellipse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1" name="Oval 90">
                    <a:extLst>
                      <a:ext uri="{FF2B5EF4-FFF2-40B4-BE49-F238E27FC236}">
                        <a16:creationId xmlns:a16="http://schemas.microsoft.com/office/drawing/2014/main" id="{CFBCD3DB-E131-C248-A9B5-2C6828638727}"/>
                      </a:ext>
                    </a:extLst>
                  </p:cNvPr>
                  <p:cNvSpPr/>
                  <p:nvPr/>
                </p:nvSpPr>
                <p:spPr>
                  <a:xfrm>
                    <a:off x="5827806" y="2153961"/>
                    <a:ext cx="758649" cy="389513"/>
                  </a:xfrm>
                  <a:prstGeom prst="ellipse">
                    <a:avLst/>
                  </a:prstGeom>
                  <a:ln>
                    <a:solidFill>
                      <a:schemeClr val="tx1"/>
                    </a:solidFill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1" name="Oval 90">
                    <a:extLst>
                      <a:ext uri="{FF2B5EF4-FFF2-40B4-BE49-F238E27FC236}">
                        <a16:creationId xmlns:a16="http://schemas.microsoft.com/office/drawing/2014/main" id="{CFBCD3DB-E131-C248-A9B5-2C682863872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27806" y="2153961"/>
                    <a:ext cx="758649" cy="389513"/>
                  </a:xfrm>
                  <a:prstGeom prst="ellipse">
                    <a:avLst/>
                  </a:prstGeom>
                  <a:blipFill>
                    <a:blip r:embed="rId22"/>
                    <a:stretch>
                      <a:fillRect b="-9375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9FAB32D6-B741-E34A-A48E-3B6A9603F287}"/>
                  </a:ext>
                </a:extLst>
              </p:cNvPr>
              <p:cNvCxnSpPr>
                <a:cxnSpLocks/>
                <a:stCxn id="90" idx="0"/>
                <a:endCxn id="96" idx="2"/>
              </p:cNvCxnSpPr>
              <p:nvPr/>
            </p:nvCxnSpPr>
            <p:spPr>
              <a:xfrm flipH="1" flipV="1">
                <a:off x="5165000" y="2828927"/>
                <a:ext cx="140" cy="22484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78D18788-1C2C-5141-8E26-D7E74A9BF7E6}"/>
                  </a:ext>
                </a:extLst>
              </p:cNvPr>
              <p:cNvCxnSpPr>
                <a:cxnSpLocks/>
                <a:stCxn id="91" idx="3"/>
                <a:endCxn id="96" idx="0"/>
              </p:cNvCxnSpPr>
              <p:nvPr/>
            </p:nvCxnSpPr>
            <p:spPr>
              <a:xfrm flipH="1">
                <a:off x="5165000" y="2486431"/>
                <a:ext cx="773908" cy="19849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AAA7719B-B1EA-F64D-9E84-3DBA10C3FDA9}"/>
                  </a:ext>
                </a:extLst>
              </p:cNvPr>
              <p:cNvCxnSpPr>
                <a:cxnSpLocks/>
                <a:stCxn id="89" idx="0"/>
                <a:endCxn id="105" idx="2"/>
              </p:cNvCxnSpPr>
              <p:nvPr/>
            </p:nvCxnSpPr>
            <p:spPr>
              <a:xfrm flipH="1" flipV="1">
                <a:off x="7188983" y="2824678"/>
                <a:ext cx="140" cy="22484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4D5CD6A3-C679-A74E-BE85-E0DF9F5B4C56}"/>
                  </a:ext>
                </a:extLst>
              </p:cNvPr>
              <p:cNvSpPr/>
              <p:nvPr/>
            </p:nvSpPr>
            <p:spPr>
              <a:xfrm>
                <a:off x="5093000" y="268492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B9C08052-330E-1849-A154-CEE3B03EAEA5}"/>
                  </a:ext>
                </a:extLst>
              </p:cNvPr>
              <p:cNvCxnSpPr>
                <a:cxnSpLocks/>
                <a:stCxn id="91" idx="5"/>
                <a:endCxn id="105" idx="0"/>
              </p:cNvCxnSpPr>
              <p:nvPr/>
            </p:nvCxnSpPr>
            <p:spPr>
              <a:xfrm>
                <a:off x="6475353" y="2486431"/>
                <a:ext cx="713630" cy="19424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26A973BB-6789-CD4D-BD7A-D26A6E0743CA}"/>
                  </a:ext>
                </a:extLst>
              </p:cNvPr>
              <p:cNvSpPr/>
              <p:nvPr/>
            </p:nvSpPr>
            <p:spPr>
              <a:xfrm>
                <a:off x="7116983" y="2680678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A0431040-6B9F-CF44-A584-0FA8EE80D841}"/>
                  </a:ext>
                </a:extLst>
              </p:cNvPr>
              <p:cNvCxnSpPr>
                <a:cxnSpLocks/>
                <a:stCxn id="91" idx="6"/>
                <a:endCxn id="107" idx="1"/>
              </p:cNvCxnSpPr>
              <p:nvPr/>
            </p:nvCxnSpPr>
            <p:spPr>
              <a:xfrm flipV="1">
                <a:off x="6586455" y="2348717"/>
                <a:ext cx="245713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2EA0D50B-2123-8C45-A84F-F35CA00BA6D5}"/>
                  </a:ext>
                </a:extLst>
              </p:cNvPr>
              <p:cNvSpPr/>
              <p:nvPr/>
            </p:nvSpPr>
            <p:spPr>
              <a:xfrm>
                <a:off x="6832168" y="2276717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60459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C110B-F496-E643-8BA2-1D1DE1CBA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VE with Evidence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7671FE8-4DE3-4940-801E-231952CB71F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Absorb each observation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GB" b="1" i="1"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en-GB" dirty="0"/>
                  <a:t> in each factor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GB" b="0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𝑟𝑣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≠∅</m:t>
                    </m:r>
                  </m:oMath>
                </a14:m>
                <a:endParaRPr lang="en-GB" dirty="0"/>
              </a:p>
              <a:p>
                <a:pPr marL="990067" lvl="2" indent="-457200">
                  <a:buFont typeface="+mj-lt"/>
                  <a:buAutoNum type="arabicPeriod"/>
                </a:pPr>
                <a:r>
                  <a:rPr lang="en-GB" dirty="0"/>
                  <a:t>Drop rows with </a:t>
                </a: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GB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GB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GB" dirty="0"/>
                  <a:t> ➝ select all row with </a:t>
                </a: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GB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: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</m:d>
                  </m:oMath>
                </a14:m>
                <a:endParaRPr lang="en-GB" dirty="0"/>
              </a:p>
              <a:p>
                <a:pPr marL="990067" lvl="2" indent="-457200">
                  <a:buFont typeface="+mj-lt"/>
                  <a:buAutoNum type="arabicPeriod"/>
                </a:pPr>
                <a:r>
                  <a:rPr lang="en-GB" dirty="0"/>
                  <a:t>Drop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GB" dirty="0"/>
                  <a:t> ➝ project result onto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𝑟𝑣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r>
                  <a:rPr lang="en-GB" dirty="0"/>
                  <a:t>: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𝑟𝑣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</m:d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∖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sub>
                    </m:sSub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Example: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</m:e>
                      <m:e>
                        <m:r>
                          <a:rPr lang="en-GB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𝑠𝑖𝑐𝑘</m:t>
                        </m:r>
                      </m:e>
                    </m:d>
                  </m:oMath>
                </a14:m>
                <a:r>
                  <a:rPr lang="en-GB" dirty="0"/>
                  <a:t> ➝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GB" dirty="0"/>
                  <a:t> have to absorb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𝑠𝑖𝑐𝑘</m:t>
                    </m:r>
                  </m:oMath>
                </a14:m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7671FE8-4DE3-4940-801E-231952CB71F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B5EE6-83DC-0148-815C-F756815509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A74EA6-7322-F545-974A-815B9CCBB1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en-GB" sz="1598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40</a:t>
            </a:fld>
            <a:r>
              <a:rPr lang="en-GB" dirty="0"/>
              <a:t> </a:t>
            </a:r>
            <a:endParaRPr lang="en-GB" sz="1399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04966DB-A0AF-4140-93C4-30CAD2D43367}"/>
              </a:ext>
            </a:extLst>
          </p:cNvPr>
          <p:cNvGrpSpPr/>
          <p:nvPr/>
        </p:nvGrpSpPr>
        <p:grpSpPr>
          <a:xfrm>
            <a:off x="9254052" y="3314949"/>
            <a:ext cx="2577623" cy="2588388"/>
            <a:chOff x="5901425" y="2314993"/>
            <a:chExt cx="2580308" cy="2591084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9383BC1B-C1BB-B84C-B65D-A70EAD010A0F}"/>
                </a:ext>
              </a:extLst>
            </p:cNvPr>
            <p:cNvGrpSpPr/>
            <p:nvPr/>
          </p:nvGrpSpPr>
          <p:grpSpPr>
            <a:xfrm>
              <a:off x="5901425" y="2314993"/>
              <a:ext cx="2580308" cy="2591084"/>
              <a:chOff x="5863640" y="2314993"/>
              <a:chExt cx="2580308" cy="2591084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1F762A84-008B-3A49-8715-A6ED2FB6539D}"/>
                      </a:ext>
                    </a:extLst>
                  </p:cNvPr>
                  <p:cNvSpPr txBox="1"/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5859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b="0" i="1" smtClean="0">
                              <a:latin typeface="Cambria Math" panose="02040503050406030204" pitchFamily="18" charset="0"/>
                            </a:rPr>
                            <m:t>𝑁𝑎𝑡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1F762A84-008B-3A49-8715-A6ED2FB6539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426B89F2-965E-754C-BB03-7E7C0FD3D378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798" i="1">
                              <a:solidFill>
                                <a:schemeClr val="bg2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426B89F2-965E-754C-BB03-7E7C0FD3D37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C0FBCD1C-4008-454D-8635-514889526241}"/>
                  </a:ext>
                </a:extLst>
              </p:cNvPr>
              <p:cNvCxnSpPr>
                <a:cxnSpLocks/>
                <a:stCxn id="42" idx="5"/>
                <a:endCxn id="64" idx="1"/>
              </p:cNvCxnSpPr>
              <p:nvPr/>
            </p:nvCxnSpPr>
            <p:spPr>
              <a:xfrm>
                <a:off x="6693294" y="3970904"/>
                <a:ext cx="226213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B32612E9-4812-FA48-A176-1E531291097F}"/>
                  </a:ext>
                </a:extLst>
              </p:cNvPr>
              <p:cNvCxnSpPr>
                <a:cxnSpLocks/>
                <a:stCxn id="64" idx="0"/>
                <a:endCxn id="57" idx="4"/>
              </p:cNvCxnSpPr>
              <p:nvPr/>
            </p:nvCxnSpPr>
            <p:spPr>
              <a:xfrm flipV="1">
                <a:off x="6991507" y="3638434"/>
                <a:ext cx="173688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F0BBD538-B0DE-DD4A-8910-C2EFD7D8F9FA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902756"/>
                <a:chOff x="7061843" y="2615881"/>
                <a:chExt cx="963251" cy="902756"/>
              </a:xfrm>
            </p:grpSpPr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C9F2036C-3515-4F4E-8DAC-B8511DEDD003}"/>
                    </a:ext>
                  </a:extLst>
                </p:cNvPr>
                <p:cNvSpPr/>
                <p:nvPr/>
              </p:nvSpPr>
              <p:spPr>
                <a:xfrm>
                  <a:off x="7881094" y="337463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7" name="TextBox 66">
                      <a:extLst>
                        <a:ext uri="{FF2B5EF4-FFF2-40B4-BE49-F238E27FC236}">
                          <a16:creationId xmlns:a16="http://schemas.microsoft.com/office/drawing/2014/main" id="{A7C2D923-A87E-3943-B2E9-CC7676DE61A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GB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13" name="TextBox 112">
                      <a:extLst>
                        <a:ext uri="{FF2B5EF4-FFF2-40B4-BE49-F238E27FC236}">
                          <a16:creationId xmlns:a16="http://schemas.microsoft.com/office/drawing/2014/main" id="{067500F4-6D6E-E240-BAF7-411FF819E0B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4000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0AFF16F9-119F-6D44-93EE-02F45D2B5F35}"/>
                  </a:ext>
                </a:extLst>
              </p:cNvPr>
              <p:cNvGrpSpPr/>
              <p:nvPr/>
            </p:nvGrpSpPr>
            <p:grpSpPr>
              <a:xfrm>
                <a:off x="6704298" y="4112587"/>
                <a:ext cx="359209" cy="358866"/>
                <a:chOff x="6704298" y="4112587"/>
                <a:chExt cx="359209" cy="358866"/>
              </a:xfrm>
            </p:grpSpPr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78BE9EC8-494B-A74C-B9A1-F188F5BBD95F}"/>
                    </a:ext>
                  </a:extLst>
                </p:cNvPr>
                <p:cNvSpPr/>
                <p:nvPr/>
              </p:nvSpPr>
              <p:spPr>
                <a:xfrm>
                  <a:off x="6919507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5" name="TextBox 64">
                      <a:extLst>
                        <a:ext uri="{FF2B5EF4-FFF2-40B4-BE49-F238E27FC236}">
                          <a16:creationId xmlns:a16="http://schemas.microsoft.com/office/drawing/2014/main" id="{CB0B1571-06DF-D944-AFD6-B5CADC8E2BD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GB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65" name="TextBox 64">
                      <a:extLst>
                        <a:ext uri="{FF2B5EF4-FFF2-40B4-BE49-F238E27FC236}">
                          <a16:creationId xmlns:a16="http://schemas.microsoft.com/office/drawing/2014/main" id="{CB0B1571-06DF-D944-AFD6-B5CADC8E2BD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 l="-31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85114513-CF25-2940-B309-F1F9FDE47DBE}"/>
                  </a:ext>
                </a:extLst>
              </p:cNvPr>
              <p:cNvCxnSpPr>
                <a:cxnSpLocks/>
                <a:stCxn id="57" idx="0"/>
                <a:endCxn id="62" idx="2"/>
              </p:cNvCxnSpPr>
              <p:nvPr/>
            </p:nvCxnSpPr>
            <p:spPr>
              <a:xfrm flipV="1">
                <a:off x="7165195" y="3016120"/>
                <a:ext cx="0" cy="232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BEEA68C3-0963-3040-9A75-B99A83789119}"/>
                  </a:ext>
                </a:extLst>
              </p:cNvPr>
              <p:cNvCxnSpPr>
                <a:cxnSpLocks/>
                <a:stCxn id="62" idx="1"/>
                <a:endCxn id="41" idx="5"/>
              </p:cNvCxnSpPr>
              <p:nvPr/>
            </p:nvCxnSpPr>
            <p:spPr>
              <a:xfrm flipH="1" flipV="1">
                <a:off x="6704298" y="2648200"/>
                <a:ext cx="388897" cy="2959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C19D4EAF-1C4C-6E46-A584-76B45ADC1CA1}"/>
                  </a:ext>
                </a:extLst>
              </p:cNvPr>
              <p:cNvCxnSpPr>
                <a:cxnSpLocks/>
                <a:stCxn id="55" idx="3"/>
                <a:endCxn id="62" idx="3"/>
              </p:cNvCxnSpPr>
              <p:nvPr/>
            </p:nvCxnSpPr>
            <p:spPr>
              <a:xfrm flipH="1">
                <a:off x="7237195" y="2647463"/>
                <a:ext cx="372245" cy="2966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859E2DF8-15A7-D345-AEC7-9E06C2F9D5E6}"/>
                  </a:ext>
                </a:extLst>
              </p:cNvPr>
              <p:cNvCxnSpPr>
                <a:cxnSpLocks/>
                <a:stCxn id="57" idx="4"/>
                <a:endCxn id="60" idx="0"/>
              </p:cNvCxnSpPr>
              <p:nvPr/>
            </p:nvCxnSpPr>
            <p:spPr>
              <a:xfrm>
                <a:off x="7165195" y="3638434"/>
                <a:ext cx="148650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C3425A3A-6E93-7B49-90E5-E2760FFB4C98}"/>
                  </a:ext>
                </a:extLst>
              </p:cNvPr>
              <p:cNvCxnSpPr>
                <a:cxnSpLocks/>
                <a:stCxn id="58" idx="0"/>
                <a:endCxn id="60" idx="2"/>
              </p:cNvCxnSpPr>
              <p:nvPr/>
            </p:nvCxnSpPr>
            <p:spPr>
              <a:xfrm flipV="1">
                <a:off x="7163998" y="4256587"/>
                <a:ext cx="149847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F98595BC-EC61-1F46-AFD8-53D20499D69E}"/>
                  </a:ext>
                </a:extLst>
              </p:cNvPr>
              <p:cNvCxnSpPr>
                <a:cxnSpLocks/>
                <a:stCxn id="60" idx="3"/>
                <a:endCxn id="56" idx="3"/>
              </p:cNvCxnSpPr>
              <p:nvPr/>
            </p:nvCxnSpPr>
            <p:spPr>
              <a:xfrm flipV="1">
                <a:off x="7385845" y="3970904"/>
                <a:ext cx="228449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4C1ED002-ADFB-F849-AE17-F4FEE8394B62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196348" cy="676957"/>
                <a:chOff x="7093195" y="2872120"/>
                <a:chExt cx="1196348" cy="676957"/>
              </a:xfrm>
            </p:grpSpPr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5C67BD75-F8E1-274B-AB58-1B881240AD50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3" name="TextBox 62">
                      <a:extLst>
                        <a:ext uri="{FF2B5EF4-FFF2-40B4-BE49-F238E27FC236}">
                          <a16:creationId xmlns:a16="http://schemas.microsoft.com/office/drawing/2014/main" id="{3E082786-E502-EE42-98A8-11B6ABAF93F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GB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AD0C8622-B55E-5F48-82A5-9100A8EBAEC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D49F8F90-E8D7-E04F-B688-77953CC321E6}"/>
                  </a:ext>
                </a:extLst>
              </p:cNvPr>
              <p:cNvGrpSpPr/>
              <p:nvPr/>
            </p:nvGrpSpPr>
            <p:grpSpPr>
              <a:xfrm>
                <a:off x="7241845" y="4112587"/>
                <a:ext cx="355334" cy="358866"/>
                <a:chOff x="7241845" y="4112587"/>
                <a:chExt cx="355334" cy="358866"/>
              </a:xfrm>
            </p:grpSpPr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EE406407-38E6-6743-A2FE-AC8AF6F33D99}"/>
                    </a:ext>
                  </a:extLst>
                </p:cNvPr>
                <p:cNvSpPr/>
                <p:nvPr/>
              </p:nvSpPr>
              <p:spPr>
                <a:xfrm>
                  <a:off x="7241845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1" name="TextBox 60">
                      <a:extLst>
                        <a:ext uri="{FF2B5EF4-FFF2-40B4-BE49-F238E27FC236}">
                          <a16:creationId xmlns:a16="http://schemas.microsoft.com/office/drawing/2014/main" id="{FCBE2C25-B1AB-D148-878B-0EDFD8A70AF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GB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14" name="TextBox 113">
                      <a:extLst>
                        <a:ext uri="{FF2B5EF4-FFF2-40B4-BE49-F238E27FC236}">
                          <a16:creationId xmlns:a16="http://schemas.microsoft.com/office/drawing/2014/main" id="{6B3C1560-5B4F-E84D-A096-411F806750D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blipFill>
                      <a:blip r:embed="rId20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5" name="TextBox 54">
                    <a:extLst>
                      <a:ext uri="{FF2B5EF4-FFF2-40B4-BE49-F238E27FC236}">
                        <a16:creationId xmlns:a16="http://schemas.microsoft.com/office/drawing/2014/main" id="{318124E5-BA80-9544-A0D6-3FCC9CC2B78D}"/>
                      </a:ext>
                    </a:extLst>
                  </p:cNvPr>
                  <p:cNvSpPr txBox="1"/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b="0" i="1" smtClean="0">
                              <a:latin typeface="Cambria Math" panose="02040503050406030204" pitchFamily="18" charset="0"/>
                            </a:rPr>
                            <m:t>𝐴𝑐𝑐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>
              <p:sp>
                <p:nvSpPr>
                  <p:cNvPr id="55" name="TextBox 54">
                    <a:extLst>
                      <a:ext uri="{FF2B5EF4-FFF2-40B4-BE49-F238E27FC236}">
                        <a16:creationId xmlns:a16="http://schemas.microsoft.com/office/drawing/2014/main" id="{318124E5-BA80-9544-A0D6-3FCC9CC2B78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blipFill>
                    <a:blip r:embed="rId21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TextBox 55">
                    <a:extLst>
                      <a:ext uri="{FF2B5EF4-FFF2-40B4-BE49-F238E27FC236}">
                        <a16:creationId xmlns:a16="http://schemas.microsoft.com/office/drawing/2014/main" id="{E1E6EC45-4C64-CA41-B2E9-B7726448BCEB}"/>
                      </a:ext>
                    </a:extLst>
                  </p:cNvPr>
                  <p:cNvSpPr txBox="1"/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798" i="1">
                              <a:latin typeface="Cambria Math" charset="0"/>
                            </a:rPr>
                            <m:t>𝑇𝑟𝑒𝑎𝑡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1669E517-5AE4-D84D-820D-6887B8FF4E5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blipFill>
                    <a:blip r:embed="rId22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9A2250FC-BD9A-754E-8532-A05341655EDD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798" i="1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9A2250FC-BD9A-754E-8532-A05341655ED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blipFill>
                    <a:blip r:embed="rId23"/>
                    <a:stretch>
                      <a:fillRect b="-6250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>
                    <a:extLst>
                      <a:ext uri="{FF2B5EF4-FFF2-40B4-BE49-F238E27FC236}">
                        <a16:creationId xmlns:a16="http://schemas.microsoft.com/office/drawing/2014/main" id="{F065E87A-99B4-064F-A8CF-2A8E50633B46}"/>
                      </a:ext>
                    </a:extLst>
                  </p:cNvPr>
                  <p:cNvSpPr txBox="1"/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798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GB" sz="1798" i="1">
                              <a:solidFill>
                                <a:schemeClr val="accent6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GB" sz="1798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GB" sz="1798" i="1">
                              <a:solidFill>
                                <a:schemeClr val="accent6"/>
                              </a:solidFill>
                              <a:latin typeface="Cambria Math" charset="0"/>
                            </a:rPr>
                            <m:t>𝑘</m:t>
                          </m:r>
                        </m:oMath>
                      </m:oMathPara>
                    </a14:m>
                    <a:endParaRPr lang="en-GB" sz="1798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8" name="TextBox 57">
                    <a:extLst>
                      <a:ext uri="{FF2B5EF4-FFF2-40B4-BE49-F238E27FC236}">
                        <a16:creationId xmlns:a16="http://schemas.microsoft.com/office/drawing/2014/main" id="{F065E87A-99B4-064F-A8CF-2A8E50633B4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blipFill>
                    <a:blip r:embed="rId24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87BD6CEE-5220-8D42-A8AA-5F0AD25FDD3C}"/>
                  </a:ext>
                </a:extLst>
              </p:cNvPr>
              <p:cNvCxnSpPr>
                <a:cxnSpLocks/>
                <a:stCxn id="64" idx="2"/>
                <a:endCxn id="58" idx="0"/>
              </p:cNvCxnSpPr>
              <p:nvPr/>
            </p:nvCxnSpPr>
            <p:spPr>
              <a:xfrm>
                <a:off x="6991507" y="4256587"/>
                <a:ext cx="172491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5DDD509-95CD-6748-99D6-F78271911013}"/>
                </a:ext>
              </a:extLst>
            </p:cNvPr>
            <p:cNvCxnSpPr>
              <a:cxnSpLocks/>
              <a:stCxn id="57" idx="6"/>
              <a:endCxn id="66" idx="1"/>
            </p:cNvCxnSpPr>
            <p:nvPr/>
          </p:nvCxnSpPr>
          <p:spPr>
            <a:xfrm>
              <a:off x="7688980" y="3443678"/>
              <a:ext cx="229899" cy="29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9" name="Table 68">
                <a:extLst>
                  <a:ext uri="{FF2B5EF4-FFF2-40B4-BE49-F238E27FC236}">
                    <a16:creationId xmlns:a16="http://schemas.microsoft.com/office/drawing/2014/main" id="{09EF140D-AD2B-3F4F-A65A-24B1AB71496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60393925"/>
                  </p:ext>
                </p:extLst>
              </p:nvPr>
            </p:nvGraphicFramePr>
            <p:xfrm>
              <a:off x="628258" y="3141772"/>
              <a:ext cx="2032613" cy="2751138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34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34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8251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3340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trike="noStrike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𝑇𝑟𝑒𝑎𝑡</m:t>
                                </m:r>
                              </m:oMath>
                            </m:oMathPara>
                          </a14:m>
                          <a:endParaRPr lang="en-US" sz="1400" strike="noStrik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9" name="Table 68">
                <a:extLst>
                  <a:ext uri="{FF2B5EF4-FFF2-40B4-BE49-F238E27FC236}">
                    <a16:creationId xmlns:a16="http://schemas.microsoft.com/office/drawing/2014/main" id="{09EF140D-AD2B-3F4F-A65A-24B1AB71496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60393925"/>
                  </p:ext>
                </p:extLst>
              </p:nvPr>
            </p:nvGraphicFramePr>
            <p:xfrm>
              <a:off x="628258" y="3141772"/>
              <a:ext cx="2032613" cy="2751138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34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34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8251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3340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5"/>
                          <a:stretch>
                            <a:fillRect l="-2273" t="-4167" r="-265909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5"/>
                          <a:stretch>
                            <a:fillRect l="-102273" t="-4167" r="-165909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5"/>
                          <a:stretch>
                            <a:fillRect l="-189362" t="-4167" r="-55319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5"/>
                          <a:stretch>
                            <a:fillRect l="-523077" t="-4167" b="-8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5"/>
                          <a:stretch>
                            <a:fillRect l="-2273" t="-104167" r="-265909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5"/>
                          <a:stretch>
                            <a:fillRect l="-102273" t="-104167" r="-165909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5"/>
                          <a:stretch>
                            <a:fillRect l="-189362" t="-104167" r="-55319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5"/>
                          <a:stretch>
                            <a:fillRect l="-523077" t="-104167" b="-7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5"/>
                          <a:stretch>
                            <a:fillRect l="-2273" t="-196000" r="-265909" b="-5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5"/>
                          <a:stretch>
                            <a:fillRect l="-102273" t="-196000" r="-165909" b="-5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5"/>
                          <a:stretch>
                            <a:fillRect l="-189362" t="-196000" r="-55319" b="-5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5"/>
                          <a:stretch>
                            <a:fillRect l="-523077" t="-196000" b="-58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5"/>
                          <a:stretch>
                            <a:fillRect l="-2273" t="-308333" r="-265909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5"/>
                          <a:stretch>
                            <a:fillRect l="-102273" t="-308333" r="-165909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5"/>
                          <a:stretch>
                            <a:fillRect l="-189362" t="-308333" r="-55319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5"/>
                          <a:stretch>
                            <a:fillRect l="-523077" t="-308333" b="-5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5"/>
                          <a:stretch>
                            <a:fillRect l="-2273" t="-408333" r="-265909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5"/>
                          <a:stretch>
                            <a:fillRect l="-102273" t="-408333" r="-165909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5"/>
                          <a:stretch>
                            <a:fillRect l="-189362" t="-408333" r="-55319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5"/>
                          <a:stretch>
                            <a:fillRect l="-523077" t="-408333" b="-4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5"/>
                          <a:stretch>
                            <a:fillRect l="-2273" t="-508333" r="-265909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5"/>
                          <a:stretch>
                            <a:fillRect l="-102273" t="-508333" r="-165909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5"/>
                          <a:stretch>
                            <a:fillRect l="-189362" t="-508333" r="-55319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5"/>
                          <a:stretch>
                            <a:fillRect l="-523077" t="-508333" b="-3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5"/>
                          <a:stretch>
                            <a:fillRect l="-2273" t="-584000" r="-265909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5"/>
                          <a:stretch>
                            <a:fillRect l="-102273" t="-584000" r="-165909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5"/>
                          <a:stretch>
                            <a:fillRect l="-189362" t="-584000" r="-55319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5"/>
                          <a:stretch>
                            <a:fillRect l="-523077" t="-584000" b="-19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5"/>
                          <a:stretch>
                            <a:fillRect l="-2273" t="-712500" r="-265909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5"/>
                          <a:stretch>
                            <a:fillRect l="-102273" t="-712500" r="-165909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5"/>
                          <a:stretch>
                            <a:fillRect l="-189362" t="-712500" r="-55319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5"/>
                          <a:stretch>
                            <a:fillRect l="-523077" t="-71250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5"/>
                          <a:stretch>
                            <a:fillRect l="-2273" t="-812500" r="-265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5"/>
                          <a:stretch>
                            <a:fillRect l="-102273" t="-812500" r="-165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5"/>
                          <a:stretch>
                            <a:fillRect l="-189362" t="-812500" r="-553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5"/>
                          <a:stretch>
                            <a:fillRect l="-523077" t="-81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0" name="Table 69">
                <a:extLst>
                  <a:ext uri="{FF2B5EF4-FFF2-40B4-BE49-F238E27FC236}">
                    <a16:creationId xmlns:a16="http://schemas.microsoft.com/office/drawing/2014/main" id="{54B41C0E-7508-8D47-AABC-A7377C1E18C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19919685"/>
                  </p:ext>
                </p:extLst>
              </p:nvPr>
            </p:nvGraphicFramePr>
            <p:xfrm>
              <a:off x="4784814" y="3141772"/>
              <a:ext cx="2116409" cy="2751138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6631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34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5834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3340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trike="noStrike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</m:oMath>
                            </m:oMathPara>
                          </a14:m>
                          <a:endParaRPr lang="en-US" sz="1400" strike="noStrik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20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24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28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0" name="Table 69">
                <a:extLst>
                  <a:ext uri="{FF2B5EF4-FFF2-40B4-BE49-F238E27FC236}">
                    <a16:creationId xmlns:a16="http://schemas.microsoft.com/office/drawing/2014/main" id="{54B41C0E-7508-8D47-AABC-A7377C1E18C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19919685"/>
                  </p:ext>
                </p:extLst>
              </p:nvPr>
            </p:nvGraphicFramePr>
            <p:xfrm>
              <a:off x="4784814" y="3141772"/>
              <a:ext cx="2116409" cy="2751138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6631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34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5834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3340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6"/>
                          <a:stretch>
                            <a:fillRect l="-1887" t="-4167" r="-216981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6"/>
                          <a:stretch>
                            <a:fillRect l="-122727" t="-4167" r="-161364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6"/>
                          <a:stretch>
                            <a:fillRect l="-217778" t="-4167" r="-57778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6"/>
                          <a:stretch>
                            <a:fillRect l="-550000" t="-4167" b="-8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6"/>
                          <a:stretch>
                            <a:fillRect l="-1887" t="-104167" r="-216981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6"/>
                          <a:stretch>
                            <a:fillRect l="-122727" t="-104167" r="-161364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6"/>
                          <a:stretch>
                            <a:fillRect l="-217778" t="-104167" r="-57778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6"/>
                          <a:stretch>
                            <a:fillRect l="-550000" t="-104167" b="-7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6"/>
                          <a:stretch>
                            <a:fillRect l="-1887" t="-196000" r="-216981" b="-5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6"/>
                          <a:stretch>
                            <a:fillRect l="-122727" t="-196000" r="-161364" b="-5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6"/>
                          <a:stretch>
                            <a:fillRect l="-217778" t="-196000" r="-57778" b="-5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6"/>
                          <a:stretch>
                            <a:fillRect l="-550000" t="-196000" b="-58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6"/>
                          <a:stretch>
                            <a:fillRect l="-1887" t="-308333" r="-216981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6"/>
                          <a:stretch>
                            <a:fillRect l="-122727" t="-308333" r="-161364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6"/>
                          <a:stretch>
                            <a:fillRect l="-217778" t="-308333" r="-57778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6"/>
                          <a:stretch>
                            <a:fillRect l="-550000" t="-308333" b="-5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6"/>
                          <a:stretch>
                            <a:fillRect l="-1887" t="-408333" r="-216981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6"/>
                          <a:stretch>
                            <a:fillRect l="-122727" t="-408333" r="-161364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6"/>
                          <a:stretch>
                            <a:fillRect l="-217778" t="-408333" r="-57778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6"/>
                          <a:stretch>
                            <a:fillRect l="-550000" t="-408333" b="-4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6"/>
                          <a:stretch>
                            <a:fillRect l="-1887" t="-508333" r="-216981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6"/>
                          <a:stretch>
                            <a:fillRect l="-122727" t="-508333" r="-161364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6"/>
                          <a:stretch>
                            <a:fillRect l="-217778" t="-508333" r="-57778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6"/>
                          <a:stretch>
                            <a:fillRect l="-550000" t="-508333" b="-3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6"/>
                          <a:stretch>
                            <a:fillRect l="-1887" t="-584000" r="-216981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6"/>
                          <a:stretch>
                            <a:fillRect l="-122727" t="-584000" r="-161364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6"/>
                          <a:stretch>
                            <a:fillRect l="-217778" t="-584000" r="-57778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6"/>
                          <a:stretch>
                            <a:fillRect l="-550000" t="-584000" b="-19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6"/>
                          <a:stretch>
                            <a:fillRect l="-1887" t="-712500" r="-216981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6"/>
                          <a:stretch>
                            <a:fillRect l="-122727" t="-712500" r="-161364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6"/>
                          <a:stretch>
                            <a:fillRect l="-217778" t="-712500" r="-57778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6"/>
                          <a:stretch>
                            <a:fillRect l="-550000" t="-71250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6"/>
                          <a:stretch>
                            <a:fillRect l="-1887" t="-812500" r="-2169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6"/>
                          <a:stretch>
                            <a:fillRect l="-122727" t="-812500" r="-1613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6"/>
                          <a:stretch>
                            <a:fillRect l="-217778" t="-812500" r="-5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6"/>
                          <a:stretch>
                            <a:fillRect l="-550000" t="-81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1" name="Table 70">
                <a:extLst>
                  <a:ext uri="{FF2B5EF4-FFF2-40B4-BE49-F238E27FC236}">
                    <a16:creationId xmlns:a16="http://schemas.microsoft.com/office/drawing/2014/main" id="{BFFB6EC4-0ECE-2442-8102-AC5B7ACBF5F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9057325"/>
                  </p:ext>
                </p:extLst>
              </p:nvPr>
            </p:nvGraphicFramePr>
            <p:xfrm>
              <a:off x="2868033" y="3141772"/>
              <a:ext cx="1474268" cy="305682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34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8251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3340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trike="noStrike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𝑇𝑟𝑒𝑎𝑡</m:t>
                                </m:r>
                              </m:oMath>
                            </m:oMathPara>
                          </a14:m>
                          <a:endParaRPr lang="en-US" sz="1400" strike="noStrik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1" name="Table 70">
                <a:extLst>
                  <a:ext uri="{FF2B5EF4-FFF2-40B4-BE49-F238E27FC236}">
                    <a16:creationId xmlns:a16="http://schemas.microsoft.com/office/drawing/2014/main" id="{BFFB6EC4-0ECE-2442-8102-AC5B7ACBF5F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9057325"/>
                  </p:ext>
                </p:extLst>
              </p:nvPr>
            </p:nvGraphicFramePr>
            <p:xfrm>
              <a:off x="2868033" y="3141772"/>
              <a:ext cx="1474268" cy="305682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34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8251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3340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7"/>
                          <a:stretch>
                            <a:fillRect t="-4000" r="-168182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7"/>
                          <a:stretch>
                            <a:fillRect l="-93617" t="-4000" r="-57447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7"/>
                          <a:stretch>
                            <a:fillRect l="-350000" t="-4000" r="-3846" b="-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8E437DB4-65EF-3E47-B9BF-55E2A860746A}"/>
              </a:ext>
            </a:extLst>
          </p:cNvPr>
          <p:cNvCxnSpPr>
            <a:cxnSpLocks/>
          </p:cNvCxnSpPr>
          <p:nvPr/>
        </p:nvCxnSpPr>
        <p:spPr>
          <a:xfrm flipV="1">
            <a:off x="628258" y="3610641"/>
            <a:ext cx="2032614" cy="1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D98EC42-ABDC-0946-B366-3B308A27D7CA}"/>
              </a:ext>
            </a:extLst>
          </p:cNvPr>
          <p:cNvCxnSpPr>
            <a:cxnSpLocks/>
          </p:cNvCxnSpPr>
          <p:nvPr/>
        </p:nvCxnSpPr>
        <p:spPr>
          <a:xfrm flipV="1">
            <a:off x="628258" y="3919527"/>
            <a:ext cx="2032614" cy="1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5A1D192B-C0FE-6142-A3E9-52648C1ED5C3}"/>
              </a:ext>
            </a:extLst>
          </p:cNvPr>
          <p:cNvCxnSpPr>
            <a:cxnSpLocks/>
          </p:cNvCxnSpPr>
          <p:nvPr/>
        </p:nvCxnSpPr>
        <p:spPr>
          <a:xfrm flipV="1">
            <a:off x="628258" y="4824749"/>
            <a:ext cx="2032614" cy="1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EE049C2-6323-C946-89DD-E7EF7F45CA00}"/>
              </a:ext>
            </a:extLst>
          </p:cNvPr>
          <p:cNvCxnSpPr>
            <a:cxnSpLocks/>
          </p:cNvCxnSpPr>
          <p:nvPr/>
        </p:nvCxnSpPr>
        <p:spPr>
          <a:xfrm flipV="1">
            <a:off x="628258" y="5133635"/>
            <a:ext cx="2032614" cy="1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>
            <a:extLst>
              <a:ext uri="{FF2B5EF4-FFF2-40B4-BE49-F238E27FC236}">
                <a16:creationId xmlns:a16="http://schemas.microsoft.com/office/drawing/2014/main" id="{5333A6AB-F15A-C049-8239-48030176DE12}"/>
              </a:ext>
            </a:extLst>
          </p:cNvPr>
          <p:cNvSpPr/>
          <p:nvPr/>
        </p:nvSpPr>
        <p:spPr>
          <a:xfrm>
            <a:off x="1186243" y="3437777"/>
            <a:ext cx="539438" cy="327571"/>
          </a:xfrm>
          <a:prstGeom prst="rect">
            <a:avLst/>
          </a:prstGeom>
          <a:solidFill>
            <a:schemeClr val="accent6">
              <a:alpha val="15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CA2A9E91-3C21-3845-8E67-59EE7A85031A}"/>
              </a:ext>
            </a:extLst>
          </p:cNvPr>
          <p:cNvSpPr/>
          <p:nvPr/>
        </p:nvSpPr>
        <p:spPr>
          <a:xfrm>
            <a:off x="1182818" y="3765348"/>
            <a:ext cx="542862" cy="327571"/>
          </a:xfrm>
          <a:prstGeom prst="rect">
            <a:avLst/>
          </a:prstGeom>
          <a:solidFill>
            <a:schemeClr val="accent6">
              <a:alpha val="15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 dirty="0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B8A5854C-C2B1-6C44-BDF6-F0B7271E47F4}"/>
              </a:ext>
            </a:extLst>
          </p:cNvPr>
          <p:cNvSpPr/>
          <p:nvPr/>
        </p:nvSpPr>
        <p:spPr>
          <a:xfrm>
            <a:off x="1186242" y="4641368"/>
            <a:ext cx="539438" cy="327571"/>
          </a:xfrm>
          <a:prstGeom prst="rect">
            <a:avLst/>
          </a:prstGeom>
          <a:solidFill>
            <a:schemeClr val="accent6">
              <a:alpha val="15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AD25517C-E405-0342-8BBC-B67D1C8F3375}"/>
              </a:ext>
            </a:extLst>
          </p:cNvPr>
          <p:cNvSpPr/>
          <p:nvPr/>
        </p:nvSpPr>
        <p:spPr>
          <a:xfrm>
            <a:off x="1182817" y="4968938"/>
            <a:ext cx="542862" cy="327571"/>
          </a:xfrm>
          <a:prstGeom prst="rect">
            <a:avLst/>
          </a:prstGeom>
          <a:solidFill>
            <a:schemeClr val="accent6">
              <a:alpha val="15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 dirty="0"/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60321A13-2E62-4D4B-BAB3-7081EB6E3A01}"/>
              </a:ext>
            </a:extLst>
          </p:cNvPr>
          <p:cNvCxnSpPr>
            <a:cxnSpLocks/>
          </p:cNvCxnSpPr>
          <p:nvPr/>
        </p:nvCxnSpPr>
        <p:spPr>
          <a:xfrm>
            <a:off x="1454247" y="3141772"/>
            <a:ext cx="0" cy="2751134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1" name="Table 80">
                <a:extLst>
                  <a:ext uri="{FF2B5EF4-FFF2-40B4-BE49-F238E27FC236}">
                    <a16:creationId xmlns:a16="http://schemas.microsoft.com/office/drawing/2014/main" id="{780D63E0-877B-804E-875B-113AB498995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20704749"/>
                  </p:ext>
                </p:extLst>
              </p:nvPr>
            </p:nvGraphicFramePr>
            <p:xfrm>
              <a:off x="2868033" y="4083155"/>
              <a:ext cx="1474268" cy="611364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558345">
                      <a:extLst>
                        <a:ext uri="{9D8B030D-6E8A-4147-A177-3AD203B41FA5}">
                          <a16:colId xmlns:a16="http://schemas.microsoft.com/office/drawing/2014/main" val="19202787"/>
                        </a:ext>
                      </a:extLst>
                    </a:gridCol>
                    <a:gridCol w="582514">
                      <a:extLst>
                        <a:ext uri="{9D8B030D-6E8A-4147-A177-3AD203B41FA5}">
                          <a16:colId xmlns:a16="http://schemas.microsoft.com/office/drawing/2014/main" val="4002507225"/>
                        </a:ext>
                      </a:extLst>
                    </a:gridCol>
                    <a:gridCol w="333409">
                      <a:extLst>
                        <a:ext uri="{9D8B030D-6E8A-4147-A177-3AD203B41FA5}">
                          <a16:colId xmlns:a16="http://schemas.microsoft.com/office/drawing/2014/main" val="3508469551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2852310431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268363233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1" name="Table 80">
                <a:extLst>
                  <a:ext uri="{FF2B5EF4-FFF2-40B4-BE49-F238E27FC236}">
                    <a16:creationId xmlns:a16="http://schemas.microsoft.com/office/drawing/2014/main" id="{780D63E0-877B-804E-875B-113AB498995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20704749"/>
                  </p:ext>
                </p:extLst>
              </p:nvPr>
            </p:nvGraphicFramePr>
            <p:xfrm>
              <a:off x="2868033" y="4083155"/>
              <a:ext cx="1474268" cy="611364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558345">
                      <a:extLst>
                        <a:ext uri="{9D8B030D-6E8A-4147-A177-3AD203B41FA5}">
                          <a16:colId xmlns:a16="http://schemas.microsoft.com/office/drawing/2014/main" val="19202787"/>
                        </a:ext>
                      </a:extLst>
                    </a:gridCol>
                    <a:gridCol w="582514">
                      <a:extLst>
                        <a:ext uri="{9D8B030D-6E8A-4147-A177-3AD203B41FA5}">
                          <a16:colId xmlns:a16="http://schemas.microsoft.com/office/drawing/2014/main" val="4002507225"/>
                        </a:ext>
                      </a:extLst>
                    </a:gridCol>
                    <a:gridCol w="333409">
                      <a:extLst>
                        <a:ext uri="{9D8B030D-6E8A-4147-A177-3AD203B41FA5}">
                          <a16:colId xmlns:a16="http://schemas.microsoft.com/office/drawing/2014/main" val="3508469551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8"/>
                          <a:stretch>
                            <a:fillRect t="-4000" r="-168182" b="-10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8"/>
                          <a:stretch>
                            <a:fillRect l="-93617" t="-4000" r="-57447" b="-10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8"/>
                          <a:stretch>
                            <a:fillRect l="-350000" t="-4000" r="-3846" b="-10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52310431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8"/>
                          <a:stretch>
                            <a:fillRect t="-108333" r="-168182" b="-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8"/>
                          <a:stretch>
                            <a:fillRect l="-93617" t="-108333" r="-57447" b="-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8"/>
                          <a:stretch>
                            <a:fillRect l="-350000" t="-108333" r="-3846" b="-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8363233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2" name="Table 81">
                <a:extLst>
                  <a:ext uri="{FF2B5EF4-FFF2-40B4-BE49-F238E27FC236}">
                    <a16:creationId xmlns:a16="http://schemas.microsoft.com/office/drawing/2014/main" id="{0DB3E6DD-4A16-2D4F-B639-0184B99E00E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69533862"/>
                  </p:ext>
                </p:extLst>
              </p:nvPr>
            </p:nvGraphicFramePr>
            <p:xfrm>
              <a:off x="2868033" y="5281543"/>
              <a:ext cx="1474268" cy="611364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558345">
                      <a:extLst>
                        <a:ext uri="{9D8B030D-6E8A-4147-A177-3AD203B41FA5}">
                          <a16:colId xmlns:a16="http://schemas.microsoft.com/office/drawing/2014/main" val="4169908476"/>
                        </a:ext>
                      </a:extLst>
                    </a:gridCol>
                    <a:gridCol w="582514">
                      <a:extLst>
                        <a:ext uri="{9D8B030D-6E8A-4147-A177-3AD203B41FA5}">
                          <a16:colId xmlns:a16="http://schemas.microsoft.com/office/drawing/2014/main" val="122758517"/>
                        </a:ext>
                      </a:extLst>
                    </a:gridCol>
                    <a:gridCol w="333409">
                      <a:extLst>
                        <a:ext uri="{9D8B030D-6E8A-4147-A177-3AD203B41FA5}">
                          <a16:colId xmlns:a16="http://schemas.microsoft.com/office/drawing/2014/main" val="617114620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3289857911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29756643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2" name="Table 81">
                <a:extLst>
                  <a:ext uri="{FF2B5EF4-FFF2-40B4-BE49-F238E27FC236}">
                    <a16:creationId xmlns:a16="http://schemas.microsoft.com/office/drawing/2014/main" id="{0DB3E6DD-4A16-2D4F-B639-0184B99E00E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69533862"/>
                  </p:ext>
                </p:extLst>
              </p:nvPr>
            </p:nvGraphicFramePr>
            <p:xfrm>
              <a:off x="2868033" y="5281543"/>
              <a:ext cx="1474268" cy="611364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558345">
                      <a:extLst>
                        <a:ext uri="{9D8B030D-6E8A-4147-A177-3AD203B41FA5}">
                          <a16:colId xmlns:a16="http://schemas.microsoft.com/office/drawing/2014/main" val="4169908476"/>
                        </a:ext>
                      </a:extLst>
                    </a:gridCol>
                    <a:gridCol w="582514">
                      <a:extLst>
                        <a:ext uri="{9D8B030D-6E8A-4147-A177-3AD203B41FA5}">
                          <a16:colId xmlns:a16="http://schemas.microsoft.com/office/drawing/2014/main" val="122758517"/>
                        </a:ext>
                      </a:extLst>
                    </a:gridCol>
                    <a:gridCol w="333409">
                      <a:extLst>
                        <a:ext uri="{9D8B030D-6E8A-4147-A177-3AD203B41FA5}">
                          <a16:colId xmlns:a16="http://schemas.microsoft.com/office/drawing/2014/main" val="617114620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9"/>
                          <a:stretch>
                            <a:fillRect r="-168182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9"/>
                          <a:stretch>
                            <a:fillRect l="-93617" r="-57447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9"/>
                          <a:stretch>
                            <a:fillRect l="-350000" r="-3846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89857911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9"/>
                          <a:stretch>
                            <a:fillRect t="-100000" r="-16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9"/>
                          <a:stretch>
                            <a:fillRect l="-93617" t="-100000" r="-5744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9"/>
                          <a:stretch>
                            <a:fillRect l="-350000" t="-100000" r="-384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7566439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224F7D80-3135-754A-BC9C-06635FA42E09}"/>
              </a:ext>
            </a:extLst>
          </p:cNvPr>
          <p:cNvCxnSpPr>
            <a:cxnSpLocks/>
          </p:cNvCxnSpPr>
          <p:nvPr/>
        </p:nvCxnSpPr>
        <p:spPr>
          <a:xfrm flipV="1">
            <a:off x="4778526" y="3620177"/>
            <a:ext cx="2121790" cy="1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4114EFBE-1B26-0B44-8246-97C10C1F6288}"/>
              </a:ext>
            </a:extLst>
          </p:cNvPr>
          <p:cNvCxnSpPr>
            <a:cxnSpLocks/>
          </p:cNvCxnSpPr>
          <p:nvPr/>
        </p:nvCxnSpPr>
        <p:spPr>
          <a:xfrm flipV="1">
            <a:off x="4778526" y="4223397"/>
            <a:ext cx="2121790" cy="1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C0A03000-DCB0-F842-B33C-D1CD8E5D83AE}"/>
              </a:ext>
            </a:extLst>
          </p:cNvPr>
          <p:cNvCxnSpPr>
            <a:cxnSpLocks/>
          </p:cNvCxnSpPr>
          <p:nvPr/>
        </p:nvCxnSpPr>
        <p:spPr>
          <a:xfrm flipV="1">
            <a:off x="4778526" y="4834285"/>
            <a:ext cx="2121790" cy="1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1CEAEDB4-7BB3-0147-B624-3EA705ECD62F}"/>
              </a:ext>
            </a:extLst>
          </p:cNvPr>
          <p:cNvCxnSpPr>
            <a:cxnSpLocks/>
          </p:cNvCxnSpPr>
          <p:nvPr/>
        </p:nvCxnSpPr>
        <p:spPr>
          <a:xfrm flipV="1">
            <a:off x="4778526" y="5437505"/>
            <a:ext cx="2121790" cy="1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ectangle 86">
            <a:extLst>
              <a:ext uri="{FF2B5EF4-FFF2-40B4-BE49-F238E27FC236}">
                <a16:creationId xmlns:a16="http://schemas.microsoft.com/office/drawing/2014/main" id="{2FD88DA5-9C44-0346-9CB3-D69A7E869000}"/>
              </a:ext>
            </a:extLst>
          </p:cNvPr>
          <p:cNvSpPr/>
          <p:nvPr/>
        </p:nvSpPr>
        <p:spPr>
          <a:xfrm>
            <a:off x="6016524" y="3447313"/>
            <a:ext cx="539438" cy="327571"/>
          </a:xfrm>
          <a:prstGeom prst="rect">
            <a:avLst/>
          </a:prstGeom>
          <a:solidFill>
            <a:schemeClr val="accent6">
              <a:alpha val="15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 dirty="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F097153B-689A-4C40-B952-2CDDCCF145E8}"/>
              </a:ext>
            </a:extLst>
          </p:cNvPr>
          <p:cNvSpPr/>
          <p:nvPr/>
        </p:nvSpPr>
        <p:spPr>
          <a:xfrm>
            <a:off x="6013100" y="4069218"/>
            <a:ext cx="542862" cy="327571"/>
          </a:xfrm>
          <a:prstGeom prst="rect">
            <a:avLst/>
          </a:prstGeom>
          <a:solidFill>
            <a:schemeClr val="accent6">
              <a:alpha val="15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198450D1-EE53-7C48-8906-2363ACB2DDC9}"/>
              </a:ext>
            </a:extLst>
          </p:cNvPr>
          <p:cNvSpPr/>
          <p:nvPr/>
        </p:nvSpPr>
        <p:spPr>
          <a:xfrm>
            <a:off x="6016523" y="4650904"/>
            <a:ext cx="539438" cy="327571"/>
          </a:xfrm>
          <a:prstGeom prst="rect">
            <a:avLst/>
          </a:prstGeom>
          <a:solidFill>
            <a:schemeClr val="accent6">
              <a:alpha val="15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 dirty="0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157B9861-D799-2A46-9A9E-1801A2E14862}"/>
              </a:ext>
            </a:extLst>
          </p:cNvPr>
          <p:cNvSpPr/>
          <p:nvPr/>
        </p:nvSpPr>
        <p:spPr>
          <a:xfrm>
            <a:off x="6013099" y="5272808"/>
            <a:ext cx="542862" cy="327571"/>
          </a:xfrm>
          <a:prstGeom prst="rect">
            <a:avLst/>
          </a:prstGeom>
          <a:solidFill>
            <a:schemeClr val="accent6">
              <a:alpha val="15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 dirty="0"/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1536FCBC-5D1C-D243-8049-8761FEA21929}"/>
              </a:ext>
            </a:extLst>
          </p:cNvPr>
          <p:cNvCxnSpPr>
            <a:cxnSpLocks/>
          </p:cNvCxnSpPr>
          <p:nvPr/>
        </p:nvCxnSpPr>
        <p:spPr>
          <a:xfrm>
            <a:off x="6264230" y="3122736"/>
            <a:ext cx="0" cy="2751134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2" name="Table 91">
                <a:extLst>
                  <a:ext uri="{FF2B5EF4-FFF2-40B4-BE49-F238E27FC236}">
                    <a16:creationId xmlns:a16="http://schemas.microsoft.com/office/drawing/2014/main" id="{3126C09F-474C-334C-BABF-A059F3A71F1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62826835"/>
                  </p:ext>
                </p:extLst>
              </p:nvPr>
            </p:nvGraphicFramePr>
            <p:xfrm>
              <a:off x="7137719" y="3141772"/>
              <a:ext cx="1558064" cy="305682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6631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34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3340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2" name="Table 91">
                <a:extLst>
                  <a:ext uri="{FF2B5EF4-FFF2-40B4-BE49-F238E27FC236}">
                    <a16:creationId xmlns:a16="http://schemas.microsoft.com/office/drawing/2014/main" id="{3126C09F-474C-334C-BABF-A059F3A71F1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62826835"/>
                  </p:ext>
                </p:extLst>
              </p:nvPr>
            </p:nvGraphicFramePr>
            <p:xfrm>
              <a:off x="7137719" y="3141772"/>
              <a:ext cx="1558064" cy="305682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6631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34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3340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0"/>
                          <a:stretch>
                            <a:fillRect l="-1887" t="-4000" r="-132075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0"/>
                          <a:stretch>
                            <a:fillRect l="-122727" t="-4000" r="-59091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0"/>
                          <a:stretch>
                            <a:fillRect l="-376923" t="-4000" b="-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3" name="Table 92">
                <a:extLst>
                  <a:ext uri="{FF2B5EF4-FFF2-40B4-BE49-F238E27FC236}">
                    <a16:creationId xmlns:a16="http://schemas.microsoft.com/office/drawing/2014/main" id="{8062A35C-16FE-5A4D-940F-CD3F7D4B5E3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23395878"/>
                  </p:ext>
                </p:extLst>
              </p:nvPr>
            </p:nvGraphicFramePr>
            <p:xfrm>
              <a:off x="7137719" y="3756497"/>
              <a:ext cx="1558064" cy="305682"/>
            </p:xfrm>
            <a:graphic>
              <a:graphicData uri="http://schemas.openxmlformats.org/drawingml/2006/table">
                <a:tbl>
                  <a:tblPr>
                    <a:tableStyleId>{793D81CF-94F2-401A-BA57-92F5A7B2D0C5}</a:tableStyleId>
                  </a:tblPr>
                  <a:tblGrid>
                    <a:gridCol w="666310">
                      <a:extLst>
                        <a:ext uri="{9D8B030D-6E8A-4147-A177-3AD203B41FA5}">
                          <a16:colId xmlns:a16="http://schemas.microsoft.com/office/drawing/2014/main" val="1651597832"/>
                        </a:ext>
                      </a:extLst>
                    </a:gridCol>
                    <a:gridCol w="558345">
                      <a:extLst>
                        <a:ext uri="{9D8B030D-6E8A-4147-A177-3AD203B41FA5}">
                          <a16:colId xmlns:a16="http://schemas.microsoft.com/office/drawing/2014/main" val="3312970460"/>
                        </a:ext>
                      </a:extLst>
                    </a:gridCol>
                    <a:gridCol w="333409">
                      <a:extLst>
                        <a:ext uri="{9D8B030D-6E8A-4147-A177-3AD203B41FA5}">
                          <a16:colId xmlns:a16="http://schemas.microsoft.com/office/drawing/2014/main" val="1526997637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24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20970705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3" name="Table 92">
                <a:extLst>
                  <a:ext uri="{FF2B5EF4-FFF2-40B4-BE49-F238E27FC236}">
                    <a16:creationId xmlns:a16="http://schemas.microsoft.com/office/drawing/2014/main" id="{8062A35C-16FE-5A4D-940F-CD3F7D4B5E3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23395878"/>
                  </p:ext>
                </p:extLst>
              </p:nvPr>
            </p:nvGraphicFramePr>
            <p:xfrm>
              <a:off x="7137719" y="3756497"/>
              <a:ext cx="1558064" cy="305682"/>
            </p:xfrm>
            <a:graphic>
              <a:graphicData uri="http://schemas.openxmlformats.org/drawingml/2006/table">
                <a:tbl>
                  <a:tblPr>
                    <a:tableStyleId>{793D81CF-94F2-401A-BA57-92F5A7B2D0C5}</a:tableStyleId>
                  </a:tblPr>
                  <a:tblGrid>
                    <a:gridCol w="666310">
                      <a:extLst>
                        <a:ext uri="{9D8B030D-6E8A-4147-A177-3AD203B41FA5}">
                          <a16:colId xmlns:a16="http://schemas.microsoft.com/office/drawing/2014/main" val="1651597832"/>
                        </a:ext>
                      </a:extLst>
                    </a:gridCol>
                    <a:gridCol w="558345">
                      <a:extLst>
                        <a:ext uri="{9D8B030D-6E8A-4147-A177-3AD203B41FA5}">
                          <a16:colId xmlns:a16="http://schemas.microsoft.com/office/drawing/2014/main" val="3312970460"/>
                        </a:ext>
                      </a:extLst>
                    </a:gridCol>
                    <a:gridCol w="333409">
                      <a:extLst>
                        <a:ext uri="{9D8B030D-6E8A-4147-A177-3AD203B41FA5}">
                          <a16:colId xmlns:a16="http://schemas.microsoft.com/office/drawing/2014/main" val="1526997637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1"/>
                          <a:stretch>
                            <a:fillRect l="-1887" r="-132075" b="-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1"/>
                          <a:stretch>
                            <a:fillRect l="-122727" r="-59091" b="-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1"/>
                          <a:stretch>
                            <a:fillRect l="-376923" b="-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0970705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4" name="Table 93">
                <a:extLst>
                  <a:ext uri="{FF2B5EF4-FFF2-40B4-BE49-F238E27FC236}">
                    <a16:creationId xmlns:a16="http://schemas.microsoft.com/office/drawing/2014/main" id="{438F9873-49CE-B743-9421-FD04C762F0F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69611047"/>
                  </p:ext>
                </p:extLst>
              </p:nvPr>
            </p:nvGraphicFramePr>
            <p:xfrm>
              <a:off x="7137719" y="4367109"/>
              <a:ext cx="1558064" cy="305682"/>
            </p:xfrm>
            <a:graphic>
              <a:graphicData uri="http://schemas.openxmlformats.org/drawingml/2006/table">
                <a:tbl>
                  <a:tblPr>
                    <a:tableStyleId>{793D81CF-94F2-401A-BA57-92F5A7B2D0C5}</a:tableStyleId>
                  </a:tblPr>
                  <a:tblGrid>
                    <a:gridCol w="666310">
                      <a:extLst>
                        <a:ext uri="{9D8B030D-6E8A-4147-A177-3AD203B41FA5}">
                          <a16:colId xmlns:a16="http://schemas.microsoft.com/office/drawing/2014/main" val="2662466408"/>
                        </a:ext>
                      </a:extLst>
                    </a:gridCol>
                    <a:gridCol w="558345">
                      <a:extLst>
                        <a:ext uri="{9D8B030D-6E8A-4147-A177-3AD203B41FA5}">
                          <a16:colId xmlns:a16="http://schemas.microsoft.com/office/drawing/2014/main" val="2395640194"/>
                        </a:ext>
                      </a:extLst>
                    </a:gridCol>
                    <a:gridCol w="333409">
                      <a:extLst>
                        <a:ext uri="{9D8B030D-6E8A-4147-A177-3AD203B41FA5}">
                          <a16:colId xmlns:a16="http://schemas.microsoft.com/office/drawing/2014/main" val="1148717142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9642628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4" name="Table 93">
                <a:extLst>
                  <a:ext uri="{FF2B5EF4-FFF2-40B4-BE49-F238E27FC236}">
                    <a16:creationId xmlns:a16="http://schemas.microsoft.com/office/drawing/2014/main" id="{438F9873-49CE-B743-9421-FD04C762F0F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69611047"/>
                  </p:ext>
                </p:extLst>
              </p:nvPr>
            </p:nvGraphicFramePr>
            <p:xfrm>
              <a:off x="7137719" y="4367109"/>
              <a:ext cx="1558064" cy="305682"/>
            </p:xfrm>
            <a:graphic>
              <a:graphicData uri="http://schemas.openxmlformats.org/drawingml/2006/table">
                <a:tbl>
                  <a:tblPr>
                    <a:tableStyleId>{793D81CF-94F2-401A-BA57-92F5A7B2D0C5}</a:tableStyleId>
                  </a:tblPr>
                  <a:tblGrid>
                    <a:gridCol w="666310">
                      <a:extLst>
                        <a:ext uri="{9D8B030D-6E8A-4147-A177-3AD203B41FA5}">
                          <a16:colId xmlns:a16="http://schemas.microsoft.com/office/drawing/2014/main" val="2662466408"/>
                        </a:ext>
                      </a:extLst>
                    </a:gridCol>
                    <a:gridCol w="558345">
                      <a:extLst>
                        <a:ext uri="{9D8B030D-6E8A-4147-A177-3AD203B41FA5}">
                          <a16:colId xmlns:a16="http://schemas.microsoft.com/office/drawing/2014/main" val="2395640194"/>
                        </a:ext>
                      </a:extLst>
                    </a:gridCol>
                    <a:gridCol w="333409">
                      <a:extLst>
                        <a:ext uri="{9D8B030D-6E8A-4147-A177-3AD203B41FA5}">
                          <a16:colId xmlns:a16="http://schemas.microsoft.com/office/drawing/2014/main" val="1148717142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2"/>
                          <a:stretch>
                            <a:fillRect l="-1887" r="-132075" b="-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2"/>
                          <a:stretch>
                            <a:fillRect l="-122727" r="-59091" b="-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2"/>
                          <a:stretch>
                            <a:fillRect l="-376923" b="-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9642628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5" name="Table 94">
                <a:extLst>
                  <a:ext uri="{FF2B5EF4-FFF2-40B4-BE49-F238E27FC236}">
                    <a16:creationId xmlns:a16="http://schemas.microsoft.com/office/drawing/2014/main" id="{4ACE240D-58A3-0A4B-9EA1-4E338FCCC5F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48085795"/>
                  </p:ext>
                </p:extLst>
              </p:nvPr>
            </p:nvGraphicFramePr>
            <p:xfrm>
              <a:off x="7137719" y="4972783"/>
              <a:ext cx="1558064" cy="305682"/>
            </p:xfrm>
            <a:graphic>
              <a:graphicData uri="http://schemas.openxmlformats.org/drawingml/2006/table">
                <a:tbl>
                  <a:tblPr>
                    <a:tableStyleId>{793D81CF-94F2-401A-BA57-92F5A7B2D0C5}</a:tableStyleId>
                  </a:tblPr>
                  <a:tblGrid>
                    <a:gridCol w="666310">
                      <a:extLst>
                        <a:ext uri="{9D8B030D-6E8A-4147-A177-3AD203B41FA5}">
                          <a16:colId xmlns:a16="http://schemas.microsoft.com/office/drawing/2014/main" val="2355092864"/>
                        </a:ext>
                      </a:extLst>
                    </a:gridCol>
                    <a:gridCol w="558345">
                      <a:extLst>
                        <a:ext uri="{9D8B030D-6E8A-4147-A177-3AD203B41FA5}">
                          <a16:colId xmlns:a16="http://schemas.microsoft.com/office/drawing/2014/main" val="2600793643"/>
                        </a:ext>
                      </a:extLst>
                    </a:gridCol>
                    <a:gridCol w="333409">
                      <a:extLst>
                        <a:ext uri="{9D8B030D-6E8A-4147-A177-3AD203B41FA5}">
                          <a16:colId xmlns:a16="http://schemas.microsoft.com/office/drawing/2014/main" val="649670080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29795067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5" name="Table 94">
                <a:extLst>
                  <a:ext uri="{FF2B5EF4-FFF2-40B4-BE49-F238E27FC236}">
                    <a16:creationId xmlns:a16="http://schemas.microsoft.com/office/drawing/2014/main" id="{4ACE240D-58A3-0A4B-9EA1-4E338FCCC5F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48085795"/>
                  </p:ext>
                </p:extLst>
              </p:nvPr>
            </p:nvGraphicFramePr>
            <p:xfrm>
              <a:off x="7137719" y="4972783"/>
              <a:ext cx="1558064" cy="305682"/>
            </p:xfrm>
            <a:graphic>
              <a:graphicData uri="http://schemas.openxmlformats.org/drawingml/2006/table">
                <a:tbl>
                  <a:tblPr>
                    <a:tableStyleId>{793D81CF-94F2-401A-BA57-92F5A7B2D0C5}</a:tableStyleId>
                  </a:tblPr>
                  <a:tblGrid>
                    <a:gridCol w="666310">
                      <a:extLst>
                        <a:ext uri="{9D8B030D-6E8A-4147-A177-3AD203B41FA5}">
                          <a16:colId xmlns:a16="http://schemas.microsoft.com/office/drawing/2014/main" val="2355092864"/>
                        </a:ext>
                      </a:extLst>
                    </a:gridCol>
                    <a:gridCol w="558345">
                      <a:extLst>
                        <a:ext uri="{9D8B030D-6E8A-4147-A177-3AD203B41FA5}">
                          <a16:colId xmlns:a16="http://schemas.microsoft.com/office/drawing/2014/main" val="2600793643"/>
                        </a:ext>
                      </a:extLst>
                    </a:gridCol>
                    <a:gridCol w="333409">
                      <a:extLst>
                        <a:ext uri="{9D8B030D-6E8A-4147-A177-3AD203B41FA5}">
                          <a16:colId xmlns:a16="http://schemas.microsoft.com/office/drawing/2014/main" val="649670080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3"/>
                          <a:stretch>
                            <a:fillRect l="-1887" t="-4000" r="-132075" b="-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3"/>
                          <a:stretch>
                            <a:fillRect l="-122727" t="-4000" r="-59091" b="-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3"/>
                          <a:stretch>
                            <a:fillRect l="-376923" t="-4000" b="-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7950678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6" name="Table 95">
                <a:extLst>
                  <a:ext uri="{FF2B5EF4-FFF2-40B4-BE49-F238E27FC236}">
                    <a16:creationId xmlns:a16="http://schemas.microsoft.com/office/drawing/2014/main" id="{56A3C50F-AD31-164E-9CEA-05E7EEBCB76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32212274"/>
                  </p:ext>
                </p:extLst>
              </p:nvPr>
            </p:nvGraphicFramePr>
            <p:xfrm>
              <a:off x="7137719" y="5589088"/>
              <a:ext cx="1558064" cy="305682"/>
            </p:xfrm>
            <a:graphic>
              <a:graphicData uri="http://schemas.openxmlformats.org/drawingml/2006/table">
                <a:tbl>
                  <a:tblPr>
                    <a:tableStyleId>{793D81CF-94F2-401A-BA57-92F5A7B2D0C5}</a:tableStyleId>
                  </a:tblPr>
                  <a:tblGrid>
                    <a:gridCol w="666310">
                      <a:extLst>
                        <a:ext uri="{9D8B030D-6E8A-4147-A177-3AD203B41FA5}">
                          <a16:colId xmlns:a16="http://schemas.microsoft.com/office/drawing/2014/main" val="3545881064"/>
                        </a:ext>
                      </a:extLst>
                    </a:gridCol>
                    <a:gridCol w="558345">
                      <a:extLst>
                        <a:ext uri="{9D8B030D-6E8A-4147-A177-3AD203B41FA5}">
                          <a16:colId xmlns:a16="http://schemas.microsoft.com/office/drawing/2014/main" val="1221612820"/>
                        </a:ext>
                      </a:extLst>
                    </a:gridCol>
                    <a:gridCol w="333409">
                      <a:extLst>
                        <a:ext uri="{9D8B030D-6E8A-4147-A177-3AD203B41FA5}">
                          <a16:colId xmlns:a16="http://schemas.microsoft.com/office/drawing/2014/main" val="2713761956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31383078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6" name="Table 95">
                <a:extLst>
                  <a:ext uri="{FF2B5EF4-FFF2-40B4-BE49-F238E27FC236}">
                    <a16:creationId xmlns:a16="http://schemas.microsoft.com/office/drawing/2014/main" id="{56A3C50F-AD31-164E-9CEA-05E7EEBCB76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32212274"/>
                  </p:ext>
                </p:extLst>
              </p:nvPr>
            </p:nvGraphicFramePr>
            <p:xfrm>
              <a:off x="7137719" y="5589088"/>
              <a:ext cx="1558064" cy="305682"/>
            </p:xfrm>
            <a:graphic>
              <a:graphicData uri="http://schemas.openxmlformats.org/drawingml/2006/table">
                <a:tbl>
                  <a:tblPr>
                    <a:tableStyleId>{793D81CF-94F2-401A-BA57-92F5A7B2D0C5}</a:tableStyleId>
                  </a:tblPr>
                  <a:tblGrid>
                    <a:gridCol w="666310">
                      <a:extLst>
                        <a:ext uri="{9D8B030D-6E8A-4147-A177-3AD203B41FA5}">
                          <a16:colId xmlns:a16="http://schemas.microsoft.com/office/drawing/2014/main" val="3545881064"/>
                        </a:ext>
                      </a:extLst>
                    </a:gridCol>
                    <a:gridCol w="558345">
                      <a:extLst>
                        <a:ext uri="{9D8B030D-6E8A-4147-A177-3AD203B41FA5}">
                          <a16:colId xmlns:a16="http://schemas.microsoft.com/office/drawing/2014/main" val="1221612820"/>
                        </a:ext>
                      </a:extLst>
                    </a:gridCol>
                    <a:gridCol w="333409">
                      <a:extLst>
                        <a:ext uri="{9D8B030D-6E8A-4147-A177-3AD203B41FA5}">
                          <a16:colId xmlns:a16="http://schemas.microsoft.com/office/drawing/2014/main" val="2713761956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4"/>
                          <a:stretch>
                            <a:fillRect l="-1887" t="-4000" r="-1320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4"/>
                          <a:stretch>
                            <a:fillRect l="-122727" t="-4000" r="-590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4"/>
                          <a:stretch>
                            <a:fillRect l="-376923" t="-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3830787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97" name="Group 96">
            <a:extLst>
              <a:ext uri="{FF2B5EF4-FFF2-40B4-BE49-F238E27FC236}">
                <a16:creationId xmlns:a16="http://schemas.microsoft.com/office/drawing/2014/main" id="{7ECB77E9-8F5A-5949-85DA-AB76A7F3CB3A}"/>
              </a:ext>
            </a:extLst>
          </p:cNvPr>
          <p:cNvGrpSpPr/>
          <p:nvPr/>
        </p:nvGrpSpPr>
        <p:grpSpPr>
          <a:xfrm>
            <a:off x="9102308" y="706325"/>
            <a:ext cx="2902255" cy="2436481"/>
            <a:chOff x="9104282" y="257658"/>
            <a:chExt cx="2905278" cy="2439019"/>
          </a:xfrm>
        </p:grpSpPr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13B8EA62-1437-804B-9A40-4446CFDBE03F}"/>
                </a:ext>
              </a:extLst>
            </p:cNvPr>
            <p:cNvGrpSpPr/>
            <p:nvPr/>
          </p:nvGrpSpPr>
          <p:grpSpPr>
            <a:xfrm>
              <a:off x="9263692" y="434132"/>
              <a:ext cx="2580308" cy="2156460"/>
              <a:chOff x="5901425" y="2314993"/>
              <a:chExt cx="2580308" cy="2156460"/>
            </a:xfrm>
          </p:grpSpPr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86149B25-A94F-E742-A8E9-3BCE359BD12F}"/>
                  </a:ext>
                </a:extLst>
              </p:cNvPr>
              <p:cNvGrpSpPr/>
              <p:nvPr/>
            </p:nvGrpSpPr>
            <p:grpSpPr>
              <a:xfrm>
                <a:off x="5901425" y="2314993"/>
                <a:ext cx="2580308" cy="2156460"/>
                <a:chOff x="5863640" y="2314993"/>
                <a:chExt cx="2580308" cy="2156460"/>
              </a:xfrm>
            </p:grpSpPr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102" name="TextBox 101">
                      <a:extLst>
                        <a:ext uri="{FF2B5EF4-FFF2-40B4-BE49-F238E27FC236}">
                          <a16:creationId xmlns:a16="http://schemas.microsoft.com/office/drawing/2014/main" id="{522A61BD-67C9-E54B-A5E4-F72883B9AB7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874644" y="2315730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marL="15859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sz="1798" b="0" i="1" smtClean="0">
                                <a:latin typeface="Cambria Math" panose="02040503050406030204" pitchFamily="18" charset="0"/>
                              </a:rPr>
                              <m:t>𝑁𝑎𝑡</m:t>
                            </m:r>
                          </m:oMath>
                        </m:oMathPara>
                      </a14:m>
                      <a:endParaRPr lang="en-GB" sz="1798" dirty="0"/>
                    </a:p>
                  </p:txBody>
                </p:sp>
              </mc:Choice>
              <mc:Fallback>
                <p:sp>
                  <p:nvSpPr>
                    <p:cNvPr id="102" name="TextBox 101">
                      <a:extLst>
                        <a:ext uri="{FF2B5EF4-FFF2-40B4-BE49-F238E27FC236}">
                          <a16:creationId xmlns:a16="http://schemas.microsoft.com/office/drawing/2014/main" id="{522A61BD-67C9-E54B-A5E4-F72883B9AB76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74644" y="2315730"/>
                      <a:ext cx="972000" cy="389513"/>
                    </a:xfrm>
                    <a:prstGeom prst="ellipse">
                      <a:avLst/>
                    </a:prstGeom>
                    <a:blipFill>
                      <a:blip r:embed="rId35"/>
                      <a:stretch>
                        <a:fillRect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3" name="TextBox 102">
                      <a:extLst>
                        <a:ext uri="{FF2B5EF4-FFF2-40B4-BE49-F238E27FC236}">
                          <a16:creationId xmlns:a16="http://schemas.microsoft.com/office/drawing/2014/main" id="{D4C9FCB4-F832-5546-85DB-6FF5A936A8E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863640" y="3638434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GB" sz="1798" i="1">
                                <a:solidFill>
                                  <a:schemeClr val="bg2"/>
                                </a:solidFill>
                                <a:latin typeface="Cambria Math" charset="0"/>
                              </a:rPr>
                              <m:t>𝑇𝑟𝑎𝑣𝑒𝑙</m:t>
                            </m:r>
                          </m:oMath>
                        </m:oMathPara>
                      </a14:m>
                      <a:endParaRPr lang="en-GB" sz="1798" dirty="0"/>
                    </a:p>
                  </p:txBody>
                </p:sp>
              </mc:Choice>
              <mc:Fallback xmlns="">
                <p:sp>
                  <p:nvSpPr>
                    <p:cNvPr id="149" name="TextBox 148">
                      <a:extLst>
                        <a:ext uri="{FF2B5EF4-FFF2-40B4-BE49-F238E27FC236}">
                          <a16:creationId xmlns:a16="http://schemas.microsoft.com/office/drawing/2014/main" id="{84CE5E39-D37C-4F40-AF47-3DEBFA6C9CA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63640" y="3638434"/>
                      <a:ext cx="972000" cy="389513"/>
                    </a:xfrm>
                    <a:prstGeom prst="ellipse">
                      <a:avLst/>
                    </a:prstGeom>
                    <a:blipFill>
                      <a:blip r:embed="rId36"/>
                      <a:stretch>
                        <a:fillRect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55DCEDBF-FDF3-DB42-84CC-36223294EBF5}"/>
                    </a:ext>
                  </a:extLst>
                </p:cNvPr>
                <p:cNvCxnSpPr>
                  <a:cxnSpLocks/>
                  <a:stCxn id="103" idx="5"/>
                  <a:endCxn id="122" idx="1"/>
                </p:cNvCxnSpPr>
                <p:nvPr/>
              </p:nvCxnSpPr>
              <p:spPr>
                <a:xfrm>
                  <a:off x="6693294" y="3970904"/>
                  <a:ext cx="226213" cy="21368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22ECEAAE-09FC-7741-9CB8-20F5100CA2B4}"/>
                    </a:ext>
                  </a:extLst>
                </p:cNvPr>
                <p:cNvCxnSpPr>
                  <a:cxnSpLocks/>
                  <a:stCxn id="122" idx="0"/>
                  <a:endCxn id="117" idx="4"/>
                </p:cNvCxnSpPr>
                <p:nvPr/>
              </p:nvCxnSpPr>
              <p:spPr>
                <a:xfrm flipV="1">
                  <a:off x="6991507" y="3638434"/>
                  <a:ext cx="173688" cy="47415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06" name="Group 105">
                  <a:extLst>
                    <a:ext uri="{FF2B5EF4-FFF2-40B4-BE49-F238E27FC236}">
                      <a16:creationId xmlns:a16="http://schemas.microsoft.com/office/drawing/2014/main" id="{BD410722-A7CD-BB4F-968E-68FDD978A8AE}"/>
                    </a:ext>
                  </a:extLst>
                </p:cNvPr>
                <p:cNvGrpSpPr/>
                <p:nvPr/>
              </p:nvGrpSpPr>
              <p:grpSpPr>
                <a:xfrm>
                  <a:off x="7061843" y="2615881"/>
                  <a:ext cx="963251" cy="902756"/>
                  <a:chOff x="7061843" y="2615881"/>
                  <a:chExt cx="963251" cy="902756"/>
                </a:xfrm>
              </p:grpSpPr>
              <p:sp>
                <p:nvSpPr>
                  <p:cNvPr id="124" name="Rectangle 123">
                    <a:extLst>
                      <a:ext uri="{FF2B5EF4-FFF2-40B4-BE49-F238E27FC236}">
                        <a16:creationId xmlns:a16="http://schemas.microsoft.com/office/drawing/2014/main" id="{5DB1F12E-74E3-3744-831D-BD420028EE97}"/>
                      </a:ext>
                    </a:extLst>
                  </p:cNvPr>
                  <p:cNvSpPr/>
                  <p:nvPr/>
                </p:nvSpPr>
                <p:spPr>
                  <a:xfrm>
                    <a:off x="7881094" y="3374637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98" dirty="0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25" name="TextBox 124">
                        <a:extLst>
                          <a:ext uri="{FF2B5EF4-FFF2-40B4-BE49-F238E27FC236}">
                            <a16:creationId xmlns:a16="http://schemas.microsoft.com/office/drawing/2014/main" id="{6B6B4DCE-885A-1841-B20A-2AC7369D359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061843" y="2615881"/>
                        <a:ext cx="190052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399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399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GB" sz="1399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sz="1399" dirty="0"/>
                      </a:p>
                    </p:txBody>
                  </p:sp>
                </mc:Choice>
                <mc:Fallback xmlns="">
                  <p:sp>
                    <p:nvSpPr>
                      <p:cNvPr id="113" name="TextBox 112">
                        <a:extLst>
                          <a:ext uri="{FF2B5EF4-FFF2-40B4-BE49-F238E27FC236}">
                            <a16:creationId xmlns:a16="http://schemas.microsoft.com/office/drawing/2014/main" id="{067500F4-6D6E-E240-BAF7-411FF819E0B9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061843" y="2615881"/>
                        <a:ext cx="190052" cy="215444"/>
                      </a:xfrm>
                      <a:prstGeom prst="rect">
                        <a:avLst/>
                      </a:prstGeom>
                      <a:blipFill>
                        <a:blip r:embed="rId37"/>
                        <a:stretch>
                          <a:fillRect l="-40000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107" name="Group 106">
                  <a:extLst>
                    <a:ext uri="{FF2B5EF4-FFF2-40B4-BE49-F238E27FC236}">
                      <a16:creationId xmlns:a16="http://schemas.microsoft.com/office/drawing/2014/main" id="{B8E0C5D1-650F-734D-9A52-83095DC1832C}"/>
                    </a:ext>
                  </a:extLst>
                </p:cNvPr>
                <p:cNvGrpSpPr/>
                <p:nvPr/>
              </p:nvGrpSpPr>
              <p:grpSpPr>
                <a:xfrm>
                  <a:off x="6704298" y="4112587"/>
                  <a:ext cx="359209" cy="358866"/>
                  <a:chOff x="6704298" y="4112587"/>
                  <a:chExt cx="359209" cy="358866"/>
                </a:xfrm>
              </p:grpSpPr>
              <p:sp>
                <p:nvSpPr>
                  <p:cNvPr id="122" name="Rectangle 121">
                    <a:extLst>
                      <a:ext uri="{FF2B5EF4-FFF2-40B4-BE49-F238E27FC236}">
                        <a16:creationId xmlns:a16="http://schemas.microsoft.com/office/drawing/2014/main" id="{0F33EF52-A928-EA4F-9F92-59DC17647335}"/>
                      </a:ext>
                    </a:extLst>
                  </p:cNvPr>
                  <p:cNvSpPr/>
                  <p:nvPr/>
                </p:nvSpPr>
                <p:spPr>
                  <a:xfrm>
                    <a:off x="6919507" y="4112587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98" dirty="0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23" name="TextBox 122">
                        <a:extLst>
                          <a:ext uri="{FF2B5EF4-FFF2-40B4-BE49-F238E27FC236}">
                            <a16:creationId xmlns:a16="http://schemas.microsoft.com/office/drawing/2014/main" id="{37E3EC80-C736-7044-97DD-890D991980E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704298" y="4256009"/>
                        <a:ext cx="232371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GB" sz="1399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1399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GB" sz="1399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GB" sz="1399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p>
                              </m:sSubSup>
                            </m:oMath>
                          </m:oMathPara>
                        </a14:m>
                        <a:endParaRPr lang="en-GB" sz="1399" dirty="0"/>
                      </a:p>
                    </p:txBody>
                  </p:sp>
                </mc:Choice>
                <mc:Fallback xmlns="">
                  <p:sp>
                    <p:nvSpPr>
                      <p:cNvPr id="123" name="TextBox 122">
                        <a:extLst>
                          <a:ext uri="{FF2B5EF4-FFF2-40B4-BE49-F238E27FC236}">
                            <a16:creationId xmlns:a16="http://schemas.microsoft.com/office/drawing/2014/main" id="{37E3EC80-C736-7044-97DD-890D991980E6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6704298" y="4256009"/>
                        <a:ext cx="232371" cy="215444"/>
                      </a:xfrm>
                      <a:prstGeom prst="rect">
                        <a:avLst/>
                      </a:prstGeom>
                      <a:blipFill>
                        <a:blip r:embed="rId38"/>
                        <a:stretch>
                          <a:fillRect l="-20000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C154660B-6D6C-DB43-9ACA-C2BFAC9EAEB7}"/>
                    </a:ext>
                  </a:extLst>
                </p:cNvPr>
                <p:cNvCxnSpPr>
                  <a:cxnSpLocks/>
                  <a:stCxn id="117" idx="0"/>
                  <a:endCxn id="120" idx="2"/>
                </p:cNvCxnSpPr>
                <p:nvPr/>
              </p:nvCxnSpPr>
              <p:spPr>
                <a:xfrm flipV="1">
                  <a:off x="7165195" y="3016120"/>
                  <a:ext cx="0" cy="23280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C033A441-7474-A04C-B3B3-60360FD01B24}"/>
                    </a:ext>
                  </a:extLst>
                </p:cNvPr>
                <p:cNvCxnSpPr>
                  <a:cxnSpLocks/>
                  <a:stCxn id="120" idx="1"/>
                  <a:endCxn id="102" idx="5"/>
                </p:cNvCxnSpPr>
                <p:nvPr/>
              </p:nvCxnSpPr>
              <p:spPr>
                <a:xfrm flipH="1" flipV="1">
                  <a:off x="6704298" y="2648200"/>
                  <a:ext cx="388897" cy="29592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53F9F529-9982-DE47-9069-84601CF99DF0}"/>
                    </a:ext>
                  </a:extLst>
                </p:cNvPr>
                <p:cNvCxnSpPr>
                  <a:cxnSpLocks/>
                  <a:stCxn id="115" idx="3"/>
                  <a:endCxn id="120" idx="3"/>
                </p:cNvCxnSpPr>
                <p:nvPr/>
              </p:nvCxnSpPr>
              <p:spPr>
                <a:xfrm flipH="1">
                  <a:off x="7237195" y="2647425"/>
                  <a:ext cx="372244" cy="29669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82695376-A23E-3E42-A37C-AC48A936CEAE}"/>
                    </a:ext>
                  </a:extLst>
                </p:cNvPr>
                <p:cNvCxnSpPr>
                  <a:cxnSpLocks/>
                  <a:stCxn id="117" idx="4"/>
                  <a:endCxn id="118" idx="0"/>
                </p:cNvCxnSpPr>
                <p:nvPr/>
              </p:nvCxnSpPr>
              <p:spPr>
                <a:xfrm>
                  <a:off x="7165195" y="3638434"/>
                  <a:ext cx="148650" cy="47415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EB789225-3E03-2741-A8E0-DCB401B1502D}"/>
                    </a:ext>
                  </a:extLst>
                </p:cNvPr>
                <p:cNvCxnSpPr>
                  <a:cxnSpLocks/>
                  <a:stCxn id="118" idx="3"/>
                  <a:endCxn id="116" idx="3"/>
                </p:cNvCxnSpPr>
                <p:nvPr/>
              </p:nvCxnSpPr>
              <p:spPr>
                <a:xfrm flipV="1">
                  <a:off x="7385845" y="3970904"/>
                  <a:ext cx="228449" cy="21368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13" name="Group 112">
                  <a:extLst>
                    <a:ext uri="{FF2B5EF4-FFF2-40B4-BE49-F238E27FC236}">
                      <a16:creationId xmlns:a16="http://schemas.microsoft.com/office/drawing/2014/main" id="{70198602-7A9E-5543-9653-21F351679CEA}"/>
                    </a:ext>
                  </a:extLst>
                </p:cNvPr>
                <p:cNvGrpSpPr/>
                <p:nvPr/>
              </p:nvGrpSpPr>
              <p:grpSpPr>
                <a:xfrm>
                  <a:off x="7093195" y="2872120"/>
                  <a:ext cx="1196348" cy="676957"/>
                  <a:chOff x="7093195" y="2872120"/>
                  <a:chExt cx="1196348" cy="676957"/>
                </a:xfrm>
              </p:grpSpPr>
              <p:sp>
                <p:nvSpPr>
                  <p:cNvPr id="120" name="Rectangle 119">
                    <a:extLst>
                      <a:ext uri="{FF2B5EF4-FFF2-40B4-BE49-F238E27FC236}">
                        <a16:creationId xmlns:a16="http://schemas.microsoft.com/office/drawing/2014/main" id="{6B8B97F8-E5C0-144E-90B1-D7F94D3F784B}"/>
                      </a:ext>
                    </a:extLst>
                  </p:cNvPr>
                  <p:cNvSpPr/>
                  <p:nvPr/>
                </p:nvSpPr>
                <p:spPr>
                  <a:xfrm>
                    <a:off x="7093195" y="2872120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98" dirty="0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21" name="TextBox 120">
                        <a:extLst>
                          <a:ext uri="{FF2B5EF4-FFF2-40B4-BE49-F238E27FC236}">
                            <a16:creationId xmlns:a16="http://schemas.microsoft.com/office/drawing/2014/main" id="{EAF852D5-6E15-B047-898C-C9882F8F4B1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095324" y="3333633"/>
                        <a:ext cx="194219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399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399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GB" sz="1399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sz="1399" dirty="0"/>
                      </a:p>
                    </p:txBody>
                  </p:sp>
                </mc:Choice>
                <mc:Fallback xmlns="">
                  <p:sp>
                    <p:nvSpPr>
                      <p:cNvPr id="105" name="TextBox 104">
                        <a:extLst>
                          <a:ext uri="{FF2B5EF4-FFF2-40B4-BE49-F238E27FC236}">
                            <a16:creationId xmlns:a16="http://schemas.microsoft.com/office/drawing/2014/main" id="{AD0C8622-B55E-5F48-82A5-9100A8EBAEC5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8095324" y="3333633"/>
                        <a:ext cx="194219" cy="215444"/>
                      </a:xfrm>
                      <a:prstGeom prst="rect">
                        <a:avLst/>
                      </a:prstGeom>
                      <a:blipFill>
                        <a:blip r:embed="rId39"/>
                        <a:stretch>
                          <a:fillRect l="-31250" r="-6250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114" name="Group 113">
                  <a:extLst>
                    <a:ext uri="{FF2B5EF4-FFF2-40B4-BE49-F238E27FC236}">
                      <a16:creationId xmlns:a16="http://schemas.microsoft.com/office/drawing/2014/main" id="{36994387-25C6-0F4B-8C53-965AF0D1E0DD}"/>
                    </a:ext>
                  </a:extLst>
                </p:cNvPr>
                <p:cNvGrpSpPr/>
                <p:nvPr/>
              </p:nvGrpSpPr>
              <p:grpSpPr>
                <a:xfrm>
                  <a:off x="7241845" y="4112587"/>
                  <a:ext cx="393486" cy="358866"/>
                  <a:chOff x="7241845" y="4112587"/>
                  <a:chExt cx="393486" cy="358866"/>
                </a:xfrm>
              </p:grpSpPr>
              <p:sp>
                <p:nvSpPr>
                  <p:cNvPr id="118" name="Rectangle 117">
                    <a:extLst>
                      <a:ext uri="{FF2B5EF4-FFF2-40B4-BE49-F238E27FC236}">
                        <a16:creationId xmlns:a16="http://schemas.microsoft.com/office/drawing/2014/main" id="{D055BCCD-181A-554C-A2E1-1AAB2566FF77}"/>
                      </a:ext>
                    </a:extLst>
                  </p:cNvPr>
                  <p:cNvSpPr/>
                  <p:nvPr/>
                </p:nvSpPr>
                <p:spPr>
                  <a:xfrm>
                    <a:off x="7241845" y="4112587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98" dirty="0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19" name="TextBox 118">
                        <a:extLst>
                          <a:ext uri="{FF2B5EF4-FFF2-40B4-BE49-F238E27FC236}">
                            <a16:creationId xmlns:a16="http://schemas.microsoft.com/office/drawing/2014/main" id="{CECA90DC-2767-7F42-A9CA-0952C85856A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402960" y="4256009"/>
                        <a:ext cx="232371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GB" sz="1399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1399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GB" sz="1399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  <m:sup>
                                  <m:r>
                                    <a:rPr lang="en-GB" sz="1399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p>
                              </m:sSubSup>
                            </m:oMath>
                          </m:oMathPara>
                        </a14:m>
                        <a:endParaRPr lang="en-GB" sz="1399" dirty="0"/>
                      </a:p>
                    </p:txBody>
                  </p:sp>
                </mc:Choice>
                <mc:Fallback xmlns="">
                  <p:sp>
                    <p:nvSpPr>
                      <p:cNvPr id="119" name="TextBox 118">
                        <a:extLst>
                          <a:ext uri="{FF2B5EF4-FFF2-40B4-BE49-F238E27FC236}">
                            <a16:creationId xmlns:a16="http://schemas.microsoft.com/office/drawing/2014/main" id="{CECA90DC-2767-7F42-A9CA-0952C85856A6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402960" y="4256009"/>
                        <a:ext cx="232371" cy="215444"/>
                      </a:xfrm>
                      <a:prstGeom prst="rect">
                        <a:avLst/>
                      </a:prstGeom>
                      <a:blipFill>
                        <a:blip r:embed="rId40"/>
                        <a:stretch>
                          <a:fillRect l="-20000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115" name="TextBox 114">
                      <a:extLst>
                        <a:ext uri="{FF2B5EF4-FFF2-40B4-BE49-F238E27FC236}">
                          <a16:creationId xmlns:a16="http://schemas.microsoft.com/office/drawing/2014/main" id="{7F1CC577-44DF-0E48-B08E-52B31696D01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67094" y="2314993"/>
                      <a:ext cx="972000" cy="389468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sz="1798" b="0" i="1" smtClean="0">
                                <a:latin typeface="Cambria Math" panose="02040503050406030204" pitchFamily="18" charset="0"/>
                              </a:rPr>
                              <m:t>𝐴𝑐𝑐</m:t>
                            </m:r>
                          </m:oMath>
                        </m:oMathPara>
                      </a14:m>
                      <a:endParaRPr lang="en-GB" sz="1798" dirty="0"/>
                    </a:p>
                  </p:txBody>
                </p:sp>
              </mc:Choice>
              <mc:Fallback>
                <p:sp>
                  <p:nvSpPr>
                    <p:cNvPr id="115" name="TextBox 114">
                      <a:extLst>
                        <a:ext uri="{FF2B5EF4-FFF2-40B4-BE49-F238E27FC236}">
                          <a16:creationId xmlns:a16="http://schemas.microsoft.com/office/drawing/2014/main" id="{7F1CC577-44DF-0E48-B08E-52B31696D01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67094" y="2314993"/>
                      <a:ext cx="972000" cy="389468"/>
                    </a:xfrm>
                    <a:prstGeom prst="ellipse">
                      <a:avLst/>
                    </a:prstGeom>
                    <a:blipFill>
                      <a:blip r:embed="rId41"/>
                      <a:stretch>
                        <a:fillRect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6" name="TextBox 115">
                      <a:extLst>
                        <a:ext uri="{FF2B5EF4-FFF2-40B4-BE49-F238E27FC236}">
                          <a16:creationId xmlns:a16="http://schemas.microsoft.com/office/drawing/2014/main" id="{50CC51A2-80E0-3E42-96A3-79F57399FE9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71948" y="3638434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GB" sz="1798" i="1">
                                <a:latin typeface="Cambria Math" charset="0"/>
                              </a:rPr>
                              <m:t>𝑇𝑟𝑒𝑎𝑡</m:t>
                            </m:r>
                          </m:oMath>
                        </m:oMathPara>
                      </a14:m>
                      <a:endParaRPr lang="en-GB" sz="1798" dirty="0"/>
                    </a:p>
                  </p:txBody>
                </p:sp>
              </mc:Choice>
              <mc:Fallback xmlns="">
                <p:sp>
                  <p:nvSpPr>
                    <p:cNvPr id="103" name="TextBox 102">
                      <a:extLst>
                        <a:ext uri="{FF2B5EF4-FFF2-40B4-BE49-F238E27FC236}">
                          <a16:creationId xmlns:a16="http://schemas.microsoft.com/office/drawing/2014/main" id="{1669E517-5AE4-D84D-820D-6887B8FF4E5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71948" y="3638434"/>
                      <a:ext cx="972000" cy="389513"/>
                    </a:xfrm>
                    <a:prstGeom prst="ellipse">
                      <a:avLst/>
                    </a:prstGeom>
                    <a:blipFill>
                      <a:blip r:embed="rId42"/>
                      <a:stretch>
                        <a:fillRect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7" name="TextBox 116">
                      <a:extLst>
                        <a:ext uri="{FF2B5EF4-FFF2-40B4-BE49-F238E27FC236}">
                          <a16:creationId xmlns:a16="http://schemas.microsoft.com/office/drawing/2014/main" id="{0CD730C4-736B-6444-A559-9FB3471EB03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79195" y="3248921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GB" sz="1798" i="1">
                                <a:latin typeface="Cambria Math" charset="0"/>
                              </a:rPr>
                              <m:t>𝐸𝑝𝑖𝑑</m:t>
                            </m:r>
                          </m:oMath>
                        </m:oMathPara>
                      </a14:m>
                      <a:endParaRPr lang="en-GB" sz="1798" dirty="0"/>
                    </a:p>
                  </p:txBody>
                </p:sp>
              </mc:Choice>
              <mc:Fallback xmlns="">
                <p:sp>
                  <p:nvSpPr>
                    <p:cNvPr id="90" name="TextBox 89">
                      <a:extLst>
                        <a:ext uri="{FF2B5EF4-FFF2-40B4-BE49-F238E27FC236}">
                          <a16:creationId xmlns:a16="http://schemas.microsoft.com/office/drawing/2014/main" id="{8B0FACB7-0AC2-9F4C-B62D-C6F7DCB4AF5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79195" y="3248921"/>
                      <a:ext cx="972000" cy="389513"/>
                    </a:xfrm>
                    <a:prstGeom prst="ellipse">
                      <a:avLst/>
                    </a:prstGeom>
                    <a:blipFill>
                      <a:blip r:embed="rId43"/>
                      <a:stretch>
                        <a:fillRect b="-6061"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AB14DB76-6257-9847-84DD-CD695E779479}"/>
                  </a:ext>
                </a:extLst>
              </p:cNvPr>
              <p:cNvCxnSpPr>
                <a:cxnSpLocks/>
                <a:stCxn id="117" idx="6"/>
                <a:endCxn id="124" idx="1"/>
              </p:cNvCxnSpPr>
              <p:nvPr/>
            </p:nvCxnSpPr>
            <p:spPr>
              <a:xfrm>
                <a:off x="7688980" y="3443678"/>
                <a:ext cx="229899" cy="295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F578D269-A609-364F-8ABD-37DA0D736BCA}"/>
                </a:ext>
              </a:extLst>
            </p:cNvPr>
            <p:cNvSpPr/>
            <p:nvPr/>
          </p:nvSpPr>
          <p:spPr>
            <a:xfrm>
              <a:off x="9104282" y="257658"/>
              <a:ext cx="2905278" cy="2439019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 dirty="0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B5E2EB30-F832-3349-B1DA-B3A27B366D90}"/>
                  </a:ext>
                </a:extLst>
              </p:cNvPr>
              <p:cNvSpPr/>
              <p:nvPr/>
            </p:nvSpPr>
            <p:spPr>
              <a:xfrm>
                <a:off x="2803123" y="6103895"/>
                <a:ext cx="6585053" cy="64569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r>
                  <a:rPr lang="en-GB" sz="1798" dirty="0"/>
                  <a:t>Model </a:t>
                </a:r>
                <a14:m>
                  <m:oMath xmlns:m="http://schemas.openxmlformats.org/officeDocument/2006/math">
                    <m:r>
                      <a:rPr lang="en-GB" sz="1798" i="1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GB" sz="1798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sz="1798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1798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798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GB" sz="1798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GB" sz="1798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sz="1798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798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GB" sz="1798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sz="1798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sz="1798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798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GB" sz="1798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GB" sz="1798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sz="1798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798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GB" sz="1798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sz="1798" dirty="0"/>
                  <a:t> with query </a:t>
                </a:r>
                <a14:m>
                  <m:oMath xmlns:m="http://schemas.openxmlformats.org/officeDocument/2006/math">
                    <m:r>
                      <a:rPr lang="en-GB" sz="1798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</m:e>
                      <m:e>
                        <m:r>
                          <a:rPr lang="en-GB" i="1" smtClean="0">
                            <a:solidFill>
                              <a:schemeClr val="tx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𝑠𝑖𝑐𝑘</m:t>
                        </m:r>
                      </m:e>
                    </m:d>
                  </m:oMath>
                </a14:m>
                <a:r>
                  <a:rPr lang="en-GB" sz="1798" dirty="0"/>
                  <a:t> is turned into model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798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798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en-GB" sz="1798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GB" sz="1798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sz="1798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1798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798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GB" sz="1798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GB" sz="1798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sz="1798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798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GB" sz="1798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sz="1798" i="1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GB" sz="1798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1798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GB" sz="1798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GB" sz="1798" i="1" smtClean="0">
                                <a:solidFill>
                                  <a:schemeClr val="tx1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p>
                        </m:sSubSup>
                        <m:r>
                          <a:rPr lang="en-GB" sz="1798" i="1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GB" sz="1798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1798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GB" sz="1798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en-GB" sz="1798" i="1" smtClean="0">
                                <a:solidFill>
                                  <a:schemeClr val="tx1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GB" sz="1798" dirty="0"/>
                  <a:t> with query </a:t>
                </a:r>
                <a14:m>
                  <m:oMath xmlns:m="http://schemas.openxmlformats.org/officeDocument/2006/math">
                    <m:r>
                      <a:rPr lang="en-GB" sz="1798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sz="1798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798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</m:e>
                    </m:d>
                  </m:oMath>
                </a14:m>
                <a:endParaRPr lang="en-GB" sz="1798" dirty="0"/>
              </a:p>
            </p:txBody>
          </p:sp>
        </mc:Choice>
        <mc:Fallback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B5E2EB30-F832-3349-B1DA-B3A27B366D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3123" y="6103895"/>
                <a:ext cx="6585053" cy="645690"/>
              </a:xfrm>
              <a:prstGeom prst="rect">
                <a:avLst/>
              </a:prstGeom>
              <a:blipFill>
                <a:blip r:embed="rId4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77284-668C-E048-A5D4-04C137A9A46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PGMs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24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78" grpId="0" animBg="1"/>
      <p:bldP spid="79" grpId="0" animBg="1"/>
      <p:bldP spid="87" grpId="0" animBg="1"/>
      <p:bldP spid="88" grpId="0" animBg="1"/>
      <p:bldP spid="89" grpId="0" animBg="1"/>
      <p:bldP spid="90" grpId="0" animBg="1"/>
      <p:bldP spid="12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C110B-F496-E643-8BA2-1D1DE1CBA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VE with Evidence: Example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B5EE6-83DC-0148-815C-F756815509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A74EA6-7322-F545-974A-815B9CCBB1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en-GB" sz="1598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41</a:t>
            </a:fld>
            <a:r>
              <a:rPr lang="en-GB"/>
              <a:t> </a:t>
            </a:r>
            <a:endParaRPr lang="en-GB" sz="1399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D470CCE9-207B-EF4C-8652-0E539CCD9E93}"/>
                  </a:ext>
                </a:extLst>
              </p:cNvPr>
              <p:cNvSpPr/>
              <p:nvPr/>
            </p:nvSpPr>
            <p:spPr>
              <a:xfrm>
                <a:off x="672098" y="1899653"/>
                <a:ext cx="7711330" cy="7934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en-GB" sz="1798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sz="1798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1798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GB" sz="1798" i="1" smtClean="0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en-GB" sz="1798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en-GB" sz="1798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798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GB" sz="1798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GB" sz="1798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GB" sz="1798" i="1" smtClean="0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en-GB" sz="1798" smtClean="0">
                                  <a:latin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en-GB" sz="1798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798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GB" sz="1798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GB" sz="1798" i="1" smtClean="0">
                                      <a:latin typeface="Cambria Math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GB" sz="1798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en-GB" sz="1798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1798" i="1" smtClean="0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GB" sz="1798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GB" sz="1798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GB" sz="1798" i="1" smtClean="0">
                                          <a:latin typeface="Cambria Math" charset="0"/>
                                        </a:rPr>
                                        <m:t>∈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GB" sz="1798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Val</m:t>
                                      </m:r>
                                      <m:d>
                                        <m:dPr>
                                          <m:ctrlPr>
                                            <a:rPr lang="en-GB" sz="1798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sz="1798" i="1" smtClean="0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</m:d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GB" sz="1798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1798" i="1" smtClean="0">
                                              <a:latin typeface="Cambria Math" panose="02040503050406030204" pitchFamily="18" charset="0"/>
                                            </a:rPr>
                                            <m:t>𝑃</m:t>
                                          </m:r>
                                        </m:e>
                                        <m:sub>
                                          <m:r>
                                            <a:rPr lang="en-GB" sz="1798" b="1" i="1" smtClean="0">
                                              <a:latin typeface="Cambria Math" panose="02040503050406030204" pitchFamily="18" charset="0"/>
                                            </a:rPr>
                                            <m:t>𝑹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GB" sz="1798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sz="1798" i="1" smtClean="0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  <m:r>
                                            <a:rPr lang="en-GB" sz="1798" i="1" smtClean="0">
                                              <a:latin typeface="Cambria Math" panose="02040503050406030204" pitchFamily="18" charset="0"/>
                                            </a:rPr>
                                            <m:t>=</m:t>
                                          </m:r>
                                          <m:r>
                                            <a:rPr lang="en-GB" sz="1798" i="1" smtClean="0">
                                              <a:latin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  <m:r>
                                            <a:rPr lang="en-GB" sz="1798" i="1" smtClean="0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GB" sz="1798" i="1" smtClean="0">
                                              <a:latin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  <m:r>
                                            <a:rPr lang="en-GB" sz="1798" i="1" smtClean="0">
                                              <a:latin typeface="Cambria Math" panose="02040503050406030204" pitchFamily="18" charset="0"/>
                                            </a:rPr>
                                            <m:t>=</m:t>
                                          </m:r>
                                          <m:r>
                                            <a:rPr lang="en-GB" sz="1798" i="1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  <m:r>
                                            <a:rPr lang="en-GB" sz="1798" i="1" smtClean="0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GB" sz="1798" i="1" smtClean="0">
                                              <a:latin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  <m:r>
                                            <a:rPr lang="en-GB" sz="1798" i="1" smtClean="0">
                                              <a:latin typeface="Cambria Math" panose="02040503050406030204" pitchFamily="18" charset="0"/>
                                            </a:rPr>
                                            <m:t>=</m:t>
                                          </m:r>
                                          <m:r>
                                            <a:rPr lang="en-GB" sz="1798" i="1" smtClean="0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  <m:r>
                                            <a:rPr lang="en-GB" sz="1798" i="1" smtClean="0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GB" sz="1798" i="1" smtClean="0">
                                              <a:solidFill>
                                                <a:schemeClr val="accent6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𝑠𝑖𝑐𝑘</m:t>
                                          </m:r>
                                          <m:r>
                                            <a:rPr lang="en-GB" sz="1798" i="1" smtClean="0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GB" sz="1798" i="1" smtClean="0">
                                              <a:latin typeface="Cambria Math" panose="02040503050406030204" pitchFamily="18" charset="0"/>
                                            </a:rPr>
                                            <m:t>𝑇𝑟𝑎𝑣𝑒𝑙</m:t>
                                          </m:r>
                                          <m:r>
                                            <a:rPr lang="en-GB" sz="1798" i="1" smtClean="0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GB" sz="1798" i="1" smtClean="0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  <m:r>
                                            <a:rPr lang="en-GB" sz="1798" i="1" smtClean="0">
                                              <a:latin typeface="Cambria Math" panose="02040503050406030204" pitchFamily="18" charset="0"/>
                                            </a:rPr>
                                            <m:t>=</m:t>
                                          </m:r>
                                          <m:r>
                                            <a:rPr lang="en-GB" sz="1798" i="1" smtClean="0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e>
                                  </m:nary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en-GB" sz="1798"/>
              </a:p>
            </p:txBody>
          </p:sp>
        </mc:Choice>
        <mc:Fallback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D470CCE9-207B-EF4C-8652-0E539CCD9E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098" y="1899653"/>
                <a:ext cx="7711330" cy="793493"/>
              </a:xfrm>
              <a:prstGeom prst="rect">
                <a:avLst/>
              </a:prstGeom>
              <a:blipFill>
                <a:blip r:embed="rId2"/>
                <a:stretch>
                  <a:fillRect l="-4112" t="-119048" b="-1603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C87494D-9E6D-484C-8AC7-B9CED9C4F1FB}"/>
                  </a:ext>
                </a:extLst>
              </p:cNvPr>
              <p:cNvSpPr/>
              <p:nvPr/>
            </p:nvSpPr>
            <p:spPr>
              <a:xfrm>
                <a:off x="672097" y="2597905"/>
                <a:ext cx="5011583" cy="9000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en-GB" sz="1798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sz="1798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1798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GB" sz="1798" i="1" smtClean="0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en-GB" sz="1798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en-GB" sz="1798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798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GB" sz="1798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GB" sz="1798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GB" sz="1798" i="1" smtClean="0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en-GB" sz="1798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en-GB" sz="1798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798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GB" sz="1798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GB" sz="1798" i="1" smtClean="0">
                                      <a:latin typeface="Cambria Math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GB" sz="1798" smtClean="0">
                                      <a:latin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en-GB" sz="1798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1798" i="1" smtClean="0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GB" sz="1798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GB" sz="1798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GB" sz="1798" i="1" smtClean="0">
                                          <a:latin typeface="Cambria Math" charset="0"/>
                                        </a:rPr>
                                        <m:t>∈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GB" sz="1798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Val</m:t>
                                      </m:r>
                                      <m:d>
                                        <m:dPr>
                                          <m:ctrlPr>
                                            <a:rPr lang="en-GB" sz="1798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sz="1798" i="1" smtClean="0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</m:d>
                                    </m:sub>
                                    <m:sup/>
                                    <m:e>
                                      <m:nary>
                                        <m:naryPr>
                                          <m:chr m:val="∏"/>
                                          <m:ctrlPr>
                                            <a:rPr lang="en-GB" sz="1798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a:rPr lang="en-GB" sz="1798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GB" sz="1798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=0</m:t>
                                          </m:r>
                                        </m:sub>
                                        <m:sup>
                                          <m:r>
                                            <a:rPr lang="en-GB" sz="1798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p>
                                        <m:e>
                                          <m:sSub>
                                            <m:sSubPr>
                                              <m:ctrlPr>
                                                <a:rPr lang="en-GB" sz="1798" i="1" smtClean="0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GB" sz="1798" i="1" smtClean="0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sz="1798" i="1" smtClean="0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nary>
                                      <m:d>
                                        <m:dPr>
                                          <m:ctrlPr>
                                            <a:rPr lang="en-GB" sz="1798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GB" sz="1798" i="1" smtClean="0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GB" sz="1798" b="1" i="1" smtClean="0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𝑹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sz="1798" i="1" smtClean="0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en-GB" sz="1798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=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GB" sz="1798" i="1" smtClean="0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GB" sz="1798" b="1" i="1" smtClean="0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𝒓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sz="1798" i="1" smtClean="0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nary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br>
                  <a:rPr lang="en-GB" sz="1798" i="1">
                    <a:solidFill>
                      <a:schemeClr val="accent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endParaRPr lang="en-GB" sz="1798"/>
              </a:p>
            </p:txBody>
          </p:sp>
        </mc:Choice>
        <mc:Fallback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C87494D-9E6D-484C-8AC7-B9CED9C4F1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097" y="2597905"/>
                <a:ext cx="5011583" cy="900014"/>
              </a:xfrm>
              <a:prstGeom prst="rect">
                <a:avLst/>
              </a:prstGeom>
              <a:blipFill>
                <a:blip r:embed="rId3"/>
                <a:stretch>
                  <a:fillRect l="-6566" t="-92958" b="-14366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5096BA41-3739-B94A-86AE-74D0A180D286}"/>
                  </a:ext>
                </a:extLst>
              </p:cNvPr>
              <p:cNvSpPr/>
              <p:nvPr/>
            </p:nvSpPr>
            <p:spPr>
              <a:xfrm>
                <a:off x="654010" y="3617932"/>
                <a:ext cx="8200565" cy="7934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en-GB" sz="1798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sz="1798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1798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GB" sz="1798" i="1" smtClean="0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en-GB" sz="1798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en-GB" sz="1798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798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GB" sz="1798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GB" sz="1798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GB" sz="1798" i="1" smtClean="0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en-GB" sz="1798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en-GB" sz="1798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798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GB" sz="1798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GB" sz="1798" i="1" smtClean="0">
                                      <a:latin typeface="Cambria Math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GB" sz="1798" smtClean="0">
                                      <a:latin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en-GB" sz="1798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1798" i="1" smtClean="0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GB" sz="1798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GB" sz="1798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GB" sz="1798" i="1" smtClean="0">
                                          <a:latin typeface="Cambria Math" charset="0"/>
                                        </a:rPr>
                                        <m:t>∈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GB" sz="1798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Val</m:t>
                                      </m:r>
                                      <m:d>
                                        <m:dPr>
                                          <m:ctrlPr>
                                            <a:rPr lang="en-GB" sz="1798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sz="1798" i="1" smtClean="0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</m:d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GB" sz="1798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1798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GB" sz="1798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GB" sz="1798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sz="1798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e>
                                      </m:d>
                                      <m:sSub>
                                        <m:sSubPr>
                                          <m:ctrlPr>
                                            <a:rPr lang="en-GB" sz="1798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1798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GB" sz="1798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GB" sz="1798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sz="1798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  <m:r>
                                            <a:rPr lang="en-GB" sz="1798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GB" sz="1798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  <m:r>
                                            <a:rPr lang="en-GB" sz="1798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GB" sz="1798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</m:d>
                                      <m:sSub>
                                        <m:sSubPr>
                                          <m:ctrlPr>
                                            <a:rPr lang="en-GB" sz="1798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1798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GB" sz="1798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GB" sz="1798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sz="1798" i="1" smtClean="0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𝑇𝑟𝑎𝑣𝑒𝑙</m:t>
                                          </m:r>
                                          <m:r>
                                            <a:rPr lang="en-GB" sz="1798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GB" sz="1798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  <m:r>
                                            <a:rPr lang="en-GB" sz="1798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GB" sz="1798" i="1" smtClean="0">
                                              <a:solidFill>
                                                <a:schemeClr val="accent6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𝑠𝑖𝑐𝑘</m:t>
                                          </m:r>
                                        </m:e>
                                      </m:d>
                                      <m:sSub>
                                        <m:sSubPr>
                                          <m:ctrlPr>
                                            <a:rPr lang="en-GB" sz="1798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1798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GB" sz="1798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GB" sz="1798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sz="1798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  <m:r>
                                            <a:rPr lang="en-GB" sz="1798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GB" sz="1798" i="1" smtClean="0">
                                              <a:solidFill>
                                                <a:schemeClr val="accent6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𝑠𝑖𝑐𝑘</m:t>
                                          </m:r>
                                          <m:r>
                                            <a:rPr lang="en-GB" sz="1798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GB" sz="1798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e>
                                  </m:nary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en-GB" sz="1798"/>
              </a:p>
            </p:txBody>
          </p:sp>
        </mc:Choice>
        <mc:Fallback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5096BA41-3739-B94A-86AE-74D0A180D2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010" y="3617932"/>
                <a:ext cx="8200565" cy="793493"/>
              </a:xfrm>
              <a:prstGeom prst="rect">
                <a:avLst/>
              </a:prstGeom>
              <a:blipFill>
                <a:blip r:embed="rId4"/>
                <a:stretch>
                  <a:fillRect l="-3246" t="-117460" b="-1603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9E70CC5A-7680-7948-BD23-589F299EC9CE}"/>
                  </a:ext>
                </a:extLst>
              </p:cNvPr>
              <p:cNvSpPr/>
              <p:nvPr/>
            </p:nvSpPr>
            <p:spPr>
              <a:xfrm>
                <a:off x="654010" y="4460452"/>
                <a:ext cx="7277555" cy="7934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en-GB" sz="1798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sz="1798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1798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GB" sz="1798" i="1" smtClean="0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en-GB" sz="1798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en-GB" sz="1798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798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GB" sz="1798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GB" sz="1798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GB" sz="1798" i="1" smtClean="0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en-GB" sz="1798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en-GB" sz="1798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798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GB" sz="1798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GB" sz="1798" i="1" smtClean="0">
                                      <a:latin typeface="Cambria Math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GB" sz="1798" smtClean="0">
                                      <a:latin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en-GB" sz="1798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1798" i="1" smtClean="0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GB" sz="1798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GB" sz="1798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GB" sz="1798" i="1" smtClean="0">
                                          <a:latin typeface="Cambria Math" charset="0"/>
                                        </a:rPr>
                                        <m:t>∈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GB" sz="1798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Val</m:t>
                                      </m:r>
                                      <m:d>
                                        <m:dPr>
                                          <m:ctrlPr>
                                            <a:rPr lang="en-GB" sz="1798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sz="1798" i="1" smtClean="0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</m:d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GB" sz="1798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1798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GB" sz="1798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GB" sz="1798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sz="1798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e>
                                      </m:d>
                                      <m:sSub>
                                        <m:sSubPr>
                                          <m:ctrlPr>
                                            <a:rPr lang="en-GB" sz="1798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1798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GB" sz="1798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GB" sz="1798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sz="1798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  <m:r>
                                            <a:rPr lang="en-GB" sz="1798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GB" sz="1798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  <m:r>
                                            <a:rPr lang="en-GB" sz="1798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GB" sz="1798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</m:d>
                                      <m:sSubSup>
                                        <m:sSubSupPr>
                                          <m:ctrlPr>
                                            <a:rPr lang="en-GB" sz="1798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GB" sz="1798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GB" sz="1798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>
                                          <m:r>
                                            <a:rPr lang="en-GB" sz="1798" i="1" smtClean="0">
                                              <a:solidFill>
                                                <a:schemeClr val="accent6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sup>
                                      </m:sSubSup>
                                      <m:d>
                                        <m:dPr>
                                          <m:ctrlPr>
                                            <a:rPr lang="en-GB" sz="1798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sz="1798" i="1" smtClean="0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𝑇𝑟𝑎𝑣𝑒𝑙</m:t>
                                          </m:r>
                                          <m:r>
                                            <a:rPr lang="en-GB" sz="1798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GB" sz="1798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e>
                                      </m:d>
                                      <m:sSubSup>
                                        <m:sSubSupPr>
                                          <m:ctrlPr>
                                            <a:rPr lang="en-GB" sz="1798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GB" sz="1798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GB" sz="1798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  <m:sup>
                                          <m:r>
                                            <a:rPr lang="en-GB" sz="1798" i="1" smtClean="0">
                                              <a:solidFill>
                                                <a:schemeClr val="accent6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sup>
                                      </m:sSubSup>
                                      <m:d>
                                        <m:dPr>
                                          <m:ctrlPr>
                                            <a:rPr lang="en-GB" sz="1798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sz="1798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  <m:r>
                                            <a:rPr lang="en-GB" sz="1798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GB" sz="1798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e>
                                  </m:nary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en-GB" sz="1798"/>
              </a:p>
            </p:txBody>
          </p:sp>
        </mc:Choice>
        <mc:Fallback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9E70CC5A-7680-7948-BD23-589F299EC9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010" y="4460452"/>
                <a:ext cx="7277555" cy="793493"/>
              </a:xfrm>
              <a:prstGeom prst="rect">
                <a:avLst/>
              </a:prstGeom>
              <a:blipFill>
                <a:blip r:embed="rId5"/>
                <a:stretch>
                  <a:fillRect l="-3130" t="-115625" b="-15781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E9A7548-B650-AE4D-911C-ED7758C7126D}"/>
                  </a:ext>
                </a:extLst>
              </p:cNvPr>
              <p:cNvSpPr/>
              <p:nvPr/>
            </p:nvSpPr>
            <p:spPr>
              <a:xfrm>
                <a:off x="359625" y="1482225"/>
                <a:ext cx="176259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798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𝑇𝑟𝑎𝑣𝑒𝑙</m:t>
                          </m:r>
                        </m:e>
                        <m:e>
                          <m:r>
                            <a:rPr lang="en-GB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𝑠𝑖𝑐𝑘</m:t>
                          </m:r>
                        </m:e>
                      </m:d>
                    </m:oMath>
                  </m:oMathPara>
                </a14:m>
                <a:endParaRPr lang="en-GB" sz="1798"/>
              </a:p>
            </p:txBody>
          </p:sp>
        </mc:Choice>
        <mc:Fallback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E9A7548-B650-AE4D-911C-ED7758C712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625" y="1482225"/>
                <a:ext cx="1762598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5B55F67-C9C7-D84A-A622-2F717359A678}"/>
                  </a:ext>
                </a:extLst>
              </p:cNvPr>
              <p:cNvSpPr txBox="1"/>
              <p:nvPr/>
            </p:nvSpPr>
            <p:spPr>
              <a:xfrm>
                <a:off x="4093659" y="6298564"/>
                <a:ext cx="4003981" cy="3076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399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GB" sz="1399" i="1" smtClean="0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en-GB" sz="1399" i="1" smtClean="0"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en-GB" sz="1399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1399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GB" sz="1399" i="1" smtClean="0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en-GB" sz="1399" b="0" i="1" smtClean="0">
                          <a:latin typeface="Cambria Math" panose="02040503050406030204" pitchFamily="18" charset="0"/>
                        </a:rPr>
                        <m:t>𝑁𝑎𝑡</m:t>
                      </m:r>
                      <m:r>
                        <a:rPr lang="en-GB" sz="1399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1399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GB" sz="1399" i="1" smtClean="0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en-GB" sz="1399" b="0" i="1" smtClean="0">
                          <a:latin typeface="Cambria Math" panose="02040503050406030204" pitchFamily="18" charset="0"/>
                        </a:rPr>
                        <m:t>𝐴𝑐𝑐</m:t>
                      </m:r>
                      <m:r>
                        <a:rPr lang="en-GB" sz="1399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1399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GB" sz="1399" i="1" smtClean="0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en-GB" sz="1399" i="1" smtClean="0">
                          <a:latin typeface="Cambria Math" panose="02040503050406030204" pitchFamily="18" charset="0"/>
                        </a:rPr>
                        <m:t>𝑆𝑖𝑐𝑘</m:t>
                      </m:r>
                      <m:r>
                        <a:rPr lang="en-GB" sz="1399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1399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GB" sz="1399" i="1" smtClean="0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en-GB" sz="1399" i="1" smtClean="0">
                          <a:latin typeface="Cambria Math" panose="02040503050406030204" pitchFamily="18" charset="0"/>
                        </a:rPr>
                        <m:t>𝑇𝑟𝑒𝑎𝑡</m:t>
                      </m:r>
                    </m:oMath>
                  </m:oMathPara>
                </a14:m>
                <a:endParaRPr lang="en-GB" sz="1399" i="1"/>
              </a:p>
            </p:txBody>
          </p:sp>
        </mc:Choice>
        <mc:Fallback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5B55F67-C9C7-D84A-A622-2F717359A6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3659" y="6298564"/>
                <a:ext cx="4003981" cy="307648"/>
              </a:xfrm>
              <a:prstGeom prst="rect">
                <a:avLst/>
              </a:prstGeom>
              <a:blipFill>
                <a:blip r:embed="rId7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25AAAB01-0252-1F49-9503-543194F090C3}"/>
                  </a:ext>
                </a:extLst>
              </p:cNvPr>
              <p:cNvSpPr/>
              <p:nvPr/>
            </p:nvSpPr>
            <p:spPr>
              <a:xfrm>
                <a:off x="654009" y="5228400"/>
                <a:ext cx="7377943" cy="7934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en-GB" sz="1798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sz="1798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1798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GB" sz="1798" i="1" smtClean="0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en-GB" sz="1798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en-GB" sz="1798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798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en-GB" sz="1798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798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GB" sz="1798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GB" sz="1798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798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sSubSup>
                            <m:sSubSupPr>
                              <m:ctrlPr>
                                <a:rPr lang="en-GB" sz="1798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798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GB" sz="1798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GB" sz="1798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p>
                          </m:sSubSup>
                          <m:d>
                            <m:dPr>
                              <m:ctrlPr>
                                <a:rPr lang="en-GB" sz="1798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798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𝑇𝑟𝑎𝑣𝑒𝑙</m:t>
                              </m:r>
                              <m:r>
                                <a:rPr lang="en-GB" sz="1798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sz="1798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nary>
                            <m:naryPr>
                              <m:chr m:val="∑"/>
                              <m:supHide m:val="on"/>
                              <m:ctrlPr>
                                <a:rPr lang="en-GB" sz="1798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GB" sz="1798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GB" sz="1798" i="1" smtClean="0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en-GB" sz="1798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en-GB" sz="1798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798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GB" sz="1798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GB" sz="1798" i="1" smtClean="0">
                                      <a:latin typeface="Cambria Math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GB" sz="1798" smtClean="0">
                                      <a:latin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en-GB" sz="1798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1798" i="1" smtClean="0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GB" sz="1798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798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GB" sz="1798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GB" sz="1798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1798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en-GB" sz="1798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GB" sz="1798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GB" sz="1798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GB" sz="1798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d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GB" sz="1798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GB" sz="1798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GB" sz="1798" i="1" smtClean="0">
                                          <a:latin typeface="Cambria Math" charset="0"/>
                                        </a:rPr>
                                        <m:t>∈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GB" sz="1798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Val</m:t>
                                      </m:r>
                                      <m:d>
                                        <m:dPr>
                                          <m:ctrlPr>
                                            <a:rPr lang="en-GB" sz="1798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sz="1798" i="1" smtClean="0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</m:d>
                                    </m:sub>
                                    <m:sup/>
                                    <m:e>
                                      <m:sSubSup>
                                        <m:sSubSupPr>
                                          <m:ctrlPr>
                                            <a:rPr lang="en-GB" sz="1798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GB" sz="1798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GB" sz="1798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  <m:sup>
                                          <m:r>
                                            <a:rPr lang="en-GB" sz="1798" i="1" smtClean="0">
                                              <a:solidFill>
                                                <a:schemeClr val="accent6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sup>
                                      </m:sSubSup>
                                      <m:d>
                                        <m:dPr>
                                          <m:ctrlPr>
                                            <a:rPr lang="en-GB" sz="1798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sz="1798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  <m:r>
                                            <a:rPr lang="en-GB" sz="1798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GB" sz="1798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e>
                                  </m:nary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en-GB" sz="1798"/>
              </a:p>
            </p:txBody>
          </p:sp>
        </mc:Choice>
        <mc:Fallback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25AAAB01-0252-1F49-9503-543194F090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009" y="5228400"/>
                <a:ext cx="7377943" cy="793493"/>
              </a:xfrm>
              <a:prstGeom prst="rect">
                <a:avLst/>
              </a:prstGeom>
              <a:blipFill>
                <a:blip r:embed="rId8"/>
                <a:stretch>
                  <a:fillRect l="-2921" t="-119048" b="-1603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9" name="Group 118">
            <a:extLst>
              <a:ext uri="{FF2B5EF4-FFF2-40B4-BE49-F238E27FC236}">
                <a16:creationId xmlns:a16="http://schemas.microsoft.com/office/drawing/2014/main" id="{F4752087-E19A-B949-A36C-F70DD660970F}"/>
              </a:ext>
            </a:extLst>
          </p:cNvPr>
          <p:cNvGrpSpPr/>
          <p:nvPr/>
        </p:nvGrpSpPr>
        <p:grpSpPr>
          <a:xfrm>
            <a:off x="9254052" y="3314949"/>
            <a:ext cx="2577623" cy="2588388"/>
            <a:chOff x="5901425" y="2314993"/>
            <a:chExt cx="2580308" cy="2591084"/>
          </a:xfrm>
        </p:grpSpPr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FDECDC81-8961-EE40-AB35-7B4ACE160C38}"/>
                </a:ext>
              </a:extLst>
            </p:cNvPr>
            <p:cNvGrpSpPr/>
            <p:nvPr/>
          </p:nvGrpSpPr>
          <p:grpSpPr>
            <a:xfrm>
              <a:off x="5901425" y="2314993"/>
              <a:ext cx="2580308" cy="2591084"/>
              <a:chOff x="5863640" y="2314993"/>
              <a:chExt cx="2580308" cy="2591084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22" name="TextBox 121">
                    <a:extLst>
                      <a:ext uri="{FF2B5EF4-FFF2-40B4-BE49-F238E27FC236}">
                        <a16:creationId xmlns:a16="http://schemas.microsoft.com/office/drawing/2014/main" id="{0B228A30-13FF-694B-9F3A-1FB290FC7B80}"/>
                      </a:ext>
                    </a:extLst>
                  </p:cNvPr>
                  <p:cNvSpPr txBox="1"/>
                  <p:nvPr/>
                </p:nvSpPr>
                <p:spPr>
                  <a:xfrm>
                    <a:off x="5874644" y="2315730"/>
                    <a:ext cx="972000" cy="389468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5859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798" b="0" i="1" smtClean="0">
                              <a:latin typeface="Cambria Math" panose="02040503050406030204" pitchFamily="18" charset="0"/>
                            </a:rPr>
                            <m:t>𝑁𝑎𝑡</m:t>
                          </m:r>
                        </m:oMath>
                      </m:oMathPara>
                    </a14:m>
                    <a:endParaRPr lang="en-GB" sz="1798"/>
                  </a:p>
                </p:txBody>
              </p:sp>
            </mc:Choice>
            <mc:Fallback>
              <p:sp>
                <p:nvSpPr>
                  <p:cNvPr id="122" name="TextBox 121">
                    <a:extLst>
                      <a:ext uri="{FF2B5EF4-FFF2-40B4-BE49-F238E27FC236}">
                        <a16:creationId xmlns:a16="http://schemas.microsoft.com/office/drawing/2014/main" id="{0B228A30-13FF-694B-9F3A-1FB290FC7B8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4644" y="2315730"/>
                    <a:ext cx="972000" cy="389468"/>
                  </a:xfrm>
                  <a:prstGeom prst="ellipse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23" name="TextBox 122">
                    <a:extLst>
                      <a:ext uri="{FF2B5EF4-FFF2-40B4-BE49-F238E27FC236}">
                        <a16:creationId xmlns:a16="http://schemas.microsoft.com/office/drawing/2014/main" id="{1010BE66-8F21-D04E-9C35-19C56984D1D8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798" i="1">
                              <a:solidFill>
                                <a:schemeClr val="bg2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en-GB" sz="1798"/>
                  </a:p>
                </p:txBody>
              </p:sp>
            </mc:Choice>
            <mc:Fallback>
              <p:sp>
                <p:nvSpPr>
                  <p:cNvPr id="123" name="TextBox 122">
                    <a:extLst>
                      <a:ext uri="{FF2B5EF4-FFF2-40B4-BE49-F238E27FC236}">
                        <a16:creationId xmlns:a16="http://schemas.microsoft.com/office/drawing/2014/main" id="{1010BE66-8F21-D04E-9C35-19C56984D1D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F1BA460B-2C0A-7043-B2CD-703909B36046}"/>
                  </a:ext>
                </a:extLst>
              </p:cNvPr>
              <p:cNvCxnSpPr>
                <a:cxnSpLocks/>
                <a:stCxn id="123" idx="5"/>
                <a:endCxn id="145" idx="1"/>
              </p:cNvCxnSpPr>
              <p:nvPr/>
            </p:nvCxnSpPr>
            <p:spPr>
              <a:xfrm>
                <a:off x="6693294" y="3970904"/>
                <a:ext cx="226213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FC19E9EA-36A5-D248-A325-C427A188B8B2}"/>
                  </a:ext>
                </a:extLst>
              </p:cNvPr>
              <p:cNvCxnSpPr>
                <a:cxnSpLocks/>
                <a:stCxn id="145" idx="0"/>
                <a:endCxn id="138" idx="4"/>
              </p:cNvCxnSpPr>
              <p:nvPr/>
            </p:nvCxnSpPr>
            <p:spPr>
              <a:xfrm flipV="1">
                <a:off x="6991507" y="3638434"/>
                <a:ext cx="173688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759C13D2-573C-7248-B3C3-CEC685B02945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902756"/>
                <a:chOff x="7061843" y="2615881"/>
                <a:chExt cx="963251" cy="902756"/>
              </a:xfrm>
            </p:grpSpPr>
            <p:sp>
              <p:nvSpPr>
                <p:cNvPr id="147" name="Rectangle 146">
                  <a:extLst>
                    <a:ext uri="{FF2B5EF4-FFF2-40B4-BE49-F238E27FC236}">
                      <a16:creationId xmlns:a16="http://schemas.microsoft.com/office/drawing/2014/main" id="{F994212F-0049-4C4E-8276-7D97E9A20600}"/>
                    </a:ext>
                  </a:extLst>
                </p:cNvPr>
                <p:cNvSpPr/>
                <p:nvPr/>
              </p:nvSpPr>
              <p:spPr>
                <a:xfrm>
                  <a:off x="7881094" y="337463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/>
                </a:p>
              </p:txBody>
            </p:sp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148" name="TextBox 147">
                      <a:extLst>
                        <a:ext uri="{FF2B5EF4-FFF2-40B4-BE49-F238E27FC236}">
                          <a16:creationId xmlns:a16="http://schemas.microsoft.com/office/drawing/2014/main" id="{48ACD198-E358-9A4A-B6AE-6430FB7F5F5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GB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/>
                    </a:p>
                  </p:txBody>
                </p:sp>
              </mc:Choice>
              <mc:Fallback>
                <p:sp>
                  <p:nvSpPr>
                    <p:cNvPr id="148" name="TextBox 147">
                      <a:extLst>
                        <a:ext uri="{FF2B5EF4-FFF2-40B4-BE49-F238E27FC236}">
                          <a16:creationId xmlns:a16="http://schemas.microsoft.com/office/drawing/2014/main" id="{48ACD198-E358-9A4A-B6AE-6430FB7F5F5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8A44893B-C0BE-994B-9691-F8779077EA9D}"/>
                  </a:ext>
                </a:extLst>
              </p:cNvPr>
              <p:cNvGrpSpPr/>
              <p:nvPr/>
            </p:nvGrpSpPr>
            <p:grpSpPr>
              <a:xfrm>
                <a:off x="6704298" y="4112587"/>
                <a:ext cx="359209" cy="358866"/>
                <a:chOff x="6704298" y="4112587"/>
                <a:chExt cx="359209" cy="358866"/>
              </a:xfrm>
            </p:grpSpPr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DD251C7E-7470-7940-80E9-37F64DCD3FB8}"/>
                    </a:ext>
                  </a:extLst>
                </p:cNvPr>
                <p:cNvSpPr/>
                <p:nvPr/>
              </p:nvSpPr>
              <p:spPr>
                <a:xfrm>
                  <a:off x="6919507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/>
                </a:p>
              </p:txBody>
            </p:sp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146" name="TextBox 145">
                      <a:extLst>
                        <a:ext uri="{FF2B5EF4-FFF2-40B4-BE49-F238E27FC236}">
                          <a16:creationId xmlns:a16="http://schemas.microsoft.com/office/drawing/2014/main" id="{E1BA9A0E-2EFD-2140-B010-BE85E61BD85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GB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/>
                    </a:p>
                  </p:txBody>
                </p:sp>
              </mc:Choice>
              <mc:Fallback>
                <p:sp>
                  <p:nvSpPr>
                    <p:cNvPr id="146" name="TextBox 145">
                      <a:extLst>
                        <a:ext uri="{FF2B5EF4-FFF2-40B4-BE49-F238E27FC236}">
                          <a16:creationId xmlns:a16="http://schemas.microsoft.com/office/drawing/2014/main" id="{E1BA9A0E-2EFD-2140-B010-BE85E61BD85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8CEE0C76-2E44-B047-AF75-6D5D92512D2E}"/>
                  </a:ext>
                </a:extLst>
              </p:cNvPr>
              <p:cNvCxnSpPr>
                <a:cxnSpLocks/>
                <a:stCxn id="138" idx="0"/>
                <a:endCxn id="143" idx="2"/>
              </p:cNvCxnSpPr>
              <p:nvPr/>
            </p:nvCxnSpPr>
            <p:spPr>
              <a:xfrm flipV="1">
                <a:off x="7165195" y="3016120"/>
                <a:ext cx="0" cy="232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B3F9CD66-2B57-C34E-96F7-B1FA3622AE7F}"/>
                  </a:ext>
                </a:extLst>
              </p:cNvPr>
              <p:cNvCxnSpPr>
                <a:cxnSpLocks/>
                <a:stCxn id="143" idx="1"/>
                <a:endCxn id="122" idx="5"/>
              </p:cNvCxnSpPr>
              <p:nvPr/>
            </p:nvCxnSpPr>
            <p:spPr>
              <a:xfrm flipH="1" flipV="1">
                <a:off x="6704299" y="2648162"/>
                <a:ext cx="388897" cy="29595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3515199D-0CC0-2440-96B0-2141A60969F7}"/>
                  </a:ext>
                </a:extLst>
              </p:cNvPr>
              <p:cNvCxnSpPr>
                <a:cxnSpLocks/>
                <a:stCxn id="136" idx="3"/>
                <a:endCxn id="143" idx="3"/>
              </p:cNvCxnSpPr>
              <p:nvPr/>
            </p:nvCxnSpPr>
            <p:spPr>
              <a:xfrm flipH="1">
                <a:off x="7237195" y="2647463"/>
                <a:ext cx="372245" cy="2966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799F5F27-7003-6D41-AC90-8970EDB8C2DB}"/>
                  </a:ext>
                </a:extLst>
              </p:cNvPr>
              <p:cNvCxnSpPr>
                <a:cxnSpLocks/>
                <a:stCxn id="138" idx="4"/>
                <a:endCxn id="141" idx="0"/>
              </p:cNvCxnSpPr>
              <p:nvPr/>
            </p:nvCxnSpPr>
            <p:spPr>
              <a:xfrm>
                <a:off x="7165195" y="3638434"/>
                <a:ext cx="148650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25121757-A1EB-5A4C-833D-1C6E4ABCAB63}"/>
                  </a:ext>
                </a:extLst>
              </p:cNvPr>
              <p:cNvCxnSpPr>
                <a:cxnSpLocks/>
                <a:stCxn id="139" idx="0"/>
                <a:endCxn id="141" idx="2"/>
              </p:cNvCxnSpPr>
              <p:nvPr/>
            </p:nvCxnSpPr>
            <p:spPr>
              <a:xfrm flipV="1">
                <a:off x="7163998" y="4256587"/>
                <a:ext cx="149847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E494F6C1-104C-8A4F-9533-F7A4CFE86D67}"/>
                  </a:ext>
                </a:extLst>
              </p:cNvPr>
              <p:cNvCxnSpPr>
                <a:cxnSpLocks/>
                <a:stCxn id="141" idx="3"/>
                <a:endCxn id="137" idx="3"/>
              </p:cNvCxnSpPr>
              <p:nvPr/>
            </p:nvCxnSpPr>
            <p:spPr>
              <a:xfrm flipV="1">
                <a:off x="7385845" y="3970904"/>
                <a:ext cx="228449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4" name="Group 133">
                <a:extLst>
                  <a:ext uri="{FF2B5EF4-FFF2-40B4-BE49-F238E27FC236}">
                    <a16:creationId xmlns:a16="http://schemas.microsoft.com/office/drawing/2014/main" id="{11B0F6CC-1C56-E84A-B09C-F631B2282093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196348" cy="676957"/>
                <a:chOff x="7093195" y="2872120"/>
                <a:chExt cx="1196348" cy="676957"/>
              </a:xfrm>
            </p:grpSpPr>
            <p:sp>
              <p:nvSpPr>
                <p:cNvPr id="143" name="Rectangle 142">
                  <a:extLst>
                    <a:ext uri="{FF2B5EF4-FFF2-40B4-BE49-F238E27FC236}">
                      <a16:creationId xmlns:a16="http://schemas.microsoft.com/office/drawing/2014/main" id="{39CD05AE-0D32-3544-A134-9536BBF1A835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/>
                </a:p>
              </p:txBody>
            </p:sp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144" name="TextBox 143">
                      <a:extLst>
                        <a:ext uri="{FF2B5EF4-FFF2-40B4-BE49-F238E27FC236}">
                          <a16:creationId xmlns:a16="http://schemas.microsoft.com/office/drawing/2014/main" id="{B0240549-3A5A-F04A-B542-3F274AEA568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GB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/>
                    </a:p>
                  </p:txBody>
                </p:sp>
              </mc:Choice>
              <mc:Fallback>
                <p:sp>
                  <p:nvSpPr>
                    <p:cNvPr id="144" name="TextBox 143">
                      <a:extLst>
                        <a:ext uri="{FF2B5EF4-FFF2-40B4-BE49-F238E27FC236}">
                          <a16:creationId xmlns:a16="http://schemas.microsoft.com/office/drawing/2014/main" id="{B0240549-3A5A-F04A-B542-3F274AEA568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 l="-2500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3AB9F779-0FB8-B443-AECC-CB73F8C6C2E4}"/>
                  </a:ext>
                </a:extLst>
              </p:cNvPr>
              <p:cNvGrpSpPr/>
              <p:nvPr/>
            </p:nvGrpSpPr>
            <p:grpSpPr>
              <a:xfrm>
                <a:off x="7241845" y="4112587"/>
                <a:ext cx="355334" cy="358866"/>
                <a:chOff x="7241845" y="4112587"/>
                <a:chExt cx="355334" cy="358866"/>
              </a:xfrm>
            </p:grpSpPr>
            <p:sp>
              <p:nvSpPr>
                <p:cNvPr id="141" name="Rectangle 140">
                  <a:extLst>
                    <a:ext uri="{FF2B5EF4-FFF2-40B4-BE49-F238E27FC236}">
                      <a16:creationId xmlns:a16="http://schemas.microsoft.com/office/drawing/2014/main" id="{99290512-B08E-A94D-AB5B-F82CA9FD93B3}"/>
                    </a:ext>
                  </a:extLst>
                </p:cNvPr>
                <p:cNvSpPr/>
                <p:nvPr/>
              </p:nvSpPr>
              <p:spPr>
                <a:xfrm>
                  <a:off x="7241845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/>
                </a:p>
              </p:txBody>
            </p:sp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142" name="TextBox 141">
                      <a:extLst>
                        <a:ext uri="{FF2B5EF4-FFF2-40B4-BE49-F238E27FC236}">
                          <a16:creationId xmlns:a16="http://schemas.microsoft.com/office/drawing/2014/main" id="{35B570A1-7894-1643-B8D8-FC263FF8FDF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GB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/>
                    </a:p>
                  </p:txBody>
                </p:sp>
              </mc:Choice>
              <mc:Fallback>
                <p:sp>
                  <p:nvSpPr>
                    <p:cNvPr id="142" name="TextBox 141">
                      <a:extLst>
                        <a:ext uri="{FF2B5EF4-FFF2-40B4-BE49-F238E27FC236}">
                          <a16:creationId xmlns:a16="http://schemas.microsoft.com/office/drawing/2014/main" id="{35B570A1-7894-1643-B8D8-FC263FF8FDF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 l="-31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36" name="TextBox 135">
                    <a:extLst>
                      <a:ext uri="{FF2B5EF4-FFF2-40B4-BE49-F238E27FC236}">
                        <a16:creationId xmlns:a16="http://schemas.microsoft.com/office/drawing/2014/main" id="{F7874C4D-16B5-8B45-AE2A-FDE275DA21BB}"/>
                      </a:ext>
                    </a:extLst>
                  </p:cNvPr>
                  <p:cNvSpPr txBox="1"/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798" b="0" i="1" smtClean="0">
                              <a:latin typeface="Cambria Math" panose="02040503050406030204" pitchFamily="18" charset="0"/>
                            </a:rPr>
                            <m:t>𝐴𝑐𝑐</m:t>
                          </m:r>
                        </m:oMath>
                      </m:oMathPara>
                    </a14:m>
                    <a:endParaRPr lang="en-GB" sz="1798"/>
                  </a:p>
                </p:txBody>
              </p:sp>
            </mc:Choice>
            <mc:Fallback>
              <p:sp>
                <p:nvSpPr>
                  <p:cNvPr id="136" name="TextBox 135">
                    <a:extLst>
                      <a:ext uri="{FF2B5EF4-FFF2-40B4-BE49-F238E27FC236}">
                        <a16:creationId xmlns:a16="http://schemas.microsoft.com/office/drawing/2014/main" id="{F7874C4D-16B5-8B45-AE2A-FDE275DA21B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37" name="TextBox 136">
                    <a:extLst>
                      <a:ext uri="{FF2B5EF4-FFF2-40B4-BE49-F238E27FC236}">
                        <a16:creationId xmlns:a16="http://schemas.microsoft.com/office/drawing/2014/main" id="{88553CCC-2315-E342-B5C1-1B26B26B751C}"/>
                      </a:ext>
                    </a:extLst>
                  </p:cNvPr>
                  <p:cNvSpPr txBox="1"/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798" i="1">
                              <a:latin typeface="Cambria Math" charset="0"/>
                            </a:rPr>
                            <m:t>𝑇𝑟𝑒𝑎𝑡</m:t>
                          </m:r>
                        </m:oMath>
                      </m:oMathPara>
                    </a14:m>
                    <a:endParaRPr lang="en-GB" sz="1798"/>
                  </a:p>
                </p:txBody>
              </p:sp>
            </mc:Choice>
            <mc:Fallback>
              <p:sp>
                <p:nvSpPr>
                  <p:cNvPr id="137" name="TextBox 136">
                    <a:extLst>
                      <a:ext uri="{FF2B5EF4-FFF2-40B4-BE49-F238E27FC236}">
                        <a16:creationId xmlns:a16="http://schemas.microsoft.com/office/drawing/2014/main" id="{88553CCC-2315-E342-B5C1-1B26B26B751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blipFill>
                    <a:blip r:embed="rId16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38" name="TextBox 137">
                    <a:extLst>
                      <a:ext uri="{FF2B5EF4-FFF2-40B4-BE49-F238E27FC236}">
                        <a16:creationId xmlns:a16="http://schemas.microsoft.com/office/drawing/2014/main" id="{E3BB294E-427A-3643-9C13-EB174606DC21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798" i="1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sz="1798"/>
                  </a:p>
                </p:txBody>
              </p:sp>
            </mc:Choice>
            <mc:Fallback>
              <p:sp>
                <p:nvSpPr>
                  <p:cNvPr id="138" name="TextBox 137">
                    <a:extLst>
                      <a:ext uri="{FF2B5EF4-FFF2-40B4-BE49-F238E27FC236}">
                        <a16:creationId xmlns:a16="http://schemas.microsoft.com/office/drawing/2014/main" id="{E3BB294E-427A-3643-9C13-EB174606DC2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blipFill>
                    <a:blip r:embed="rId17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39" name="TextBox 138">
                    <a:extLst>
                      <a:ext uri="{FF2B5EF4-FFF2-40B4-BE49-F238E27FC236}">
                        <a16:creationId xmlns:a16="http://schemas.microsoft.com/office/drawing/2014/main" id="{38B8BA92-114C-0646-8D1A-9997A3305033}"/>
                      </a:ext>
                    </a:extLst>
                  </p:cNvPr>
                  <p:cNvSpPr txBox="1"/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798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GB" sz="1798" i="1">
                              <a:solidFill>
                                <a:schemeClr val="accent6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GB" sz="1798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GB" sz="1798" i="1">
                              <a:solidFill>
                                <a:schemeClr val="accent6"/>
                              </a:solidFill>
                              <a:latin typeface="Cambria Math" charset="0"/>
                            </a:rPr>
                            <m:t>𝑘</m:t>
                          </m:r>
                        </m:oMath>
                      </m:oMathPara>
                    </a14:m>
                    <a:endParaRPr lang="en-GB" sz="1798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139" name="TextBox 138">
                    <a:extLst>
                      <a:ext uri="{FF2B5EF4-FFF2-40B4-BE49-F238E27FC236}">
                        <a16:creationId xmlns:a16="http://schemas.microsoft.com/office/drawing/2014/main" id="{38B8BA92-114C-0646-8D1A-9997A330503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36D57586-D4E5-0142-A3D2-10C775EB431D}"/>
                  </a:ext>
                </a:extLst>
              </p:cNvPr>
              <p:cNvCxnSpPr>
                <a:cxnSpLocks/>
                <a:stCxn id="145" idx="2"/>
                <a:endCxn id="139" idx="0"/>
              </p:cNvCxnSpPr>
              <p:nvPr/>
            </p:nvCxnSpPr>
            <p:spPr>
              <a:xfrm>
                <a:off x="6991507" y="4256587"/>
                <a:ext cx="172491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BE0F84C9-758B-E14B-B26E-82321EF41E60}"/>
                </a:ext>
              </a:extLst>
            </p:cNvPr>
            <p:cNvCxnSpPr>
              <a:cxnSpLocks/>
              <a:stCxn id="138" idx="6"/>
              <a:endCxn id="147" idx="1"/>
            </p:cNvCxnSpPr>
            <p:nvPr/>
          </p:nvCxnSpPr>
          <p:spPr>
            <a:xfrm>
              <a:off x="7688980" y="3443678"/>
              <a:ext cx="229899" cy="29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CBE9F839-C8DE-674D-A627-71CB14B33E79}"/>
              </a:ext>
            </a:extLst>
          </p:cNvPr>
          <p:cNvGrpSpPr/>
          <p:nvPr/>
        </p:nvGrpSpPr>
        <p:grpSpPr>
          <a:xfrm>
            <a:off x="9102308" y="706325"/>
            <a:ext cx="2902255" cy="2436481"/>
            <a:chOff x="9104282" y="257658"/>
            <a:chExt cx="2905278" cy="2439019"/>
          </a:xfrm>
        </p:grpSpPr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4F40D897-C3BB-8449-9FE7-64DC03594760}"/>
                </a:ext>
              </a:extLst>
            </p:cNvPr>
            <p:cNvGrpSpPr/>
            <p:nvPr/>
          </p:nvGrpSpPr>
          <p:grpSpPr>
            <a:xfrm>
              <a:off x="9263692" y="434132"/>
              <a:ext cx="2580308" cy="2156460"/>
              <a:chOff x="5901425" y="2314993"/>
              <a:chExt cx="2580308" cy="2156460"/>
            </a:xfrm>
          </p:grpSpPr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598DE0FB-BD7F-8E43-8E1D-429E7BE1A736}"/>
                  </a:ext>
                </a:extLst>
              </p:cNvPr>
              <p:cNvGrpSpPr/>
              <p:nvPr/>
            </p:nvGrpSpPr>
            <p:grpSpPr>
              <a:xfrm>
                <a:off x="5901425" y="2314993"/>
                <a:ext cx="2580308" cy="2156460"/>
                <a:chOff x="5863640" y="2314993"/>
                <a:chExt cx="2580308" cy="2156460"/>
              </a:xfrm>
            </p:grpSpPr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154" name="TextBox 153">
                      <a:extLst>
                        <a:ext uri="{FF2B5EF4-FFF2-40B4-BE49-F238E27FC236}">
                          <a16:creationId xmlns:a16="http://schemas.microsoft.com/office/drawing/2014/main" id="{9B2ED383-A48D-9E4C-8908-0C5FCB54CB2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874644" y="2315730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marL="15859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GB" sz="1798" b="0" i="1" smtClean="0">
                                <a:latin typeface="Cambria Math" panose="02040503050406030204" pitchFamily="18" charset="0"/>
                              </a:rPr>
                              <m:t>𝑁𝑎𝑡</m:t>
                            </m:r>
                          </m:oMath>
                        </m:oMathPara>
                      </a14:m>
                      <a:endParaRPr lang="en-GB" sz="1798"/>
                    </a:p>
                  </p:txBody>
                </p:sp>
              </mc:Choice>
              <mc:Fallback>
                <p:sp>
                  <p:nvSpPr>
                    <p:cNvPr id="154" name="TextBox 153">
                      <a:extLst>
                        <a:ext uri="{FF2B5EF4-FFF2-40B4-BE49-F238E27FC236}">
                          <a16:creationId xmlns:a16="http://schemas.microsoft.com/office/drawing/2014/main" id="{9B2ED383-A48D-9E4C-8908-0C5FCB54CB2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74644" y="2315730"/>
                      <a:ext cx="972000" cy="389513"/>
                    </a:xfrm>
                    <a:prstGeom prst="ellipse">
                      <a:avLst/>
                    </a:prstGeom>
                    <a:blipFill>
                      <a:blip r:embed="rId19"/>
                      <a:stretch>
                        <a:fillRect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155" name="TextBox 154">
                      <a:extLst>
                        <a:ext uri="{FF2B5EF4-FFF2-40B4-BE49-F238E27FC236}">
                          <a16:creationId xmlns:a16="http://schemas.microsoft.com/office/drawing/2014/main" id="{B51DA885-DAE6-234F-9A79-E6E38ADAC23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863640" y="3638434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GB" sz="1798" i="1">
                                <a:solidFill>
                                  <a:schemeClr val="bg2"/>
                                </a:solidFill>
                                <a:latin typeface="Cambria Math" charset="0"/>
                              </a:rPr>
                              <m:t>𝑇𝑟𝑎𝑣𝑒𝑙</m:t>
                            </m:r>
                          </m:oMath>
                        </m:oMathPara>
                      </a14:m>
                      <a:endParaRPr lang="en-GB" sz="1798"/>
                    </a:p>
                  </p:txBody>
                </p:sp>
              </mc:Choice>
              <mc:Fallback>
                <p:sp>
                  <p:nvSpPr>
                    <p:cNvPr id="155" name="TextBox 154">
                      <a:extLst>
                        <a:ext uri="{FF2B5EF4-FFF2-40B4-BE49-F238E27FC236}">
                          <a16:creationId xmlns:a16="http://schemas.microsoft.com/office/drawing/2014/main" id="{B51DA885-DAE6-234F-9A79-E6E38ADAC23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63640" y="3638434"/>
                      <a:ext cx="972000" cy="389513"/>
                    </a:xfrm>
                    <a:prstGeom prst="ellipse">
                      <a:avLst/>
                    </a:prstGeom>
                    <a:blipFill>
                      <a:blip r:embed="rId20"/>
                      <a:stretch>
                        <a:fillRect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56" name="Straight Connector 155">
                  <a:extLst>
                    <a:ext uri="{FF2B5EF4-FFF2-40B4-BE49-F238E27FC236}">
                      <a16:creationId xmlns:a16="http://schemas.microsoft.com/office/drawing/2014/main" id="{7D7533A2-F8AE-5147-BCB0-78EA471B8464}"/>
                    </a:ext>
                  </a:extLst>
                </p:cNvPr>
                <p:cNvCxnSpPr>
                  <a:cxnSpLocks/>
                  <a:stCxn id="155" idx="5"/>
                  <a:endCxn id="174" idx="1"/>
                </p:cNvCxnSpPr>
                <p:nvPr/>
              </p:nvCxnSpPr>
              <p:spPr>
                <a:xfrm>
                  <a:off x="6693294" y="3970904"/>
                  <a:ext cx="226213" cy="21368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Straight Connector 156">
                  <a:extLst>
                    <a:ext uri="{FF2B5EF4-FFF2-40B4-BE49-F238E27FC236}">
                      <a16:creationId xmlns:a16="http://schemas.microsoft.com/office/drawing/2014/main" id="{DE4D3B95-DB85-7A40-969B-7CBF351F75C8}"/>
                    </a:ext>
                  </a:extLst>
                </p:cNvPr>
                <p:cNvCxnSpPr>
                  <a:cxnSpLocks/>
                  <a:stCxn id="174" idx="0"/>
                  <a:endCxn id="169" idx="4"/>
                </p:cNvCxnSpPr>
                <p:nvPr/>
              </p:nvCxnSpPr>
              <p:spPr>
                <a:xfrm flipV="1">
                  <a:off x="6991507" y="3638434"/>
                  <a:ext cx="173688" cy="47415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58" name="Group 157">
                  <a:extLst>
                    <a:ext uri="{FF2B5EF4-FFF2-40B4-BE49-F238E27FC236}">
                      <a16:creationId xmlns:a16="http://schemas.microsoft.com/office/drawing/2014/main" id="{19D8A5B0-068A-294B-9023-E6E3B01DE3EE}"/>
                    </a:ext>
                  </a:extLst>
                </p:cNvPr>
                <p:cNvGrpSpPr/>
                <p:nvPr/>
              </p:nvGrpSpPr>
              <p:grpSpPr>
                <a:xfrm>
                  <a:off x="7061843" y="2615881"/>
                  <a:ext cx="963251" cy="902756"/>
                  <a:chOff x="7061843" y="2615881"/>
                  <a:chExt cx="963251" cy="902756"/>
                </a:xfrm>
              </p:grpSpPr>
              <p:sp>
                <p:nvSpPr>
                  <p:cNvPr id="176" name="Rectangle 175">
                    <a:extLst>
                      <a:ext uri="{FF2B5EF4-FFF2-40B4-BE49-F238E27FC236}">
                        <a16:creationId xmlns:a16="http://schemas.microsoft.com/office/drawing/2014/main" id="{A5770DDA-A07F-3C42-A267-34654C16614B}"/>
                      </a:ext>
                    </a:extLst>
                  </p:cNvPr>
                  <p:cNvSpPr/>
                  <p:nvPr/>
                </p:nvSpPr>
                <p:spPr>
                  <a:xfrm>
                    <a:off x="7881094" y="3374637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98"/>
                  </a:p>
                </p:txBody>
              </p:sp>
              <mc:AlternateContent xmlns:mc="http://schemas.openxmlformats.org/markup-compatibility/2006">
                <mc:Choice xmlns:a14="http://schemas.microsoft.com/office/drawing/2010/main" Requires="a14">
                  <p:sp>
                    <p:nvSpPr>
                      <p:cNvPr id="177" name="TextBox 176">
                        <a:extLst>
                          <a:ext uri="{FF2B5EF4-FFF2-40B4-BE49-F238E27FC236}">
                            <a16:creationId xmlns:a16="http://schemas.microsoft.com/office/drawing/2014/main" id="{2CFE79EF-8170-144D-B4D7-B2F88D0F821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061843" y="2615881"/>
                        <a:ext cx="190052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399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399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GB" sz="1399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sz="1399"/>
                      </a:p>
                    </p:txBody>
                  </p:sp>
                </mc:Choice>
                <mc:Fallback>
                  <p:sp>
                    <p:nvSpPr>
                      <p:cNvPr id="177" name="TextBox 176">
                        <a:extLst>
                          <a:ext uri="{FF2B5EF4-FFF2-40B4-BE49-F238E27FC236}">
                            <a16:creationId xmlns:a16="http://schemas.microsoft.com/office/drawing/2014/main" id="{2CFE79EF-8170-144D-B4D7-B2F88D0F8214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061843" y="2615881"/>
                        <a:ext cx="190052" cy="215444"/>
                      </a:xfrm>
                      <a:prstGeom prst="rect">
                        <a:avLst/>
                      </a:prstGeom>
                      <a:blipFill>
                        <a:blip r:embed="rId21"/>
                        <a:stretch>
                          <a:fillRect l="-33333" r="-6667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159" name="Group 158">
                  <a:extLst>
                    <a:ext uri="{FF2B5EF4-FFF2-40B4-BE49-F238E27FC236}">
                      <a16:creationId xmlns:a16="http://schemas.microsoft.com/office/drawing/2014/main" id="{CACFFD98-4E44-2A4F-BC26-EBC714582859}"/>
                    </a:ext>
                  </a:extLst>
                </p:cNvPr>
                <p:cNvGrpSpPr/>
                <p:nvPr/>
              </p:nvGrpSpPr>
              <p:grpSpPr>
                <a:xfrm>
                  <a:off x="6704298" y="4112587"/>
                  <a:ext cx="359209" cy="358866"/>
                  <a:chOff x="6704298" y="4112587"/>
                  <a:chExt cx="359209" cy="358866"/>
                </a:xfrm>
              </p:grpSpPr>
              <p:sp>
                <p:nvSpPr>
                  <p:cNvPr id="174" name="Rectangle 173">
                    <a:extLst>
                      <a:ext uri="{FF2B5EF4-FFF2-40B4-BE49-F238E27FC236}">
                        <a16:creationId xmlns:a16="http://schemas.microsoft.com/office/drawing/2014/main" id="{C9BD41BB-44BB-E740-BEB2-50395730D63F}"/>
                      </a:ext>
                    </a:extLst>
                  </p:cNvPr>
                  <p:cNvSpPr/>
                  <p:nvPr/>
                </p:nvSpPr>
                <p:spPr>
                  <a:xfrm>
                    <a:off x="6919507" y="4112587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98"/>
                  </a:p>
                </p:txBody>
              </p:sp>
              <mc:AlternateContent xmlns:mc="http://schemas.openxmlformats.org/markup-compatibility/2006">
                <mc:Choice xmlns:a14="http://schemas.microsoft.com/office/drawing/2010/main" Requires="a14">
                  <p:sp>
                    <p:nvSpPr>
                      <p:cNvPr id="175" name="TextBox 174">
                        <a:extLst>
                          <a:ext uri="{FF2B5EF4-FFF2-40B4-BE49-F238E27FC236}">
                            <a16:creationId xmlns:a16="http://schemas.microsoft.com/office/drawing/2014/main" id="{B3ADA444-D0F1-8646-81BB-A6D424180FD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704298" y="4256009"/>
                        <a:ext cx="232371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GB" sz="1399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1399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GB" sz="1399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GB" sz="1399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p>
                              </m:sSubSup>
                            </m:oMath>
                          </m:oMathPara>
                        </a14:m>
                        <a:endParaRPr lang="en-GB" sz="1399"/>
                      </a:p>
                    </p:txBody>
                  </p:sp>
                </mc:Choice>
                <mc:Fallback>
                  <p:sp>
                    <p:nvSpPr>
                      <p:cNvPr id="175" name="TextBox 174">
                        <a:extLst>
                          <a:ext uri="{FF2B5EF4-FFF2-40B4-BE49-F238E27FC236}">
                            <a16:creationId xmlns:a16="http://schemas.microsoft.com/office/drawing/2014/main" id="{B3ADA444-D0F1-8646-81BB-A6D424180FDE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6704298" y="4256009"/>
                        <a:ext cx="232371" cy="215444"/>
                      </a:xfrm>
                      <a:prstGeom prst="rect">
                        <a:avLst/>
                      </a:prstGeom>
                      <a:blipFill>
                        <a:blip r:embed="rId22"/>
                        <a:stretch>
                          <a:fillRect l="-20000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160" name="Straight Connector 159">
                  <a:extLst>
                    <a:ext uri="{FF2B5EF4-FFF2-40B4-BE49-F238E27FC236}">
                      <a16:creationId xmlns:a16="http://schemas.microsoft.com/office/drawing/2014/main" id="{DDA53A3B-14DB-7347-80C2-62621FE59F69}"/>
                    </a:ext>
                  </a:extLst>
                </p:cNvPr>
                <p:cNvCxnSpPr>
                  <a:cxnSpLocks/>
                  <a:stCxn id="169" idx="0"/>
                  <a:endCxn id="172" idx="2"/>
                </p:cNvCxnSpPr>
                <p:nvPr/>
              </p:nvCxnSpPr>
              <p:spPr>
                <a:xfrm flipV="1">
                  <a:off x="7165195" y="3016120"/>
                  <a:ext cx="0" cy="23280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60">
                  <a:extLst>
                    <a:ext uri="{FF2B5EF4-FFF2-40B4-BE49-F238E27FC236}">
                      <a16:creationId xmlns:a16="http://schemas.microsoft.com/office/drawing/2014/main" id="{9F7A3F25-A867-7C49-B9D0-BE2E8E1B699A}"/>
                    </a:ext>
                  </a:extLst>
                </p:cNvPr>
                <p:cNvCxnSpPr>
                  <a:cxnSpLocks/>
                  <a:stCxn id="172" idx="1"/>
                  <a:endCxn id="154" idx="5"/>
                </p:cNvCxnSpPr>
                <p:nvPr/>
              </p:nvCxnSpPr>
              <p:spPr>
                <a:xfrm flipH="1" flipV="1">
                  <a:off x="6704298" y="2648200"/>
                  <a:ext cx="388897" cy="29592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Straight Connector 161">
                  <a:extLst>
                    <a:ext uri="{FF2B5EF4-FFF2-40B4-BE49-F238E27FC236}">
                      <a16:creationId xmlns:a16="http://schemas.microsoft.com/office/drawing/2014/main" id="{D40FD0B4-A3CE-3D4D-9301-5BC4E89885C9}"/>
                    </a:ext>
                  </a:extLst>
                </p:cNvPr>
                <p:cNvCxnSpPr>
                  <a:cxnSpLocks/>
                  <a:stCxn id="167" idx="3"/>
                  <a:endCxn id="172" idx="3"/>
                </p:cNvCxnSpPr>
                <p:nvPr/>
              </p:nvCxnSpPr>
              <p:spPr>
                <a:xfrm flipH="1">
                  <a:off x="7237195" y="2647463"/>
                  <a:ext cx="372245" cy="29665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Straight Connector 162">
                  <a:extLst>
                    <a:ext uri="{FF2B5EF4-FFF2-40B4-BE49-F238E27FC236}">
                      <a16:creationId xmlns:a16="http://schemas.microsoft.com/office/drawing/2014/main" id="{29872A5F-41F4-BA4D-AE15-806A649ADCC8}"/>
                    </a:ext>
                  </a:extLst>
                </p:cNvPr>
                <p:cNvCxnSpPr>
                  <a:cxnSpLocks/>
                  <a:stCxn id="169" idx="4"/>
                  <a:endCxn id="170" idx="0"/>
                </p:cNvCxnSpPr>
                <p:nvPr/>
              </p:nvCxnSpPr>
              <p:spPr>
                <a:xfrm>
                  <a:off x="7165195" y="3638434"/>
                  <a:ext cx="148650" cy="47415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Straight Connector 163">
                  <a:extLst>
                    <a:ext uri="{FF2B5EF4-FFF2-40B4-BE49-F238E27FC236}">
                      <a16:creationId xmlns:a16="http://schemas.microsoft.com/office/drawing/2014/main" id="{16A04EC3-4183-6F49-A619-C87F68C0B1C0}"/>
                    </a:ext>
                  </a:extLst>
                </p:cNvPr>
                <p:cNvCxnSpPr>
                  <a:cxnSpLocks/>
                  <a:stCxn id="170" idx="3"/>
                  <a:endCxn id="168" idx="3"/>
                </p:cNvCxnSpPr>
                <p:nvPr/>
              </p:nvCxnSpPr>
              <p:spPr>
                <a:xfrm flipV="1">
                  <a:off x="7385845" y="3970904"/>
                  <a:ext cx="228449" cy="21368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65" name="Group 164">
                  <a:extLst>
                    <a:ext uri="{FF2B5EF4-FFF2-40B4-BE49-F238E27FC236}">
                      <a16:creationId xmlns:a16="http://schemas.microsoft.com/office/drawing/2014/main" id="{FD3C96A9-1C1D-4846-BE77-755AF95ACB47}"/>
                    </a:ext>
                  </a:extLst>
                </p:cNvPr>
                <p:cNvGrpSpPr/>
                <p:nvPr/>
              </p:nvGrpSpPr>
              <p:grpSpPr>
                <a:xfrm>
                  <a:off x="7093195" y="2872120"/>
                  <a:ext cx="1196348" cy="676957"/>
                  <a:chOff x="7093195" y="2872120"/>
                  <a:chExt cx="1196348" cy="676957"/>
                </a:xfrm>
              </p:grpSpPr>
              <p:sp>
                <p:nvSpPr>
                  <p:cNvPr id="172" name="Rectangle 171">
                    <a:extLst>
                      <a:ext uri="{FF2B5EF4-FFF2-40B4-BE49-F238E27FC236}">
                        <a16:creationId xmlns:a16="http://schemas.microsoft.com/office/drawing/2014/main" id="{416C0B04-1D37-BB44-9F8E-FE3691C50567}"/>
                      </a:ext>
                    </a:extLst>
                  </p:cNvPr>
                  <p:cNvSpPr/>
                  <p:nvPr/>
                </p:nvSpPr>
                <p:spPr>
                  <a:xfrm>
                    <a:off x="7093195" y="2872120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98"/>
                  </a:p>
                </p:txBody>
              </p:sp>
              <mc:AlternateContent xmlns:mc="http://schemas.openxmlformats.org/markup-compatibility/2006">
                <mc:Choice xmlns:a14="http://schemas.microsoft.com/office/drawing/2010/main" Requires="a14">
                  <p:sp>
                    <p:nvSpPr>
                      <p:cNvPr id="173" name="TextBox 172">
                        <a:extLst>
                          <a:ext uri="{FF2B5EF4-FFF2-40B4-BE49-F238E27FC236}">
                            <a16:creationId xmlns:a16="http://schemas.microsoft.com/office/drawing/2014/main" id="{D476281A-F633-1145-8AFC-6D23963614A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095324" y="3333633"/>
                        <a:ext cx="194219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399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399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GB" sz="1399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sz="1399"/>
                      </a:p>
                    </p:txBody>
                  </p:sp>
                </mc:Choice>
                <mc:Fallback>
                  <p:sp>
                    <p:nvSpPr>
                      <p:cNvPr id="173" name="TextBox 172">
                        <a:extLst>
                          <a:ext uri="{FF2B5EF4-FFF2-40B4-BE49-F238E27FC236}">
                            <a16:creationId xmlns:a16="http://schemas.microsoft.com/office/drawing/2014/main" id="{D476281A-F633-1145-8AFC-6D23963614A9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8095324" y="3333633"/>
                        <a:ext cx="194219" cy="215444"/>
                      </a:xfrm>
                      <a:prstGeom prst="rect">
                        <a:avLst/>
                      </a:prstGeom>
                      <a:blipFill>
                        <a:blip r:embed="rId23"/>
                        <a:stretch>
                          <a:fillRect l="-31250" r="-6250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166" name="Group 165">
                  <a:extLst>
                    <a:ext uri="{FF2B5EF4-FFF2-40B4-BE49-F238E27FC236}">
                      <a16:creationId xmlns:a16="http://schemas.microsoft.com/office/drawing/2014/main" id="{8C146D2A-D187-6243-91C0-F564DE7B7608}"/>
                    </a:ext>
                  </a:extLst>
                </p:cNvPr>
                <p:cNvGrpSpPr/>
                <p:nvPr/>
              </p:nvGrpSpPr>
              <p:grpSpPr>
                <a:xfrm>
                  <a:off x="7241845" y="4112587"/>
                  <a:ext cx="393486" cy="358866"/>
                  <a:chOff x="7241845" y="4112587"/>
                  <a:chExt cx="393486" cy="358866"/>
                </a:xfrm>
              </p:grpSpPr>
              <p:sp>
                <p:nvSpPr>
                  <p:cNvPr id="170" name="Rectangle 169">
                    <a:extLst>
                      <a:ext uri="{FF2B5EF4-FFF2-40B4-BE49-F238E27FC236}">
                        <a16:creationId xmlns:a16="http://schemas.microsoft.com/office/drawing/2014/main" id="{70161CF0-EDDA-6B4C-9591-AF8018FE5B3C}"/>
                      </a:ext>
                    </a:extLst>
                  </p:cNvPr>
                  <p:cNvSpPr/>
                  <p:nvPr/>
                </p:nvSpPr>
                <p:spPr>
                  <a:xfrm>
                    <a:off x="7241845" y="4112587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98"/>
                  </a:p>
                </p:txBody>
              </p:sp>
              <mc:AlternateContent xmlns:mc="http://schemas.openxmlformats.org/markup-compatibility/2006">
                <mc:Choice xmlns:a14="http://schemas.microsoft.com/office/drawing/2010/main" Requires="a14">
                  <p:sp>
                    <p:nvSpPr>
                      <p:cNvPr id="171" name="TextBox 170">
                        <a:extLst>
                          <a:ext uri="{FF2B5EF4-FFF2-40B4-BE49-F238E27FC236}">
                            <a16:creationId xmlns:a16="http://schemas.microsoft.com/office/drawing/2014/main" id="{47E66139-C380-F546-A69B-B6923539AD9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402960" y="4256009"/>
                        <a:ext cx="232371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GB" sz="1399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1399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GB" sz="1399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  <m:sup>
                                  <m:r>
                                    <a:rPr lang="en-GB" sz="1399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p>
                              </m:sSubSup>
                            </m:oMath>
                          </m:oMathPara>
                        </a14:m>
                        <a:endParaRPr lang="en-GB" sz="1399"/>
                      </a:p>
                    </p:txBody>
                  </p:sp>
                </mc:Choice>
                <mc:Fallback>
                  <p:sp>
                    <p:nvSpPr>
                      <p:cNvPr id="171" name="TextBox 170">
                        <a:extLst>
                          <a:ext uri="{FF2B5EF4-FFF2-40B4-BE49-F238E27FC236}">
                            <a16:creationId xmlns:a16="http://schemas.microsoft.com/office/drawing/2014/main" id="{47E66139-C380-F546-A69B-B6923539AD9D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402960" y="4256009"/>
                        <a:ext cx="232371" cy="215444"/>
                      </a:xfrm>
                      <a:prstGeom prst="rect">
                        <a:avLst/>
                      </a:prstGeom>
                      <a:blipFill>
                        <a:blip r:embed="rId24"/>
                        <a:stretch>
                          <a:fillRect l="-20000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167" name="TextBox 166">
                      <a:extLst>
                        <a:ext uri="{FF2B5EF4-FFF2-40B4-BE49-F238E27FC236}">
                          <a16:creationId xmlns:a16="http://schemas.microsoft.com/office/drawing/2014/main" id="{2A04EC01-1504-6B43-97A6-807C14C585A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67094" y="2314993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GB" sz="1798" b="0" i="1" smtClean="0">
                                <a:latin typeface="Cambria Math" panose="02040503050406030204" pitchFamily="18" charset="0"/>
                              </a:rPr>
                              <m:t>𝐴𝑐𝑐</m:t>
                            </m:r>
                          </m:oMath>
                        </m:oMathPara>
                      </a14:m>
                      <a:endParaRPr lang="en-GB" sz="1798"/>
                    </a:p>
                  </p:txBody>
                </p:sp>
              </mc:Choice>
              <mc:Fallback>
                <p:sp>
                  <p:nvSpPr>
                    <p:cNvPr id="167" name="TextBox 166">
                      <a:extLst>
                        <a:ext uri="{FF2B5EF4-FFF2-40B4-BE49-F238E27FC236}">
                          <a16:creationId xmlns:a16="http://schemas.microsoft.com/office/drawing/2014/main" id="{2A04EC01-1504-6B43-97A6-807C14C585A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67094" y="2314993"/>
                      <a:ext cx="972000" cy="389513"/>
                    </a:xfrm>
                    <a:prstGeom prst="ellipse">
                      <a:avLst/>
                    </a:prstGeom>
                    <a:blipFill>
                      <a:blip r:embed="rId25"/>
                      <a:stretch>
                        <a:fillRect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168" name="TextBox 167">
                      <a:extLst>
                        <a:ext uri="{FF2B5EF4-FFF2-40B4-BE49-F238E27FC236}">
                          <a16:creationId xmlns:a16="http://schemas.microsoft.com/office/drawing/2014/main" id="{69379A67-BFB8-C34A-B9E2-0F5B0583485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71948" y="3638434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GB" sz="1798" i="1">
                                <a:latin typeface="Cambria Math" charset="0"/>
                              </a:rPr>
                              <m:t>𝑇𝑟𝑒𝑎𝑡</m:t>
                            </m:r>
                          </m:oMath>
                        </m:oMathPara>
                      </a14:m>
                      <a:endParaRPr lang="en-GB" sz="1798"/>
                    </a:p>
                  </p:txBody>
                </p:sp>
              </mc:Choice>
              <mc:Fallback>
                <p:sp>
                  <p:nvSpPr>
                    <p:cNvPr id="168" name="TextBox 167">
                      <a:extLst>
                        <a:ext uri="{FF2B5EF4-FFF2-40B4-BE49-F238E27FC236}">
                          <a16:creationId xmlns:a16="http://schemas.microsoft.com/office/drawing/2014/main" id="{69379A67-BFB8-C34A-B9E2-0F5B0583485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71948" y="3638434"/>
                      <a:ext cx="972000" cy="389513"/>
                    </a:xfrm>
                    <a:prstGeom prst="ellipse">
                      <a:avLst/>
                    </a:prstGeom>
                    <a:blipFill>
                      <a:blip r:embed="rId26"/>
                      <a:stretch>
                        <a:fillRect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169" name="TextBox 168">
                      <a:extLst>
                        <a:ext uri="{FF2B5EF4-FFF2-40B4-BE49-F238E27FC236}">
                          <a16:creationId xmlns:a16="http://schemas.microsoft.com/office/drawing/2014/main" id="{131E5C72-6F24-2B4D-B2F8-0CB89949D1E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79195" y="3248921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GB" sz="1798" i="1">
                                <a:latin typeface="Cambria Math" charset="0"/>
                              </a:rPr>
                              <m:t>𝐸𝑝𝑖𝑑</m:t>
                            </m:r>
                          </m:oMath>
                        </m:oMathPara>
                      </a14:m>
                      <a:endParaRPr lang="en-GB" sz="1798"/>
                    </a:p>
                  </p:txBody>
                </p:sp>
              </mc:Choice>
              <mc:Fallback>
                <p:sp>
                  <p:nvSpPr>
                    <p:cNvPr id="169" name="TextBox 168">
                      <a:extLst>
                        <a:ext uri="{FF2B5EF4-FFF2-40B4-BE49-F238E27FC236}">
                          <a16:creationId xmlns:a16="http://schemas.microsoft.com/office/drawing/2014/main" id="{131E5C72-6F24-2B4D-B2F8-0CB89949D1E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79195" y="3248921"/>
                      <a:ext cx="972000" cy="389513"/>
                    </a:xfrm>
                    <a:prstGeom prst="ellipse">
                      <a:avLst/>
                    </a:prstGeom>
                    <a:blipFill>
                      <a:blip r:embed="rId27"/>
                      <a:stretch>
                        <a:fillRect b="-6061"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41F95085-D3C2-144B-8FFF-B65B1FED7D2B}"/>
                  </a:ext>
                </a:extLst>
              </p:cNvPr>
              <p:cNvCxnSpPr>
                <a:cxnSpLocks/>
                <a:stCxn id="169" idx="6"/>
                <a:endCxn id="176" idx="1"/>
              </p:cNvCxnSpPr>
              <p:nvPr/>
            </p:nvCxnSpPr>
            <p:spPr>
              <a:xfrm>
                <a:off x="7688980" y="3443678"/>
                <a:ext cx="229899" cy="295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8113C683-935A-8D43-AE5C-E2608495D323}"/>
                </a:ext>
              </a:extLst>
            </p:cNvPr>
            <p:cNvSpPr/>
            <p:nvPr/>
          </p:nvSpPr>
          <p:spPr>
            <a:xfrm>
              <a:off x="9104282" y="257658"/>
              <a:ext cx="2905278" cy="2439019"/>
            </a:xfrm>
            <a:prstGeom prst="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E2F99D-A524-4849-8401-ABEF4349C51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PGMs</a:t>
            </a:r>
          </a:p>
        </p:txBody>
      </p:sp>
    </p:spTree>
    <p:extLst>
      <p:ext uri="{BB962C8B-B14F-4D97-AF65-F5344CB8AC3E}">
        <p14:creationId xmlns:p14="http://schemas.microsoft.com/office/powerpoint/2010/main" val="360151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8" grpId="0"/>
      <p:bldP spid="5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29521-5DDC-3145-808E-3CD2C04D6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Elimination Order &amp; Complexity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652E7F-D1D6-E445-A27F-D8192E747A1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Elimination order important</a:t>
                </a:r>
              </a:p>
              <a:p>
                <a:pPr lvl="1"/>
                <a:r>
                  <a:rPr lang="en-GB" dirty="0"/>
                  <a:t>Wrong order ➝ large intermediate result: consider eliminating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𝐸𝑝𝑖𝑑</m:t>
                    </m:r>
                  </m:oMath>
                </a14:m>
                <a:r>
                  <a:rPr lang="en-GB" dirty="0"/>
                  <a:t> first</a:t>
                </a:r>
              </a:p>
              <a:p>
                <a:pPr lvl="1"/>
                <a:r>
                  <a:rPr lang="en-GB" dirty="0"/>
                  <a:t>Finding the best order not easier than inference using full joint</a:t>
                </a:r>
              </a:p>
              <a:p>
                <a:pPr lvl="1"/>
                <a:r>
                  <a:rPr lang="en-GB" dirty="0"/>
                  <a:t>A lot of research has gone into finding a good order</a:t>
                </a:r>
              </a:p>
              <a:p>
                <a:r>
                  <a:rPr lang="en-GB" i="1" dirty="0"/>
                  <a:t>Online greedy heuristic</a:t>
                </a:r>
                <a:r>
                  <a:rPr lang="en-GB" dirty="0"/>
                  <a:t>: Variable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GB" dirty="0"/>
                  <a:t> with smallest intermediate result</a:t>
                </a:r>
              </a:p>
              <a:p>
                <a:pPr lvl="1"/>
                <a:r>
                  <a:rPr lang="en-GB" dirty="0"/>
                  <a:t>For each possible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GB" dirty="0"/>
                  <a:t> to sum out</a:t>
                </a:r>
              </a:p>
              <a:p>
                <a:pPr lvl="2"/>
                <a:r>
                  <a:rPr lang="en-GB" dirty="0"/>
                  <a:t>Collect all factors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GB" dirty="0"/>
                  <a:t> containing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GB" dirty="0"/>
                  <a:t> (would need to be multiplied before elimination)</a:t>
                </a:r>
              </a:p>
              <a:p>
                <a:pPr lvl="2"/>
                <a:r>
                  <a:rPr lang="en-GB" b="0" dirty="0"/>
                  <a:t>Take number of arguments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rv</m:t>
                        </m:r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GB" dirty="0"/>
                  <a:t> (Intermediate result size before elimination)</a:t>
                </a:r>
              </a:p>
              <a:p>
                <a:pPr lvl="1"/>
                <a:r>
                  <a:rPr lang="en-GB" dirty="0"/>
                  <a:t>Decision criterion: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GB" b="0" i="0" smtClean="0">
                                <a:latin typeface="Cambria Math" panose="02040503050406030204" pitchFamily="18" charset="0"/>
                              </a:rPr>
                              <m:t>arg</m:t>
                            </m:r>
                            <m:r>
                              <a:rPr lang="en-GB" b="0" i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GB" b="0" i="0" smtClean="0"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lim>
                        </m:limLow>
                      </m:fName>
                      <m:e>
                        <m:d>
                          <m:dPr>
                            <m:begChr m:val="|"/>
                            <m:endChr m:val="|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GB">
                                <a:latin typeface="Cambria Math" panose="02040503050406030204" pitchFamily="18" charset="0"/>
                              </a:rPr>
                              <m:t>rv</m:t>
                            </m:r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</m:func>
                  </m:oMath>
                </a14:m>
                <a:r>
                  <a:rPr lang="en-GB" dirty="0"/>
                  <a:t> ➝ one-step VE simulation</a:t>
                </a:r>
              </a:p>
              <a:p>
                <a:r>
                  <a:rPr lang="en-GB" dirty="0"/>
                  <a:t>Complexity depends exponentially on largest intermediate result: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sup>
                        </m:sSup>
                      </m:e>
                    </m:d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GB" dirty="0"/>
                  <a:t> called </a:t>
                </a:r>
                <a:r>
                  <a:rPr lang="en-GB" i="1" dirty="0"/>
                  <a:t>tree width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652E7F-D1D6-E445-A27F-D8192E747A1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 b="-11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864160-3775-7F46-96A9-DCE60F3D2C4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PGMs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6D82C-2963-6440-844C-6AC8C66BBE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BE4E2-0DCB-7149-B11B-D79EA3046F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en-GB" sz="1598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42</a:t>
            </a:fld>
            <a:r>
              <a:rPr lang="en-GB" dirty="0"/>
              <a:t> </a:t>
            </a:r>
            <a:endParaRPr lang="en-GB" sz="1399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043A0DB-76CF-6C47-B847-C2D26C9D4198}"/>
              </a:ext>
            </a:extLst>
          </p:cNvPr>
          <p:cNvGrpSpPr/>
          <p:nvPr/>
        </p:nvGrpSpPr>
        <p:grpSpPr>
          <a:xfrm>
            <a:off x="9254052" y="3314949"/>
            <a:ext cx="2577623" cy="2588388"/>
            <a:chOff x="5901425" y="2314993"/>
            <a:chExt cx="2580308" cy="259108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7BA9698-7F5C-A84C-998F-21B834AA31C3}"/>
                </a:ext>
              </a:extLst>
            </p:cNvPr>
            <p:cNvGrpSpPr/>
            <p:nvPr/>
          </p:nvGrpSpPr>
          <p:grpSpPr>
            <a:xfrm>
              <a:off x="5901425" y="2314993"/>
              <a:ext cx="2580308" cy="2591084"/>
              <a:chOff x="5863640" y="2314993"/>
              <a:chExt cx="2580308" cy="2591084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3E6838C8-0729-E644-82D5-EB34FEF54145}"/>
                      </a:ext>
                    </a:extLst>
                  </p:cNvPr>
                  <p:cNvSpPr txBox="1"/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5859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𝑁𝑎𝑡</m:t>
                          </m:r>
                        </m:oMath>
                      </m:oMathPara>
                    </a14:m>
                    <a:endParaRPr lang="en-GB" sz="1798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3E6838C8-0729-E644-82D5-EB34FEF5414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715846B5-68DA-3B44-9C7C-8DE1AB0F8C28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798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en-GB" sz="1798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426B89F2-965E-754C-BB03-7E7C0FD3D37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B93D5F25-F24D-0E48-8873-BA0ECA199BEF}"/>
                  </a:ext>
                </a:extLst>
              </p:cNvPr>
              <p:cNvCxnSpPr>
                <a:cxnSpLocks/>
                <a:stCxn id="13" idx="5"/>
                <a:endCxn id="35" idx="1"/>
              </p:cNvCxnSpPr>
              <p:nvPr/>
            </p:nvCxnSpPr>
            <p:spPr>
              <a:xfrm>
                <a:off x="6693294" y="3970904"/>
                <a:ext cx="226213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73A0F7A1-6083-2949-A54D-E54F72D001F3}"/>
                  </a:ext>
                </a:extLst>
              </p:cNvPr>
              <p:cNvCxnSpPr>
                <a:cxnSpLocks/>
                <a:stCxn id="35" idx="0"/>
                <a:endCxn id="28" idx="4"/>
              </p:cNvCxnSpPr>
              <p:nvPr/>
            </p:nvCxnSpPr>
            <p:spPr>
              <a:xfrm flipV="1">
                <a:off x="6991507" y="3638434"/>
                <a:ext cx="173688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B19C5D76-D4DE-FD47-848C-9A25AD75F038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902756"/>
                <a:chOff x="7061843" y="2615881"/>
                <a:chExt cx="963251" cy="902756"/>
              </a:xfrm>
            </p:grpSpPr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4F566D4D-1555-C346-B5DE-5112837C2F92}"/>
                    </a:ext>
                  </a:extLst>
                </p:cNvPr>
                <p:cNvSpPr/>
                <p:nvPr/>
              </p:nvSpPr>
              <p:spPr>
                <a:xfrm>
                  <a:off x="7881094" y="337463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 dirty="0">
                    <a:solidFill>
                      <a:schemeClr val="tx1"/>
                    </a:solidFill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8" name="TextBox 37">
                      <a:extLst>
                        <a:ext uri="{FF2B5EF4-FFF2-40B4-BE49-F238E27FC236}">
                          <a16:creationId xmlns:a16="http://schemas.microsoft.com/office/drawing/2014/main" id="{295FEBF0-91A7-5A41-A742-2DA23951136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GB" sz="1399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399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GB" sz="1399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13" name="TextBox 112">
                      <a:extLst>
                        <a:ext uri="{FF2B5EF4-FFF2-40B4-BE49-F238E27FC236}">
                          <a16:creationId xmlns:a16="http://schemas.microsoft.com/office/drawing/2014/main" id="{067500F4-6D6E-E240-BAF7-411FF819E0B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4000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4288CAC8-734E-8146-A254-7EF5B2771311}"/>
                  </a:ext>
                </a:extLst>
              </p:cNvPr>
              <p:cNvGrpSpPr/>
              <p:nvPr/>
            </p:nvGrpSpPr>
            <p:grpSpPr>
              <a:xfrm>
                <a:off x="6704298" y="4112587"/>
                <a:ext cx="359209" cy="358866"/>
                <a:chOff x="6704298" y="4112587"/>
                <a:chExt cx="359209" cy="358866"/>
              </a:xfrm>
            </p:grpSpPr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5D3A56E1-0461-C64B-A28E-2CC4CC02A0B4}"/>
                    </a:ext>
                  </a:extLst>
                </p:cNvPr>
                <p:cNvSpPr/>
                <p:nvPr/>
              </p:nvSpPr>
              <p:spPr>
                <a:xfrm>
                  <a:off x="6919507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 dirty="0">
                    <a:solidFill>
                      <a:schemeClr val="tx1"/>
                    </a:solidFill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6" name="TextBox 35">
                      <a:extLst>
                        <a:ext uri="{FF2B5EF4-FFF2-40B4-BE49-F238E27FC236}">
                          <a16:creationId xmlns:a16="http://schemas.microsoft.com/office/drawing/2014/main" id="{6C0E3CE4-918E-1649-A64D-15F3CED42AF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GB" sz="1399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399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GB" sz="1399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65" name="TextBox 64">
                      <a:extLst>
                        <a:ext uri="{FF2B5EF4-FFF2-40B4-BE49-F238E27FC236}">
                          <a16:creationId xmlns:a16="http://schemas.microsoft.com/office/drawing/2014/main" id="{CB0B1571-06DF-D944-AFD6-B5CADC8E2BD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 l="-31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A3BE143D-943F-104D-8752-F4390107EC5E}"/>
                  </a:ext>
                </a:extLst>
              </p:cNvPr>
              <p:cNvCxnSpPr>
                <a:cxnSpLocks/>
                <a:stCxn id="28" idx="0"/>
                <a:endCxn id="33" idx="2"/>
              </p:cNvCxnSpPr>
              <p:nvPr/>
            </p:nvCxnSpPr>
            <p:spPr>
              <a:xfrm flipV="1">
                <a:off x="7165195" y="3016120"/>
                <a:ext cx="0" cy="232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0FC137C4-BD3B-5E41-99DB-A215137716E3}"/>
                  </a:ext>
                </a:extLst>
              </p:cNvPr>
              <p:cNvCxnSpPr>
                <a:cxnSpLocks/>
                <a:stCxn id="33" idx="1"/>
                <a:endCxn id="12" idx="5"/>
              </p:cNvCxnSpPr>
              <p:nvPr/>
            </p:nvCxnSpPr>
            <p:spPr>
              <a:xfrm flipH="1" flipV="1">
                <a:off x="6704298" y="2648200"/>
                <a:ext cx="388897" cy="2959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A9A32164-46CF-2F4E-81D4-AFAB7979C3B8}"/>
                  </a:ext>
                </a:extLst>
              </p:cNvPr>
              <p:cNvCxnSpPr>
                <a:cxnSpLocks/>
                <a:stCxn id="26" idx="3"/>
                <a:endCxn id="33" idx="3"/>
              </p:cNvCxnSpPr>
              <p:nvPr/>
            </p:nvCxnSpPr>
            <p:spPr>
              <a:xfrm flipH="1">
                <a:off x="7237195" y="2647463"/>
                <a:ext cx="372245" cy="2966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12031392-D960-4341-8E1F-AEE4BA467D4F}"/>
                  </a:ext>
                </a:extLst>
              </p:cNvPr>
              <p:cNvCxnSpPr>
                <a:cxnSpLocks/>
                <a:stCxn id="28" idx="4"/>
                <a:endCxn id="31" idx="0"/>
              </p:cNvCxnSpPr>
              <p:nvPr/>
            </p:nvCxnSpPr>
            <p:spPr>
              <a:xfrm>
                <a:off x="7165195" y="3638434"/>
                <a:ext cx="148650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040FC0E5-39F0-9944-A677-CB4AFC90D9FC}"/>
                  </a:ext>
                </a:extLst>
              </p:cNvPr>
              <p:cNvCxnSpPr>
                <a:cxnSpLocks/>
                <a:stCxn id="29" idx="0"/>
                <a:endCxn id="31" idx="2"/>
              </p:cNvCxnSpPr>
              <p:nvPr/>
            </p:nvCxnSpPr>
            <p:spPr>
              <a:xfrm flipV="1">
                <a:off x="7163998" y="4256587"/>
                <a:ext cx="149847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0450CC0F-3F4C-AE4F-8B31-CE8C489AC7DD}"/>
                  </a:ext>
                </a:extLst>
              </p:cNvPr>
              <p:cNvCxnSpPr>
                <a:cxnSpLocks/>
                <a:stCxn id="31" idx="3"/>
                <a:endCxn id="27" idx="3"/>
              </p:cNvCxnSpPr>
              <p:nvPr/>
            </p:nvCxnSpPr>
            <p:spPr>
              <a:xfrm flipV="1">
                <a:off x="7385845" y="3970904"/>
                <a:ext cx="228449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B9F7CF12-5278-9E48-8965-A680B3BF44ED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196348" cy="676957"/>
                <a:chOff x="7093195" y="2872120"/>
                <a:chExt cx="1196348" cy="676957"/>
              </a:xfrm>
            </p:grpSpPr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BB5C0EF1-2317-C244-B4D9-F7F779769935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 dirty="0">
                    <a:solidFill>
                      <a:schemeClr val="tx1"/>
                    </a:solidFill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4" name="TextBox 33">
                      <a:extLst>
                        <a:ext uri="{FF2B5EF4-FFF2-40B4-BE49-F238E27FC236}">
                          <a16:creationId xmlns:a16="http://schemas.microsoft.com/office/drawing/2014/main" id="{67BB82AE-457A-2A44-8854-C4DA55BBA95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GB" sz="1399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399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GB" sz="1399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AD0C8622-B55E-5F48-82A5-9100A8EBAEC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136F79DA-6098-9049-83F5-2934A5D4F7F6}"/>
                  </a:ext>
                </a:extLst>
              </p:cNvPr>
              <p:cNvGrpSpPr/>
              <p:nvPr/>
            </p:nvGrpSpPr>
            <p:grpSpPr>
              <a:xfrm>
                <a:off x="7241845" y="4112587"/>
                <a:ext cx="355334" cy="358866"/>
                <a:chOff x="7241845" y="4112587"/>
                <a:chExt cx="355334" cy="358866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20D23B20-2E8B-8A4D-9240-48FF45CA9A93}"/>
                    </a:ext>
                  </a:extLst>
                </p:cNvPr>
                <p:cNvSpPr/>
                <p:nvPr/>
              </p:nvSpPr>
              <p:spPr>
                <a:xfrm>
                  <a:off x="7241845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 dirty="0">
                    <a:solidFill>
                      <a:schemeClr val="tx1"/>
                    </a:solidFill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2" name="TextBox 31">
                      <a:extLst>
                        <a:ext uri="{FF2B5EF4-FFF2-40B4-BE49-F238E27FC236}">
                          <a16:creationId xmlns:a16="http://schemas.microsoft.com/office/drawing/2014/main" id="{1E322476-145F-3642-948B-417B7E7827B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GB" sz="1399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399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GB" sz="1399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14" name="TextBox 113">
                      <a:extLst>
                        <a:ext uri="{FF2B5EF4-FFF2-40B4-BE49-F238E27FC236}">
                          <a16:creationId xmlns:a16="http://schemas.microsoft.com/office/drawing/2014/main" id="{6B3C1560-5B4F-E84D-A096-411F806750D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blipFill>
                      <a:blip r:embed="rId20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688C943F-FFF7-254C-B19B-E5AECAE48D02}"/>
                      </a:ext>
                    </a:extLst>
                  </p:cNvPr>
                  <p:cNvSpPr txBox="1"/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𝐴𝑐𝑐</m:t>
                          </m:r>
                        </m:oMath>
                      </m:oMathPara>
                    </a14:m>
                    <a:endParaRPr lang="en-GB" sz="1798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688C943F-FFF7-254C-B19B-E5AECAE48D0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blipFill>
                    <a:blip r:embed="rId21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10A8FC73-F57F-A04C-A54D-737BBE56CB78}"/>
                      </a:ext>
                    </a:extLst>
                  </p:cNvPr>
                  <p:cNvSpPr txBox="1"/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798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𝑇𝑟𝑒𝑎𝑡</m:t>
                          </m:r>
                        </m:oMath>
                      </m:oMathPara>
                    </a14:m>
                    <a:endParaRPr lang="en-GB" sz="1798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1669E517-5AE4-D84D-820D-6887B8FF4E5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blipFill>
                    <a:blip r:embed="rId22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EF71D781-DE1D-8340-8C86-36D5E8ADA3B2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798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sz="1798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9A2250FC-BD9A-754E-8532-A05341655ED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blipFill>
                    <a:blip r:embed="rId23"/>
                    <a:stretch>
                      <a:fillRect b="-6250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39F5BB92-B9BB-154F-97CB-978F54A69758}"/>
                      </a:ext>
                    </a:extLst>
                  </p:cNvPr>
                  <p:cNvSpPr txBox="1"/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798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GB" sz="1798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GB" sz="1798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GB" sz="1798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𝑘</m:t>
                          </m:r>
                        </m:oMath>
                      </m:oMathPara>
                    </a14:m>
                    <a:endParaRPr lang="en-GB" sz="1798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39F5BB92-B9BB-154F-97CB-978F54A6975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blipFill>
                    <a:blip r:embed="rId24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F7534B36-22A1-E64F-9CD2-A2867A7A211C}"/>
                  </a:ext>
                </a:extLst>
              </p:cNvPr>
              <p:cNvCxnSpPr>
                <a:cxnSpLocks/>
                <a:stCxn id="35" idx="2"/>
                <a:endCxn id="29" idx="0"/>
              </p:cNvCxnSpPr>
              <p:nvPr/>
            </p:nvCxnSpPr>
            <p:spPr>
              <a:xfrm>
                <a:off x="6991507" y="4256587"/>
                <a:ext cx="172491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96463E7-BA53-6640-B139-2FF01B094052}"/>
                </a:ext>
              </a:extLst>
            </p:cNvPr>
            <p:cNvCxnSpPr>
              <a:cxnSpLocks/>
              <a:stCxn id="28" idx="6"/>
              <a:endCxn id="37" idx="1"/>
            </p:cNvCxnSpPr>
            <p:nvPr/>
          </p:nvCxnSpPr>
          <p:spPr>
            <a:xfrm>
              <a:off x="7688980" y="3443678"/>
              <a:ext cx="229899" cy="29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67890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E845C-201B-1E48-8236-C8648D706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Interim Summary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B3C14C0-4B3B-BE4A-BB0E-70DCCF38BE9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Inference tasks: Answer query for (conditional) marginal probability (distribution)</a:t>
                </a:r>
              </a:p>
              <a:p>
                <a:pPr lvl="1"/>
                <a:r>
                  <a:rPr lang="en-GB" dirty="0"/>
                  <a:t>Full joint: Exponential dependence on number of random variables (space, runtime) ➝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p>
                        </m:sSup>
                      </m:e>
                    </m:d>
                  </m:oMath>
                </a14:m>
                <a:endParaRPr lang="en-GB" dirty="0"/>
              </a:p>
              <a:p>
                <a:r>
                  <a:rPr lang="en-GB" dirty="0"/>
                  <a:t>Factorised model</a:t>
                </a:r>
              </a:p>
              <a:p>
                <a:pPr lvl="1"/>
                <a:r>
                  <a:rPr lang="en-GB" dirty="0"/>
                  <a:t>Use (conditional) independences for factorisation: </a:t>
                </a:r>
                <a14:m>
                  <m:oMath xmlns:m="http://schemas.openxmlformats.org/officeDocument/2006/math">
                    <m:r>
                      <a:rPr lang="en-GB" dirty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dirty="0">
                            <a:latin typeface="Cambria Math" panose="02040503050406030204" pitchFamily="18" charset="0"/>
                          </a:rPr>
                          <m:t>𝑹</m:t>
                        </m:r>
                        <m:r>
                          <a:rPr lang="en-GB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1" i="1" dirty="0">
                            <a:latin typeface="Cambria Math" panose="02040503050406030204" pitchFamily="18" charset="0"/>
                          </a:rPr>
                          <m:t>𝑺</m:t>
                        </m:r>
                        <m:r>
                          <a:rPr lang="de-DE" dirty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de-DE" b="1" i="1" dirty="0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</m:d>
                    <m:r>
                      <a:rPr lang="en-GB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dirty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dirty="0">
                            <a:latin typeface="Cambria Math" panose="02040503050406030204" pitchFamily="18" charset="0"/>
                          </a:rPr>
                          <m:t>𝑹</m:t>
                        </m:r>
                        <m:r>
                          <a:rPr lang="de-DE" dirty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de-DE" b="1" i="1" dirty="0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</m:d>
                    <m:r>
                      <a:rPr lang="en-GB" dirty="0">
                        <a:latin typeface="Cambria Math" panose="02040503050406030204" pitchFamily="18" charset="0"/>
                      </a:rPr>
                      <m:t>∙</m:t>
                    </m:r>
                    <m:r>
                      <a:rPr lang="en-GB" dirty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dirty="0">
                            <a:latin typeface="Cambria Math" panose="02040503050406030204" pitchFamily="18" charset="0"/>
                          </a:rPr>
                          <m:t>𝑺</m:t>
                        </m:r>
                        <m:r>
                          <a:rPr lang="de-DE" dirty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de-DE" b="1" i="1" dirty="0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</m:d>
                  </m:oMath>
                </a14:m>
                <a:endParaRPr lang="de-DE" dirty="0"/>
              </a:p>
              <a:p>
                <a:pPr lvl="2"/>
                <a:r>
                  <a:rPr lang="en-GB" dirty="0"/>
                  <a:t>Independence: </a:t>
                </a:r>
                <a14:m>
                  <m:oMath xmlns:m="http://schemas.openxmlformats.org/officeDocument/2006/math">
                    <m:r>
                      <a:rPr lang="de-DE" b="1" i="1" dirty="0">
                        <a:latin typeface="Cambria Math" panose="02040503050406030204" pitchFamily="18" charset="0"/>
                      </a:rPr>
                      <m:t>𝑻</m:t>
                    </m:r>
                    <m:r>
                      <a:rPr lang="de-DE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Model = set of factors</a:t>
                </a:r>
              </a:p>
              <a:p>
                <a:pPr lvl="2"/>
                <a:r>
                  <a:rPr lang="en-GB" dirty="0"/>
                  <a:t>Factor graphs, Markov network, Bayesian network, Markov properties (briefly)</a:t>
                </a:r>
              </a:p>
              <a:p>
                <a:pPr lvl="1"/>
                <a:r>
                  <a:rPr lang="en-GB" dirty="0"/>
                  <a:t>Reduces space complexity ➝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</m:e>
                    </m:d>
                  </m:oMath>
                </a14:m>
                <a:endParaRPr lang="en-GB" dirty="0"/>
              </a:p>
              <a:p>
                <a:r>
                  <a:rPr lang="en-GB" dirty="0"/>
                  <a:t>Variable elimination (VE): inference algorithm to solve query answering problems</a:t>
                </a:r>
              </a:p>
              <a:p>
                <a:pPr lvl="1"/>
                <a:r>
                  <a:rPr lang="en-GB" dirty="0"/>
                  <a:t>Absorb evidence, multiply factors, sum-out variables</a:t>
                </a:r>
              </a:p>
              <a:p>
                <a:pPr lvl="1"/>
                <a:r>
                  <a:rPr lang="en-GB" dirty="0"/>
                  <a:t>Good elimination order required (heuristics), complexity possibly reduced to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p>
                        </m:sSup>
                      </m:e>
                    </m:d>
                  </m:oMath>
                </a14:m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B3C14C0-4B3B-BE4A-BB0E-70DCCF38BE9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92A9F5-6392-8F46-9E0F-B56690AC5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43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36BFD4-A976-514F-8B95-622556729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PGMs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47C455-092A-8B4D-BAE1-C726DA534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</p:spTree>
    <p:extLst>
      <p:ext uri="{BB962C8B-B14F-4D97-AF65-F5344CB8AC3E}">
        <p14:creationId xmlns:p14="http://schemas.microsoft.com/office/powerpoint/2010/main" val="39506239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42BC03D-1E24-384C-A179-E9D64F349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Overview: 2. Foundations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B8E2AE-0831-9E40-A231-5543B35B24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lphaUcPeriod"/>
            </a:pPr>
            <a:r>
              <a:rPr lang="en-GB" i="1" dirty="0"/>
              <a:t>Logic</a:t>
            </a:r>
          </a:p>
          <a:p>
            <a:pPr lvl="1"/>
            <a:r>
              <a:rPr lang="en-GB" dirty="0"/>
              <a:t>Propositional logic: alphabet, grammar, normal forms, rules</a:t>
            </a:r>
          </a:p>
          <a:p>
            <a:pPr lvl="1"/>
            <a:r>
              <a:rPr lang="en-GB" dirty="0"/>
              <a:t>First-order logic: introducing quantifiers, domain constraints</a:t>
            </a:r>
          </a:p>
          <a:p>
            <a:pPr marL="457200" indent="-457200">
              <a:buFont typeface="+mj-lt"/>
              <a:buAutoNum type="alphaUcPeriod"/>
            </a:pPr>
            <a:r>
              <a:rPr lang="en-GB" i="1" dirty="0"/>
              <a:t>Probability theory</a:t>
            </a:r>
          </a:p>
          <a:p>
            <a:pPr lvl="1"/>
            <a:r>
              <a:rPr lang="en-GB" dirty="0"/>
              <a:t>Modelling: (conditional) probability distributions, random variables, marginal and joint distributions</a:t>
            </a:r>
          </a:p>
          <a:p>
            <a:pPr lvl="1"/>
            <a:r>
              <a:rPr lang="en-GB" dirty="0"/>
              <a:t>Inference: axioms and basic rules, Bayes theorem, independence</a:t>
            </a:r>
          </a:p>
          <a:p>
            <a:pPr marL="457200" indent="-457200">
              <a:buFont typeface="+mj-lt"/>
              <a:buAutoNum type="alphaUcPeriod"/>
            </a:pPr>
            <a:r>
              <a:rPr lang="en-GB" i="1" dirty="0"/>
              <a:t>Probabilistic graphical models</a:t>
            </a:r>
          </a:p>
          <a:p>
            <a:pPr lvl="1"/>
            <a:r>
              <a:rPr lang="en-GB" dirty="0"/>
              <a:t>Syntax, semantics</a:t>
            </a:r>
          </a:p>
          <a:p>
            <a:pPr lvl="1"/>
            <a:r>
              <a:rPr lang="en-GB" dirty="0"/>
              <a:t>Inference problems</a:t>
            </a:r>
          </a:p>
          <a:p>
            <a:pPr lvl="1"/>
            <a:endParaRPr lang="en-GB" dirty="0"/>
          </a:p>
          <a:p>
            <a:pPr marL="0" indent="0" algn="ctr">
              <a:buNone/>
            </a:pPr>
            <a:r>
              <a:rPr lang="en-GB" dirty="0">
                <a:solidFill>
                  <a:schemeClr val="accent1"/>
                </a:solidFill>
              </a:rPr>
              <a:t>➝ Probabilistic Relational Models (PRMs)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764F03-C43E-564B-8211-13F743D26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399" b="1" i="0" u="none" strike="noStrike" kern="1200" cap="none" spc="0" normalizeH="0" baseline="0" noProof="0">
                <a:ln>
                  <a:noFill/>
                </a:ln>
                <a:solidFill>
                  <a:srgbClr val="00568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PGMs</a:t>
            </a:r>
            <a:endParaRPr kumimoji="0" lang="en-US" sz="1399" b="1" i="0" u="none" strike="noStrike" kern="1200" cap="none" spc="0" normalizeH="0" baseline="0" noProof="0" dirty="0">
              <a:ln>
                <a:noFill/>
              </a:ln>
              <a:solidFill>
                <a:srgbClr val="00568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E0E0BE-6116-B74E-ABC3-0AB72E855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399" b="0" i="0" u="none" strike="noStrike" kern="1200" cap="none" spc="0" normalizeH="0" baseline="0" noProof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T. Braun - StaRAI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A852C7-6A02-FB4C-9032-2A2FF375C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67C9959E-8E6B-B04C-9955-EA096F41CA7A}" type="slidenum">
              <a:rPr kumimoji="0" lang="en-GB" sz="1466" b="1" i="0" u="none" strike="noStrike" kern="1200" cap="none" spc="0" normalizeH="0" baseline="0" noProof="0" smtClean="0">
                <a:ln>
                  <a:noFill/>
                </a:ln>
                <a:solidFill>
                  <a:srgbClr val="00568A"/>
                </a:solidFill>
                <a:effectLst/>
                <a:uLnTx/>
                <a:uFillTx/>
                <a:latin typeface="Meta Offc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44</a:t>
            </a:fld>
            <a:endParaRPr kumimoji="0" lang="en-GB" sz="1466" b="1" i="0" u="none" strike="noStrike" kern="1200" cap="none" spc="0" normalizeH="0" baseline="0" noProof="0">
              <a:ln>
                <a:noFill/>
              </a:ln>
              <a:solidFill>
                <a:srgbClr val="00568A"/>
              </a:solidFill>
              <a:effectLst/>
              <a:uLnTx/>
              <a:uFillTx/>
              <a:latin typeface="Meta Offc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8632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6FFA8F2-D5D5-9345-880F-95BCD2002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Appendix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9094FBB-19FD-394C-B72D-AB08718113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Formal Definitions of Absorption, Multiplication, Summing out, as well as VE</a:t>
            </a:r>
          </a:p>
          <a:p>
            <a:r>
              <a:rPr lang="en-GB" dirty="0"/>
              <a:t>Full VE Example Calculations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15C794-3C23-F14C-92A6-66364F4116C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PGMs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9CB52-E947-614D-9593-5981713FAE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6D57E-71CB-BC42-9A01-88C0DB6280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55086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A726D-8BC8-9C4C-BF80-5DC5AC0B2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Absorption: Formal Definition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6B0FB64-B457-864B-8314-4BD4A8BDA6C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Operator: </a:t>
                </a:r>
                <a:r>
                  <a:rPr lang="en-GB" cap="small" dirty="0">
                    <a:solidFill>
                      <a:schemeClr val="accent1"/>
                    </a:solidFill>
                  </a:rPr>
                  <a:t>absorb</a:t>
                </a:r>
              </a:p>
              <a:p>
                <a:pPr lvl="1"/>
                <a:r>
                  <a:rPr lang="en-GB" dirty="0"/>
                  <a:t>Inputs: </a:t>
                </a:r>
              </a:p>
              <a:p>
                <a:pPr lvl="2"/>
                <a:r>
                  <a:rPr lang="en-GB" dirty="0"/>
                  <a:t>Factor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GB" dirty="0"/>
                  <a:t> </a:t>
                </a:r>
              </a:p>
              <a:p>
                <a:pPr lvl="2"/>
                <a:r>
                  <a:rPr lang="en-GB" dirty="0"/>
                  <a:t>Variable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 at position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Factor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p>
                    </m:sSup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</m:d>
                  </m:oMath>
                </a14:m>
                <a:r>
                  <a:rPr lang="en-GB" dirty="0"/>
                  <a:t> with mappings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⟼1</m:t>
                    </m:r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𝑟𝑎𝑛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</m:t>
                    </m:r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⟼0</m:t>
                    </m:r>
                  </m:oMath>
                </a14:m>
                <a:r>
                  <a:rPr lang="en-GB" dirty="0"/>
                  <a:t> for observation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Precondition: </a:t>
                </a:r>
                <a:r>
                  <a:rPr lang="en-GB" i="1" dirty="0"/>
                  <a:t>none</a:t>
                </a:r>
              </a:p>
              <a:p>
                <a:pPr lvl="1"/>
                <a:r>
                  <a:rPr lang="en-GB" dirty="0"/>
                  <a:t>Output: Factor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For all possible valuations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smtClean="0"/>
                      <m:t> </m:t>
                    </m:r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b="0" i="0" dirty="0"/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GB" dirty="0"/>
              </a:p>
              <a:p>
                <a:pPr lvl="3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smtClean="0"/>
                      <m:t>I</m:t>
                    </m:r>
                    <m:r>
                      <m:rPr>
                        <m:nor/>
                      </m:rPr>
                      <a:rPr lang="en-GB" smtClean="0"/>
                      <m:t>.</m:t>
                    </m:r>
                    <m:r>
                      <m:rPr>
                        <m:nor/>
                      </m:rPr>
                      <a:rPr lang="en-GB" smtClean="0"/>
                      <m:t>e</m:t>
                    </m:r>
                    <m:r>
                      <m:rPr>
                        <m:nor/>
                      </m:rPr>
                      <a:rPr lang="en-GB" smtClean="0"/>
                      <m:t>., </m:t>
                    </m:r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𝑟𝑎𝑛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m:rPr>
                        <m:nor/>
                      </m:rPr>
                      <a:rPr lang="en-GB" smtClean="0"/>
                      <m:t>, </m:t>
                    </m:r>
                    <m:r>
                      <m:rPr>
                        <m:nor/>
                      </m:rPr>
                      <a:rPr lang="de-DE" b="0" i="0" smtClean="0"/>
                      <m:t>with</m:t>
                    </m:r>
                  </m:oMath>
                </a14:m>
                <a:endParaRPr lang="en-GB" dirty="0"/>
              </a:p>
              <a:p>
                <a:pPr lvl="3"/>
                <a:endParaRPr lang="en-GB" dirty="0"/>
              </a:p>
              <a:p>
                <a:pPr marL="521765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en-GB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GB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GB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GB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r>
                            <a:rPr lang="en-GB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GB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GB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GB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GB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GB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r>
                            <a:rPr lang="en-GB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dirty="0"/>
              </a:p>
              <a:p>
                <a:pPr marL="1129170" lvl="3" indent="-342557"/>
                <a:endParaRPr lang="en-GB" dirty="0"/>
              </a:p>
              <a:p>
                <a:pPr marL="601060" lvl="1" indent="-342557"/>
                <a:r>
                  <a:rPr lang="en-GB" dirty="0"/>
                  <a:t>Postcondition: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sup>
                        </m:sSup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sup>
                        </m:sSup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m:rPr>
                            <m:nor/>
                          </m:rPr>
                          <a:rPr lang="en-GB" b="0" i="0" cap="small" smtClean="0"/>
                          <m:t>absorb</m:t>
                        </m:r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p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sup>
                            </m:sSup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marL="601060" lvl="1" indent="-342557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6B0FB64-B457-864B-8314-4BD4A8BDA6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 b="-62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A02620-EDF1-C54B-9ACA-CF918FC9783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PGMs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FBA51B-4210-114C-A869-95DBC23B4C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B6A66-A4E2-FC4F-8F99-471E8249CF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en-GB" sz="1598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46</a:t>
            </a:fld>
            <a:r>
              <a:rPr lang="en-GB"/>
              <a:t> </a:t>
            </a:r>
            <a:endParaRPr lang="en-GB" sz="1399"/>
          </a:p>
        </p:txBody>
      </p:sp>
    </p:spTree>
    <p:extLst>
      <p:ext uri="{BB962C8B-B14F-4D97-AF65-F5344CB8AC3E}">
        <p14:creationId xmlns:p14="http://schemas.microsoft.com/office/powerpoint/2010/main" val="15297583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A726D-8BC8-9C4C-BF80-5DC5AC0B2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Factor Multiplication: Formal Definition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6B0FB64-B457-864B-8314-4BD4A8BDA6C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/>
                  <a:t>Operator: </a:t>
                </a:r>
                <a:r>
                  <a:rPr lang="en-GB" cap="small">
                    <a:solidFill>
                      <a:schemeClr val="accent1"/>
                    </a:solidFill>
                  </a:rPr>
                  <a:t>multiply</a:t>
                </a:r>
              </a:p>
              <a:p>
                <a:pPr lvl="1"/>
                <a:r>
                  <a:rPr lang="en-GB"/>
                  <a:t>Inputs: </a:t>
                </a:r>
              </a:p>
              <a:p>
                <a:pPr lvl="2"/>
                <a:r>
                  <a:rPr lang="en-GB"/>
                  <a:t>Factor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GB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en-GB" b="0">
                  <a:ea typeface="Cambria Math" panose="02040503050406030204" pitchFamily="18" charset="0"/>
                </a:endParaRPr>
              </a:p>
              <a:p>
                <a:pPr lvl="2"/>
                <a:r>
                  <a:rPr lang="en-GB"/>
                  <a:t>Factor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d>
                    <m:r>
                      <a:rPr lang="en-GB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en-GB"/>
              </a:p>
              <a:p>
                <a:pPr lvl="1"/>
                <a:r>
                  <a:rPr lang="en-GB"/>
                  <a:t>Precondition: </a:t>
                </a:r>
                <a:r>
                  <a:rPr lang="en-GB" i="1"/>
                  <a:t>none</a:t>
                </a:r>
              </a:p>
              <a:p>
                <a:pPr lvl="1"/>
                <a:r>
                  <a:rPr lang="en-GB"/>
                  <a:t>Output: Factor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endParaRPr lang="en-GB"/>
              </a:p>
              <a:p>
                <a:pPr lvl="2"/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en-GB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GB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en-GB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⋈</m:t>
                    </m:r>
                    <m:d>
                      <m:dPr>
                        <m:begChr m:val="{"/>
                        <m:endChr m:val="}"/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en-GB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GB"/>
                  <a:t> (ordered union)</a:t>
                </a:r>
              </a:p>
              <a:p>
                <a:pPr lvl="2"/>
                <a:r>
                  <a:rPr lang="en-GB"/>
                  <a:t>For all possible valuations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GB"/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GB"/>
                  <a:t>, 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𝑟𝑎𝑛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/>
                  <a:t>, with</a:t>
                </a:r>
              </a:p>
              <a:p>
                <a:pPr lvl="3"/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>
                    <a:latin typeface="+mn-lt"/>
                    <a:ea typeface="Cambria Math" panose="02040503050406030204" pitchFamily="18" charset="0"/>
                  </a:rPr>
                  <a:t> (select corresponding values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GB">
                    <a:latin typeface="+mn-lt"/>
                    <a:ea typeface="Cambria Math" panose="02040503050406030204" pitchFamily="18" charset="0"/>
                  </a:rPr>
                  <a:t>)</a:t>
                </a:r>
              </a:p>
              <a:p>
                <a:pPr lvl="3"/>
                <a:endParaRPr lang="en-GB" i="1">
                  <a:solidFill>
                    <a:schemeClr val="accent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799300" lvl="3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GB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GB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  <m:r>
                        <a:rPr lang="en-GB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GB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GB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GB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GB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GB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GB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GB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GB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/>
              </a:p>
              <a:p>
                <a:pPr lvl="4"/>
                <a:endParaRPr lang="en-GB"/>
              </a:p>
              <a:p>
                <a:pPr lvl="1"/>
                <a:r>
                  <a:rPr lang="en-GB"/>
                  <a:t>Postcondition: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 ~ 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r>
                      <m:rPr>
                        <m:nor/>
                      </m:rPr>
                      <a:rPr lang="en-GB" cap="small" smtClean="0"/>
                      <m:t>multiply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GB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6B0FB64-B457-864B-8314-4BD4A8BDA6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 b="-62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A02620-EDF1-C54B-9ACA-CF918FC9783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PGMs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FBA51B-4210-114C-A869-95DBC23B4C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B6A66-A4E2-FC4F-8F99-471E8249CF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en-GB" sz="1598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47</a:t>
            </a:fld>
            <a:r>
              <a:rPr lang="en-GB"/>
              <a:t> </a:t>
            </a:r>
            <a:endParaRPr lang="en-GB" sz="1399"/>
          </a:p>
        </p:txBody>
      </p:sp>
    </p:spTree>
    <p:extLst>
      <p:ext uri="{BB962C8B-B14F-4D97-AF65-F5344CB8AC3E}">
        <p14:creationId xmlns:p14="http://schemas.microsoft.com/office/powerpoint/2010/main" val="5776749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A726D-8BC8-9C4C-BF80-5DC5AC0B2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Summing out Variables: Formal Definition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6B0FB64-B457-864B-8314-4BD4A8BDA6C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Operator: </a:t>
                </a:r>
                <a:r>
                  <a:rPr lang="en-GB" cap="small" dirty="0">
                    <a:solidFill>
                      <a:schemeClr val="accent1"/>
                    </a:solidFill>
                  </a:rPr>
                  <a:t>sum-out</a:t>
                </a:r>
                <a:endParaRPr lang="en-GB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en-GB" dirty="0"/>
                  <a:t>Inputs: </a:t>
                </a:r>
              </a:p>
              <a:p>
                <a:pPr lvl="2"/>
                <a:r>
                  <a:rPr lang="en-GB" dirty="0"/>
                  <a:t>Factor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GB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en-GB" i="1" dirty="0"/>
              </a:p>
              <a:p>
                <a:pPr lvl="2"/>
                <a:r>
                  <a:rPr lang="en-GB" dirty="0"/>
                  <a:t>Variable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 at position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GB" dirty="0"/>
                  <a:t> to sum out</a:t>
                </a:r>
              </a:p>
              <a:p>
                <a:pPr lvl="1"/>
                <a:r>
                  <a:rPr lang="en-GB" dirty="0"/>
                  <a:t>Precondition: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∉</m:t>
                    </m:r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Output: Factor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For each possible valuation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/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𝑟𝑎𝑛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lvl="3"/>
                <a:endParaRPr lang="en-GB" dirty="0"/>
              </a:p>
              <a:p>
                <a:pPr marL="521765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GB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GB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GB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r>
                            <a:rPr lang="en-GB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GB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GB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GB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𝑟𝑎𝑛</m:t>
                          </m:r>
                          <m:d>
                            <m:dPr>
                              <m:ctrlPr>
                                <a:rPr lang="en-GB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</m:d>
                        </m:sub>
                        <m:sup/>
                        <m:e>
                          <m:r>
                            <a:rPr lang="en-GB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GB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,…,</m:t>
                              </m:r>
                              <m:sSub>
                                <m:sSubPr>
                                  <m:ctrlPr>
                                    <a:rPr lang="en-GB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GB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GB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  <m: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GB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GB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GB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  <m: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,…,</m:t>
                              </m:r>
                              <m:sSub>
                                <m:sSubPr>
                                  <m:ctrlPr>
                                    <a:rPr lang="en-GB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GB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GB" dirty="0"/>
              </a:p>
              <a:p>
                <a:pPr lvl="1"/>
                <a:r>
                  <a:rPr lang="en-GB" dirty="0"/>
                  <a:t>Postcondition: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GB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𝑟𝑎𝑛</m:t>
                        </m:r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</m:sub>
                      <m:sup/>
                      <m:e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sub>
                        </m:sSub>
                      </m:e>
                    </m:nary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∖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</m:d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∪</m:t>
                        </m:r>
                        <m:r>
                          <m:rPr>
                            <m:nor/>
                          </m:rPr>
                          <a:rPr lang="en-GB" cap="small" smtClean="0"/>
                          <m:t>sum</m:t>
                        </m:r>
                        <m:r>
                          <m:rPr>
                            <m:nor/>
                          </m:rPr>
                          <a:rPr lang="en-GB" b="0" i="0" cap="small" smtClean="0"/>
                          <m:t>−</m:t>
                        </m:r>
                        <m:r>
                          <m:rPr>
                            <m:nor/>
                          </m:rPr>
                          <a:rPr lang="en-GB" cap="small" smtClean="0"/>
                          <m:t>out</m:t>
                        </m:r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</m:sub>
                    </m:sSub>
                  </m:oMath>
                </a14:m>
                <a:endParaRPr lang="en-GB" dirty="0"/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6B0FB64-B457-864B-8314-4BD4A8BDA6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6" t="-2687" b="-241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A02620-EDF1-C54B-9ACA-CF918FC9783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PGMs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FBA51B-4210-114C-A869-95DBC23B4C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B6A66-A4E2-FC4F-8F99-471E8249CF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en-GB" sz="1598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48</a:t>
            </a:fld>
            <a:r>
              <a:rPr lang="en-GB"/>
              <a:t> </a:t>
            </a:r>
            <a:endParaRPr lang="en-GB" sz="1399"/>
          </a:p>
        </p:txBody>
      </p:sp>
    </p:spTree>
    <p:extLst>
      <p:ext uri="{BB962C8B-B14F-4D97-AF65-F5344CB8AC3E}">
        <p14:creationId xmlns:p14="http://schemas.microsoft.com/office/powerpoint/2010/main" val="36752334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B35D22C-BF82-7F41-9FF1-77897CC0321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GB"/>
                  <a:t>VE Algorithm Using a Heuristics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endParaRPr lang="en-GB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B35D22C-BF82-7F41-9FF1-77897CC032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768" t="-4255" b="-212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4182E7-81F1-2546-8DB6-D57FFDA2233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6902"/>
                <a:ext cx="11472051" cy="4303549"/>
              </a:xfrm>
            </p:spPr>
            <p:txBody>
              <a:bodyPr>
                <a:normAutofit fontScale="92500" lnSpcReduction="20000"/>
              </a:bodyPr>
              <a:lstStyle/>
              <a:p>
                <a:pPr marL="9515" indent="0">
                  <a:buNone/>
                  <a:tabLst>
                    <a:tab pos="436126" algn="l"/>
                    <a:tab pos="881767" algn="l"/>
                    <a:tab pos="1328995" algn="l"/>
                    <a:tab pos="1776222" algn="l"/>
                    <a:tab pos="2212348" algn="l"/>
                  </a:tabLs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b="1" smtClean="0">
                        <a:latin typeface="Cambria Math" panose="02040503050406030204" pitchFamily="18" charset="0"/>
                      </a:rPr>
                      <m:t>VE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  <m:r>
                          <a:rPr lang="en-GB" smtClean="0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GB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GB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GB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GB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e>
                                      <m:sub>
                                        <m:r>
                                          <a:rPr lang="en-GB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d>
                          </m:e>
                          <m:sub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p>
                        </m:sSub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d>
                  </m:oMath>
                </a14:m>
                <a:r>
                  <a:rPr lang="en-GB" dirty="0"/>
                  <a:t> </a:t>
                </a:r>
              </a:p>
              <a:p>
                <a:pPr marL="9515" lvl="1" indent="0">
                  <a:buNone/>
                  <a:tabLst>
                    <a:tab pos="435164" algn="l"/>
                    <a:tab pos="881118" algn="l"/>
                    <a:tab pos="1330668" algn="l"/>
                    <a:tab pos="1776622" algn="l"/>
                    <a:tab pos="2211786" algn="l"/>
                    <a:tab pos="11407781" algn="r"/>
                  </a:tabLst>
                </a:pPr>
                <a:r>
                  <a:rPr lang="en-GB" sz="2398" dirty="0"/>
                  <a:t>	</a:t>
                </a:r>
                <a:r>
                  <a:rPr lang="en-GB" sz="2398" b="1" dirty="0"/>
                  <a:t>for</a:t>
                </a:r>
                <a:r>
                  <a:rPr lang="en-GB" sz="2398" dirty="0"/>
                  <a:t> </a:t>
                </a:r>
                <a14:m>
                  <m:oMath xmlns:m="http://schemas.openxmlformats.org/officeDocument/2006/math">
                    <m:r>
                      <a:rPr lang="en-GB" sz="2398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GB" sz="2398" i="1" smtClean="0">
                        <a:latin typeface="Cambria Math" panose="02040503050406030204" pitchFamily="18" charset="0"/>
                      </a:rPr>
                      <m:t>=1,…,</m:t>
                    </m:r>
                    <m:r>
                      <a:rPr lang="en-GB" sz="2398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GB" sz="2398" dirty="0"/>
                  <a:t> </a:t>
                </a:r>
                <a:r>
                  <a:rPr lang="en-GB" sz="2398" b="1" dirty="0"/>
                  <a:t>do</a:t>
                </a:r>
              </a:p>
              <a:p>
                <a:pPr marL="9515" lvl="1" indent="0">
                  <a:buNone/>
                  <a:tabLst>
                    <a:tab pos="435164" algn="l"/>
                    <a:tab pos="881118" algn="l"/>
                    <a:tab pos="1330668" algn="l"/>
                    <a:tab pos="1776622" algn="l"/>
                    <a:tab pos="2211786" algn="l"/>
                    <a:tab pos="11407781" algn="r"/>
                  </a:tabLst>
                </a:pPr>
                <a:r>
                  <a:rPr lang="en-GB" sz="2398" b="1" dirty="0"/>
                  <a:t>		while</a:t>
                </a:r>
                <a:r>
                  <a:rPr lang="en-GB" sz="2398" dirty="0"/>
                  <a:t> </a:t>
                </a:r>
                <a14:m>
                  <m:oMath xmlns:m="http://schemas.openxmlformats.org/officeDocument/2006/math">
                    <m:r>
                      <a:rPr lang="en-GB" sz="2398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∃</m:t>
                    </m:r>
                    <m:r>
                      <a:rPr lang="en-GB" sz="2398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GB" sz="2398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GB" sz="2398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en-GB" sz="2398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</m:t>
                    </m:r>
                    <m:sSub>
                      <m:sSubPr>
                        <m:ctrlPr>
                          <a:rPr lang="en-GB" sz="2398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398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sz="2398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GB" sz="2398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GB" sz="2398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𝑟𝑣</m:t>
                    </m:r>
                    <m:d>
                      <m:dPr>
                        <m:ctrlPr>
                          <a:rPr lang="en-GB" sz="2398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398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</m:d>
                  </m:oMath>
                </a14:m>
                <a:r>
                  <a:rPr lang="en-GB" sz="2398" dirty="0"/>
                  <a:t> </a:t>
                </a:r>
                <a:r>
                  <a:rPr lang="en-GB" sz="2398" b="1" dirty="0"/>
                  <a:t>do	</a:t>
                </a:r>
                <a:r>
                  <a:rPr lang="en-GB" sz="2398" dirty="0"/>
                  <a:t>▹Absorb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398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398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GB" sz="2398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d>
                      <m:dPr>
                        <m:ctrlPr>
                          <a:rPr lang="en-GB" sz="2398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23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3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GB" sz="23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sz="2398" dirty="0">
                    <a:ea typeface="Cambria Math" panose="02040503050406030204" pitchFamily="18" charset="0"/>
                  </a:rPr>
                  <a:t> in </a:t>
                </a:r>
                <a14:m>
                  <m:oMath xmlns:m="http://schemas.openxmlformats.org/officeDocument/2006/math">
                    <m:r>
                      <a:rPr lang="en-GB" sz="2398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en-GB" sz="2398" b="1" dirty="0"/>
              </a:p>
              <a:p>
                <a:pPr marL="9515" lvl="1" indent="0">
                  <a:spcAft>
                    <a:spcPts val="300"/>
                  </a:spcAft>
                  <a:buNone/>
                  <a:tabLst>
                    <a:tab pos="435164" algn="l"/>
                    <a:tab pos="881118" algn="l"/>
                    <a:tab pos="1330668" algn="l"/>
                    <a:tab pos="1776622" algn="l"/>
                    <a:tab pos="2211786" algn="l"/>
                    <a:tab pos="11407781" algn="r"/>
                  </a:tabLst>
                </a:pPr>
                <a:r>
                  <a:rPr lang="en-GB" sz="2398" dirty="0"/>
                  <a:t>			</a:t>
                </a:r>
                <a14:m>
                  <m:oMath xmlns:m="http://schemas.openxmlformats.org/officeDocument/2006/math">
                    <m:r>
                      <a:rPr lang="en-GB" sz="2398" i="1" cap="small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GB" sz="2398" i="1" cap="small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en-GB" sz="2398" i="1" cap="small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en-GB" sz="2398" i="1" cap="small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en-GB" sz="2398" i="1" cap="small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398" i="1" cap="small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GB" sz="2398" i="1" cap="small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en-GB" sz="2398" i="1" cap="small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GB" sz="2398" cap="small" smtClean="0"/>
                          <m:t>absorb</m:t>
                        </m:r>
                        <m:d>
                          <m:dPr>
                            <m:ctrlPr>
                              <a:rPr lang="en-GB" sz="2398" i="1" cap="small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398" i="1" cap="small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GB" sz="2398" i="1" cap="small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sz="23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en-GB" sz="2398" i="1" cap="small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GB" sz="2398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398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GB" sz="2398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GB" sz="2398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398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GB" sz="2398" dirty="0"/>
                  <a:t>	</a:t>
                </a:r>
                <a:endParaRPr lang="en-GB" sz="2398" dirty="0">
                  <a:ea typeface="Cambria Math" panose="02040503050406030204" pitchFamily="18" charset="0"/>
                </a:endParaRPr>
              </a:p>
              <a:p>
                <a:pPr marL="9515" lvl="1" indent="0">
                  <a:spcAft>
                    <a:spcPts val="300"/>
                  </a:spcAft>
                  <a:buNone/>
                  <a:tabLst>
                    <a:tab pos="435164" algn="l"/>
                    <a:tab pos="881118" algn="l"/>
                    <a:tab pos="1330668" algn="l"/>
                    <a:tab pos="1776622" algn="l"/>
                    <a:tab pos="2211786" algn="l"/>
                    <a:tab pos="11407781" algn="r"/>
                  </a:tabLst>
                </a:pPr>
                <a:r>
                  <a:rPr lang="en-GB" sz="2398" dirty="0">
                    <a:latin typeface="+mn-lt"/>
                  </a:rPr>
                  <a:t>	</a:t>
                </a:r>
                <a:r>
                  <a:rPr lang="en-GB" sz="2398" b="1" dirty="0">
                    <a:solidFill>
                      <a:schemeClr val="accent1"/>
                    </a:solidFill>
                  </a:rPr>
                  <a:t>while</a:t>
                </a:r>
                <a:r>
                  <a:rPr lang="en-GB" sz="2398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398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en-GB" sz="2398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398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d>
                    <m:r>
                      <a:rPr lang="en-GB" sz="2398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r>
                      <a:rPr lang="en-GB" sz="2398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𝑺</m:t>
                    </m:r>
                    <m:r>
                      <a:rPr lang="en-GB" sz="2398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≠∅</m:t>
                    </m:r>
                  </m:oMath>
                </a14:m>
                <a:r>
                  <a:rPr lang="en-GB" sz="2398" dirty="0">
                    <a:solidFill>
                      <a:schemeClr val="accent1"/>
                    </a:solidFill>
                  </a:rPr>
                  <a:t> </a:t>
                </a:r>
                <a:r>
                  <a:rPr lang="en-GB" sz="2398" b="1" dirty="0">
                    <a:solidFill>
                      <a:schemeClr val="accent1"/>
                    </a:solidFill>
                  </a:rPr>
                  <a:t>do</a:t>
                </a:r>
              </a:p>
              <a:p>
                <a:pPr marL="9515" lvl="1" indent="0">
                  <a:spcAft>
                    <a:spcPts val="300"/>
                  </a:spcAft>
                  <a:buNone/>
                  <a:tabLst>
                    <a:tab pos="434540" algn="l"/>
                    <a:tab pos="880182" algn="l"/>
                    <a:tab pos="1330581" algn="l"/>
                    <a:tab pos="1776222" algn="l"/>
                    <a:tab pos="2210762" algn="l"/>
                    <a:tab pos="11407469" algn="r"/>
                  </a:tabLst>
                </a:pPr>
                <a:r>
                  <a:rPr lang="en-GB" sz="2398" dirty="0">
                    <a:solidFill>
                      <a:schemeClr val="accent1"/>
                    </a:solidFill>
                  </a:rPr>
                  <a:t>		</a:t>
                </a:r>
                <a14:m>
                  <m:oMath xmlns:m="http://schemas.openxmlformats.org/officeDocument/2006/math">
                    <m:r>
                      <a:rPr lang="en-GB" sz="2398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GB" sz="2398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func>
                      <m:funcPr>
                        <m:ctrlPr>
                          <a:rPr lang="en-GB" sz="2398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GB" sz="2398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GB" sz="2398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arg</m:t>
                            </m:r>
                            <m:r>
                              <a:rPr lang="en-GB" sz="2398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GB" sz="2398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min</m:t>
                            </m:r>
                          </m:e>
                          <m:sub>
                            <m:r>
                              <a:rPr lang="en-GB" sz="2398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</m:fName>
                      <m:e>
                        <m:r>
                          <a:rPr lang="en-GB" sz="2398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  <m:d>
                          <m:dPr>
                            <m:ctrlPr>
                              <a:rPr lang="en-GB" sz="2398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398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</m:e>
                    </m:func>
                  </m:oMath>
                </a14:m>
                <a:r>
                  <a:rPr lang="en-GB" sz="2398" dirty="0"/>
                  <a:t>	▹Choose next </a:t>
                </a:r>
                <a14:m>
                  <m:oMath xmlns:m="http://schemas.openxmlformats.org/officeDocument/2006/math">
                    <m:r>
                      <a:rPr lang="en-GB" sz="2398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GB" sz="2398" dirty="0">
                    <a:ea typeface="Cambria Math" panose="02040503050406030204" pitchFamily="18" charset="0"/>
                  </a:rPr>
                  <a:t> to eliminate</a:t>
                </a:r>
              </a:p>
              <a:p>
                <a:pPr marL="9515" lvl="1" indent="0">
                  <a:spcAft>
                    <a:spcPts val="300"/>
                  </a:spcAft>
                  <a:buNone/>
                  <a:tabLst>
                    <a:tab pos="435164" algn="l"/>
                    <a:tab pos="881118" algn="l"/>
                    <a:tab pos="1330668" algn="l"/>
                    <a:tab pos="1776622" algn="l"/>
                    <a:tab pos="2211786" algn="l"/>
                    <a:tab pos="11407781" algn="r"/>
                  </a:tabLst>
                </a:pPr>
                <a:r>
                  <a:rPr lang="en-GB" sz="2398" b="1" dirty="0"/>
                  <a:t>		while</a:t>
                </a:r>
                <a:r>
                  <a:rPr lang="en-GB" sz="2398" dirty="0"/>
                  <a:t> </a:t>
                </a:r>
                <a14:m>
                  <m:oMath xmlns:m="http://schemas.openxmlformats.org/officeDocument/2006/math">
                    <m:r>
                      <a:rPr lang="en-GB" sz="2398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∃</m:t>
                    </m:r>
                    <m:sSub>
                      <m:sSubPr>
                        <m:ctrlPr>
                          <a:rPr lang="en-GB" sz="2398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398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sz="2398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sz="2398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GB" sz="2398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398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sz="2398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sz="2398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GB" sz="2398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en-GB" sz="2398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</m:t>
                    </m:r>
                    <m:r>
                      <a:rPr lang="en-GB" sz="2398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en-GB" sz="2398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GB" sz="2398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𝑟𝑣</m:t>
                    </m:r>
                    <m:d>
                      <m:dPr>
                        <m:ctrlPr>
                          <a:rPr lang="en-GB" sz="2398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23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3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GB" sz="23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GB" sz="2398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  <m:r>
                      <a:rPr lang="en-GB" sz="2398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𝑟𝑣</m:t>
                    </m:r>
                    <m:d>
                      <m:dPr>
                        <m:ctrlPr>
                          <a:rPr lang="en-GB" sz="2398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23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3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GB" sz="23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sz="2398" dirty="0"/>
                  <a:t> </a:t>
                </a:r>
                <a:r>
                  <a:rPr lang="en-GB" sz="2398" b="1" dirty="0"/>
                  <a:t>do</a:t>
                </a:r>
              </a:p>
              <a:p>
                <a:pPr marL="9515" lvl="1" indent="0">
                  <a:spcAft>
                    <a:spcPts val="300"/>
                  </a:spcAft>
                  <a:buNone/>
                  <a:tabLst>
                    <a:tab pos="435164" algn="l"/>
                    <a:tab pos="881118" algn="l"/>
                    <a:tab pos="1330668" algn="l"/>
                    <a:tab pos="1776622" algn="l"/>
                    <a:tab pos="2211786" algn="l"/>
                    <a:tab pos="11407781" algn="r"/>
                  </a:tabLst>
                </a:pPr>
                <a:r>
                  <a:rPr lang="en-GB" sz="2398" dirty="0"/>
                  <a:t>			</a:t>
                </a:r>
                <a14:m>
                  <m:oMath xmlns:m="http://schemas.openxmlformats.org/officeDocument/2006/math">
                    <m:r>
                      <a:rPr lang="en-GB" sz="2398" i="1" cap="small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GB" sz="2398" i="1" cap="small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en-GB" sz="2398" i="1" cap="small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en-GB" sz="2398" i="1" cap="small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en-GB" sz="2398" i="1" cap="small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2398" i="1" cap="small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398" i="1" cap="small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GB" sz="2398" i="1" cap="small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sz="2398" i="1" cap="small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GB" sz="2398" i="1" cap="small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398" i="1" cap="small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GB" sz="2398" i="1" cap="small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GB" sz="2398" i="1" cap="small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en-GB" sz="2398" i="1" cap="small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GB" sz="2398" cap="small" smtClean="0"/>
                          <m:t>multiply</m:t>
                        </m:r>
                        <m:d>
                          <m:dPr>
                            <m:ctrlPr>
                              <a:rPr lang="en-GB" sz="2398" i="1" cap="small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sz="2398" i="1" cap="small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398" i="1" cap="small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GB" sz="2398" i="1" cap="small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GB" sz="2398" i="1" cap="small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GB" sz="2398" i="1" cap="small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398" i="1" cap="small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GB" sz="2398" i="1" cap="small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GB" sz="2398" dirty="0"/>
                  <a:t>	▹Multiply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398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398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sz="2398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sz="2398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GB" sz="2398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398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sz="2398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2398" dirty="0"/>
                  <a:t> in </a:t>
                </a:r>
                <a14:m>
                  <m:oMath xmlns:m="http://schemas.openxmlformats.org/officeDocument/2006/math">
                    <m:r>
                      <a:rPr lang="en-GB" sz="2398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</m:oMath>
                </a14:m>
                <a:endParaRPr lang="en-GB" sz="2398" dirty="0">
                  <a:ea typeface="Cambria Math" panose="02040503050406030204" pitchFamily="18" charset="0"/>
                </a:endParaRPr>
              </a:p>
              <a:p>
                <a:pPr marL="9515" lvl="1" indent="0">
                  <a:spcAft>
                    <a:spcPts val="300"/>
                  </a:spcAft>
                  <a:buNone/>
                  <a:tabLst>
                    <a:tab pos="435164" algn="l"/>
                    <a:tab pos="881118" algn="l"/>
                    <a:tab pos="1330668" algn="l"/>
                    <a:tab pos="1776622" algn="l"/>
                    <a:tab pos="2211786" algn="l"/>
                    <a:tab pos="11407781" algn="r"/>
                  </a:tabLst>
                </a:pPr>
                <a:r>
                  <a:rPr lang="en-GB" sz="2398" dirty="0"/>
                  <a:t>		</a:t>
                </a:r>
                <a14:m>
                  <m:oMath xmlns:m="http://schemas.openxmlformats.org/officeDocument/2006/math">
                    <m:r>
                      <a:rPr lang="en-GB" sz="2398" i="1" cap="small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GB" sz="2398" i="1" cap="small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en-GB" sz="2398" i="1" cap="small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en-GB" sz="2398" i="1" cap="small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en-GB" sz="2398" i="1" cap="small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398" i="1" cap="small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GB" sz="2398" i="1" cap="small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en-GB" sz="2398" i="1" cap="small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GB" sz="2398" cap="small" smtClean="0"/>
                          <m:t>sum</m:t>
                        </m:r>
                        <m:r>
                          <m:rPr>
                            <m:nor/>
                          </m:rPr>
                          <a:rPr lang="en-GB" sz="2398" cap="small" smtClean="0"/>
                          <m:t>−</m:t>
                        </m:r>
                        <m:r>
                          <m:rPr>
                            <m:nor/>
                          </m:rPr>
                          <a:rPr lang="en-GB" sz="2398" cap="small" smtClean="0"/>
                          <m:t>out</m:t>
                        </m:r>
                        <m:d>
                          <m:dPr>
                            <m:ctrlPr>
                              <a:rPr lang="en-GB" sz="2398" i="1" cap="small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398" i="1" cap="small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GB" sz="2398" i="1" cap="small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GB" sz="2398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</m:e>
                    </m:d>
                  </m:oMath>
                </a14:m>
                <a:r>
                  <a:rPr lang="en-GB" sz="2398" dirty="0"/>
                  <a:t>	▹Sum out </a:t>
                </a:r>
                <a14:m>
                  <m:oMath xmlns:m="http://schemas.openxmlformats.org/officeDocument/2006/math">
                    <m:r>
                      <a:rPr lang="en-GB" sz="2398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GB" sz="2398" dirty="0"/>
                  <a:t> in </a:t>
                </a:r>
                <a14:m>
                  <m:oMath xmlns:m="http://schemas.openxmlformats.org/officeDocument/2006/math">
                    <m:r>
                      <a:rPr lang="en-GB" sz="2398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en-GB" sz="2398" dirty="0"/>
              </a:p>
              <a:p>
                <a:pPr marL="9515" lvl="1" indent="0">
                  <a:buNone/>
                  <a:tabLst>
                    <a:tab pos="435164" algn="l"/>
                    <a:tab pos="881118" algn="l"/>
                    <a:tab pos="1330668" algn="l"/>
                    <a:tab pos="1776622" algn="l"/>
                    <a:tab pos="2211786" algn="l"/>
                    <a:tab pos="11407781" algn="r"/>
                  </a:tabLst>
                </a:pPr>
                <a:r>
                  <a:rPr lang="en-GB" sz="2398" b="1" dirty="0"/>
                  <a:t>	while</a:t>
                </a:r>
                <a:r>
                  <a:rPr lang="en-GB" sz="2398" dirty="0"/>
                  <a:t> </a:t>
                </a:r>
                <a14:m>
                  <m:oMath xmlns:m="http://schemas.openxmlformats.org/officeDocument/2006/math">
                    <m:r>
                      <a:rPr lang="en-GB" sz="2398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∃</m:t>
                    </m:r>
                    <m:sSub>
                      <m:sSubPr>
                        <m:ctrlPr>
                          <a:rPr lang="en-GB" sz="2398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398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sz="2398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sz="2398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GB" sz="2398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398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sz="2398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sz="2398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GB" sz="2398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GB" sz="2398" dirty="0"/>
                  <a:t> </a:t>
                </a:r>
                <a:r>
                  <a:rPr lang="en-GB" sz="2398" b="1" dirty="0"/>
                  <a:t>do	</a:t>
                </a:r>
                <a:r>
                  <a:rPr lang="en-GB" sz="2398" dirty="0"/>
                  <a:t>▹Multiply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398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398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sz="2398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sz="2398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GB" sz="2398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398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sz="2398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2398" dirty="0"/>
                  <a:t> in </a:t>
                </a:r>
                <a14:m>
                  <m:oMath xmlns:m="http://schemas.openxmlformats.org/officeDocument/2006/math">
                    <m:r>
                      <a:rPr lang="en-GB" sz="2398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GB" sz="2398" dirty="0">
                    <a:ea typeface="Cambria Math" panose="02040503050406030204" pitchFamily="18" charset="0"/>
                  </a:rPr>
                  <a:t>, until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GB" sz="2398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398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</m:d>
                    <m:r>
                      <a:rPr lang="en-GB" sz="2398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endParaRPr lang="en-GB" sz="2398" b="1" dirty="0"/>
              </a:p>
              <a:p>
                <a:pPr marL="9515" lvl="1" indent="0">
                  <a:spcAft>
                    <a:spcPts val="300"/>
                  </a:spcAft>
                  <a:buNone/>
                  <a:tabLst>
                    <a:tab pos="435164" algn="l"/>
                    <a:tab pos="881118" algn="l"/>
                    <a:tab pos="1330668" algn="l"/>
                    <a:tab pos="1776622" algn="l"/>
                    <a:tab pos="2211786" algn="l"/>
                    <a:tab pos="11407781" algn="r"/>
                  </a:tabLst>
                </a:pPr>
                <a:r>
                  <a:rPr lang="en-GB" sz="2398" dirty="0"/>
                  <a:t>		</a:t>
                </a:r>
                <a14:m>
                  <m:oMath xmlns:m="http://schemas.openxmlformats.org/officeDocument/2006/math">
                    <m:r>
                      <a:rPr lang="en-GB" sz="2398" i="1" cap="small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GB" sz="2398" i="1" cap="small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en-GB" sz="2398" i="1" cap="small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en-GB" sz="2398" i="1" cap="small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en-GB" sz="2398" i="1" cap="small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2398" i="1" cap="small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398" i="1" cap="small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GB" sz="2398" i="1" cap="small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sz="2398" i="1" cap="small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GB" sz="2398" i="1" cap="small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398" i="1" cap="small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GB" sz="2398" i="1" cap="small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GB" sz="2398" i="1" cap="small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en-GB" sz="2398" i="1" cap="small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GB" sz="2398" cap="small" smtClean="0"/>
                          <m:t>multiply</m:t>
                        </m:r>
                        <m:d>
                          <m:dPr>
                            <m:ctrlPr>
                              <a:rPr lang="en-GB" sz="2398" i="1" cap="small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sz="2398" i="1" cap="small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398" i="1" cap="small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GB" sz="2398" i="1" cap="small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GB" sz="2398" i="1" cap="small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GB" sz="2398" i="1" cap="small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398" i="1" cap="small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GB" sz="2398" i="1" cap="small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GB" sz="2398" dirty="0">
                  <a:ea typeface="Cambria Math" panose="02040503050406030204" pitchFamily="18" charset="0"/>
                </a:endParaRPr>
              </a:p>
              <a:p>
                <a:pPr marL="9515" lvl="1" indent="0">
                  <a:buNone/>
                  <a:tabLst>
                    <a:tab pos="436126" algn="l"/>
                    <a:tab pos="881767" algn="l"/>
                    <a:tab pos="1328995" algn="l"/>
                    <a:tab pos="1776222" algn="l"/>
                    <a:tab pos="2212348" algn="l"/>
                  </a:tabLst>
                </a:pPr>
                <a:r>
                  <a:rPr lang="en-GB" sz="2398" dirty="0"/>
                  <a:t>	Normalise the potentials in the one remaining </a:t>
                </a:r>
                <a14:m>
                  <m:oMath xmlns:m="http://schemas.openxmlformats.org/officeDocument/2006/math">
                    <m:r>
                      <a:rPr lang="en-GB" sz="2398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GB" sz="2398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GB" sz="2398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</m:oMath>
                </a14:m>
                <a:endParaRPr lang="en-GB" sz="2398" dirty="0">
                  <a:ea typeface="Cambria Math" panose="02040503050406030204" pitchFamily="18" charset="0"/>
                </a:endParaRPr>
              </a:p>
              <a:p>
                <a:pPr marL="9515" lvl="1" indent="0">
                  <a:buNone/>
                  <a:tabLst>
                    <a:tab pos="436126" algn="l"/>
                    <a:tab pos="881767" algn="l"/>
                    <a:tab pos="1328995" algn="l"/>
                    <a:tab pos="1776222" algn="l"/>
                    <a:tab pos="2212348" algn="l"/>
                  </a:tabLst>
                </a:pPr>
                <a:r>
                  <a:rPr lang="en-GB" sz="2398" b="1" dirty="0"/>
                  <a:t>	return</a:t>
                </a:r>
                <a:r>
                  <a:rPr lang="en-GB" sz="2398" dirty="0"/>
                  <a:t> </a:t>
                </a:r>
                <a14:m>
                  <m:oMath xmlns:m="http://schemas.openxmlformats.org/officeDocument/2006/math">
                    <m:r>
                      <a:rPr lang="en-GB" sz="2398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</m:oMath>
                </a14:m>
                <a:endParaRPr lang="en-GB" sz="2398" dirty="0"/>
              </a:p>
              <a:p>
                <a:pPr lvl="1"/>
                <a:endParaRPr lang="en-GB" sz="2398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4182E7-81F1-2546-8DB6-D57FFDA2233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6902"/>
                <a:ext cx="11472051" cy="4303549"/>
              </a:xfrm>
              <a:blipFill>
                <a:blip r:embed="rId4"/>
                <a:stretch>
                  <a:fillRect l="-663" t="-1765" r="-7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2A8E97-10AB-194C-BDA7-9CF81275C6D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PGMs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B9C3DA-9FC8-E940-9CB1-92D62753F6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8F7AC-850D-0D46-9F00-1F5D38E068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en-GB" sz="1598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49</a:t>
            </a:fld>
            <a:r>
              <a:rPr lang="en-GB"/>
              <a:t> </a:t>
            </a:r>
            <a:endParaRPr lang="en-GB" sz="1399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88148D-55FD-134B-BEB3-6AF289926C21}"/>
              </a:ext>
            </a:extLst>
          </p:cNvPr>
          <p:cNvSpPr/>
          <p:nvPr/>
        </p:nvSpPr>
        <p:spPr>
          <a:xfrm>
            <a:off x="766758" y="1915448"/>
            <a:ext cx="11035799" cy="929811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301094-45F9-3F4C-9E9B-3A137A12FFF6}"/>
              </a:ext>
            </a:extLst>
          </p:cNvPr>
          <p:cNvSpPr/>
          <p:nvPr/>
        </p:nvSpPr>
        <p:spPr>
          <a:xfrm>
            <a:off x="766757" y="2845259"/>
            <a:ext cx="11035799" cy="1702987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B111E2-862F-344A-87A4-DAFFFA04B45D}"/>
              </a:ext>
            </a:extLst>
          </p:cNvPr>
          <p:cNvSpPr/>
          <p:nvPr/>
        </p:nvSpPr>
        <p:spPr>
          <a:xfrm>
            <a:off x="766757" y="4548246"/>
            <a:ext cx="11035799" cy="929809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0B2A56-95DB-B949-8FDC-47B40B9DD8B5}"/>
              </a:ext>
            </a:extLst>
          </p:cNvPr>
          <p:cNvSpPr txBox="1"/>
          <p:nvPr/>
        </p:nvSpPr>
        <p:spPr>
          <a:xfrm>
            <a:off x="10069071" y="1920867"/>
            <a:ext cx="1748044" cy="3690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798" dirty="0">
                <a:solidFill>
                  <a:schemeClr val="accent1"/>
                </a:solidFill>
              </a:rPr>
              <a:t>Handle evidence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15D0A2-3B0D-5E4A-9AC5-CE41C0A21C22}"/>
              </a:ext>
            </a:extLst>
          </p:cNvPr>
          <p:cNvSpPr txBox="1"/>
          <p:nvPr/>
        </p:nvSpPr>
        <p:spPr>
          <a:xfrm>
            <a:off x="8835658" y="2840337"/>
            <a:ext cx="2981457" cy="3690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798" dirty="0">
                <a:solidFill>
                  <a:schemeClr val="accent2"/>
                </a:solidFill>
              </a:rPr>
              <a:t>Eliminate non-query variables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3559D2-0B09-D141-9D4B-80BDE3B3248D}"/>
              </a:ext>
            </a:extLst>
          </p:cNvPr>
          <p:cNvSpPr txBox="1"/>
          <p:nvPr/>
        </p:nvSpPr>
        <p:spPr>
          <a:xfrm>
            <a:off x="10660897" y="5109043"/>
            <a:ext cx="1141659" cy="3690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798" dirty="0">
                <a:solidFill>
                  <a:schemeClr val="accent6"/>
                </a:solidFill>
              </a:rPr>
              <a:t>Normalise</a:t>
            </a:r>
          </a:p>
        </p:txBody>
      </p:sp>
    </p:spTree>
    <p:extLst>
      <p:ext uri="{BB962C8B-B14F-4D97-AF65-F5344CB8AC3E}">
        <p14:creationId xmlns:p14="http://schemas.microsoft.com/office/powerpoint/2010/main" val="587649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Variables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7424083" cy="424084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GB" dirty="0"/>
                  <a:t>Characterise scenario by set of </a:t>
                </a:r>
                <a:br>
                  <a:rPr lang="en-GB" dirty="0"/>
                </a:br>
                <a:r>
                  <a:rPr lang="en-GB" dirty="0">
                    <a:solidFill>
                      <a:schemeClr val="accent1"/>
                    </a:solidFill>
                  </a:rPr>
                  <a:t>random variables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b="1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𝑹</m:t>
                    </m:r>
                    <m:r>
                      <a:rPr lang="de-DE" b="0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 …, </m:t>
                        </m:r>
                        <m:sSub>
                          <m:sSubPr>
                            <m:ctrlP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</m:e>
                    </m:d>
                  </m:oMath>
                </a14:m>
                <a:endParaRPr lang="en-GB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en-GB" dirty="0"/>
                  <a:t>Often depicted as ellipses</a:t>
                </a:r>
              </a:p>
              <a:p>
                <a:pPr lvl="1"/>
                <a:r>
                  <a:rPr lang="en-GB" dirty="0"/>
                  <a:t>E.g., 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charset="0"/>
                            </a:rPr>
                            <m:t>𝐸𝑝𝑖𝑑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𝑇𝑟𝑎𝑣𝑒𝑙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𝑒𝑣𝑒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𝑆𝑖𝑐𝑘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𝑒𝑣𝑒</m:t>
                          </m:r>
                        </m:e>
                      </m:d>
                    </m:oMath>
                  </m:oMathPara>
                </a14:m>
                <a:endParaRPr lang="en-GB" dirty="0"/>
              </a:p>
              <a:p>
                <a:r>
                  <a:rPr lang="en-GB" dirty="0"/>
                  <a:t>Possible values a random variable can take = </a:t>
                </a:r>
                <a:br>
                  <a:rPr lang="en-GB" dirty="0"/>
                </a:br>
                <a:r>
                  <a:rPr lang="en-GB" dirty="0">
                    <a:solidFill>
                      <a:schemeClr val="accent1"/>
                    </a:solidFill>
                  </a:rPr>
                  <a:t>range (or valuation) </a:t>
                </a:r>
                <a:endParaRPr lang="de-DE" i="1" dirty="0">
                  <a:solidFill>
                    <a:schemeClr val="accent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𝑟𝑎𝑛</m:t>
                    </m:r>
                    <m:d>
                      <m:d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</m:d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𝑉𝑎𝑙</m:t>
                    </m:r>
                    <m:d>
                      <m:d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</m:d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={</m:t>
                    </m:r>
                    <m:sSub>
                      <m:sSub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I</a:t>
                </a:r>
                <a:r>
                  <a:rPr lang="en-GB" dirty="0">
                    <a:solidFill>
                      <a:schemeClr val="tx1"/>
                    </a:solidFill>
                  </a:rPr>
                  <a:t>f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𝑟𝑎𝑛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</m:e>
                    </m:d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, often called Boolean range</a:t>
                </a:r>
                <a:endParaRPr lang="en-GB" dirty="0"/>
              </a:p>
              <a:p>
                <a:pPr lvl="1"/>
                <a:r>
                  <a:rPr lang="en-GB" dirty="0"/>
                  <a:t>E.g.,</a:t>
                </a:r>
              </a:p>
              <a:p>
                <a:pPr marL="457200" lvl="1" indent="0" algn="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𝑟𝑎𝑛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charset="0"/>
                            </a:rPr>
                            <m:t>𝐸𝑝𝑖𝑑</m:t>
                          </m:r>
                        </m:e>
                      </m:d>
                      <m:r>
                        <m:rPr>
                          <m:aln/>
                        </m:rPr>
                        <a:rPr lang="en-GB" b="0" i="1" smtClean="0">
                          <a:latin typeface="Cambria Math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𝑟𝑎𝑛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𝑇𝑟𝑎𝑣𝑒𝑙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𝑒𝑣𝑒</m:t>
                          </m:r>
                        </m:e>
                      </m:d>
                      <m:r>
                        <m:rPr>
                          <m:aln/>
                        </m:rPr>
                        <a:rPr lang="en-GB" i="1">
                          <a:latin typeface="Cambria Math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𝑟𝑎𝑛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𝑆𝑖𝑐𝑘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𝑒𝑣𝑒</m:t>
                          </m:r>
                        </m:e>
                      </m:d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en-GB" i="1">
                          <a:latin typeface="Cambria Math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𝑡𝑟𝑢𝑒</m:t>
                          </m:r>
                          <m:r>
                            <a:rPr lang="en-GB" i="1">
                              <a:latin typeface="Cambria Math" charset="0"/>
                            </a:rPr>
                            <m:t>,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𝑓𝑎𝑙𝑠𝑒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7424083" cy="4240848"/>
              </a:xfrm>
              <a:blipFill>
                <a:blip r:embed="rId3"/>
                <a:stretch>
                  <a:fillRect l="-2218" t="-3582" b="-14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B7FEAA-3D24-8D41-BB70-657E342B7E6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PGMs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830635-7C9C-2C45-AC71-C635AFB253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5C2E885-7EAF-1445-928E-E5F4D7DBE2DA}"/>
              </a:ext>
            </a:extLst>
          </p:cNvPr>
          <p:cNvGrpSpPr/>
          <p:nvPr/>
        </p:nvGrpSpPr>
        <p:grpSpPr>
          <a:xfrm>
            <a:off x="8940125" y="4616588"/>
            <a:ext cx="2891550" cy="1289326"/>
            <a:chOff x="7684951" y="4084198"/>
            <a:chExt cx="2891550" cy="12893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A1E203D2-8B30-F14F-B743-9F5C64B7CCD1}"/>
                    </a:ext>
                  </a:extLst>
                </p:cNvPr>
                <p:cNvSpPr/>
                <p:nvPr/>
              </p:nvSpPr>
              <p:spPr>
                <a:xfrm>
                  <a:off x="9890797" y="4979762"/>
                  <a:ext cx="685704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A1E203D2-8B30-F14F-B743-9F5C64B7CCD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90797" y="4979762"/>
                  <a:ext cx="685704" cy="389513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5388A39F-0137-6B44-B088-879ED9C9EAD0}"/>
                    </a:ext>
                  </a:extLst>
                </p:cNvPr>
                <p:cNvSpPr/>
                <p:nvPr/>
              </p:nvSpPr>
              <p:spPr>
                <a:xfrm>
                  <a:off x="7684951" y="4984011"/>
                  <a:ext cx="1049430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5388A39F-0137-6B44-B088-879ED9C9EAD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84951" y="4984011"/>
                  <a:ext cx="1049430" cy="389513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5F1BFF3C-A5B1-1F48-9859-03F1BD969BE5}"/>
                    </a:ext>
                  </a:extLst>
                </p:cNvPr>
                <p:cNvSpPr/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59" name="Oval 158">
                  <a:extLst>
                    <a:ext uri="{FF2B5EF4-FFF2-40B4-BE49-F238E27FC236}">
                      <a16:creationId xmlns:a16="http://schemas.microsoft.com/office/drawing/2014/main" id="{BA57A76A-1A60-8D4B-A7E5-0DE4E3A414C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blipFill>
                  <a:blip r:embed="rId10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9956331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B5EE6-83DC-0148-815C-F756815509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T. Braun - StaRAI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A74EA6-7322-F545-974A-815B9CCBB1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598">
                <a:latin typeface="Calibri" panose="020F0502020204030204" pitchFamily="34" charset="0"/>
                <a:cs typeface="Calibri" panose="020F0502020204030204" pitchFamily="34" charset="0"/>
              </a:rPr>
              <a:pPr/>
              <a:t>50</a:t>
            </a:fld>
            <a:r>
              <a:rPr lang="de-DE"/>
              <a:t> </a:t>
            </a:r>
            <a:endParaRPr lang="de-DE" sz="1399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9E70CC5A-7680-7948-BD23-589F299EC9CE}"/>
                  </a:ext>
                </a:extLst>
              </p:cNvPr>
              <p:cNvSpPr/>
              <p:nvPr/>
            </p:nvSpPr>
            <p:spPr>
              <a:xfrm>
                <a:off x="470037" y="1216825"/>
                <a:ext cx="8474393" cy="7934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de-DE" sz="1798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sz="1798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sz="1798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sz="1798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 sz="1798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de-DE" sz="1798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798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nary>
                            <m:naryPr>
                              <m:chr m:val="∑"/>
                              <m:supHide m:val="on"/>
                              <m:ctrlPr>
                                <a:rPr lang="en-GB" sz="1798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sz="1798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de-DE" sz="1798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 sz="1798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sz="1798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798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de-DE" sz="1798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de-DE" sz="1798" i="1">
                                      <a:latin typeface="Cambria Math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sz="1798" smtClean="0">
                                      <a:latin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de-DE" sz="179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798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d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de-DE" sz="1798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  <m:r>
                                        <a:rPr lang="de-DE" sz="1798" i="1">
                                          <a:latin typeface="Cambria Math" charset="0"/>
                                        </a:rPr>
                                        <m:t>∈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de-DE" sz="1798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Val</m:t>
                                      </m:r>
                                      <m:d>
                                        <m:dPr>
                                          <m:ctrlPr>
                                            <a:rPr lang="de-DE" sz="1798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sz="1798" i="1"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e>
                                      </m:d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sz="1798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𝑇𝑟𝑎𝑣𝑒𝑙</m:t>
                                          </m:r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</m:d>
                                      <m:nary>
                                        <m:naryPr>
                                          <m:chr m:val="∑"/>
                                          <m:supHide m:val="on"/>
                                          <m:ctrlPr>
                                            <a:rPr lang="de-DE" sz="1798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a:rPr lang="de-DE" sz="1798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de-DE" sz="1798" i="1">
                                              <a:latin typeface="Cambria Math" charset="0"/>
                                            </a:rPr>
                                            <m:t>∈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de-DE" sz="1798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Val</m:t>
                                          </m:r>
                                          <m:d>
                                            <m:dPr>
                                              <m:ctrlPr>
                                                <a:rPr lang="de-DE" sz="1798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sz="1798" i="1"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e>
                                          </m:d>
                                        </m:sub>
                                        <m:sup/>
                                        <m:e>
                                          <m:sSub>
                                            <m:sSubPr>
                                              <m:ctrlPr>
                                                <a:rPr lang="de-DE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de-DE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  <m:r>
                                                <a:rPr lang="de-DE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de-DE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  <m:r>
                                                <a:rPr lang="de-DE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de-DE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</m:d>
                                        </m:e>
                                      </m:nary>
                                    </m:e>
                                  </m:nary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de-DE" sz="1798" dirty="0"/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9E70CC5A-7680-7948-BD23-589F299EC9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037" y="1216825"/>
                <a:ext cx="8474393" cy="793493"/>
              </a:xfrm>
              <a:prstGeom prst="rect">
                <a:avLst/>
              </a:prstGeom>
              <a:blipFill>
                <a:blip r:embed="rId2"/>
                <a:stretch>
                  <a:fillRect l="-2994" t="-120968" b="-1629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E9A7548-B650-AE4D-911C-ED7758C7126D}"/>
                  </a:ext>
                </a:extLst>
              </p:cNvPr>
              <p:cNvSpPr/>
              <p:nvPr/>
            </p:nvSpPr>
            <p:spPr>
              <a:xfrm>
                <a:off x="219145" y="802121"/>
                <a:ext cx="1269539" cy="3689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798" i="1" dirty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1798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798" i="1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𝑇𝑟𝑎𝑣𝑒𝑙</m:t>
                          </m:r>
                        </m:e>
                      </m:d>
                    </m:oMath>
                  </m:oMathPara>
                </a14:m>
                <a:endParaRPr lang="de-DE" sz="1798" dirty="0"/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E9A7548-B650-AE4D-911C-ED7758C712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145" y="802121"/>
                <a:ext cx="1269539" cy="36894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5B55F67-C9C7-D84A-A622-2F717359A678}"/>
                  </a:ext>
                </a:extLst>
              </p:cNvPr>
              <p:cNvSpPr txBox="1"/>
              <p:nvPr/>
            </p:nvSpPr>
            <p:spPr>
              <a:xfrm>
                <a:off x="3890547" y="6297726"/>
                <a:ext cx="4410204" cy="3074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399" i="1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𝑁𝑎𝑡𝐷𝑖𝑠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𝐴𝑟𝑡𝑖𝑓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𝑆𝑖𝑐𝑘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𝑇𝑟𝑒𝑎𝑡</m:t>
                      </m:r>
                    </m:oMath>
                  </m:oMathPara>
                </a14:m>
                <a:endParaRPr lang="de-DE" sz="1399" i="1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5B55F67-C9C7-D84A-A622-2F717359A6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0547" y="6297726"/>
                <a:ext cx="4410204" cy="307457"/>
              </a:xfrm>
              <a:prstGeom prst="rect">
                <a:avLst/>
              </a:prstGeom>
              <a:blipFill>
                <a:blip r:embed="rId4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1D45FE1F-2567-1B49-9092-1FC20F4EDF9A}"/>
              </a:ext>
            </a:extLst>
          </p:cNvPr>
          <p:cNvSpPr/>
          <p:nvPr/>
        </p:nvSpPr>
        <p:spPr>
          <a:xfrm>
            <a:off x="7064474" y="1299203"/>
            <a:ext cx="1711609" cy="683566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1" name="Table 50">
                <a:extLst>
                  <a:ext uri="{FF2B5EF4-FFF2-40B4-BE49-F238E27FC236}">
                    <a16:creationId xmlns:a16="http://schemas.microsoft.com/office/drawing/2014/main" id="{B2D0CDB9-34B0-2641-90EF-387C92BABB9C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633808" y="3048153"/>
              <a:ext cx="2032613" cy="2751138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34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34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8251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3340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trike="noStrike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𝑇𝑟𝑒𝑎𝑡</m:t>
                                </m:r>
                              </m:oMath>
                            </m:oMathPara>
                          </a14:m>
                          <a:endParaRPr lang="en-US" sz="1400" strike="noStrik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1" name="Table 50">
                <a:extLst>
                  <a:ext uri="{FF2B5EF4-FFF2-40B4-BE49-F238E27FC236}">
                    <a16:creationId xmlns:a16="http://schemas.microsoft.com/office/drawing/2014/main" id="{B2D0CDB9-34B0-2641-90EF-387C92BABB9C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633808" y="3048153"/>
              <a:ext cx="2032613" cy="2751138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34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34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8251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3340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2273" t="-4167" r="-268182" b="-8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102273" t="-4167" r="-168182" b="-8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189362" t="-4167" r="-57447" b="-8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523077" t="-4167" r="-3846" b="-8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2273" t="-104167" r="-268182" b="-7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102273" t="-104167" r="-168182" b="-7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189362" t="-104167" r="-57447" b="-7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523077" t="-104167" r="-3846" b="-7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2273" t="-204167" r="-268182" b="-6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102273" t="-204167" r="-168182" b="-6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189362" t="-204167" r="-57447" b="-6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523077" t="-204167" r="-3846" b="-6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2273" t="-304167" r="-268182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102273" t="-304167" r="-168182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189362" t="-304167" r="-57447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523077" t="-304167" r="-3846" b="-5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2273" t="-388000" r="-268182" b="-38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102273" t="-388000" r="-168182" b="-38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189362" t="-388000" r="-57447" b="-38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523077" t="-388000" r="-3846" b="-38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2273" t="-508333" r="-268182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102273" t="-508333" r="-168182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189362" t="-508333" r="-57447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523077" t="-508333" r="-3846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2273" t="-608333" r="-268182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102273" t="-608333" r="-168182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189362" t="-608333" r="-57447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523077" t="-608333" r="-3846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2273" t="-708333" r="-268182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102273" t="-708333" r="-168182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189362" t="-708333" r="-57447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523077" t="-708333" r="-3846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2273" t="-808333" r="-26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102273" t="-808333" r="-16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189362" t="-808333" r="-5744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5"/>
                          <a:stretch>
                            <a:fillRect l="-523077" t="-808333" r="-384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8" name="Rectangle 57">
            <a:extLst>
              <a:ext uri="{FF2B5EF4-FFF2-40B4-BE49-F238E27FC236}">
                <a16:creationId xmlns:a16="http://schemas.microsoft.com/office/drawing/2014/main" id="{58BE6DE6-DD8B-EE4D-A5D2-3CA8EBF2F8E9}"/>
              </a:ext>
            </a:extLst>
          </p:cNvPr>
          <p:cNvSpPr/>
          <p:nvPr/>
        </p:nvSpPr>
        <p:spPr>
          <a:xfrm>
            <a:off x="633809" y="3346859"/>
            <a:ext cx="2051002" cy="617487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E533721-17BE-DF42-A687-333E1B8E9E3F}"/>
              </a:ext>
            </a:extLst>
          </p:cNvPr>
          <p:cNvGrpSpPr/>
          <p:nvPr/>
        </p:nvGrpSpPr>
        <p:grpSpPr>
          <a:xfrm>
            <a:off x="2666421" y="3455080"/>
            <a:ext cx="1095517" cy="408247"/>
            <a:chOff x="4180114" y="3363230"/>
            <a:chExt cx="1096658" cy="408672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E03973BF-072D-9445-8FF2-9922221A0CE1}"/>
                </a:ext>
              </a:extLst>
            </p:cNvPr>
            <p:cNvCxnSpPr>
              <a:cxnSpLocks/>
              <a:endCxn id="64" idx="1"/>
            </p:cNvCxnSpPr>
            <p:nvPr/>
          </p:nvCxnSpPr>
          <p:spPr>
            <a:xfrm>
              <a:off x="4180114" y="3412671"/>
              <a:ext cx="796576" cy="135225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75643A4-08CA-A64F-BD53-A0B1F52990E4}"/>
                </a:ext>
              </a:extLst>
            </p:cNvPr>
            <p:cNvCxnSpPr>
              <a:cxnSpLocks/>
              <a:endCxn id="64" idx="1"/>
            </p:cNvCxnSpPr>
            <p:nvPr/>
          </p:nvCxnSpPr>
          <p:spPr>
            <a:xfrm flipV="1">
              <a:off x="4180114" y="3547896"/>
              <a:ext cx="796576" cy="2240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E951B80E-65A3-3D40-935B-83C687B8ACA2}"/>
                </a:ext>
              </a:extLst>
            </p:cNvPr>
            <p:cNvSpPr txBox="1"/>
            <p:nvPr/>
          </p:nvSpPr>
          <p:spPr>
            <a:xfrm>
              <a:off x="4976690" y="3363230"/>
              <a:ext cx="3000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sz="1798" b="1" dirty="0">
                  <a:solidFill>
                    <a:srgbClr val="FFC000"/>
                  </a:solidFill>
                </a:rPr>
                <a:t>+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5" name="Table 64">
                <a:extLst>
                  <a:ext uri="{FF2B5EF4-FFF2-40B4-BE49-F238E27FC236}">
                    <a16:creationId xmlns:a16="http://schemas.microsoft.com/office/drawing/2014/main" id="{48D4DE7B-0039-E44D-B5C1-262E1868F737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3732973" y="3051051"/>
              <a:ext cx="1448247" cy="305682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741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741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3340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5" name="Table 64">
                <a:extLst>
                  <a:ext uri="{FF2B5EF4-FFF2-40B4-BE49-F238E27FC236}">
                    <a16:creationId xmlns:a16="http://schemas.microsoft.com/office/drawing/2014/main" id="{48D4DE7B-0039-E44D-B5C1-262E1868F737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3732973" y="3051051"/>
              <a:ext cx="1448247" cy="305682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741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741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3340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6"/>
                          <a:stretch>
                            <a:fillRect t="-4000" r="-163636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6"/>
                          <a:stretch>
                            <a:fillRect l="-97778" t="-4000" r="-60000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6"/>
                          <a:stretch>
                            <a:fillRect l="-342308" t="-4000" r="-3846" b="-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6" name="Table 65">
                <a:extLst>
                  <a:ext uri="{FF2B5EF4-FFF2-40B4-BE49-F238E27FC236}">
                    <a16:creationId xmlns:a16="http://schemas.microsoft.com/office/drawing/2014/main" id="{5971A703-E949-D44E-9730-4C28BA6E1C25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3732970" y="3503141"/>
              <a:ext cx="1454738" cy="305682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55834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34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38048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6" name="Table 65">
                <a:extLst>
                  <a:ext uri="{FF2B5EF4-FFF2-40B4-BE49-F238E27FC236}">
                    <a16:creationId xmlns:a16="http://schemas.microsoft.com/office/drawing/2014/main" id="{5971A703-E949-D44E-9730-4C28BA6E1C25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3732970" y="3503141"/>
              <a:ext cx="1454738" cy="305682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55834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34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38048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7"/>
                          <a:stretch>
                            <a:fillRect r="-157778" b="-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7"/>
                          <a:stretch>
                            <a:fillRect l="-102273" r="-61364" b="-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7"/>
                          <a:stretch>
                            <a:fillRect l="-329630" b="-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7" name="Table 66">
                <a:extLst>
                  <a:ext uri="{FF2B5EF4-FFF2-40B4-BE49-F238E27FC236}">
                    <a16:creationId xmlns:a16="http://schemas.microsoft.com/office/drawing/2014/main" id="{4589505D-64E4-A24F-893C-D4FA60A7EDF7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3732972" y="4100625"/>
              <a:ext cx="1453812" cy="305682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55834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741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38048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7" name="Table 66">
                <a:extLst>
                  <a:ext uri="{FF2B5EF4-FFF2-40B4-BE49-F238E27FC236}">
                    <a16:creationId xmlns:a16="http://schemas.microsoft.com/office/drawing/2014/main" id="{4589505D-64E4-A24F-893C-D4FA60A7EDF7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3732972" y="4100625"/>
              <a:ext cx="1453812" cy="305682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55834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741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38048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8"/>
                          <a:stretch>
                            <a:fillRect r="-157778" b="-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8"/>
                          <a:stretch>
                            <a:fillRect l="-102273" r="-61364" b="-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8"/>
                          <a:stretch>
                            <a:fillRect l="-329630" b="-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8" name="Table 67">
                <a:extLst>
                  <a:ext uri="{FF2B5EF4-FFF2-40B4-BE49-F238E27FC236}">
                    <a16:creationId xmlns:a16="http://schemas.microsoft.com/office/drawing/2014/main" id="{DF0F2DE9-E277-3C4F-919C-809C5051C1BE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3732972" y="4718636"/>
              <a:ext cx="1453812" cy="305682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55741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34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38048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8" name="Table 67">
                <a:extLst>
                  <a:ext uri="{FF2B5EF4-FFF2-40B4-BE49-F238E27FC236}">
                    <a16:creationId xmlns:a16="http://schemas.microsoft.com/office/drawing/2014/main" id="{DF0F2DE9-E277-3C4F-919C-809C5051C1BE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3732972" y="4718636"/>
              <a:ext cx="1453812" cy="305682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55741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34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38048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9"/>
                          <a:stretch>
                            <a:fillRect r="-163636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9"/>
                          <a:stretch>
                            <a:fillRect l="-97778" r="-60000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9"/>
                          <a:stretch>
                            <a:fillRect l="-329630" b="-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9" name="Table 68">
                <a:extLst>
                  <a:ext uri="{FF2B5EF4-FFF2-40B4-BE49-F238E27FC236}">
                    <a16:creationId xmlns:a16="http://schemas.microsoft.com/office/drawing/2014/main" id="{DFF1C031-0AFC-F946-9A3B-28AA149930B5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3732970" y="5336648"/>
              <a:ext cx="1452886" cy="305682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55741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741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38048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9" name="Table 68">
                <a:extLst>
                  <a:ext uri="{FF2B5EF4-FFF2-40B4-BE49-F238E27FC236}">
                    <a16:creationId xmlns:a16="http://schemas.microsoft.com/office/drawing/2014/main" id="{DFF1C031-0AFC-F946-9A3B-28AA149930B5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3732970" y="5336648"/>
              <a:ext cx="1452886" cy="305682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55741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741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38048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0"/>
                          <a:stretch>
                            <a:fillRect t="-4000" r="-15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0"/>
                          <a:stretch>
                            <a:fillRect l="-102273" t="-4000" r="-613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0"/>
                          <a:stretch>
                            <a:fillRect l="-329630" t="-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71" name="Group 70">
            <a:extLst>
              <a:ext uri="{FF2B5EF4-FFF2-40B4-BE49-F238E27FC236}">
                <a16:creationId xmlns:a16="http://schemas.microsoft.com/office/drawing/2014/main" id="{211B8648-315A-3043-9F2E-A54826F80F40}"/>
              </a:ext>
            </a:extLst>
          </p:cNvPr>
          <p:cNvGrpSpPr/>
          <p:nvPr/>
        </p:nvGrpSpPr>
        <p:grpSpPr>
          <a:xfrm>
            <a:off x="2666421" y="4057392"/>
            <a:ext cx="1095517" cy="408247"/>
            <a:chOff x="4180114" y="3363230"/>
            <a:chExt cx="1096658" cy="408672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036D4E4F-E995-8E4C-AE3F-80D97DD12070}"/>
                </a:ext>
              </a:extLst>
            </p:cNvPr>
            <p:cNvCxnSpPr>
              <a:cxnSpLocks/>
              <a:endCxn id="74" idx="1"/>
            </p:cNvCxnSpPr>
            <p:nvPr/>
          </p:nvCxnSpPr>
          <p:spPr>
            <a:xfrm>
              <a:off x="4180114" y="3412671"/>
              <a:ext cx="796576" cy="135225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26E2DF5A-5D56-6941-B8A3-4E61196A47BE}"/>
                </a:ext>
              </a:extLst>
            </p:cNvPr>
            <p:cNvCxnSpPr>
              <a:cxnSpLocks/>
              <a:endCxn id="74" idx="1"/>
            </p:cNvCxnSpPr>
            <p:nvPr/>
          </p:nvCxnSpPr>
          <p:spPr>
            <a:xfrm flipV="1">
              <a:off x="4180114" y="3547896"/>
              <a:ext cx="796576" cy="2240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4E913E4-AA6D-3541-A637-E9FDFB2E9726}"/>
                </a:ext>
              </a:extLst>
            </p:cNvPr>
            <p:cNvSpPr txBox="1"/>
            <p:nvPr/>
          </p:nvSpPr>
          <p:spPr>
            <a:xfrm>
              <a:off x="4976690" y="3363230"/>
              <a:ext cx="3000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sz="1798" b="1" dirty="0">
                  <a:solidFill>
                    <a:srgbClr val="FFC000"/>
                  </a:solidFill>
                </a:rPr>
                <a:t>+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9A9598B-FAA4-FA42-9DAD-CC7AECCFC4BB}"/>
              </a:ext>
            </a:extLst>
          </p:cNvPr>
          <p:cNvGrpSpPr/>
          <p:nvPr/>
        </p:nvGrpSpPr>
        <p:grpSpPr>
          <a:xfrm>
            <a:off x="2666421" y="4676268"/>
            <a:ext cx="1095517" cy="408247"/>
            <a:chOff x="4180114" y="3363230"/>
            <a:chExt cx="1096658" cy="408672"/>
          </a:xfrm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FDDD5F9E-7E95-D84C-BFD6-ADD06AADD255}"/>
                </a:ext>
              </a:extLst>
            </p:cNvPr>
            <p:cNvCxnSpPr>
              <a:cxnSpLocks/>
              <a:endCxn id="79" idx="1"/>
            </p:cNvCxnSpPr>
            <p:nvPr/>
          </p:nvCxnSpPr>
          <p:spPr>
            <a:xfrm>
              <a:off x="4180114" y="3412671"/>
              <a:ext cx="796576" cy="135225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A6E5EC1E-C204-AD4A-BC5A-806CD4BB1E23}"/>
                </a:ext>
              </a:extLst>
            </p:cNvPr>
            <p:cNvCxnSpPr>
              <a:cxnSpLocks/>
              <a:endCxn id="79" idx="1"/>
            </p:cNvCxnSpPr>
            <p:nvPr/>
          </p:nvCxnSpPr>
          <p:spPr>
            <a:xfrm flipV="1">
              <a:off x="4180114" y="3547896"/>
              <a:ext cx="796576" cy="2240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4B1B3854-C28B-744B-A430-C9A7BE341594}"/>
                </a:ext>
              </a:extLst>
            </p:cNvPr>
            <p:cNvSpPr txBox="1"/>
            <p:nvPr/>
          </p:nvSpPr>
          <p:spPr>
            <a:xfrm>
              <a:off x="4976690" y="3363230"/>
              <a:ext cx="3000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sz="1798" b="1" dirty="0">
                  <a:solidFill>
                    <a:srgbClr val="FFC000"/>
                  </a:solidFill>
                </a:rPr>
                <a:t>+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1832DC85-B40D-7948-915C-D9D94A293519}"/>
              </a:ext>
            </a:extLst>
          </p:cNvPr>
          <p:cNvGrpSpPr/>
          <p:nvPr/>
        </p:nvGrpSpPr>
        <p:grpSpPr>
          <a:xfrm>
            <a:off x="2666421" y="5293416"/>
            <a:ext cx="1095517" cy="408247"/>
            <a:chOff x="4180114" y="3363230"/>
            <a:chExt cx="1096658" cy="408672"/>
          </a:xfrm>
        </p:grpSpPr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317031E8-5C9A-8A49-B0E3-FFF1A90A5C17}"/>
                </a:ext>
              </a:extLst>
            </p:cNvPr>
            <p:cNvCxnSpPr>
              <a:cxnSpLocks/>
              <a:endCxn id="84" idx="1"/>
            </p:cNvCxnSpPr>
            <p:nvPr/>
          </p:nvCxnSpPr>
          <p:spPr>
            <a:xfrm>
              <a:off x="4180114" y="3412671"/>
              <a:ext cx="796576" cy="135225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65FA013B-1BA4-E345-A7E6-07248D6E108A}"/>
                </a:ext>
              </a:extLst>
            </p:cNvPr>
            <p:cNvCxnSpPr>
              <a:cxnSpLocks/>
              <a:endCxn id="84" idx="1"/>
            </p:cNvCxnSpPr>
            <p:nvPr/>
          </p:nvCxnSpPr>
          <p:spPr>
            <a:xfrm flipV="1">
              <a:off x="4180114" y="3547896"/>
              <a:ext cx="796576" cy="2240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82BE4E67-FD57-D947-BF11-64454AA6B607}"/>
                </a:ext>
              </a:extLst>
            </p:cNvPr>
            <p:cNvSpPr txBox="1"/>
            <p:nvPr/>
          </p:nvSpPr>
          <p:spPr>
            <a:xfrm>
              <a:off x="4976690" y="3363230"/>
              <a:ext cx="3000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sz="1798" b="1" dirty="0">
                  <a:solidFill>
                    <a:srgbClr val="FFC000"/>
                  </a:solidFill>
                </a:rPr>
                <a:t>+</a:t>
              </a:r>
            </a:p>
          </p:txBody>
        </p:sp>
      </p:grpSp>
      <p:sp>
        <p:nvSpPr>
          <p:cNvPr id="85" name="Rectangle 84">
            <a:extLst>
              <a:ext uri="{FF2B5EF4-FFF2-40B4-BE49-F238E27FC236}">
                <a16:creationId xmlns:a16="http://schemas.microsoft.com/office/drawing/2014/main" id="{1369297B-D8E7-3140-A050-B20B66C313E0}"/>
              </a:ext>
            </a:extLst>
          </p:cNvPr>
          <p:cNvSpPr/>
          <p:nvPr/>
        </p:nvSpPr>
        <p:spPr>
          <a:xfrm>
            <a:off x="633808" y="3964346"/>
            <a:ext cx="2051002" cy="617487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67F8E781-D6F4-5543-BDB5-5EC769938C54}"/>
              </a:ext>
            </a:extLst>
          </p:cNvPr>
          <p:cNvSpPr/>
          <p:nvPr/>
        </p:nvSpPr>
        <p:spPr>
          <a:xfrm>
            <a:off x="632681" y="4573987"/>
            <a:ext cx="2051002" cy="617487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2FAC105A-6A09-324A-941B-9C5AA3C2234D}"/>
              </a:ext>
            </a:extLst>
          </p:cNvPr>
          <p:cNvSpPr/>
          <p:nvPr/>
        </p:nvSpPr>
        <p:spPr>
          <a:xfrm>
            <a:off x="632680" y="5191474"/>
            <a:ext cx="2051002" cy="617487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ED0ADD2E-BC20-D44A-A130-4CDBC6351D2F}"/>
                  </a:ext>
                </a:extLst>
              </p:cNvPr>
              <p:cNvSpPr/>
              <p:nvPr/>
            </p:nvSpPr>
            <p:spPr>
              <a:xfrm>
                <a:off x="532715" y="2006342"/>
                <a:ext cx="7292352" cy="7934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de-DE" sz="1798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sz="1798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sz="1798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sz="1798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 sz="1798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de-DE" sz="1798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798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nary>
                            <m:naryPr>
                              <m:chr m:val="∑"/>
                              <m:supHide m:val="on"/>
                              <m:ctrlPr>
                                <a:rPr lang="en-GB" sz="1798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sz="1798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de-DE" sz="1798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 sz="1798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sz="1798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798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de-DE" sz="1798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de-DE" sz="1798" i="1">
                                      <a:latin typeface="Cambria Math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sz="1798">
                                      <a:latin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de-DE" sz="179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798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d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de-DE" sz="1798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  <m:r>
                                        <a:rPr lang="de-DE" sz="1798" i="1">
                                          <a:latin typeface="Cambria Math" charset="0"/>
                                        </a:rPr>
                                        <m:t>∈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de-DE" sz="1798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Val</m:t>
                                      </m:r>
                                      <m:d>
                                        <m:dPr>
                                          <m:ctrlPr>
                                            <a:rPr lang="de-DE" sz="1798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sz="1798" i="1"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e>
                                      </m:d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sz="1798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𝑇𝑟𝑎𝑣𝑒𝑙</m:t>
                                          </m:r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</m:d>
                                      <m:sSubSup>
                                        <m:sSubSupPr>
                                          <m:ctrlPr>
                                            <a:rPr lang="de-DE" sz="1798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de-DE" sz="1798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de-DE" sz="1798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  <m:sup>
                                          <m:r>
                                            <a:rPr lang="de-DE" sz="1798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bSup>
                                      <m:d>
                                        <m:dPr>
                                          <m:ctrlPr>
                                            <a:rPr lang="de-DE" sz="1798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sz="1798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  <m:r>
                                            <a:rPr lang="de-DE" sz="1798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sz="1798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</m:d>
                                    </m:e>
                                  </m:nary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de-DE" sz="1798" dirty="0"/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ED0ADD2E-BC20-D44A-A130-4CDBC6351D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715" y="2006342"/>
                <a:ext cx="7292352" cy="793493"/>
              </a:xfrm>
              <a:prstGeom prst="rect">
                <a:avLst/>
              </a:prstGeom>
              <a:blipFill>
                <a:blip r:embed="rId11"/>
                <a:stretch>
                  <a:fillRect l="-4696" t="-117460" b="-1603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15A31CC3-3502-FB4A-8AED-20A24265F06F}"/>
              </a:ext>
            </a:extLst>
          </p:cNvPr>
          <p:cNvGrpSpPr/>
          <p:nvPr/>
        </p:nvGrpSpPr>
        <p:grpSpPr>
          <a:xfrm>
            <a:off x="9091666" y="259834"/>
            <a:ext cx="2902255" cy="2863609"/>
            <a:chOff x="5997173" y="3112968"/>
            <a:chExt cx="2905278" cy="2866592"/>
          </a:xfrm>
        </p:grpSpPr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81FE1C90-1F9E-F441-A87C-F04E1E15FA22}"/>
                </a:ext>
              </a:extLst>
            </p:cNvPr>
            <p:cNvGrpSpPr/>
            <p:nvPr/>
          </p:nvGrpSpPr>
          <p:grpSpPr>
            <a:xfrm>
              <a:off x="6171175" y="3314830"/>
              <a:ext cx="2575454" cy="2591084"/>
              <a:chOff x="5901425" y="2314993"/>
              <a:chExt cx="2575454" cy="2591084"/>
            </a:xfrm>
          </p:grpSpPr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D5EABFD5-9E22-EA44-A778-9C0BFF1A98C6}"/>
                  </a:ext>
                </a:extLst>
              </p:cNvPr>
              <p:cNvGrpSpPr/>
              <p:nvPr/>
            </p:nvGrpSpPr>
            <p:grpSpPr>
              <a:xfrm>
                <a:off x="5901425" y="2314993"/>
                <a:ext cx="2575454" cy="2591084"/>
                <a:chOff x="5863640" y="2314993"/>
                <a:chExt cx="2575454" cy="2591084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9" name="TextBox 118">
                      <a:extLst>
                        <a:ext uri="{FF2B5EF4-FFF2-40B4-BE49-F238E27FC236}">
                          <a16:creationId xmlns:a16="http://schemas.microsoft.com/office/drawing/2014/main" id="{AF7B291C-9548-8843-98FC-BE96358CB76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874644" y="2315730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marL="15859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sz="1798" b="0" i="1" smtClean="0">
                                <a:latin typeface="Cambria Math" panose="02040503050406030204" pitchFamily="18" charset="0"/>
                              </a:rPr>
                              <m:t>𝑁𝑎𝑡</m:t>
                            </m:r>
                          </m:oMath>
                        </m:oMathPara>
                      </a14:m>
                      <a:endParaRPr lang="en-GB" sz="1798" dirty="0"/>
                    </a:p>
                  </p:txBody>
                </p:sp>
              </mc:Choice>
              <mc:Fallback xmlns="">
                <p:sp>
                  <p:nvSpPr>
                    <p:cNvPr id="119" name="TextBox 118">
                      <a:extLst>
                        <a:ext uri="{FF2B5EF4-FFF2-40B4-BE49-F238E27FC236}">
                          <a16:creationId xmlns:a16="http://schemas.microsoft.com/office/drawing/2014/main" id="{AF7B291C-9548-8843-98FC-BE96358CB76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74644" y="2315730"/>
                      <a:ext cx="972000" cy="389513"/>
                    </a:xfrm>
                    <a:prstGeom prst="ellipse">
                      <a:avLst/>
                    </a:prstGeom>
                    <a:blipFill>
                      <a:blip r:embed="rId12"/>
                      <a:stretch>
                        <a:fillRect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0" name="TextBox 119">
                      <a:extLst>
                        <a:ext uri="{FF2B5EF4-FFF2-40B4-BE49-F238E27FC236}">
                          <a16:creationId xmlns:a16="http://schemas.microsoft.com/office/drawing/2014/main" id="{AECB0E5E-87C7-3B4E-8A93-1793CD2FCD2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863640" y="3638434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sz="1798" i="1">
                                <a:solidFill>
                                  <a:schemeClr val="bg2"/>
                                </a:solidFill>
                                <a:latin typeface="Cambria Math" charset="0"/>
                              </a:rPr>
                              <m:t>𝑇𝑟𝑎𝑣𝑒𝑙</m:t>
                            </m:r>
                          </m:oMath>
                        </m:oMathPara>
                      </a14:m>
                      <a:endParaRPr lang="en-GB" sz="1798" dirty="0"/>
                    </a:p>
                  </p:txBody>
                </p:sp>
              </mc:Choice>
              <mc:Fallback xmlns="">
                <p:sp>
                  <p:nvSpPr>
                    <p:cNvPr id="120" name="TextBox 119">
                      <a:extLst>
                        <a:ext uri="{FF2B5EF4-FFF2-40B4-BE49-F238E27FC236}">
                          <a16:creationId xmlns:a16="http://schemas.microsoft.com/office/drawing/2014/main" id="{AECB0E5E-87C7-3B4E-8A93-1793CD2FCD2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63640" y="3638434"/>
                      <a:ext cx="972000" cy="389513"/>
                    </a:xfrm>
                    <a:prstGeom prst="ellipse">
                      <a:avLst/>
                    </a:prstGeom>
                    <a:blipFill>
                      <a:blip r:embed="rId18"/>
                      <a:stretch>
                        <a:fillRect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21" name="Straight Connector 120">
                  <a:extLst>
                    <a:ext uri="{FF2B5EF4-FFF2-40B4-BE49-F238E27FC236}">
                      <a16:creationId xmlns:a16="http://schemas.microsoft.com/office/drawing/2014/main" id="{AB8198ED-0BAB-8247-880D-D6CF2073E55A}"/>
                    </a:ext>
                  </a:extLst>
                </p:cNvPr>
                <p:cNvCxnSpPr>
                  <a:cxnSpLocks/>
                  <a:stCxn id="120" idx="5"/>
                  <a:endCxn id="140" idx="1"/>
                </p:cNvCxnSpPr>
                <p:nvPr/>
              </p:nvCxnSpPr>
              <p:spPr>
                <a:xfrm>
                  <a:off x="6693294" y="3970904"/>
                  <a:ext cx="226213" cy="21368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>
                  <a:extLst>
                    <a:ext uri="{FF2B5EF4-FFF2-40B4-BE49-F238E27FC236}">
                      <a16:creationId xmlns:a16="http://schemas.microsoft.com/office/drawing/2014/main" id="{F0DDCCA5-AAA6-384F-BB4F-E3F9835654C0}"/>
                    </a:ext>
                  </a:extLst>
                </p:cNvPr>
                <p:cNvCxnSpPr>
                  <a:cxnSpLocks/>
                  <a:stCxn id="140" idx="0"/>
                  <a:endCxn id="133" idx="4"/>
                </p:cNvCxnSpPr>
                <p:nvPr/>
              </p:nvCxnSpPr>
              <p:spPr>
                <a:xfrm flipV="1">
                  <a:off x="6991507" y="3638434"/>
                  <a:ext cx="173688" cy="47415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23" name="Group 122">
                  <a:extLst>
                    <a:ext uri="{FF2B5EF4-FFF2-40B4-BE49-F238E27FC236}">
                      <a16:creationId xmlns:a16="http://schemas.microsoft.com/office/drawing/2014/main" id="{DB6A5FB0-AACB-A44C-9D37-9CA073784FC4}"/>
                    </a:ext>
                  </a:extLst>
                </p:cNvPr>
                <p:cNvGrpSpPr/>
                <p:nvPr/>
              </p:nvGrpSpPr>
              <p:grpSpPr>
                <a:xfrm>
                  <a:off x="7061843" y="2615881"/>
                  <a:ext cx="963251" cy="902756"/>
                  <a:chOff x="7061843" y="2615881"/>
                  <a:chExt cx="963251" cy="902756"/>
                </a:xfrm>
              </p:grpSpPr>
              <p:sp>
                <p:nvSpPr>
                  <p:cNvPr id="142" name="Rectangle 141">
                    <a:extLst>
                      <a:ext uri="{FF2B5EF4-FFF2-40B4-BE49-F238E27FC236}">
                        <a16:creationId xmlns:a16="http://schemas.microsoft.com/office/drawing/2014/main" id="{023C6A07-4AE7-1D4D-9B4F-72D336122999}"/>
                      </a:ext>
                    </a:extLst>
                  </p:cNvPr>
                  <p:cNvSpPr/>
                  <p:nvPr/>
                </p:nvSpPr>
                <p:spPr>
                  <a:xfrm>
                    <a:off x="7881094" y="3374637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98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43" name="TextBox 142">
                        <a:extLst>
                          <a:ext uri="{FF2B5EF4-FFF2-40B4-BE49-F238E27FC236}">
                            <a16:creationId xmlns:a16="http://schemas.microsoft.com/office/drawing/2014/main" id="{118A2A55-EFC0-9741-8150-902A3C73AE6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061843" y="2615881"/>
                        <a:ext cx="190052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399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399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399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sz="1399" dirty="0"/>
                      </a:p>
                    </p:txBody>
                  </p:sp>
                </mc:Choice>
                <mc:Fallback xmlns="">
                  <p:sp>
                    <p:nvSpPr>
                      <p:cNvPr id="113" name="TextBox 112">
                        <a:extLst>
                          <a:ext uri="{FF2B5EF4-FFF2-40B4-BE49-F238E27FC236}">
                            <a16:creationId xmlns:a16="http://schemas.microsoft.com/office/drawing/2014/main" id="{067500F4-6D6E-E240-BAF7-411FF819E0B9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061843" y="2615881"/>
                        <a:ext cx="190052" cy="215444"/>
                      </a:xfrm>
                      <a:prstGeom prst="rect">
                        <a:avLst/>
                      </a:prstGeom>
                      <a:blipFill>
                        <a:blip r:embed="rId19"/>
                        <a:stretch>
                          <a:fillRect l="-40000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124" name="Group 123">
                  <a:extLst>
                    <a:ext uri="{FF2B5EF4-FFF2-40B4-BE49-F238E27FC236}">
                      <a16:creationId xmlns:a16="http://schemas.microsoft.com/office/drawing/2014/main" id="{44C2BB97-6951-2342-9718-C0610FF2AB09}"/>
                    </a:ext>
                  </a:extLst>
                </p:cNvPr>
                <p:cNvGrpSpPr/>
                <p:nvPr/>
              </p:nvGrpSpPr>
              <p:grpSpPr>
                <a:xfrm>
                  <a:off x="6704298" y="4112587"/>
                  <a:ext cx="359209" cy="360962"/>
                  <a:chOff x="6704298" y="4112587"/>
                  <a:chExt cx="359209" cy="360962"/>
                </a:xfrm>
              </p:grpSpPr>
              <p:sp>
                <p:nvSpPr>
                  <p:cNvPr id="140" name="Rectangle 139">
                    <a:extLst>
                      <a:ext uri="{FF2B5EF4-FFF2-40B4-BE49-F238E27FC236}">
                        <a16:creationId xmlns:a16="http://schemas.microsoft.com/office/drawing/2014/main" id="{72A45F59-77C8-2040-84E4-E9579DF2D147}"/>
                      </a:ext>
                    </a:extLst>
                  </p:cNvPr>
                  <p:cNvSpPr/>
                  <p:nvPr/>
                </p:nvSpPr>
                <p:spPr>
                  <a:xfrm>
                    <a:off x="6919507" y="4112587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98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41" name="TextBox 140">
                        <a:extLst>
                          <a:ext uri="{FF2B5EF4-FFF2-40B4-BE49-F238E27FC236}">
                            <a16:creationId xmlns:a16="http://schemas.microsoft.com/office/drawing/2014/main" id="{C2ADA9C9-1596-7A43-A5E5-A38ADAA8191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704298" y="4258105"/>
                        <a:ext cx="194220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399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399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399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sz="1399" dirty="0"/>
                      </a:p>
                    </p:txBody>
                  </p:sp>
                </mc:Choice>
                <mc:Fallback xmlns="">
                  <p:sp>
                    <p:nvSpPr>
                      <p:cNvPr id="141" name="TextBox 140">
                        <a:extLst>
                          <a:ext uri="{FF2B5EF4-FFF2-40B4-BE49-F238E27FC236}">
                            <a16:creationId xmlns:a16="http://schemas.microsoft.com/office/drawing/2014/main" id="{C2ADA9C9-1596-7A43-A5E5-A38ADAA81915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6704298" y="4258105"/>
                        <a:ext cx="194220" cy="215444"/>
                      </a:xfrm>
                      <a:prstGeom prst="rect">
                        <a:avLst/>
                      </a:prstGeom>
                      <a:blipFill>
                        <a:blip r:embed="rId20"/>
                        <a:stretch>
                          <a:fillRect l="-31250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125" name="Straight Connector 124">
                  <a:extLst>
                    <a:ext uri="{FF2B5EF4-FFF2-40B4-BE49-F238E27FC236}">
                      <a16:creationId xmlns:a16="http://schemas.microsoft.com/office/drawing/2014/main" id="{A625EDBB-2303-C543-AE54-5831E879E378}"/>
                    </a:ext>
                  </a:extLst>
                </p:cNvPr>
                <p:cNvCxnSpPr>
                  <a:cxnSpLocks/>
                  <a:stCxn id="133" idx="0"/>
                  <a:endCxn id="138" idx="2"/>
                </p:cNvCxnSpPr>
                <p:nvPr/>
              </p:nvCxnSpPr>
              <p:spPr>
                <a:xfrm flipV="1">
                  <a:off x="7165195" y="3016120"/>
                  <a:ext cx="0" cy="23280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1CA82F33-B3A9-D143-8250-CCC101E2A17E}"/>
                    </a:ext>
                  </a:extLst>
                </p:cNvPr>
                <p:cNvCxnSpPr>
                  <a:cxnSpLocks/>
                  <a:stCxn id="138" idx="1"/>
                  <a:endCxn id="119" idx="5"/>
                </p:cNvCxnSpPr>
                <p:nvPr/>
              </p:nvCxnSpPr>
              <p:spPr>
                <a:xfrm flipH="1" flipV="1">
                  <a:off x="6704298" y="2648200"/>
                  <a:ext cx="388897" cy="29592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20E77779-F554-AD43-A856-ED13B608560D}"/>
                    </a:ext>
                  </a:extLst>
                </p:cNvPr>
                <p:cNvCxnSpPr>
                  <a:cxnSpLocks/>
                  <a:stCxn id="132" idx="3"/>
                  <a:endCxn id="138" idx="3"/>
                </p:cNvCxnSpPr>
                <p:nvPr/>
              </p:nvCxnSpPr>
              <p:spPr>
                <a:xfrm flipH="1">
                  <a:off x="7237195" y="2647463"/>
                  <a:ext cx="372245" cy="29665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D8DB30DF-8FA2-704F-B4AC-9211D1A94700}"/>
                    </a:ext>
                  </a:extLst>
                </p:cNvPr>
                <p:cNvCxnSpPr>
                  <a:cxnSpLocks/>
                  <a:stCxn id="133" idx="4"/>
                  <a:endCxn id="136" idx="0"/>
                </p:cNvCxnSpPr>
                <p:nvPr/>
              </p:nvCxnSpPr>
              <p:spPr>
                <a:xfrm>
                  <a:off x="7165195" y="3638434"/>
                  <a:ext cx="148650" cy="47415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28E116F8-61CA-BD48-A2FC-FFA10A75220C}"/>
                    </a:ext>
                  </a:extLst>
                </p:cNvPr>
                <p:cNvCxnSpPr>
                  <a:cxnSpLocks/>
                  <a:stCxn id="134" idx="0"/>
                  <a:endCxn id="136" idx="2"/>
                </p:cNvCxnSpPr>
                <p:nvPr/>
              </p:nvCxnSpPr>
              <p:spPr>
                <a:xfrm flipV="1">
                  <a:off x="7163998" y="4256587"/>
                  <a:ext cx="149847" cy="25997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30" name="Group 129">
                  <a:extLst>
                    <a:ext uri="{FF2B5EF4-FFF2-40B4-BE49-F238E27FC236}">
                      <a16:creationId xmlns:a16="http://schemas.microsoft.com/office/drawing/2014/main" id="{DCEF9563-68BB-1E4C-924E-CAF378C6886F}"/>
                    </a:ext>
                  </a:extLst>
                </p:cNvPr>
                <p:cNvGrpSpPr/>
                <p:nvPr/>
              </p:nvGrpSpPr>
              <p:grpSpPr>
                <a:xfrm>
                  <a:off x="7093195" y="2872120"/>
                  <a:ext cx="1196348" cy="676957"/>
                  <a:chOff x="7093195" y="2872120"/>
                  <a:chExt cx="1196348" cy="676957"/>
                </a:xfrm>
              </p:grpSpPr>
              <p:sp>
                <p:nvSpPr>
                  <p:cNvPr id="138" name="Rectangle 137">
                    <a:extLst>
                      <a:ext uri="{FF2B5EF4-FFF2-40B4-BE49-F238E27FC236}">
                        <a16:creationId xmlns:a16="http://schemas.microsoft.com/office/drawing/2014/main" id="{79B33E30-B6E9-7C45-B1C5-625115A199F0}"/>
                      </a:ext>
                    </a:extLst>
                  </p:cNvPr>
                  <p:cNvSpPr/>
                  <p:nvPr/>
                </p:nvSpPr>
                <p:spPr>
                  <a:xfrm>
                    <a:off x="7093195" y="2872120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98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39" name="TextBox 138">
                        <a:extLst>
                          <a:ext uri="{FF2B5EF4-FFF2-40B4-BE49-F238E27FC236}">
                            <a16:creationId xmlns:a16="http://schemas.microsoft.com/office/drawing/2014/main" id="{8D4AF597-19E5-544B-B0AB-1719B6B0CAB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095324" y="3333633"/>
                        <a:ext cx="194219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399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399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399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sz="1399" dirty="0"/>
                      </a:p>
                    </p:txBody>
                  </p:sp>
                </mc:Choice>
                <mc:Fallback xmlns="">
                  <p:sp>
                    <p:nvSpPr>
                      <p:cNvPr id="105" name="TextBox 104">
                        <a:extLst>
                          <a:ext uri="{FF2B5EF4-FFF2-40B4-BE49-F238E27FC236}">
                            <a16:creationId xmlns:a16="http://schemas.microsoft.com/office/drawing/2014/main" id="{AD0C8622-B55E-5F48-82A5-9100A8EBAEC5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8095324" y="3333633"/>
                        <a:ext cx="194219" cy="215444"/>
                      </a:xfrm>
                      <a:prstGeom prst="rect">
                        <a:avLst/>
                      </a:prstGeom>
                      <a:blipFill>
                        <a:blip r:embed="rId21"/>
                        <a:stretch>
                          <a:fillRect l="-31250" r="-6250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131" name="Group 130">
                  <a:extLst>
                    <a:ext uri="{FF2B5EF4-FFF2-40B4-BE49-F238E27FC236}">
                      <a16:creationId xmlns:a16="http://schemas.microsoft.com/office/drawing/2014/main" id="{AB9E45FE-FD3F-964D-A287-89747EB16FDA}"/>
                    </a:ext>
                  </a:extLst>
                </p:cNvPr>
                <p:cNvGrpSpPr/>
                <p:nvPr/>
              </p:nvGrpSpPr>
              <p:grpSpPr>
                <a:xfrm>
                  <a:off x="7241845" y="4112587"/>
                  <a:ext cx="365465" cy="358866"/>
                  <a:chOff x="7241845" y="4112587"/>
                  <a:chExt cx="365465" cy="358866"/>
                </a:xfrm>
              </p:grpSpPr>
              <p:sp>
                <p:nvSpPr>
                  <p:cNvPr id="136" name="Rectangle 135">
                    <a:extLst>
                      <a:ext uri="{FF2B5EF4-FFF2-40B4-BE49-F238E27FC236}">
                        <a16:creationId xmlns:a16="http://schemas.microsoft.com/office/drawing/2014/main" id="{E067D271-6394-0243-8E36-970231B4A360}"/>
                      </a:ext>
                    </a:extLst>
                  </p:cNvPr>
                  <p:cNvSpPr/>
                  <p:nvPr/>
                </p:nvSpPr>
                <p:spPr>
                  <a:xfrm>
                    <a:off x="7241845" y="4112587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98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37" name="TextBox 136">
                        <a:extLst>
                          <a:ext uri="{FF2B5EF4-FFF2-40B4-BE49-F238E27FC236}">
                            <a16:creationId xmlns:a16="http://schemas.microsoft.com/office/drawing/2014/main" id="{AE671D95-1438-3B43-8330-488375487FA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402960" y="4256009"/>
                        <a:ext cx="204350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de-DE" sz="1399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399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399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  <m:sup>
                                  <m:r>
                                    <a:rPr lang="de-DE" sz="1399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oMath>
                          </m:oMathPara>
                        </a14:m>
                        <a:endParaRPr lang="en-GB" sz="1399" dirty="0"/>
                      </a:p>
                    </p:txBody>
                  </p:sp>
                </mc:Choice>
                <mc:Fallback xmlns="">
                  <p:sp>
                    <p:nvSpPr>
                      <p:cNvPr id="137" name="TextBox 136">
                        <a:extLst>
                          <a:ext uri="{FF2B5EF4-FFF2-40B4-BE49-F238E27FC236}">
                            <a16:creationId xmlns:a16="http://schemas.microsoft.com/office/drawing/2014/main" id="{AE671D95-1438-3B43-8330-488375487FAB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402960" y="4256009"/>
                        <a:ext cx="204350" cy="215444"/>
                      </a:xfrm>
                      <a:prstGeom prst="rect">
                        <a:avLst/>
                      </a:prstGeom>
                      <a:blipFill>
                        <a:blip r:embed="rId22"/>
                        <a:stretch>
                          <a:fillRect l="-37500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2" name="TextBox 131">
                      <a:extLst>
                        <a:ext uri="{FF2B5EF4-FFF2-40B4-BE49-F238E27FC236}">
                          <a16:creationId xmlns:a16="http://schemas.microsoft.com/office/drawing/2014/main" id="{A50CBB70-B60D-5B4A-98AD-686B56704AF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67094" y="2314993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sz="1798" b="0" i="1" smtClean="0">
                                <a:latin typeface="Cambria Math" panose="02040503050406030204" pitchFamily="18" charset="0"/>
                              </a:rPr>
                              <m:t>𝐴𝑐𝑐</m:t>
                            </m:r>
                          </m:oMath>
                        </m:oMathPara>
                      </a14:m>
                      <a:endParaRPr lang="en-GB" sz="1798" dirty="0"/>
                    </a:p>
                  </p:txBody>
                </p:sp>
              </mc:Choice>
              <mc:Fallback xmlns="">
                <p:sp>
                  <p:nvSpPr>
                    <p:cNvPr id="132" name="TextBox 131">
                      <a:extLst>
                        <a:ext uri="{FF2B5EF4-FFF2-40B4-BE49-F238E27FC236}">
                          <a16:creationId xmlns:a16="http://schemas.microsoft.com/office/drawing/2014/main" id="{A50CBB70-B60D-5B4A-98AD-686B56704AF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67094" y="2314993"/>
                      <a:ext cx="972000" cy="389513"/>
                    </a:xfrm>
                    <a:prstGeom prst="ellipse">
                      <a:avLst/>
                    </a:prstGeom>
                    <a:blipFill>
                      <a:blip r:embed="rId23"/>
                      <a:stretch>
                        <a:fillRect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3" name="TextBox 132">
                      <a:extLst>
                        <a:ext uri="{FF2B5EF4-FFF2-40B4-BE49-F238E27FC236}">
                          <a16:creationId xmlns:a16="http://schemas.microsoft.com/office/drawing/2014/main" id="{92D0CBE9-2D72-1A4B-8CCB-C24656E3C1D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79195" y="3248921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sz="1798" i="1">
                                <a:latin typeface="Cambria Math" charset="0"/>
                              </a:rPr>
                              <m:t>𝐸𝑝𝑖𝑑</m:t>
                            </m:r>
                          </m:oMath>
                        </m:oMathPara>
                      </a14:m>
                      <a:endParaRPr lang="en-GB" sz="1798" dirty="0"/>
                    </a:p>
                  </p:txBody>
                </p:sp>
              </mc:Choice>
              <mc:Fallback xmlns="">
                <p:sp>
                  <p:nvSpPr>
                    <p:cNvPr id="90" name="TextBox 89">
                      <a:extLst>
                        <a:ext uri="{FF2B5EF4-FFF2-40B4-BE49-F238E27FC236}">
                          <a16:creationId xmlns:a16="http://schemas.microsoft.com/office/drawing/2014/main" id="{8B0FACB7-0AC2-9F4C-B62D-C6F7DCB4AF5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79195" y="3248921"/>
                      <a:ext cx="972000" cy="389513"/>
                    </a:xfrm>
                    <a:prstGeom prst="ellipse">
                      <a:avLst/>
                    </a:prstGeom>
                    <a:blipFill>
                      <a:blip r:embed="rId24"/>
                      <a:stretch>
                        <a:fillRect b="-6061"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4" name="TextBox 133">
                      <a:extLst>
                        <a:ext uri="{FF2B5EF4-FFF2-40B4-BE49-F238E27FC236}">
                          <a16:creationId xmlns:a16="http://schemas.microsoft.com/office/drawing/2014/main" id="{90E875F4-6F00-BC4D-A854-711283BA973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77998" y="4516564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sz="1798" i="1">
                                <a:latin typeface="Cambria Math" charset="0"/>
                              </a:rPr>
                              <m:t>𝑆𝑖</m:t>
                            </m:r>
                            <m:r>
                              <a:rPr lang="de-DE" sz="1798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de-DE" sz="1798" i="1">
                                <a:latin typeface="Cambria Math" charset="0"/>
                              </a:rPr>
                              <m:t>𝑘</m:t>
                            </m:r>
                          </m:oMath>
                        </m:oMathPara>
                      </a14:m>
                      <a:endParaRPr lang="en-GB" sz="1798" dirty="0">
                        <a:solidFill>
                          <a:schemeClr val="accent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07" name="TextBox 106">
                      <a:extLst>
                        <a:ext uri="{FF2B5EF4-FFF2-40B4-BE49-F238E27FC236}">
                          <a16:creationId xmlns:a16="http://schemas.microsoft.com/office/drawing/2014/main" id="{1B922C89-29BC-5249-924E-887156247A6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77998" y="4516564"/>
                      <a:ext cx="972000" cy="389513"/>
                    </a:xfrm>
                    <a:prstGeom prst="ellipse">
                      <a:avLst/>
                    </a:prstGeom>
                    <a:blipFill>
                      <a:blip r:embed="rId25"/>
                      <a:stretch>
                        <a:fillRect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4461B131-2FE4-7849-93EE-30C2F9D6E4DC}"/>
                    </a:ext>
                  </a:extLst>
                </p:cNvPr>
                <p:cNvCxnSpPr>
                  <a:cxnSpLocks/>
                  <a:stCxn id="140" idx="2"/>
                  <a:endCxn id="134" idx="0"/>
                </p:cNvCxnSpPr>
                <p:nvPr/>
              </p:nvCxnSpPr>
              <p:spPr>
                <a:xfrm>
                  <a:off x="6991507" y="4256587"/>
                  <a:ext cx="172491" cy="25997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A3879A3E-7F0C-C84F-BD8E-80869E937EF1}"/>
                  </a:ext>
                </a:extLst>
              </p:cNvPr>
              <p:cNvCxnSpPr>
                <a:cxnSpLocks/>
                <a:stCxn id="133" idx="6"/>
                <a:endCxn id="142" idx="1"/>
              </p:cNvCxnSpPr>
              <p:nvPr/>
            </p:nvCxnSpPr>
            <p:spPr>
              <a:xfrm>
                <a:off x="7688980" y="3443678"/>
                <a:ext cx="229899" cy="295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2296C95F-7A53-D840-818F-07DF8AC28654}"/>
                </a:ext>
              </a:extLst>
            </p:cNvPr>
            <p:cNvSpPr/>
            <p:nvPr/>
          </p:nvSpPr>
          <p:spPr>
            <a:xfrm>
              <a:off x="5997173" y="3112968"/>
              <a:ext cx="2905278" cy="2866592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798"/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70809E6D-40E3-294E-8262-B4A48262BDFC}"/>
              </a:ext>
            </a:extLst>
          </p:cNvPr>
          <p:cNvGrpSpPr/>
          <p:nvPr/>
        </p:nvGrpSpPr>
        <p:grpSpPr>
          <a:xfrm>
            <a:off x="9254052" y="3314949"/>
            <a:ext cx="2577623" cy="2588388"/>
            <a:chOff x="5901425" y="2314993"/>
            <a:chExt cx="2580308" cy="2591084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AF53CCD2-4916-744B-9973-0E92F806F390}"/>
                </a:ext>
              </a:extLst>
            </p:cNvPr>
            <p:cNvGrpSpPr/>
            <p:nvPr/>
          </p:nvGrpSpPr>
          <p:grpSpPr>
            <a:xfrm>
              <a:off x="5901425" y="2314993"/>
              <a:ext cx="2580308" cy="2591084"/>
              <a:chOff x="5863640" y="2314993"/>
              <a:chExt cx="2580308" cy="259108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8" name="TextBox 147">
                    <a:extLst>
                      <a:ext uri="{FF2B5EF4-FFF2-40B4-BE49-F238E27FC236}">
                        <a16:creationId xmlns:a16="http://schemas.microsoft.com/office/drawing/2014/main" id="{8A9B37F8-E9C8-CA45-A088-1A7CA93D7161}"/>
                      </a:ext>
                    </a:extLst>
                  </p:cNvPr>
                  <p:cNvSpPr txBox="1"/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5859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b="0" i="1" smtClean="0">
                              <a:latin typeface="Cambria Math" panose="02040503050406030204" pitchFamily="18" charset="0"/>
                            </a:rPr>
                            <m:t>𝑁𝑎𝑡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148" name="TextBox 147">
                    <a:extLst>
                      <a:ext uri="{FF2B5EF4-FFF2-40B4-BE49-F238E27FC236}">
                        <a16:creationId xmlns:a16="http://schemas.microsoft.com/office/drawing/2014/main" id="{8A9B37F8-E9C8-CA45-A088-1A7CA93D716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blipFill>
                    <a:blip r:embed="rId26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9" name="TextBox 148">
                    <a:extLst>
                      <a:ext uri="{FF2B5EF4-FFF2-40B4-BE49-F238E27FC236}">
                        <a16:creationId xmlns:a16="http://schemas.microsoft.com/office/drawing/2014/main" id="{84CE5E39-D37C-4F40-AF47-3DEBFA6C9CA1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i="1">
                              <a:solidFill>
                                <a:schemeClr val="bg2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149" name="TextBox 148">
                    <a:extLst>
                      <a:ext uri="{FF2B5EF4-FFF2-40B4-BE49-F238E27FC236}">
                        <a16:creationId xmlns:a16="http://schemas.microsoft.com/office/drawing/2014/main" id="{84CE5E39-D37C-4F40-AF47-3DEBFA6C9CA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blipFill>
                    <a:blip r:embed="rId27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6E1F36D6-E9AC-A24D-B192-D6F0042C3B17}"/>
                  </a:ext>
                </a:extLst>
              </p:cNvPr>
              <p:cNvCxnSpPr>
                <a:cxnSpLocks/>
                <a:stCxn id="149" idx="5"/>
                <a:endCxn id="171" idx="1"/>
              </p:cNvCxnSpPr>
              <p:nvPr/>
            </p:nvCxnSpPr>
            <p:spPr>
              <a:xfrm>
                <a:off x="6693294" y="3970904"/>
                <a:ext cx="226213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A733B4D6-45EA-0043-82EE-3166A1AB10F2}"/>
                  </a:ext>
                </a:extLst>
              </p:cNvPr>
              <p:cNvCxnSpPr>
                <a:cxnSpLocks/>
                <a:stCxn id="171" idx="0"/>
                <a:endCxn id="164" idx="4"/>
              </p:cNvCxnSpPr>
              <p:nvPr/>
            </p:nvCxnSpPr>
            <p:spPr>
              <a:xfrm flipV="1">
                <a:off x="6991507" y="3638434"/>
                <a:ext cx="173688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4F063A7C-8EF3-8344-AAF7-6578C9307144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902756"/>
                <a:chOff x="7061843" y="2615881"/>
                <a:chExt cx="963251" cy="902756"/>
              </a:xfrm>
            </p:grpSpPr>
            <p:sp>
              <p:nvSpPr>
                <p:cNvPr id="173" name="Rectangle 172">
                  <a:extLst>
                    <a:ext uri="{FF2B5EF4-FFF2-40B4-BE49-F238E27FC236}">
                      <a16:creationId xmlns:a16="http://schemas.microsoft.com/office/drawing/2014/main" id="{B4D8EF76-685C-5049-A4F2-81D4260E7FD0}"/>
                    </a:ext>
                  </a:extLst>
                </p:cNvPr>
                <p:cNvSpPr/>
                <p:nvPr/>
              </p:nvSpPr>
              <p:spPr>
                <a:xfrm>
                  <a:off x="7881094" y="337463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74" name="TextBox 173">
                      <a:extLst>
                        <a:ext uri="{FF2B5EF4-FFF2-40B4-BE49-F238E27FC236}">
                          <a16:creationId xmlns:a16="http://schemas.microsoft.com/office/drawing/2014/main" id="{006393CA-5C86-8B4F-944B-48385200917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13" name="TextBox 112">
                      <a:extLst>
                        <a:ext uri="{FF2B5EF4-FFF2-40B4-BE49-F238E27FC236}">
                          <a16:creationId xmlns:a16="http://schemas.microsoft.com/office/drawing/2014/main" id="{067500F4-6D6E-E240-BAF7-411FF819E0B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 l="-4000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53" name="Group 152">
                <a:extLst>
                  <a:ext uri="{FF2B5EF4-FFF2-40B4-BE49-F238E27FC236}">
                    <a16:creationId xmlns:a16="http://schemas.microsoft.com/office/drawing/2014/main" id="{0FF94244-0BE0-6E4A-86EC-E0DD10529B54}"/>
                  </a:ext>
                </a:extLst>
              </p:cNvPr>
              <p:cNvGrpSpPr/>
              <p:nvPr/>
            </p:nvGrpSpPr>
            <p:grpSpPr>
              <a:xfrm>
                <a:off x="6704298" y="4112587"/>
                <a:ext cx="359209" cy="358866"/>
                <a:chOff x="6704298" y="4112587"/>
                <a:chExt cx="359209" cy="358866"/>
              </a:xfrm>
            </p:grpSpPr>
            <p:sp>
              <p:nvSpPr>
                <p:cNvPr id="171" name="Rectangle 170">
                  <a:extLst>
                    <a:ext uri="{FF2B5EF4-FFF2-40B4-BE49-F238E27FC236}">
                      <a16:creationId xmlns:a16="http://schemas.microsoft.com/office/drawing/2014/main" id="{6A8EDC82-24D1-4C40-8910-E4CAF4FFFE45}"/>
                    </a:ext>
                  </a:extLst>
                </p:cNvPr>
                <p:cNvSpPr/>
                <p:nvPr/>
              </p:nvSpPr>
              <p:spPr>
                <a:xfrm>
                  <a:off x="6919507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72" name="TextBox 171">
                      <a:extLst>
                        <a:ext uri="{FF2B5EF4-FFF2-40B4-BE49-F238E27FC236}">
                          <a16:creationId xmlns:a16="http://schemas.microsoft.com/office/drawing/2014/main" id="{69AA14E5-CB9B-8943-ACBB-78054302683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72" name="TextBox 171">
                      <a:extLst>
                        <a:ext uri="{FF2B5EF4-FFF2-40B4-BE49-F238E27FC236}">
                          <a16:creationId xmlns:a16="http://schemas.microsoft.com/office/drawing/2014/main" id="{69AA14E5-CB9B-8943-ACBB-78054302683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blipFill>
                      <a:blip r:embed="rId28"/>
                      <a:stretch>
                        <a:fillRect l="-31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6E5CBC89-20CB-EA42-A020-43D820F8ABAF}"/>
                  </a:ext>
                </a:extLst>
              </p:cNvPr>
              <p:cNvCxnSpPr>
                <a:cxnSpLocks/>
                <a:stCxn id="164" idx="0"/>
                <a:endCxn id="169" idx="2"/>
              </p:cNvCxnSpPr>
              <p:nvPr/>
            </p:nvCxnSpPr>
            <p:spPr>
              <a:xfrm flipV="1">
                <a:off x="7165195" y="3016120"/>
                <a:ext cx="0" cy="232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4C1BB0C2-CD03-5B41-9559-551A8A8B3D9E}"/>
                  </a:ext>
                </a:extLst>
              </p:cNvPr>
              <p:cNvCxnSpPr>
                <a:cxnSpLocks/>
                <a:stCxn id="169" idx="1"/>
                <a:endCxn id="148" idx="5"/>
              </p:cNvCxnSpPr>
              <p:nvPr/>
            </p:nvCxnSpPr>
            <p:spPr>
              <a:xfrm flipH="1" flipV="1">
                <a:off x="6704298" y="2648200"/>
                <a:ext cx="388897" cy="2959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0DFE4197-B70A-D540-A74F-A9C0B83A4B0B}"/>
                  </a:ext>
                </a:extLst>
              </p:cNvPr>
              <p:cNvCxnSpPr>
                <a:cxnSpLocks/>
                <a:stCxn id="162" idx="3"/>
                <a:endCxn id="169" idx="3"/>
              </p:cNvCxnSpPr>
              <p:nvPr/>
            </p:nvCxnSpPr>
            <p:spPr>
              <a:xfrm flipH="1">
                <a:off x="7237195" y="2647463"/>
                <a:ext cx="372245" cy="2966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98C0FCFF-90D7-F149-93DB-8B02FDDA00EC}"/>
                  </a:ext>
                </a:extLst>
              </p:cNvPr>
              <p:cNvCxnSpPr>
                <a:cxnSpLocks/>
                <a:stCxn id="164" idx="4"/>
                <a:endCxn id="167" idx="0"/>
              </p:cNvCxnSpPr>
              <p:nvPr/>
            </p:nvCxnSpPr>
            <p:spPr>
              <a:xfrm>
                <a:off x="7165195" y="3638434"/>
                <a:ext cx="148650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0B12FF45-35F3-A94F-A7EF-7A0EF166CAE9}"/>
                  </a:ext>
                </a:extLst>
              </p:cNvPr>
              <p:cNvCxnSpPr>
                <a:cxnSpLocks/>
                <a:stCxn id="165" idx="0"/>
                <a:endCxn id="167" idx="2"/>
              </p:cNvCxnSpPr>
              <p:nvPr/>
            </p:nvCxnSpPr>
            <p:spPr>
              <a:xfrm flipV="1">
                <a:off x="7163998" y="4256587"/>
                <a:ext cx="149847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7202F76E-2338-C143-AF3D-EBB352DBF02D}"/>
                  </a:ext>
                </a:extLst>
              </p:cNvPr>
              <p:cNvCxnSpPr>
                <a:cxnSpLocks/>
                <a:stCxn id="167" idx="3"/>
                <a:endCxn id="163" idx="3"/>
              </p:cNvCxnSpPr>
              <p:nvPr/>
            </p:nvCxnSpPr>
            <p:spPr>
              <a:xfrm flipV="1">
                <a:off x="7385845" y="3970904"/>
                <a:ext cx="228449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0" name="Group 159">
                <a:extLst>
                  <a:ext uri="{FF2B5EF4-FFF2-40B4-BE49-F238E27FC236}">
                    <a16:creationId xmlns:a16="http://schemas.microsoft.com/office/drawing/2014/main" id="{4D37CB8B-22B7-3048-BD7A-21D8ED70B072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196348" cy="676957"/>
                <a:chOff x="7093195" y="2872120"/>
                <a:chExt cx="1196348" cy="676957"/>
              </a:xfrm>
            </p:grpSpPr>
            <p:sp>
              <p:nvSpPr>
                <p:cNvPr id="169" name="Rectangle 168">
                  <a:extLst>
                    <a:ext uri="{FF2B5EF4-FFF2-40B4-BE49-F238E27FC236}">
                      <a16:creationId xmlns:a16="http://schemas.microsoft.com/office/drawing/2014/main" id="{114884CE-D0C6-8F4E-9261-FF0669351C6F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70" name="TextBox 169">
                      <a:extLst>
                        <a:ext uri="{FF2B5EF4-FFF2-40B4-BE49-F238E27FC236}">
                          <a16:creationId xmlns:a16="http://schemas.microsoft.com/office/drawing/2014/main" id="{69B3AA50-5C24-9E41-B19B-961B17AE3E7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AD0C8622-B55E-5F48-82A5-9100A8EBAEC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blipFill>
                      <a:blip r:embed="rId21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701B5C53-F5A2-BB43-8F1D-810F4D8A3EB7}"/>
                  </a:ext>
                </a:extLst>
              </p:cNvPr>
              <p:cNvGrpSpPr/>
              <p:nvPr/>
            </p:nvGrpSpPr>
            <p:grpSpPr>
              <a:xfrm>
                <a:off x="7241845" y="4112587"/>
                <a:ext cx="355334" cy="358866"/>
                <a:chOff x="7241845" y="4112587"/>
                <a:chExt cx="355334" cy="358866"/>
              </a:xfrm>
            </p:grpSpPr>
            <p:sp>
              <p:nvSpPr>
                <p:cNvPr id="167" name="Rectangle 166">
                  <a:extLst>
                    <a:ext uri="{FF2B5EF4-FFF2-40B4-BE49-F238E27FC236}">
                      <a16:creationId xmlns:a16="http://schemas.microsoft.com/office/drawing/2014/main" id="{4BE20B63-2B22-0F45-8272-E8F6AEC5A66A}"/>
                    </a:ext>
                  </a:extLst>
                </p:cNvPr>
                <p:cNvSpPr/>
                <p:nvPr/>
              </p:nvSpPr>
              <p:spPr>
                <a:xfrm>
                  <a:off x="7241845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8" name="TextBox 167">
                      <a:extLst>
                        <a:ext uri="{FF2B5EF4-FFF2-40B4-BE49-F238E27FC236}">
                          <a16:creationId xmlns:a16="http://schemas.microsoft.com/office/drawing/2014/main" id="{FA532243-D1A1-494E-B9F1-DDBFEC92E87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14" name="TextBox 113">
                      <a:extLst>
                        <a:ext uri="{FF2B5EF4-FFF2-40B4-BE49-F238E27FC236}">
                          <a16:creationId xmlns:a16="http://schemas.microsoft.com/office/drawing/2014/main" id="{6B3C1560-5B4F-E84D-A096-411F806750D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blipFill>
                      <a:blip r:embed="rId29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2" name="TextBox 161">
                    <a:extLst>
                      <a:ext uri="{FF2B5EF4-FFF2-40B4-BE49-F238E27FC236}">
                        <a16:creationId xmlns:a16="http://schemas.microsoft.com/office/drawing/2014/main" id="{4707B086-306C-894D-8844-DC5FE43C5B44}"/>
                      </a:ext>
                    </a:extLst>
                  </p:cNvPr>
                  <p:cNvSpPr txBox="1"/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b="0" i="1" smtClean="0">
                              <a:latin typeface="Cambria Math" panose="02040503050406030204" pitchFamily="18" charset="0"/>
                            </a:rPr>
                            <m:t>𝐴𝑐𝑐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162" name="TextBox 161">
                    <a:extLst>
                      <a:ext uri="{FF2B5EF4-FFF2-40B4-BE49-F238E27FC236}">
                        <a16:creationId xmlns:a16="http://schemas.microsoft.com/office/drawing/2014/main" id="{4707B086-306C-894D-8844-DC5FE43C5B4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blipFill>
                    <a:blip r:embed="rId30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3" name="TextBox 162">
                    <a:extLst>
                      <a:ext uri="{FF2B5EF4-FFF2-40B4-BE49-F238E27FC236}">
                        <a16:creationId xmlns:a16="http://schemas.microsoft.com/office/drawing/2014/main" id="{A44992D3-5885-2F46-9A4D-C1A553F9B221}"/>
                      </a:ext>
                    </a:extLst>
                  </p:cNvPr>
                  <p:cNvSpPr txBox="1"/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i="1">
                              <a:latin typeface="Cambria Math" charset="0"/>
                            </a:rPr>
                            <m:t>𝑇𝑟𝑒𝑎𝑡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1669E517-5AE4-D84D-820D-6887B8FF4E5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blipFill>
                    <a:blip r:embed="rId31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4" name="TextBox 163">
                    <a:extLst>
                      <a:ext uri="{FF2B5EF4-FFF2-40B4-BE49-F238E27FC236}">
                        <a16:creationId xmlns:a16="http://schemas.microsoft.com/office/drawing/2014/main" id="{7EA25028-70BD-FC45-B7F7-75ABE88597DD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i="1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8B0FACB7-0AC2-9F4C-B62D-C6F7DCB4AF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blipFill>
                    <a:blip r:embed="rId24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5" name="TextBox 164">
                    <a:extLst>
                      <a:ext uri="{FF2B5EF4-FFF2-40B4-BE49-F238E27FC236}">
                        <a16:creationId xmlns:a16="http://schemas.microsoft.com/office/drawing/2014/main" id="{AE0E8803-F278-334F-9D7E-D99163A4F4B3}"/>
                      </a:ext>
                    </a:extLst>
                  </p:cNvPr>
                  <p:cNvSpPr txBox="1"/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i="1">
                              <a:latin typeface="Cambria Math" charset="0"/>
                            </a:rPr>
                            <m:t>𝑆𝑖</m:t>
                          </m:r>
                          <m:r>
                            <a:rPr lang="de-DE" sz="1798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de-DE" sz="1798" i="1">
                              <a:latin typeface="Cambria Math" charset="0"/>
                            </a:rPr>
                            <m:t>𝑘</m:t>
                          </m:r>
                        </m:oMath>
                      </m:oMathPara>
                    </a14:m>
                    <a:endParaRPr lang="en-GB" sz="1798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TextBox 106">
                    <a:extLst>
                      <a:ext uri="{FF2B5EF4-FFF2-40B4-BE49-F238E27FC236}">
                        <a16:creationId xmlns:a16="http://schemas.microsoft.com/office/drawing/2014/main" id="{1B922C89-29BC-5249-924E-887156247A6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blipFill>
                    <a:blip r:embed="rId25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A82E962F-E749-FE49-AFF0-E2A058F3BC02}"/>
                  </a:ext>
                </a:extLst>
              </p:cNvPr>
              <p:cNvCxnSpPr>
                <a:cxnSpLocks/>
                <a:stCxn id="171" idx="2"/>
                <a:endCxn id="165" idx="0"/>
              </p:cNvCxnSpPr>
              <p:nvPr/>
            </p:nvCxnSpPr>
            <p:spPr>
              <a:xfrm>
                <a:off x="6991507" y="4256587"/>
                <a:ext cx="172491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36144B3A-217B-7745-B491-7004D4592C60}"/>
                </a:ext>
              </a:extLst>
            </p:cNvPr>
            <p:cNvCxnSpPr>
              <a:cxnSpLocks/>
              <a:stCxn id="164" idx="6"/>
              <a:endCxn id="173" idx="1"/>
            </p:cNvCxnSpPr>
            <p:nvPr/>
          </p:nvCxnSpPr>
          <p:spPr>
            <a:xfrm>
              <a:off x="7688980" y="3443678"/>
              <a:ext cx="229899" cy="29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8CCE5C-0992-8142-9FA2-37A4CDB82C0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PGMs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19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8" grpId="0" animBg="1"/>
      <p:bldP spid="85" grpId="0" animBg="1"/>
      <p:bldP spid="86" grpId="0" animBg="1"/>
      <p:bldP spid="87" grpId="0" animBg="1"/>
      <p:bldP spid="7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B5EE6-83DC-0148-815C-F756815509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T. Braun - StaRAI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A74EA6-7322-F545-974A-815B9CCBB1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598">
                <a:latin typeface="Calibri" panose="020F0502020204030204" pitchFamily="34" charset="0"/>
                <a:cs typeface="Calibri" panose="020F0502020204030204" pitchFamily="34" charset="0"/>
              </a:rPr>
              <a:pPr/>
              <a:t>51</a:t>
            </a:fld>
            <a:r>
              <a:rPr lang="de-DE"/>
              <a:t> </a:t>
            </a:r>
            <a:endParaRPr lang="de-DE" sz="1399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E9A7548-B650-AE4D-911C-ED7758C7126D}"/>
                  </a:ext>
                </a:extLst>
              </p:cNvPr>
              <p:cNvSpPr/>
              <p:nvPr/>
            </p:nvSpPr>
            <p:spPr>
              <a:xfrm>
                <a:off x="219145" y="802121"/>
                <a:ext cx="1269539" cy="3689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798" i="1" dirty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1798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798" i="1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𝑇𝑟𝑎𝑣𝑒𝑙</m:t>
                          </m:r>
                        </m:e>
                      </m:d>
                    </m:oMath>
                  </m:oMathPara>
                </a14:m>
                <a:endParaRPr lang="de-DE" sz="1798" dirty="0"/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E9A7548-B650-AE4D-911C-ED7758C712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145" y="802121"/>
                <a:ext cx="1269539" cy="36894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5B55F67-C9C7-D84A-A622-2F717359A678}"/>
                  </a:ext>
                </a:extLst>
              </p:cNvPr>
              <p:cNvSpPr txBox="1"/>
              <p:nvPr/>
            </p:nvSpPr>
            <p:spPr>
              <a:xfrm>
                <a:off x="3890547" y="6297726"/>
                <a:ext cx="4410204" cy="3074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399" i="1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𝑁𝑎𝑡𝐷𝑖𝑠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𝐴𝑟𝑡𝑖𝑓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𝑆𝑖𝑐𝑘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𝑇𝑟𝑒𝑎𝑡</m:t>
                      </m:r>
                    </m:oMath>
                  </m:oMathPara>
                </a14:m>
                <a:endParaRPr lang="de-DE" sz="1399" i="1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5B55F67-C9C7-D84A-A622-2F717359A6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0547" y="6297726"/>
                <a:ext cx="4410204" cy="307457"/>
              </a:xfrm>
              <a:prstGeom prst="rect">
                <a:avLst/>
              </a:prstGeom>
              <a:blipFill>
                <a:blip r:embed="rId3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1D45FE1F-2567-1B49-9092-1FC20F4EDF9A}"/>
              </a:ext>
            </a:extLst>
          </p:cNvPr>
          <p:cNvSpPr/>
          <p:nvPr/>
        </p:nvSpPr>
        <p:spPr>
          <a:xfrm>
            <a:off x="5460165" y="1368521"/>
            <a:ext cx="2363810" cy="404882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1" name="Table 50">
                <a:extLst>
                  <a:ext uri="{FF2B5EF4-FFF2-40B4-BE49-F238E27FC236}">
                    <a16:creationId xmlns:a16="http://schemas.microsoft.com/office/drawing/2014/main" id="{B2D0CDB9-34B0-2641-90EF-387C92BABB9C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633808" y="3048153"/>
              <a:ext cx="2116409" cy="2751138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6631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34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5834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3340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trike="noStrike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</m:oMath>
                            </m:oMathPara>
                          </a14:m>
                          <a:endParaRPr lang="en-US" sz="1400" strike="noStrik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20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24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28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1" name="Table 50">
                <a:extLst>
                  <a:ext uri="{FF2B5EF4-FFF2-40B4-BE49-F238E27FC236}">
                    <a16:creationId xmlns:a16="http://schemas.microsoft.com/office/drawing/2014/main" id="{B2D0CDB9-34B0-2641-90EF-387C92BABB9C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633808" y="3048153"/>
              <a:ext cx="2116409" cy="2751138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6631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34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5834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3340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4"/>
                          <a:stretch>
                            <a:fillRect l="-1887" t="-4167" r="-216981" b="-8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4"/>
                          <a:stretch>
                            <a:fillRect l="-122727" t="-4167" r="-161364" b="-8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4"/>
                          <a:stretch>
                            <a:fillRect l="-217778" t="-4167" r="-57778" b="-8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4"/>
                          <a:stretch>
                            <a:fillRect l="-550000" t="-4167" b="-8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4"/>
                          <a:stretch>
                            <a:fillRect l="-1887" t="-104167" r="-216981" b="-7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4"/>
                          <a:stretch>
                            <a:fillRect l="-122727" t="-104167" r="-161364" b="-7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4"/>
                          <a:stretch>
                            <a:fillRect l="-217778" t="-104167" r="-57778" b="-7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4"/>
                          <a:stretch>
                            <a:fillRect l="-550000" t="-104167" b="-7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4"/>
                          <a:stretch>
                            <a:fillRect l="-1887" t="-204167" r="-216981" b="-6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4"/>
                          <a:stretch>
                            <a:fillRect l="-122727" t="-204167" r="-161364" b="-6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4"/>
                          <a:stretch>
                            <a:fillRect l="-217778" t="-204167" r="-57778" b="-6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4"/>
                          <a:stretch>
                            <a:fillRect l="-550000" t="-204167" b="-6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4"/>
                          <a:stretch>
                            <a:fillRect l="-1887" t="-304167" r="-216981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4"/>
                          <a:stretch>
                            <a:fillRect l="-122727" t="-304167" r="-161364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4"/>
                          <a:stretch>
                            <a:fillRect l="-217778" t="-304167" r="-57778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4"/>
                          <a:stretch>
                            <a:fillRect l="-550000" t="-304167" b="-5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4"/>
                          <a:stretch>
                            <a:fillRect l="-1887" t="-388000" r="-216981" b="-38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4"/>
                          <a:stretch>
                            <a:fillRect l="-122727" t="-388000" r="-161364" b="-38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4"/>
                          <a:stretch>
                            <a:fillRect l="-217778" t="-388000" r="-57778" b="-38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4"/>
                          <a:stretch>
                            <a:fillRect l="-550000" t="-388000" b="-38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4"/>
                          <a:stretch>
                            <a:fillRect l="-1887" t="-508333" r="-216981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4"/>
                          <a:stretch>
                            <a:fillRect l="-122727" t="-508333" r="-161364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4"/>
                          <a:stretch>
                            <a:fillRect l="-217778" t="-508333" r="-57778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4"/>
                          <a:stretch>
                            <a:fillRect l="-550000" t="-508333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4"/>
                          <a:stretch>
                            <a:fillRect l="-1887" t="-608333" r="-216981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4"/>
                          <a:stretch>
                            <a:fillRect l="-122727" t="-608333" r="-161364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4"/>
                          <a:stretch>
                            <a:fillRect l="-217778" t="-608333" r="-57778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4"/>
                          <a:stretch>
                            <a:fillRect l="-550000" t="-608333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4"/>
                          <a:stretch>
                            <a:fillRect l="-1887" t="-708333" r="-216981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4"/>
                          <a:stretch>
                            <a:fillRect l="-122727" t="-708333" r="-161364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4"/>
                          <a:stretch>
                            <a:fillRect l="-217778" t="-708333" r="-57778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4"/>
                          <a:stretch>
                            <a:fillRect l="-550000" t="-708333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4"/>
                          <a:stretch>
                            <a:fillRect l="-1887" t="-808333" r="-2169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4"/>
                          <a:stretch>
                            <a:fillRect l="-122727" t="-808333" r="-1613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4"/>
                          <a:stretch>
                            <a:fillRect l="-217778" t="-808333" r="-5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4"/>
                          <a:stretch>
                            <a:fillRect l="-550000" t="-8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ED0ADD2E-BC20-D44A-A130-4CDBC6351D2F}"/>
                  </a:ext>
                </a:extLst>
              </p:cNvPr>
              <p:cNvSpPr/>
              <p:nvPr/>
            </p:nvSpPr>
            <p:spPr>
              <a:xfrm>
                <a:off x="531618" y="1216824"/>
                <a:ext cx="7292352" cy="7934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de-DE" sz="1798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sz="1798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sz="1798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sz="1798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 sz="1798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de-DE" sz="1798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798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nary>
                            <m:naryPr>
                              <m:chr m:val="∑"/>
                              <m:supHide m:val="on"/>
                              <m:ctrlPr>
                                <a:rPr lang="en-GB" sz="1798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sz="1798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de-DE" sz="1798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 sz="1798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sz="1798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798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de-DE" sz="1798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de-DE" sz="1798" i="1">
                                      <a:latin typeface="Cambria Math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sz="1798">
                                      <a:latin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de-DE" sz="179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798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d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de-DE" sz="1798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  <m:r>
                                        <a:rPr lang="de-DE" sz="1798" i="1">
                                          <a:latin typeface="Cambria Math" charset="0"/>
                                        </a:rPr>
                                        <m:t>∈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de-DE" sz="1798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Val</m:t>
                                      </m:r>
                                      <m:d>
                                        <m:dPr>
                                          <m:ctrlPr>
                                            <a:rPr lang="de-DE" sz="1798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sz="1798" i="1"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e>
                                      </m:d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sz="1798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𝑇𝑟𝑎𝑣𝑒𝑙</m:t>
                                          </m:r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</m:d>
                                      <m:sSubSup>
                                        <m:sSubSupPr>
                                          <m:ctrlP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  <m:sup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bSup>
                                      <m:d>
                                        <m:dPr>
                                          <m:ctrlP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</m:d>
                                    </m:e>
                                  </m:nary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de-DE" sz="1798" dirty="0"/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ED0ADD2E-BC20-D44A-A130-4CDBC6351D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618" y="1216824"/>
                <a:ext cx="7292352" cy="793493"/>
              </a:xfrm>
              <a:prstGeom prst="rect">
                <a:avLst/>
              </a:prstGeom>
              <a:blipFill>
                <a:blip r:embed="rId5"/>
                <a:stretch>
                  <a:fillRect l="-4696" t="-120968" b="-1629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15A31CC3-3502-FB4A-8AED-20A24265F06F}"/>
              </a:ext>
            </a:extLst>
          </p:cNvPr>
          <p:cNvGrpSpPr/>
          <p:nvPr/>
        </p:nvGrpSpPr>
        <p:grpSpPr>
          <a:xfrm>
            <a:off x="9094808" y="260958"/>
            <a:ext cx="2902255" cy="2863609"/>
            <a:chOff x="5997173" y="3112968"/>
            <a:chExt cx="2905278" cy="2866592"/>
          </a:xfrm>
        </p:grpSpPr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81FE1C90-1F9E-F441-A87C-F04E1E15FA22}"/>
                </a:ext>
              </a:extLst>
            </p:cNvPr>
            <p:cNvGrpSpPr/>
            <p:nvPr/>
          </p:nvGrpSpPr>
          <p:grpSpPr>
            <a:xfrm>
              <a:off x="6171175" y="3314830"/>
              <a:ext cx="2575454" cy="2591084"/>
              <a:chOff x="5901425" y="2314993"/>
              <a:chExt cx="2575454" cy="2591084"/>
            </a:xfrm>
          </p:grpSpPr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D5EABFD5-9E22-EA44-A778-9C0BFF1A98C6}"/>
                  </a:ext>
                </a:extLst>
              </p:cNvPr>
              <p:cNvGrpSpPr/>
              <p:nvPr/>
            </p:nvGrpSpPr>
            <p:grpSpPr>
              <a:xfrm>
                <a:off x="5901425" y="2314993"/>
                <a:ext cx="2575454" cy="2591084"/>
                <a:chOff x="5863640" y="2314993"/>
                <a:chExt cx="2575454" cy="2591084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9" name="TextBox 118">
                      <a:extLst>
                        <a:ext uri="{FF2B5EF4-FFF2-40B4-BE49-F238E27FC236}">
                          <a16:creationId xmlns:a16="http://schemas.microsoft.com/office/drawing/2014/main" id="{AF7B291C-9548-8843-98FC-BE96358CB76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874644" y="2315730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marL="15859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sz="1798" b="0" i="1" smtClean="0">
                                <a:latin typeface="Cambria Math" panose="02040503050406030204" pitchFamily="18" charset="0"/>
                              </a:rPr>
                              <m:t>𝑁𝑎𝑡</m:t>
                            </m:r>
                          </m:oMath>
                        </m:oMathPara>
                      </a14:m>
                      <a:endParaRPr lang="en-GB" sz="1798" dirty="0"/>
                    </a:p>
                  </p:txBody>
                </p:sp>
              </mc:Choice>
              <mc:Fallback xmlns="">
                <p:sp>
                  <p:nvSpPr>
                    <p:cNvPr id="119" name="TextBox 118">
                      <a:extLst>
                        <a:ext uri="{FF2B5EF4-FFF2-40B4-BE49-F238E27FC236}">
                          <a16:creationId xmlns:a16="http://schemas.microsoft.com/office/drawing/2014/main" id="{AF7B291C-9548-8843-98FC-BE96358CB76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74644" y="2315730"/>
                      <a:ext cx="972000" cy="389513"/>
                    </a:xfrm>
                    <a:prstGeom prst="ellipse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0" name="TextBox 119">
                      <a:extLst>
                        <a:ext uri="{FF2B5EF4-FFF2-40B4-BE49-F238E27FC236}">
                          <a16:creationId xmlns:a16="http://schemas.microsoft.com/office/drawing/2014/main" id="{AECB0E5E-87C7-3B4E-8A93-1793CD2FCD2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863640" y="3638434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sz="1798" i="1">
                                <a:solidFill>
                                  <a:schemeClr val="bg2"/>
                                </a:solidFill>
                                <a:latin typeface="Cambria Math" charset="0"/>
                              </a:rPr>
                              <m:t>𝑇𝑟𝑎𝑣𝑒𝑙</m:t>
                            </m:r>
                          </m:oMath>
                        </m:oMathPara>
                      </a14:m>
                      <a:endParaRPr lang="en-GB" sz="1798" dirty="0"/>
                    </a:p>
                  </p:txBody>
                </p:sp>
              </mc:Choice>
              <mc:Fallback xmlns="">
                <p:sp>
                  <p:nvSpPr>
                    <p:cNvPr id="120" name="TextBox 119">
                      <a:extLst>
                        <a:ext uri="{FF2B5EF4-FFF2-40B4-BE49-F238E27FC236}">
                          <a16:creationId xmlns:a16="http://schemas.microsoft.com/office/drawing/2014/main" id="{AECB0E5E-87C7-3B4E-8A93-1793CD2FCD2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63640" y="3638434"/>
                      <a:ext cx="972000" cy="389513"/>
                    </a:xfrm>
                    <a:prstGeom prst="ellipse">
                      <a:avLst/>
                    </a:prstGeom>
                    <a:blipFill>
                      <a:blip r:embed="rId18"/>
                      <a:stretch>
                        <a:fillRect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21" name="Straight Connector 120">
                  <a:extLst>
                    <a:ext uri="{FF2B5EF4-FFF2-40B4-BE49-F238E27FC236}">
                      <a16:creationId xmlns:a16="http://schemas.microsoft.com/office/drawing/2014/main" id="{AB8198ED-0BAB-8247-880D-D6CF2073E55A}"/>
                    </a:ext>
                  </a:extLst>
                </p:cNvPr>
                <p:cNvCxnSpPr>
                  <a:cxnSpLocks/>
                  <a:stCxn id="120" idx="5"/>
                  <a:endCxn id="140" idx="1"/>
                </p:cNvCxnSpPr>
                <p:nvPr/>
              </p:nvCxnSpPr>
              <p:spPr>
                <a:xfrm>
                  <a:off x="6693294" y="3970904"/>
                  <a:ext cx="399901" cy="22134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>
                  <a:extLst>
                    <a:ext uri="{FF2B5EF4-FFF2-40B4-BE49-F238E27FC236}">
                      <a16:creationId xmlns:a16="http://schemas.microsoft.com/office/drawing/2014/main" id="{F0DDCCA5-AAA6-384F-BB4F-E3F9835654C0}"/>
                    </a:ext>
                  </a:extLst>
                </p:cNvPr>
                <p:cNvCxnSpPr>
                  <a:cxnSpLocks/>
                  <a:stCxn id="140" idx="0"/>
                  <a:endCxn id="133" idx="4"/>
                </p:cNvCxnSpPr>
                <p:nvPr/>
              </p:nvCxnSpPr>
              <p:spPr>
                <a:xfrm flipV="1">
                  <a:off x="7165195" y="3638434"/>
                  <a:ext cx="0" cy="4818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23" name="Group 122">
                  <a:extLst>
                    <a:ext uri="{FF2B5EF4-FFF2-40B4-BE49-F238E27FC236}">
                      <a16:creationId xmlns:a16="http://schemas.microsoft.com/office/drawing/2014/main" id="{DB6A5FB0-AACB-A44C-9D37-9CA073784FC4}"/>
                    </a:ext>
                  </a:extLst>
                </p:cNvPr>
                <p:cNvGrpSpPr/>
                <p:nvPr/>
              </p:nvGrpSpPr>
              <p:grpSpPr>
                <a:xfrm>
                  <a:off x="7061843" y="2615881"/>
                  <a:ext cx="963251" cy="902756"/>
                  <a:chOff x="7061843" y="2615881"/>
                  <a:chExt cx="963251" cy="902756"/>
                </a:xfrm>
              </p:grpSpPr>
              <p:sp>
                <p:nvSpPr>
                  <p:cNvPr id="142" name="Rectangle 141">
                    <a:extLst>
                      <a:ext uri="{FF2B5EF4-FFF2-40B4-BE49-F238E27FC236}">
                        <a16:creationId xmlns:a16="http://schemas.microsoft.com/office/drawing/2014/main" id="{023C6A07-4AE7-1D4D-9B4F-72D336122999}"/>
                      </a:ext>
                    </a:extLst>
                  </p:cNvPr>
                  <p:cNvSpPr/>
                  <p:nvPr/>
                </p:nvSpPr>
                <p:spPr>
                  <a:xfrm>
                    <a:off x="7881094" y="3374637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98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43" name="TextBox 142">
                        <a:extLst>
                          <a:ext uri="{FF2B5EF4-FFF2-40B4-BE49-F238E27FC236}">
                            <a16:creationId xmlns:a16="http://schemas.microsoft.com/office/drawing/2014/main" id="{118A2A55-EFC0-9741-8150-902A3C73AE6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061843" y="2615881"/>
                        <a:ext cx="190052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399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399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399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sz="1399" dirty="0"/>
                      </a:p>
                    </p:txBody>
                  </p:sp>
                </mc:Choice>
                <mc:Fallback xmlns="">
                  <p:sp>
                    <p:nvSpPr>
                      <p:cNvPr id="113" name="TextBox 112">
                        <a:extLst>
                          <a:ext uri="{FF2B5EF4-FFF2-40B4-BE49-F238E27FC236}">
                            <a16:creationId xmlns:a16="http://schemas.microsoft.com/office/drawing/2014/main" id="{067500F4-6D6E-E240-BAF7-411FF819E0B9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061843" y="2615881"/>
                        <a:ext cx="190052" cy="215444"/>
                      </a:xfrm>
                      <a:prstGeom prst="rect">
                        <a:avLst/>
                      </a:prstGeom>
                      <a:blipFill>
                        <a:blip r:embed="rId19"/>
                        <a:stretch>
                          <a:fillRect l="-40000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72A45F59-77C8-2040-84E4-E9579DF2D147}"/>
                    </a:ext>
                  </a:extLst>
                </p:cNvPr>
                <p:cNvSpPr/>
                <p:nvPr/>
              </p:nvSpPr>
              <p:spPr>
                <a:xfrm>
                  <a:off x="7093195" y="4120249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/>
                </a:p>
              </p:txBody>
            </p:sp>
            <p:cxnSp>
              <p:nvCxnSpPr>
                <p:cNvPr id="125" name="Straight Connector 124">
                  <a:extLst>
                    <a:ext uri="{FF2B5EF4-FFF2-40B4-BE49-F238E27FC236}">
                      <a16:creationId xmlns:a16="http://schemas.microsoft.com/office/drawing/2014/main" id="{A625EDBB-2303-C543-AE54-5831E879E378}"/>
                    </a:ext>
                  </a:extLst>
                </p:cNvPr>
                <p:cNvCxnSpPr>
                  <a:cxnSpLocks/>
                  <a:stCxn id="133" idx="0"/>
                  <a:endCxn id="138" idx="2"/>
                </p:cNvCxnSpPr>
                <p:nvPr/>
              </p:nvCxnSpPr>
              <p:spPr>
                <a:xfrm flipV="1">
                  <a:off x="7165195" y="3016120"/>
                  <a:ext cx="0" cy="23280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1CA82F33-B3A9-D143-8250-CCC101E2A17E}"/>
                    </a:ext>
                  </a:extLst>
                </p:cNvPr>
                <p:cNvCxnSpPr>
                  <a:cxnSpLocks/>
                  <a:stCxn id="138" idx="1"/>
                  <a:endCxn id="119" idx="5"/>
                </p:cNvCxnSpPr>
                <p:nvPr/>
              </p:nvCxnSpPr>
              <p:spPr>
                <a:xfrm flipH="1" flipV="1">
                  <a:off x="6704298" y="2648200"/>
                  <a:ext cx="388897" cy="29592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20E77779-F554-AD43-A856-ED13B608560D}"/>
                    </a:ext>
                  </a:extLst>
                </p:cNvPr>
                <p:cNvCxnSpPr>
                  <a:cxnSpLocks/>
                  <a:stCxn id="132" idx="3"/>
                  <a:endCxn id="138" idx="3"/>
                </p:cNvCxnSpPr>
                <p:nvPr/>
              </p:nvCxnSpPr>
              <p:spPr>
                <a:xfrm flipH="1">
                  <a:off x="7237195" y="2647463"/>
                  <a:ext cx="372245" cy="29665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30" name="Group 129">
                  <a:extLst>
                    <a:ext uri="{FF2B5EF4-FFF2-40B4-BE49-F238E27FC236}">
                      <a16:creationId xmlns:a16="http://schemas.microsoft.com/office/drawing/2014/main" id="{DCEF9563-68BB-1E4C-924E-CAF378C6886F}"/>
                    </a:ext>
                  </a:extLst>
                </p:cNvPr>
                <p:cNvGrpSpPr/>
                <p:nvPr/>
              </p:nvGrpSpPr>
              <p:grpSpPr>
                <a:xfrm>
                  <a:off x="7093195" y="2872120"/>
                  <a:ext cx="1196348" cy="676957"/>
                  <a:chOff x="7093195" y="2872120"/>
                  <a:chExt cx="1196348" cy="676957"/>
                </a:xfrm>
              </p:grpSpPr>
              <p:sp>
                <p:nvSpPr>
                  <p:cNvPr id="138" name="Rectangle 137">
                    <a:extLst>
                      <a:ext uri="{FF2B5EF4-FFF2-40B4-BE49-F238E27FC236}">
                        <a16:creationId xmlns:a16="http://schemas.microsoft.com/office/drawing/2014/main" id="{79B33E30-B6E9-7C45-B1C5-625115A199F0}"/>
                      </a:ext>
                    </a:extLst>
                  </p:cNvPr>
                  <p:cNvSpPr/>
                  <p:nvPr/>
                </p:nvSpPr>
                <p:spPr>
                  <a:xfrm>
                    <a:off x="7093195" y="2872120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98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39" name="TextBox 138">
                        <a:extLst>
                          <a:ext uri="{FF2B5EF4-FFF2-40B4-BE49-F238E27FC236}">
                            <a16:creationId xmlns:a16="http://schemas.microsoft.com/office/drawing/2014/main" id="{8D4AF597-19E5-544B-B0AB-1719B6B0CAB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095324" y="3333633"/>
                        <a:ext cx="194219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399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399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399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sz="1399" dirty="0"/>
                      </a:p>
                    </p:txBody>
                  </p:sp>
                </mc:Choice>
                <mc:Fallback xmlns="">
                  <p:sp>
                    <p:nvSpPr>
                      <p:cNvPr id="105" name="TextBox 104">
                        <a:extLst>
                          <a:ext uri="{FF2B5EF4-FFF2-40B4-BE49-F238E27FC236}">
                            <a16:creationId xmlns:a16="http://schemas.microsoft.com/office/drawing/2014/main" id="{AD0C8622-B55E-5F48-82A5-9100A8EBAEC5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8095324" y="3333633"/>
                        <a:ext cx="194219" cy="215444"/>
                      </a:xfrm>
                      <a:prstGeom prst="rect">
                        <a:avLst/>
                      </a:prstGeom>
                      <a:blipFill>
                        <a:blip r:embed="rId7"/>
                        <a:stretch>
                          <a:fillRect l="-31250" r="-6250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7" name="TextBox 136">
                      <a:extLst>
                        <a:ext uri="{FF2B5EF4-FFF2-40B4-BE49-F238E27FC236}">
                          <a16:creationId xmlns:a16="http://schemas.microsoft.com/office/drawing/2014/main" id="{AE671D95-1438-3B43-8330-488375487FA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250473" y="4184728"/>
                      <a:ext cx="269561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399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399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399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23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37" name="TextBox 136">
                      <a:extLst>
                        <a:ext uri="{FF2B5EF4-FFF2-40B4-BE49-F238E27FC236}">
                          <a16:creationId xmlns:a16="http://schemas.microsoft.com/office/drawing/2014/main" id="{AE671D95-1438-3B43-8330-488375487FA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250473" y="4184728"/>
                      <a:ext cx="269561" cy="215444"/>
                    </a:xfrm>
                    <a:prstGeom prst="rect">
                      <a:avLst/>
                    </a:prstGeom>
                    <a:blipFill>
                      <a:blip r:embed="rId20"/>
                      <a:stretch>
                        <a:fillRect l="-28571" r="-4762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2" name="TextBox 131">
                      <a:extLst>
                        <a:ext uri="{FF2B5EF4-FFF2-40B4-BE49-F238E27FC236}">
                          <a16:creationId xmlns:a16="http://schemas.microsoft.com/office/drawing/2014/main" id="{A50CBB70-B60D-5B4A-98AD-686B56704AF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67094" y="2314993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sz="1798" b="0" i="1" smtClean="0">
                                <a:latin typeface="Cambria Math" panose="02040503050406030204" pitchFamily="18" charset="0"/>
                              </a:rPr>
                              <m:t>𝐴𝑐𝑐</m:t>
                            </m:r>
                          </m:oMath>
                        </m:oMathPara>
                      </a14:m>
                      <a:endParaRPr lang="en-GB" sz="1798" dirty="0"/>
                    </a:p>
                  </p:txBody>
                </p:sp>
              </mc:Choice>
              <mc:Fallback xmlns="">
                <p:sp>
                  <p:nvSpPr>
                    <p:cNvPr id="132" name="TextBox 131">
                      <a:extLst>
                        <a:ext uri="{FF2B5EF4-FFF2-40B4-BE49-F238E27FC236}">
                          <a16:creationId xmlns:a16="http://schemas.microsoft.com/office/drawing/2014/main" id="{A50CBB70-B60D-5B4A-98AD-686B56704AF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67094" y="2314993"/>
                      <a:ext cx="972000" cy="389513"/>
                    </a:xfrm>
                    <a:prstGeom prst="ellipse">
                      <a:avLst/>
                    </a:prstGeom>
                    <a:blipFill>
                      <a:blip r:embed="rId21"/>
                      <a:stretch>
                        <a:fillRect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3" name="TextBox 132">
                      <a:extLst>
                        <a:ext uri="{FF2B5EF4-FFF2-40B4-BE49-F238E27FC236}">
                          <a16:creationId xmlns:a16="http://schemas.microsoft.com/office/drawing/2014/main" id="{92D0CBE9-2D72-1A4B-8CCB-C24656E3C1D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79195" y="3248921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sz="1798" i="1">
                                <a:latin typeface="Cambria Math" charset="0"/>
                              </a:rPr>
                              <m:t>𝐸𝑝𝑖𝑑</m:t>
                            </m:r>
                          </m:oMath>
                        </m:oMathPara>
                      </a14:m>
                      <a:endParaRPr lang="en-GB" sz="1798" dirty="0"/>
                    </a:p>
                  </p:txBody>
                </p:sp>
              </mc:Choice>
              <mc:Fallback xmlns="">
                <p:sp>
                  <p:nvSpPr>
                    <p:cNvPr id="90" name="TextBox 89">
                      <a:extLst>
                        <a:ext uri="{FF2B5EF4-FFF2-40B4-BE49-F238E27FC236}">
                          <a16:creationId xmlns:a16="http://schemas.microsoft.com/office/drawing/2014/main" id="{8B0FACB7-0AC2-9F4C-B62D-C6F7DCB4AF5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79195" y="3248921"/>
                      <a:ext cx="972000" cy="389513"/>
                    </a:xfrm>
                    <a:prstGeom prst="ellipse">
                      <a:avLst/>
                    </a:prstGeom>
                    <a:blipFill>
                      <a:blip r:embed="rId11"/>
                      <a:stretch>
                        <a:fillRect b="-6061"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4" name="TextBox 133">
                      <a:extLst>
                        <a:ext uri="{FF2B5EF4-FFF2-40B4-BE49-F238E27FC236}">
                          <a16:creationId xmlns:a16="http://schemas.microsoft.com/office/drawing/2014/main" id="{90E875F4-6F00-BC4D-A854-711283BA973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77998" y="4516564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sz="1798" i="1">
                                <a:latin typeface="Cambria Math" charset="0"/>
                              </a:rPr>
                              <m:t>𝑆𝑖</m:t>
                            </m:r>
                            <m:r>
                              <a:rPr lang="de-DE" sz="1798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de-DE" sz="1798" i="1">
                                <a:latin typeface="Cambria Math" charset="0"/>
                              </a:rPr>
                              <m:t>𝑘</m:t>
                            </m:r>
                          </m:oMath>
                        </m:oMathPara>
                      </a14:m>
                      <a:endParaRPr lang="en-GB" sz="1798" dirty="0">
                        <a:solidFill>
                          <a:schemeClr val="accent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07" name="TextBox 106">
                      <a:extLst>
                        <a:ext uri="{FF2B5EF4-FFF2-40B4-BE49-F238E27FC236}">
                          <a16:creationId xmlns:a16="http://schemas.microsoft.com/office/drawing/2014/main" id="{1B922C89-29BC-5249-924E-887156247A6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77998" y="4516564"/>
                      <a:ext cx="972000" cy="389513"/>
                    </a:xfrm>
                    <a:prstGeom prst="ellipse">
                      <a:avLst/>
                    </a:prstGeom>
                    <a:blipFill>
                      <a:blip r:embed="rId22"/>
                      <a:stretch>
                        <a:fillRect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4461B131-2FE4-7849-93EE-30C2F9D6E4DC}"/>
                    </a:ext>
                  </a:extLst>
                </p:cNvPr>
                <p:cNvCxnSpPr>
                  <a:cxnSpLocks/>
                  <a:stCxn id="140" idx="2"/>
                  <a:endCxn id="134" idx="0"/>
                </p:cNvCxnSpPr>
                <p:nvPr/>
              </p:nvCxnSpPr>
              <p:spPr>
                <a:xfrm flipH="1">
                  <a:off x="7163998" y="4264249"/>
                  <a:ext cx="1197" cy="2523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A3879A3E-7F0C-C84F-BD8E-80869E937EF1}"/>
                  </a:ext>
                </a:extLst>
              </p:cNvPr>
              <p:cNvCxnSpPr>
                <a:cxnSpLocks/>
                <a:stCxn id="133" idx="6"/>
                <a:endCxn id="142" idx="1"/>
              </p:cNvCxnSpPr>
              <p:nvPr/>
            </p:nvCxnSpPr>
            <p:spPr>
              <a:xfrm>
                <a:off x="7688980" y="3443678"/>
                <a:ext cx="229899" cy="295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2296C95F-7A53-D840-818F-07DF8AC28654}"/>
                </a:ext>
              </a:extLst>
            </p:cNvPr>
            <p:cNvSpPr/>
            <p:nvPr/>
          </p:nvSpPr>
          <p:spPr>
            <a:xfrm>
              <a:off x="5997173" y="3112968"/>
              <a:ext cx="2905278" cy="2866592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798"/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0E19EE16-4C40-3348-AED0-D7379BF896C0}"/>
              </a:ext>
            </a:extLst>
          </p:cNvPr>
          <p:cNvGrpSpPr/>
          <p:nvPr/>
        </p:nvGrpSpPr>
        <p:grpSpPr>
          <a:xfrm>
            <a:off x="9254052" y="3314949"/>
            <a:ext cx="2572774" cy="2588388"/>
            <a:chOff x="5901425" y="2314993"/>
            <a:chExt cx="2575454" cy="2591084"/>
          </a:xfrm>
        </p:grpSpPr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87224079-1712-2A41-9D1D-073C7728300E}"/>
                </a:ext>
              </a:extLst>
            </p:cNvPr>
            <p:cNvGrpSpPr/>
            <p:nvPr/>
          </p:nvGrpSpPr>
          <p:grpSpPr>
            <a:xfrm>
              <a:off x="5901425" y="2314993"/>
              <a:ext cx="2575454" cy="2591084"/>
              <a:chOff x="5863640" y="2314993"/>
              <a:chExt cx="2575454" cy="259108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0" name="TextBox 99">
                    <a:extLst>
                      <a:ext uri="{FF2B5EF4-FFF2-40B4-BE49-F238E27FC236}">
                        <a16:creationId xmlns:a16="http://schemas.microsoft.com/office/drawing/2014/main" id="{C4997291-054A-F148-9472-0D02846DB6F4}"/>
                      </a:ext>
                    </a:extLst>
                  </p:cNvPr>
                  <p:cNvSpPr txBox="1"/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5859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b="0" i="1" smtClean="0">
                              <a:latin typeface="Cambria Math" panose="02040503050406030204" pitchFamily="18" charset="0"/>
                            </a:rPr>
                            <m:t>𝑁𝑎𝑡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100" name="TextBox 99">
                    <a:extLst>
                      <a:ext uri="{FF2B5EF4-FFF2-40B4-BE49-F238E27FC236}">
                        <a16:creationId xmlns:a16="http://schemas.microsoft.com/office/drawing/2014/main" id="{C4997291-054A-F148-9472-0D02846DB6F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blipFill>
                    <a:blip r:embed="rId23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1" name="TextBox 100">
                    <a:extLst>
                      <a:ext uri="{FF2B5EF4-FFF2-40B4-BE49-F238E27FC236}">
                        <a16:creationId xmlns:a16="http://schemas.microsoft.com/office/drawing/2014/main" id="{0E9075AE-6BA6-E74D-ABE0-0FF524EEEDD9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i="1">
                              <a:solidFill>
                                <a:schemeClr val="bg2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101" name="TextBox 100">
                    <a:extLst>
                      <a:ext uri="{FF2B5EF4-FFF2-40B4-BE49-F238E27FC236}">
                        <a16:creationId xmlns:a16="http://schemas.microsoft.com/office/drawing/2014/main" id="{0E9075AE-6BA6-E74D-ABE0-0FF524EEEDD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blipFill>
                    <a:blip r:embed="rId24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C00A5DC4-DCEE-0143-9562-F6CFDDFB322E}"/>
                  </a:ext>
                </a:extLst>
              </p:cNvPr>
              <p:cNvCxnSpPr>
                <a:cxnSpLocks/>
                <a:stCxn id="101" idx="5"/>
                <a:endCxn id="152" idx="1"/>
              </p:cNvCxnSpPr>
              <p:nvPr/>
            </p:nvCxnSpPr>
            <p:spPr>
              <a:xfrm>
                <a:off x="6693294" y="3970904"/>
                <a:ext cx="226213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EAFB78FB-91E3-AE41-ABEF-6CF8C8332B94}"/>
                  </a:ext>
                </a:extLst>
              </p:cNvPr>
              <p:cNvCxnSpPr>
                <a:cxnSpLocks/>
                <a:stCxn id="152" idx="0"/>
                <a:endCxn id="145" idx="4"/>
              </p:cNvCxnSpPr>
              <p:nvPr/>
            </p:nvCxnSpPr>
            <p:spPr>
              <a:xfrm flipV="1">
                <a:off x="6991507" y="3638434"/>
                <a:ext cx="173688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94E2857E-8957-5947-9D8A-7F6FC14F5EAC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902756"/>
                <a:chOff x="7061843" y="2615881"/>
                <a:chExt cx="963251" cy="902756"/>
              </a:xfrm>
            </p:grpSpPr>
            <p:sp>
              <p:nvSpPr>
                <p:cNvPr id="154" name="Rectangle 153">
                  <a:extLst>
                    <a:ext uri="{FF2B5EF4-FFF2-40B4-BE49-F238E27FC236}">
                      <a16:creationId xmlns:a16="http://schemas.microsoft.com/office/drawing/2014/main" id="{249CB8F6-3976-C64A-8802-E3DCCE99F06A}"/>
                    </a:ext>
                  </a:extLst>
                </p:cNvPr>
                <p:cNvSpPr/>
                <p:nvPr/>
              </p:nvSpPr>
              <p:spPr>
                <a:xfrm>
                  <a:off x="7881094" y="337463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5" name="TextBox 154">
                      <a:extLst>
                        <a:ext uri="{FF2B5EF4-FFF2-40B4-BE49-F238E27FC236}">
                          <a16:creationId xmlns:a16="http://schemas.microsoft.com/office/drawing/2014/main" id="{08BBDED8-B2A1-154C-B2B9-A4F3C0D5FE0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13" name="TextBox 112">
                      <a:extLst>
                        <a:ext uri="{FF2B5EF4-FFF2-40B4-BE49-F238E27FC236}">
                          <a16:creationId xmlns:a16="http://schemas.microsoft.com/office/drawing/2014/main" id="{067500F4-6D6E-E240-BAF7-411FF819E0B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 l="-4000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96A5F8B8-EE0B-A14C-BD31-3052BDEA6C65}"/>
                  </a:ext>
                </a:extLst>
              </p:cNvPr>
              <p:cNvGrpSpPr/>
              <p:nvPr/>
            </p:nvGrpSpPr>
            <p:grpSpPr>
              <a:xfrm>
                <a:off x="6704298" y="4112587"/>
                <a:ext cx="359209" cy="358866"/>
                <a:chOff x="6704298" y="4112587"/>
                <a:chExt cx="359209" cy="358866"/>
              </a:xfrm>
            </p:grpSpPr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4D2A4521-5CCA-9940-9D15-6F61A30AB90E}"/>
                    </a:ext>
                  </a:extLst>
                </p:cNvPr>
                <p:cNvSpPr/>
                <p:nvPr/>
              </p:nvSpPr>
              <p:spPr>
                <a:xfrm>
                  <a:off x="6919507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3" name="TextBox 152">
                      <a:extLst>
                        <a:ext uri="{FF2B5EF4-FFF2-40B4-BE49-F238E27FC236}">
                          <a16:creationId xmlns:a16="http://schemas.microsoft.com/office/drawing/2014/main" id="{AA40C216-50DB-F141-BB8C-E8B3B04871D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53" name="TextBox 152">
                      <a:extLst>
                        <a:ext uri="{FF2B5EF4-FFF2-40B4-BE49-F238E27FC236}">
                          <a16:creationId xmlns:a16="http://schemas.microsoft.com/office/drawing/2014/main" id="{AA40C216-50DB-F141-BB8C-E8B3B04871D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blipFill>
                      <a:blip r:embed="rId25"/>
                      <a:stretch>
                        <a:fillRect l="-31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A2F6E505-072B-F846-BEA6-A6A0BF2915E6}"/>
                  </a:ext>
                </a:extLst>
              </p:cNvPr>
              <p:cNvCxnSpPr>
                <a:cxnSpLocks/>
                <a:stCxn id="145" idx="0"/>
                <a:endCxn id="150" idx="2"/>
              </p:cNvCxnSpPr>
              <p:nvPr/>
            </p:nvCxnSpPr>
            <p:spPr>
              <a:xfrm flipV="1">
                <a:off x="7165195" y="3016120"/>
                <a:ext cx="0" cy="232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53C3EA25-73B2-1949-979D-F759400E0277}"/>
                  </a:ext>
                </a:extLst>
              </p:cNvPr>
              <p:cNvCxnSpPr>
                <a:cxnSpLocks/>
                <a:stCxn id="150" idx="1"/>
                <a:endCxn id="100" idx="5"/>
              </p:cNvCxnSpPr>
              <p:nvPr/>
            </p:nvCxnSpPr>
            <p:spPr>
              <a:xfrm flipH="1" flipV="1">
                <a:off x="6704298" y="2648200"/>
                <a:ext cx="388897" cy="2959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BC266D5B-4817-8248-9D90-040FC0A0271E}"/>
                  </a:ext>
                </a:extLst>
              </p:cNvPr>
              <p:cNvCxnSpPr>
                <a:cxnSpLocks/>
                <a:stCxn id="114" idx="3"/>
                <a:endCxn id="150" idx="3"/>
              </p:cNvCxnSpPr>
              <p:nvPr/>
            </p:nvCxnSpPr>
            <p:spPr>
              <a:xfrm flipH="1">
                <a:off x="7237195" y="2647463"/>
                <a:ext cx="372245" cy="2966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4A721EA6-E7E7-7A4B-AB1E-5ABB21251FA3}"/>
                  </a:ext>
                </a:extLst>
              </p:cNvPr>
              <p:cNvCxnSpPr>
                <a:cxnSpLocks/>
                <a:stCxn id="145" idx="4"/>
                <a:endCxn id="148" idx="0"/>
              </p:cNvCxnSpPr>
              <p:nvPr/>
            </p:nvCxnSpPr>
            <p:spPr>
              <a:xfrm>
                <a:off x="7165195" y="3638434"/>
                <a:ext cx="148650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001C8D28-42D2-F742-AAED-40150F3A14A1}"/>
                  </a:ext>
                </a:extLst>
              </p:cNvPr>
              <p:cNvCxnSpPr>
                <a:cxnSpLocks/>
                <a:stCxn id="146" idx="0"/>
                <a:endCxn id="148" idx="2"/>
              </p:cNvCxnSpPr>
              <p:nvPr/>
            </p:nvCxnSpPr>
            <p:spPr>
              <a:xfrm flipV="1">
                <a:off x="7163998" y="4256587"/>
                <a:ext cx="149847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964C3BC8-8ECF-6B44-AF49-B8BA2BABB928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196348" cy="676957"/>
                <a:chOff x="7093195" y="2872120"/>
                <a:chExt cx="1196348" cy="676957"/>
              </a:xfrm>
            </p:grpSpPr>
            <p:sp>
              <p:nvSpPr>
                <p:cNvPr id="150" name="Rectangle 149">
                  <a:extLst>
                    <a:ext uri="{FF2B5EF4-FFF2-40B4-BE49-F238E27FC236}">
                      <a16:creationId xmlns:a16="http://schemas.microsoft.com/office/drawing/2014/main" id="{505399E1-FB33-0C45-B1E3-09AE2D027A78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1" name="TextBox 150">
                      <a:extLst>
                        <a:ext uri="{FF2B5EF4-FFF2-40B4-BE49-F238E27FC236}">
                          <a16:creationId xmlns:a16="http://schemas.microsoft.com/office/drawing/2014/main" id="{452118AC-8599-2940-8106-979D3B8C567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AD0C8622-B55E-5F48-82A5-9100A8EBAEC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98638599-3A34-D045-86D7-40461EDC8B4D}"/>
                  </a:ext>
                </a:extLst>
              </p:cNvPr>
              <p:cNvGrpSpPr/>
              <p:nvPr/>
            </p:nvGrpSpPr>
            <p:grpSpPr>
              <a:xfrm>
                <a:off x="7241845" y="4112587"/>
                <a:ext cx="365465" cy="358866"/>
                <a:chOff x="7241845" y="4112587"/>
                <a:chExt cx="365465" cy="358866"/>
              </a:xfrm>
            </p:grpSpPr>
            <p:sp>
              <p:nvSpPr>
                <p:cNvPr id="148" name="Rectangle 147">
                  <a:extLst>
                    <a:ext uri="{FF2B5EF4-FFF2-40B4-BE49-F238E27FC236}">
                      <a16:creationId xmlns:a16="http://schemas.microsoft.com/office/drawing/2014/main" id="{44CE99E2-3CBF-CD4A-B434-A7E625F57E7F}"/>
                    </a:ext>
                  </a:extLst>
                </p:cNvPr>
                <p:cNvSpPr/>
                <p:nvPr/>
              </p:nvSpPr>
              <p:spPr>
                <a:xfrm>
                  <a:off x="7241845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9" name="TextBox 148">
                      <a:extLst>
                        <a:ext uri="{FF2B5EF4-FFF2-40B4-BE49-F238E27FC236}">
                          <a16:creationId xmlns:a16="http://schemas.microsoft.com/office/drawing/2014/main" id="{30760B29-7681-A14F-BDE2-1BF6FDD4157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02960" y="4256009"/>
                      <a:ext cx="204350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de-DE" sz="1399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  <m:sup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49" name="TextBox 148">
                      <a:extLst>
                        <a:ext uri="{FF2B5EF4-FFF2-40B4-BE49-F238E27FC236}">
                          <a16:creationId xmlns:a16="http://schemas.microsoft.com/office/drawing/2014/main" id="{30760B29-7681-A14F-BDE2-1BF6FDD41576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02960" y="4256009"/>
                      <a:ext cx="204350" cy="215444"/>
                    </a:xfrm>
                    <a:prstGeom prst="rect">
                      <a:avLst/>
                    </a:prstGeom>
                    <a:blipFill>
                      <a:blip r:embed="rId26"/>
                      <a:stretch>
                        <a:fillRect l="-29412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4" name="TextBox 113">
                    <a:extLst>
                      <a:ext uri="{FF2B5EF4-FFF2-40B4-BE49-F238E27FC236}">
                        <a16:creationId xmlns:a16="http://schemas.microsoft.com/office/drawing/2014/main" id="{E329A308-0D6C-0B42-8F5A-3D3341B0DD46}"/>
                      </a:ext>
                    </a:extLst>
                  </p:cNvPr>
                  <p:cNvSpPr txBox="1"/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b="0" i="1" smtClean="0">
                              <a:latin typeface="Cambria Math" panose="02040503050406030204" pitchFamily="18" charset="0"/>
                            </a:rPr>
                            <m:t>𝐴𝑐𝑐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114" name="TextBox 113">
                    <a:extLst>
                      <a:ext uri="{FF2B5EF4-FFF2-40B4-BE49-F238E27FC236}">
                        <a16:creationId xmlns:a16="http://schemas.microsoft.com/office/drawing/2014/main" id="{E329A308-0D6C-0B42-8F5A-3D3341B0DD4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blipFill>
                    <a:blip r:embed="rId27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5" name="TextBox 144">
                    <a:extLst>
                      <a:ext uri="{FF2B5EF4-FFF2-40B4-BE49-F238E27FC236}">
                        <a16:creationId xmlns:a16="http://schemas.microsoft.com/office/drawing/2014/main" id="{D86F892F-4609-3D49-B485-00BCAA5ADC38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i="1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8B0FACB7-0AC2-9F4C-B62D-C6F7DCB4AF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6" name="TextBox 145">
                    <a:extLst>
                      <a:ext uri="{FF2B5EF4-FFF2-40B4-BE49-F238E27FC236}">
                        <a16:creationId xmlns:a16="http://schemas.microsoft.com/office/drawing/2014/main" id="{DF914B1F-E76E-154F-8CA3-413C85DAFFE0}"/>
                      </a:ext>
                    </a:extLst>
                  </p:cNvPr>
                  <p:cNvSpPr txBox="1"/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i="1">
                              <a:latin typeface="Cambria Math" charset="0"/>
                            </a:rPr>
                            <m:t>𝑆𝑖</m:t>
                          </m:r>
                          <m:r>
                            <a:rPr lang="de-DE" sz="1798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de-DE" sz="1798" i="1">
                              <a:latin typeface="Cambria Math" charset="0"/>
                            </a:rPr>
                            <m:t>𝑘</m:t>
                          </m:r>
                        </m:oMath>
                      </m:oMathPara>
                    </a14:m>
                    <a:endParaRPr lang="en-GB" sz="1798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TextBox 106">
                    <a:extLst>
                      <a:ext uri="{FF2B5EF4-FFF2-40B4-BE49-F238E27FC236}">
                        <a16:creationId xmlns:a16="http://schemas.microsoft.com/office/drawing/2014/main" id="{1B922C89-29BC-5249-924E-887156247A6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blipFill>
                    <a:blip r:embed="rId22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AB1BE489-4FA5-9F48-9F0F-467725B3781D}"/>
                  </a:ext>
                </a:extLst>
              </p:cNvPr>
              <p:cNvCxnSpPr>
                <a:cxnSpLocks/>
                <a:stCxn id="152" idx="2"/>
                <a:endCxn id="146" idx="0"/>
              </p:cNvCxnSpPr>
              <p:nvPr/>
            </p:nvCxnSpPr>
            <p:spPr>
              <a:xfrm>
                <a:off x="6991507" y="4256587"/>
                <a:ext cx="172491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92C73F82-A4B7-2349-B4EA-83ED69974440}"/>
                </a:ext>
              </a:extLst>
            </p:cNvPr>
            <p:cNvCxnSpPr>
              <a:cxnSpLocks/>
              <a:stCxn id="145" idx="6"/>
              <a:endCxn id="154" idx="1"/>
            </p:cNvCxnSpPr>
            <p:nvPr/>
          </p:nvCxnSpPr>
          <p:spPr>
            <a:xfrm>
              <a:off x="7688980" y="3443678"/>
              <a:ext cx="229899" cy="29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8F31A7A1-043C-D948-898A-E004B8A337E7}"/>
                  </a:ext>
                </a:extLst>
              </p:cNvPr>
              <p:cNvSpPr/>
              <p:nvPr/>
            </p:nvSpPr>
            <p:spPr>
              <a:xfrm>
                <a:off x="527072" y="2015375"/>
                <a:ext cx="6619663" cy="7934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de-DE" sz="1798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sz="1798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sz="1798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sz="1798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 sz="1798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de-DE" sz="1798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798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nary>
                            <m:naryPr>
                              <m:chr m:val="∑"/>
                              <m:supHide m:val="on"/>
                              <m:ctrlPr>
                                <a:rPr lang="en-GB" sz="1798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sz="1798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de-DE" sz="1798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 sz="1798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sz="1798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798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de-DE" sz="1798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de-DE" sz="1798" i="1">
                                      <a:latin typeface="Cambria Math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sz="1798">
                                      <a:latin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de-DE" sz="179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798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d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de-DE" sz="1798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  <m:r>
                                        <a:rPr lang="de-DE" sz="1798" i="1">
                                          <a:latin typeface="Cambria Math" charset="0"/>
                                        </a:rPr>
                                        <m:t>∈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de-DE" sz="1798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Val</m:t>
                                      </m:r>
                                      <m:d>
                                        <m:dPr>
                                          <m:ctrlPr>
                                            <a:rPr lang="de-DE" sz="1798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sz="1798" i="1"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e>
                                      </m:d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de-DE" sz="1798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798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de-DE" sz="1798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23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de-DE" sz="1798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sz="1798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𝑇𝑟𝑎𝑣𝑒𝑙</m:t>
                                          </m:r>
                                          <m:r>
                                            <a:rPr lang="de-DE" sz="1798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sz="1798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  <m:r>
                                            <a:rPr lang="de-DE" sz="1798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sz="1798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</m:d>
                                    </m:e>
                                  </m:nary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de-DE" sz="1798" dirty="0"/>
              </a:p>
            </p:txBody>
          </p:sp>
        </mc:Choice>
        <mc:Fallback xmlns=""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8F31A7A1-043C-D948-898A-E004B8A337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072" y="2015375"/>
                <a:ext cx="6619663" cy="793493"/>
              </a:xfrm>
              <a:prstGeom prst="rect">
                <a:avLst/>
              </a:prstGeom>
              <a:blipFill>
                <a:blip r:embed="rId28"/>
                <a:stretch>
                  <a:fillRect l="-5364" t="-117460" b="-1603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7" name="Table 156">
                <a:extLst>
                  <a:ext uri="{FF2B5EF4-FFF2-40B4-BE49-F238E27FC236}">
                    <a16:creationId xmlns:a16="http://schemas.microsoft.com/office/drawing/2014/main" id="{964A19AE-6907-6247-A089-278BEECABCB6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2871204" y="3045262"/>
              <a:ext cx="1450099" cy="152841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34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5834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3340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trike="noStrike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</m:oMath>
                            </m:oMathPara>
                          </a14:m>
                          <a:endParaRPr lang="en-US" sz="1400" strike="noStrik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9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7" name="Table 156">
                <a:extLst>
                  <a:ext uri="{FF2B5EF4-FFF2-40B4-BE49-F238E27FC236}">
                    <a16:creationId xmlns:a16="http://schemas.microsoft.com/office/drawing/2014/main" id="{964A19AE-6907-6247-A089-278BEECABCB6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2871204" y="3045262"/>
              <a:ext cx="1450099" cy="152841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34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5834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3340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9"/>
                          <a:stretch>
                            <a:fillRect l="-2273" r="-161364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9"/>
                          <a:stretch>
                            <a:fillRect l="-100000" r="-57778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9"/>
                          <a:stretch>
                            <a:fillRect l="-346154" b="-4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9"/>
                          <a:stretch>
                            <a:fillRect l="-2273" t="-96000" r="-161364" b="-2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9"/>
                          <a:stretch>
                            <a:fillRect l="-100000" t="-96000" r="-57778" b="-2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9"/>
                          <a:stretch>
                            <a:fillRect l="-346154" t="-96000" b="-29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9"/>
                          <a:stretch>
                            <a:fillRect l="-2273" t="-204167" r="-161364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9"/>
                          <a:stretch>
                            <a:fillRect l="-100000" t="-204167" r="-57778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9"/>
                          <a:stretch>
                            <a:fillRect l="-346154" t="-204167" b="-2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9"/>
                          <a:stretch>
                            <a:fillRect l="-2273" t="-292000" r="-161364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9"/>
                          <a:stretch>
                            <a:fillRect l="-100000" t="-292000" r="-57778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9"/>
                          <a:stretch>
                            <a:fillRect l="-346154" t="-292000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9"/>
                          <a:stretch>
                            <a:fillRect l="-2273" t="-408333" r="-1613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9"/>
                          <a:stretch>
                            <a:fillRect l="-100000" t="-408333" r="-5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9"/>
                          <a:stretch>
                            <a:fillRect l="-346154" t="-4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8" name="Table 157">
                <a:extLst>
                  <a:ext uri="{FF2B5EF4-FFF2-40B4-BE49-F238E27FC236}">
                    <a16:creationId xmlns:a16="http://schemas.microsoft.com/office/drawing/2014/main" id="{621595B4-0BD9-AD47-A75D-EF98421F8105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4491193" y="3046915"/>
              <a:ext cx="2865499" cy="275016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6631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34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5834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08249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4483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trike="noStrike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</m:oMath>
                            </m:oMathPara>
                          </a14:m>
                          <a:endParaRPr lang="en-US" sz="1400" strike="noStrik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20∙6=120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24∙5=120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5∙9=45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∙8=48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28∙6=168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8</m:t>
                                </m:r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de-DE" sz="1400" b="0" i="0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5=40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7∙9=63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∙8=16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8" name="Table 157">
                <a:extLst>
                  <a:ext uri="{FF2B5EF4-FFF2-40B4-BE49-F238E27FC236}">
                    <a16:creationId xmlns:a16="http://schemas.microsoft.com/office/drawing/2014/main" id="{621595B4-0BD9-AD47-A75D-EF98421F8105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4491193" y="3046915"/>
              <a:ext cx="2865499" cy="275016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6631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34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5834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08249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470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0"/>
                          <a:stretch>
                            <a:fillRect l="-1887" r="-328302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0"/>
                          <a:stretch>
                            <a:fillRect l="-122727" r="-295455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0"/>
                          <a:stretch>
                            <a:fillRect l="-222727" r="-195455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0"/>
                          <a:stretch>
                            <a:fillRect l="-165116" b="-8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0"/>
                          <a:stretch>
                            <a:fillRect l="-1887" t="-100000" r="-328302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0"/>
                          <a:stretch>
                            <a:fillRect l="-122727" t="-100000" r="-295455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0"/>
                          <a:stretch>
                            <a:fillRect l="-222727" t="-100000" r="-195455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0"/>
                          <a:stretch>
                            <a:fillRect l="-165116" t="-100000" b="-7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0"/>
                          <a:stretch>
                            <a:fillRect l="-1887" t="-192000" r="-328302" b="-5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0"/>
                          <a:stretch>
                            <a:fillRect l="-122727" t="-192000" r="-295455" b="-5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0"/>
                          <a:stretch>
                            <a:fillRect l="-222727" t="-192000" r="-195455" b="-5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0"/>
                          <a:stretch>
                            <a:fillRect l="-165116" t="-192000" b="-58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0"/>
                          <a:stretch>
                            <a:fillRect l="-1887" t="-304167" r="-328302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0"/>
                          <a:stretch>
                            <a:fillRect l="-122727" t="-304167" r="-295455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0"/>
                          <a:stretch>
                            <a:fillRect l="-222727" t="-304167" r="-195455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0"/>
                          <a:stretch>
                            <a:fillRect l="-165116" t="-304167" b="-5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0"/>
                          <a:stretch>
                            <a:fillRect l="-1887" t="-404167" r="-328302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0"/>
                          <a:stretch>
                            <a:fillRect l="-122727" t="-404167" r="-295455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0"/>
                          <a:stretch>
                            <a:fillRect l="-222727" t="-404167" r="-195455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0"/>
                          <a:stretch>
                            <a:fillRect l="-165116" t="-404167" b="-4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0"/>
                          <a:stretch>
                            <a:fillRect l="-1887" t="-504167" r="-328302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0"/>
                          <a:stretch>
                            <a:fillRect l="-122727" t="-504167" r="-295455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0"/>
                          <a:stretch>
                            <a:fillRect l="-222727" t="-504167" r="-195455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0"/>
                          <a:stretch>
                            <a:fillRect l="-165116" t="-504167" b="-3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0"/>
                          <a:stretch>
                            <a:fillRect l="-1887" t="-580000" r="-328302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0"/>
                          <a:stretch>
                            <a:fillRect l="-122727" t="-580000" r="-295455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0"/>
                          <a:stretch>
                            <a:fillRect l="-222727" t="-580000" r="-195455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0"/>
                          <a:stretch>
                            <a:fillRect l="-165116" t="-580000" b="-19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0"/>
                          <a:stretch>
                            <a:fillRect l="-1887" t="-708333" r="-328302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0"/>
                          <a:stretch>
                            <a:fillRect l="-122727" t="-708333" r="-295455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0"/>
                          <a:stretch>
                            <a:fillRect l="-222727" t="-708333" r="-195455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0"/>
                          <a:stretch>
                            <a:fillRect l="-165116" t="-708333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0"/>
                          <a:stretch>
                            <a:fillRect l="-1887" t="-808333" r="-32830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0"/>
                          <a:stretch>
                            <a:fillRect l="-122727" t="-808333" r="-29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0"/>
                          <a:stretch>
                            <a:fillRect l="-222727" t="-808333" r="-19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0"/>
                          <a:stretch>
                            <a:fillRect l="-165116" t="-8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210736DE-D088-3F48-B27F-88C56AB27ED7}"/>
              </a:ext>
            </a:extLst>
          </p:cNvPr>
          <p:cNvCxnSpPr>
            <a:cxnSpLocks/>
            <a:stCxn id="166" idx="3"/>
            <a:endCxn id="163" idx="1"/>
          </p:cNvCxnSpPr>
          <p:nvPr/>
        </p:nvCxnSpPr>
        <p:spPr>
          <a:xfrm>
            <a:off x="4321304" y="3506545"/>
            <a:ext cx="169889" cy="1399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Rectangle 159">
            <a:extLst>
              <a:ext uri="{FF2B5EF4-FFF2-40B4-BE49-F238E27FC236}">
                <a16:creationId xmlns:a16="http://schemas.microsoft.com/office/drawing/2014/main" id="{FD6D568B-ECE6-CF4B-B07E-06256FAB911B}"/>
              </a:ext>
            </a:extLst>
          </p:cNvPr>
          <p:cNvSpPr/>
          <p:nvPr/>
        </p:nvSpPr>
        <p:spPr>
          <a:xfrm>
            <a:off x="633808" y="3344158"/>
            <a:ext cx="2113947" cy="32757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5C76D0F3-FAB0-004B-BDB1-753A20EE9099}"/>
              </a:ext>
            </a:extLst>
          </p:cNvPr>
          <p:cNvSpPr/>
          <p:nvPr/>
        </p:nvSpPr>
        <p:spPr>
          <a:xfrm>
            <a:off x="2868741" y="3342760"/>
            <a:ext cx="1071952" cy="327571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9F2D52D6-8CC2-B140-B7C9-7365C617655D}"/>
              </a:ext>
            </a:extLst>
          </p:cNvPr>
          <p:cNvCxnSpPr>
            <a:cxnSpLocks/>
            <a:stCxn id="160" idx="3"/>
            <a:endCxn id="161" idx="1"/>
          </p:cNvCxnSpPr>
          <p:nvPr/>
        </p:nvCxnSpPr>
        <p:spPr>
          <a:xfrm flipV="1">
            <a:off x="2747755" y="3506545"/>
            <a:ext cx="120986" cy="1399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Rectangle 162">
            <a:extLst>
              <a:ext uri="{FF2B5EF4-FFF2-40B4-BE49-F238E27FC236}">
                <a16:creationId xmlns:a16="http://schemas.microsoft.com/office/drawing/2014/main" id="{8FBE2C24-E2D0-1A48-9418-8F88CCB36D1D}"/>
              </a:ext>
            </a:extLst>
          </p:cNvPr>
          <p:cNvSpPr/>
          <p:nvPr/>
        </p:nvSpPr>
        <p:spPr>
          <a:xfrm>
            <a:off x="4491193" y="3344158"/>
            <a:ext cx="2865500" cy="32757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A3F59811-BF3B-5C4C-BBBA-C44FA36335AD}"/>
              </a:ext>
            </a:extLst>
          </p:cNvPr>
          <p:cNvSpPr/>
          <p:nvPr/>
        </p:nvSpPr>
        <p:spPr>
          <a:xfrm>
            <a:off x="1262838" y="3344158"/>
            <a:ext cx="1122413" cy="327571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0E149C91-D9CF-AC40-8D4A-84CCC0A9DA38}"/>
              </a:ext>
            </a:extLst>
          </p:cNvPr>
          <p:cNvSpPr/>
          <p:nvPr/>
        </p:nvSpPr>
        <p:spPr>
          <a:xfrm>
            <a:off x="5152764" y="3342760"/>
            <a:ext cx="1079405" cy="327571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EEB9F1EB-3CE9-F74E-95E0-9369F1BA773B}"/>
              </a:ext>
            </a:extLst>
          </p:cNvPr>
          <p:cNvSpPr/>
          <p:nvPr/>
        </p:nvSpPr>
        <p:spPr>
          <a:xfrm>
            <a:off x="2870111" y="3342760"/>
            <a:ext cx="1451193" cy="32757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01DB96-434F-D346-A98F-F68997299E1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PGMs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84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6" grpId="0"/>
      <p:bldP spid="160" grpId="0" animBg="1"/>
      <p:bldP spid="161" grpId="0" animBg="1"/>
      <p:bldP spid="163" grpId="0" animBg="1"/>
      <p:bldP spid="164" grpId="0" animBg="1"/>
      <p:bldP spid="165" grpId="0" animBg="1"/>
      <p:bldP spid="16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B5EE6-83DC-0148-815C-F756815509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T. Braun - StaRAI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A74EA6-7322-F545-974A-815B9CCBB1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598">
                <a:latin typeface="Calibri" panose="020F0502020204030204" pitchFamily="34" charset="0"/>
                <a:cs typeface="Calibri" panose="020F0502020204030204" pitchFamily="34" charset="0"/>
              </a:rPr>
              <a:pPr/>
              <a:t>52</a:t>
            </a:fld>
            <a:r>
              <a:rPr lang="de-DE"/>
              <a:t> </a:t>
            </a:r>
            <a:endParaRPr lang="de-DE" sz="1399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E9A7548-B650-AE4D-911C-ED7758C7126D}"/>
                  </a:ext>
                </a:extLst>
              </p:cNvPr>
              <p:cNvSpPr/>
              <p:nvPr/>
            </p:nvSpPr>
            <p:spPr>
              <a:xfrm>
                <a:off x="219145" y="802121"/>
                <a:ext cx="1269539" cy="3689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798" i="1" dirty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1798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798" i="1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𝑇𝑟𝑎𝑣𝑒𝑙</m:t>
                          </m:r>
                        </m:e>
                      </m:d>
                    </m:oMath>
                  </m:oMathPara>
                </a14:m>
                <a:endParaRPr lang="de-DE" sz="1798" dirty="0"/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E9A7548-B650-AE4D-911C-ED7758C712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145" y="802121"/>
                <a:ext cx="1269539" cy="36894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5B55F67-C9C7-D84A-A622-2F717359A678}"/>
                  </a:ext>
                </a:extLst>
              </p:cNvPr>
              <p:cNvSpPr txBox="1"/>
              <p:nvPr/>
            </p:nvSpPr>
            <p:spPr>
              <a:xfrm>
                <a:off x="3890547" y="6297726"/>
                <a:ext cx="4410204" cy="3074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399" i="1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𝑁𝑎𝑡𝐷𝑖𝑠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𝐴𝑟𝑡𝑖𝑓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𝑆𝑖𝑐𝑘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𝑇𝑟𝑒𝑎𝑡</m:t>
                      </m:r>
                    </m:oMath>
                  </m:oMathPara>
                </a14:m>
                <a:endParaRPr lang="de-DE" sz="1399" i="1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5B55F67-C9C7-D84A-A622-2F717359A6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0547" y="6297726"/>
                <a:ext cx="4410204" cy="307457"/>
              </a:xfrm>
              <a:prstGeom prst="rect">
                <a:avLst/>
              </a:prstGeom>
              <a:blipFill>
                <a:blip r:embed="rId3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1D45FE1F-2567-1B49-9092-1FC20F4EDF9A}"/>
              </a:ext>
            </a:extLst>
          </p:cNvPr>
          <p:cNvSpPr/>
          <p:nvPr/>
        </p:nvSpPr>
        <p:spPr>
          <a:xfrm>
            <a:off x="4740607" y="1249827"/>
            <a:ext cx="2406127" cy="768078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ED0ADD2E-BC20-D44A-A130-4CDBC6351D2F}"/>
                  </a:ext>
                </a:extLst>
              </p:cNvPr>
              <p:cNvSpPr/>
              <p:nvPr/>
            </p:nvSpPr>
            <p:spPr>
              <a:xfrm>
                <a:off x="531619" y="1216824"/>
                <a:ext cx="6615116" cy="7934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de-DE" sz="1798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sz="1798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sz="1798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sz="1798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 sz="1798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de-DE" sz="1798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798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nary>
                            <m:naryPr>
                              <m:chr m:val="∑"/>
                              <m:supHide m:val="on"/>
                              <m:ctrlPr>
                                <a:rPr lang="en-GB" sz="1798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sz="1798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de-DE" sz="1798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 sz="1798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sz="1798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798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de-DE" sz="1798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de-DE" sz="1798" i="1">
                                      <a:latin typeface="Cambria Math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sz="1798">
                                      <a:latin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de-DE" sz="179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798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d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de-DE" sz="1798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  <m:r>
                                        <a:rPr lang="de-DE" sz="1798" i="1">
                                          <a:latin typeface="Cambria Math" charset="0"/>
                                        </a:rPr>
                                        <m:t>∈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de-DE" sz="1798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Val</m:t>
                                      </m:r>
                                      <m:d>
                                        <m:dPr>
                                          <m:ctrlPr>
                                            <a:rPr lang="de-DE" sz="1798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sz="1798" i="1"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e>
                                      </m:d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23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sz="1798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𝑇𝑟𝑎𝑣𝑒𝑙</m:t>
                                          </m:r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</m:d>
                                    </m:e>
                                  </m:nary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de-DE" sz="1798" dirty="0"/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ED0ADD2E-BC20-D44A-A130-4CDBC6351D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619" y="1216824"/>
                <a:ext cx="6615116" cy="793493"/>
              </a:xfrm>
              <a:prstGeom prst="rect">
                <a:avLst/>
              </a:prstGeom>
              <a:blipFill>
                <a:blip r:embed="rId4"/>
                <a:stretch>
                  <a:fillRect l="-5172" t="-120968" b="-1629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15A31CC3-3502-FB4A-8AED-20A24265F06F}"/>
              </a:ext>
            </a:extLst>
          </p:cNvPr>
          <p:cNvGrpSpPr/>
          <p:nvPr/>
        </p:nvGrpSpPr>
        <p:grpSpPr>
          <a:xfrm>
            <a:off x="9094808" y="260958"/>
            <a:ext cx="2902255" cy="2863609"/>
            <a:chOff x="5997173" y="3112968"/>
            <a:chExt cx="2905278" cy="2866592"/>
          </a:xfrm>
        </p:grpSpPr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81FE1C90-1F9E-F441-A87C-F04E1E15FA22}"/>
                </a:ext>
              </a:extLst>
            </p:cNvPr>
            <p:cNvGrpSpPr/>
            <p:nvPr/>
          </p:nvGrpSpPr>
          <p:grpSpPr>
            <a:xfrm>
              <a:off x="6171175" y="3314830"/>
              <a:ext cx="2575454" cy="2085179"/>
              <a:chOff x="5901425" y="2314993"/>
              <a:chExt cx="2575454" cy="2085179"/>
            </a:xfrm>
          </p:grpSpPr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D5EABFD5-9E22-EA44-A778-9C0BFF1A98C6}"/>
                  </a:ext>
                </a:extLst>
              </p:cNvPr>
              <p:cNvGrpSpPr/>
              <p:nvPr/>
            </p:nvGrpSpPr>
            <p:grpSpPr>
              <a:xfrm>
                <a:off x="5901425" y="2314993"/>
                <a:ext cx="2575454" cy="2085179"/>
                <a:chOff x="5863640" y="2314993"/>
                <a:chExt cx="2575454" cy="2085179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9" name="TextBox 118">
                      <a:extLst>
                        <a:ext uri="{FF2B5EF4-FFF2-40B4-BE49-F238E27FC236}">
                          <a16:creationId xmlns:a16="http://schemas.microsoft.com/office/drawing/2014/main" id="{AF7B291C-9548-8843-98FC-BE96358CB76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874644" y="2315730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marL="15859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sz="1798" b="0" i="1" smtClean="0">
                                <a:latin typeface="Cambria Math" panose="02040503050406030204" pitchFamily="18" charset="0"/>
                              </a:rPr>
                              <m:t>𝑁𝑎𝑡</m:t>
                            </m:r>
                          </m:oMath>
                        </m:oMathPara>
                      </a14:m>
                      <a:endParaRPr lang="en-GB" sz="1798" dirty="0"/>
                    </a:p>
                  </p:txBody>
                </p:sp>
              </mc:Choice>
              <mc:Fallback xmlns="">
                <p:sp>
                  <p:nvSpPr>
                    <p:cNvPr id="119" name="TextBox 118">
                      <a:extLst>
                        <a:ext uri="{FF2B5EF4-FFF2-40B4-BE49-F238E27FC236}">
                          <a16:creationId xmlns:a16="http://schemas.microsoft.com/office/drawing/2014/main" id="{AF7B291C-9548-8843-98FC-BE96358CB76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74644" y="2315730"/>
                      <a:ext cx="972000" cy="389513"/>
                    </a:xfrm>
                    <a:prstGeom prst="ellipse">
                      <a:avLst/>
                    </a:prstGeom>
                    <a:blipFill>
                      <a:blip r:embed="rId5"/>
                      <a:stretch>
                        <a:fillRect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0" name="TextBox 119">
                      <a:extLst>
                        <a:ext uri="{FF2B5EF4-FFF2-40B4-BE49-F238E27FC236}">
                          <a16:creationId xmlns:a16="http://schemas.microsoft.com/office/drawing/2014/main" id="{AECB0E5E-87C7-3B4E-8A93-1793CD2FCD2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863640" y="3638434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sz="1798" i="1">
                                <a:solidFill>
                                  <a:schemeClr val="bg2"/>
                                </a:solidFill>
                                <a:latin typeface="Cambria Math" charset="0"/>
                              </a:rPr>
                              <m:t>𝑇𝑟𝑎𝑣𝑒𝑙</m:t>
                            </m:r>
                          </m:oMath>
                        </m:oMathPara>
                      </a14:m>
                      <a:endParaRPr lang="en-GB" sz="1798" dirty="0"/>
                    </a:p>
                  </p:txBody>
                </p:sp>
              </mc:Choice>
              <mc:Fallback xmlns="">
                <p:sp>
                  <p:nvSpPr>
                    <p:cNvPr id="120" name="TextBox 119">
                      <a:extLst>
                        <a:ext uri="{FF2B5EF4-FFF2-40B4-BE49-F238E27FC236}">
                          <a16:creationId xmlns:a16="http://schemas.microsoft.com/office/drawing/2014/main" id="{AECB0E5E-87C7-3B4E-8A93-1793CD2FCD2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63640" y="3638434"/>
                      <a:ext cx="972000" cy="389513"/>
                    </a:xfrm>
                    <a:prstGeom prst="ellipse">
                      <a:avLst/>
                    </a:prstGeom>
                    <a:blipFill>
                      <a:blip r:embed="rId18"/>
                      <a:stretch>
                        <a:fillRect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21" name="Straight Connector 120">
                  <a:extLst>
                    <a:ext uri="{FF2B5EF4-FFF2-40B4-BE49-F238E27FC236}">
                      <a16:creationId xmlns:a16="http://schemas.microsoft.com/office/drawing/2014/main" id="{AB8198ED-0BAB-8247-880D-D6CF2073E55A}"/>
                    </a:ext>
                  </a:extLst>
                </p:cNvPr>
                <p:cNvCxnSpPr>
                  <a:cxnSpLocks/>
                  <a:stCxn id="120" idx="5"/>
                  <a:endCxn id="140" idx="1"/>
                </p:cNvCxnSpPr>
                <p:nvPr/>
              </p:nvCxnSpPr>
              <p:spPr>
                <a:xfrm>
                  <a:off x="6693294" y="3970904"/>
                  <a:ext cx="399901" cy="22134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>
                  <a:extLst>
                    <a:ext uri="{FF2B5EF4-FFF2-40B4-BE49-F238E27FC236}">
                      <a16:creationId xmlns:a16="http://schemas.microsoft.com/office/drawing/2014/main" id="{F0DDCCA5-AAA6-384F-BB4F-E3F9835654C0}"/>
                    </a:ext>
                  </a:extLst>
                </p:cNvPr>
                <p:cNvCxnSpPr>
                  <a:cxnSpLocks/>
                  <a:stCxn id="140" idx="0"/>
                  <a:endCxn id="133" idx="4"/>
                </p:cNvCxnSpPr>
                <p:nvPr/>
              </p:nvCxnSpPr>
              <p:spPr>
                <a:xfrm flipV="1">
                  <a:off x="7165195" y="3638434"/>
                  <a:ext cx="0" cy="4818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23" name="Group 122">
                  <a:extLst>
                    <a:ext uri="{FF2B5EF4-FFF2-40B4-BE49-F238E27FC236}">
                      <a16:creationId xmlns:a16="http://schemas.microsoft.com/office/drawing/2014/main" id="{DB6A5FB0-AACB-A44C-9D37-9CA073784FC4}"/>
                    </a:ext>
                  </a:extLst>
                </p:cNvPr>
                <p:cNvGrpSpPr/>
                <p:nvPr/>
              </p:nvGrpSpPr>
              <p:grpSpPr>
                <a:xfrm>
                  <a:off x="7061843" y="2615881"/>
                  <a:ext cx="963251" cy="902756"/>
                  <a:chOff x="7061843" y="2615881"/>
                  <a:chExt cx="963251" cy="902756"/>
                </a:xfrm>
              </p:grpSpPr>
              <p:sp>
                <p:nvSpPr>
                  <p:cNvPr id="142" name="Rectangle 141">
                    <a:extLst>
                      <a:ext uri="{FF2B5EF4-FFF2-40B4-BE49-F238E27FC236}">
                        <a16:creationId xmlns:a16="http://schemas.microsoft.com/office/drawing/2014/main" id="{023C6A07-4AE7-1D4D-9B4F-72D336122999}"/>
                      </a:ext>
                    </a:extLst>
                  </p:cNvPr>
                  <p:cNvSpPr/>
                  <p:nvPr/>
                </p:nvSpPr>
                <p:spPr>
                  <a:xfrm>
                    <a:off x="7881094" y="3374637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98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43" name="TextBox 142">
                        <a:extLst>
                          <a:ext uri="{FF2B5EF4-FFF2-40B4-BE49-F238E27FC236}">
                            <a16:creationId xmlns:a16="http://schemas.microsoft.com/office/drawing/2014/main" id="{118A2A55-EFC0-9741-8150-902A3C73AE6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061843" y="2615881"/>
                        <a:ext cx="190052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399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399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399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sz="1399" dirty="0"/>
                      </a:p>
                    </p:txBody>
                  </p:sp>
                </mc:Choice>
                <mc:Fallback xmlns="">
                  <p:sp>
                    <p:nvSpPr>
                      <p:cNvPr id="113" name="TextBox 112">
                        <a:extLst>
                          <a:ext uri="{FF2B5EF4-FFF2-40B4-BE49-F238E27FC236}">
                            <a16:creationId xmlns:a16="http://schemas.microsoft.com/office/drawing/2014/main" id="{067500F4-6D6E-E240-BAF7-411FF819E0B9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061843" y="2615881"/>
                        <a:ext cx="190052" cy="215444"/>
                      </a:xfrm>
                      <a:prstGeom prst="rect">
                        <a:avLst/>
                      </a:prstGeom>
                      <a:blipFill>
                        <a:blip r:embed="rId19"/>
                        <a:stretch>
                          <a:fillRect l="-40000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72A45F59-77C8-2040-84E4-E9579DF2D147}"/>
                    </a:ext>
                  </a:extLst>
                </p:cNvPr>
                <p:cNvSpPr/>
                <p:nvPr/>
              </p:nvSpPr>
              <p:spPr>
                <a:xfrm>
                  <a:off x="7093195" y="4120249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/>
                </a:p>
              </p:txBody>
            </p:sp>
            <p:cxnSp>
              <p:nvCxnSpPr>
                <p:cNvPr id="125" name="Straight Connector 124">
                  <a:extLst>
                    <a:ext uri="{FF2B5EF4-FFF2-40B4-BE49-F238E27FC236}">
                      <a16:creationId xmlns:a16="http://schemas.microsoft.com/office/drawing/2014/main" id="{A625EDBB-2303-C543-AE54-5831E879E378}"/>
                    </a:ext>
                  </a:extLst>
                </p:cNvPr>
                <p:cNvCxnSpPr>
                  <a:cxnSpLocks/>
                  <a:stCxn id="133" idx="0"/>
                  <a:endCxn id="138" idx="2"/>
                </p:cNvCxnSpPr>
                <p:nvPr/>
              </p:nvCxnSpPr>
              <p:spPr>
                <a:xfrm flipV="1">
                  <a:off x="7165195" y="3016120"/>
                  <a:ext cx="0" cy="23280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1CA82F33-B3A9-D143-8250-CCC101E2A17E}"/>
                    </a:ext>
                  </a:extLst>
                </p:cNvPr>
                <p:cNvCxnSpPr>
                  <a:cxnSpLocks/>
                  <a:stCxn id="138" idx="1"/>
                  <a:endCxn id="119" idx="5"/>
                </p:cNvCxnSpPr>
                <p:nvPr/>
              </p:nvCxnSpPr>
              <p:spPr>
                <a:xfrm flipH="1" flipV="1">
                  <a:off x="6704298" y="2648200"/>
                  <a:ext cx="388897" cy="29592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20E77779-F554-AD43-A856-ED13B608560D}"/>
                    </a:ext>
                  </a:extLst>
                </p:cNvPr>
                <p:cNvCxnSpPr>
                  <a:cxnSpLocks/>
                  <a:stCxn id="132" idx="3"/>
                  <a:endCxn id="138" idx="3"/>
                </p:cNvCxnSpPr>
                <p:nvPr/>
              </p:nvCxnSpPr>
              <p:spPr>
                <a:xfrm flipH="1">
                  <a:off x="7237195" y="2647463"/>
                  <a:ext cx="372245" cy="29665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30" name="Group 129">
                  <a:extLst>
                    <a:ext uri="{FF2B5EF4-FFF2-40B4-BE49-F238E27FC236}">
                      <a16:creationId xmlns:a16="http://schemas.microsoft.com/office/drawing/2014/main" id="{DCEF9563-68BB-1E4C-924E-CAF378C6886F}"/>
                    </a:ext>
                  </a:extLst>
                </p:cNvPr>
                <p:cNvGrpSpPr/>
                <p:nvPr/>
              </p:nvGrpSpPr>
              <p:grpSpPr>
                <a:xfrm>
                  <a:off x="7093195" y="2872120"/>
                  <a:ext cx="1196348" cy="676957"/>
                  <a:chOff x="7093195" y="2872120"/>
                  <a:chExt cx="1196348" cy="676957"/>
                </a:xfrm>
              </p:grpSpPr>
              <p:sp>
                <p:nvSpPr>
                  <p:cNvPr id="138" name="Rectangle 137">
                    <a:extLst>
                      <a:ext uri="{FF2B5EF4-FFF2-40B4-BE49-F238E27FC236}">
                        <a16:creationId xmlns:a16="http://schemas.microsoft.com/office/drawing/2014/main" id="{79B33E30-B6E9-7C45-B1C5-625115A199F0}"/>
                      </a:ext>
                    </a:extLst>
                  </p:cNvPr>
                  <p:cNvSpPr/>
                  <p:nvPr/>
                </p:nvSpPr>
                <p:spPr>
                  <a:xfrm>
                    <a:off x="7093195" y="2872120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98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39" name="TextBox 138">
                        <a:extLst>
                          <a:ext uri="{FF2B5EF4-FFF2-40B4-BE49-F238E27FC236}">
                            <a16:creationId xmlns:a16="http://schemas.microsoft.com/office/drawing/2014/main" id="{8D4AF597-19E5-544B-B0AB-1719B6B0CAB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095324" y="3333633"/>
                        <a:ext cx="194219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399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399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399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sz="1399" dirty="0"/>
                      </a:p>
                    </p:txBody>
                  </p:sp>
                </mc:Choice>
                <mc:Fallback xmlns="">
                  <p:sp>
                    <p:nvSpPr>
                      <p:cNvPr id="105" name="TextBox 104">
                        <a:extLst>
                          <a:ext uri="{FF2B5EF4-FFF2-40B4-BE49-F238E27FC236}">
                            <a16:creationId xmlns:a16="http://schemas.microsoft.com/office/drawing/2014/main" id="{AD0C8622-B55E-5F48-82A5-9100A8EBAEC5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8095324" y="3333633"/>
                        <a:ext cx="194219" cy="215444"/>
                      </a:xfrm>
                      <a:prstGeom prst="rect">
                        <a:avLst/>
                      </a:prstGeom>
                      <a:blipFill>
                        <a:blip r:embed="rId7"/>
                        <a:stretch>
                          <a:fillRect l="-31250" r="-6250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7" name="TextBox 136">
                      <a:extLst>
                        <a:ext uri="{FF2B5EF4-FFF2-40B4-BE49-F238E27FC236}">
                          <a16:creationId xmlns:a16="http://schemas.microsoft.com/office/drawing/2014/main" id="{AE671D95-1438-3B43-8330-488375487FA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250473" y="4184728"/>
                      <a:ext cx="269561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de-DE" sz="1399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sz="1399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399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23</m:t>
                                </m:r>
                              </m:sub>
                              <m:sup>
                                <m:r>
                                  <a:rPr lang="de-DE" sz="1399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37" name="TextBox 136">
                      <a:extLst>
                        <a:ext uri="{FF2B5EF4-FFF2-40B4-BE49-F238E27FC236}">
                          <a16:creationId xmlns:a16="http://schemas.microsoft.com/office/drawing/2014/main" id="{AE671D95-1438-3B43-8330-488375487FA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250473" y="4184728"/>
                      <a:ext cx="269561" cy="215444"/>
                    </a:xfrm>
                    <a:prstGeom prst="rect">
                      <a:avLst/>
                    </a:prstGeom>
                    <a:blipFill>
                      <a:blip r:embed="rId20"/>
                      <a:stretch>
                        <a:fillRect l="-28571" r="-4762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2" name="TextBox 131">
                      <a:extLst>
                        <a:ext uri="{FF2B5EF4-FFF2-40B4-BE49-F238E27FC236}">
                          <a16:creationId xmlns:a16="http://schemas.microsoft.com/office/drawing/2014/main" id="{A50CBB70-B60D-5B4A-98AD-686B56704AF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67094" y="2314993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sz="1798" b="0" i="1" smtClean="0">
                                <a:latin typeface="Cambria Math" panose="02040503050406030204" pitchFamily="18" charset="0"/>
                              </a:rPr>
                              <m:t>𝐴𝑐𝑐</m:t>
                            </m:r>
                          </m:oMath>
                        </m:oMathPara>
                      </a14:m>
                      <a:endParaRPr lang="en-GB" sz="1798" dirty="0"/>
                    </a:p>
                  </p:txBody>
                </p:sp>
              </mc:Choice>
              <mc:Fallback xmlns="">
                <p:sp>
                  <p:nvSpPr>
                    <p:cNvPr id="132" name="TextBox 131">
                      <a:extLst>
                        <a:ext uri="{FF2B5EF4-FFF2-40B4-BE49-F238E27FC236}">
                          <a16:creationId xmlns:a16="http://schemas.microsoft.com/office/drawing/2014/main" id="{A50CBB70-B60D-5B4A-98AD-686B56704AF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67094" y="2314993"/>
                      <a:ext cx="972000" cy="389513"/>
                    </a:xfrm>
                    <a:prstGeom prst="ellipse">
                      <a:avLst/>
                    </a:prstGeom>
                    <a:blipFill>
                      <a:blip r:embed="rId21"/>
                      <a:stretch>
                        <a:fillRect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3" name="TextBox 132">
                      <a:extLst>
                        <a:ext uri="{FF2B5EF4-FFF2-40B4-BE49-F238E27FC236}">
                          <a16:creationId xmlns:a16="http://schemas.microsoft.com/office/drawing/2014/main" id="{92D0CBE9-2D72-1A4B-8CCB-C24656E3C1D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79195" y="3248921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sz="1798" i="1">
                                <a:latin typeface="Cambria Math" charset="0"/>
                              </a:rPr>
                              <m:t>𝐸𝑝𝑖𝑑</m:t>
                            </m:r>
                          </m:oMath>
                        </m:oMathPara>
                      </a14:m>
                      <a:endParaRPr lang="en-GB" sz="1798" dirty="0"/>
                    </a:p>
                  </p:txBody>
                </p:sp>
              </mc:Choice>
              <mc:Fallback xmlns="">
                <p:sp>
                  <p:nvSpPr>
                    <p:cNvPr id="90" name="TextBox 89">
                      <a:extLst>
                        <a:ext uri="{FF2B5EF4-FFF2-40B4-BE49-F238E27FC236}">
                          <a16:creationId xmlns:a16="http://schemas.microsoft.com/office/drawing/2014/main" id="{8B0FACB7-0AC2-9F4C-B62D-C6F7DCB4AF5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79195" y="3248921"/>
                      <a:ext cx="972000" cy="389513"/>
                    </a:xfrm>
                    <a:prstGeom prst="ellipse">
                      <a:avLst/>
                    </a:prstGeom>
                    <a:blipFill>
                      <a:blip r:embed="rId11"/>
                      <a:stretch>
                        <a:fillRect b="-6061"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A3879A3E-7F0C-C84F-BD8E-80869E937EF1}"/>
                  </a:ext>
                </a:extLst>
              </p:cNvPr>
              <p:cNvCxnSpPr>
                <a:cxnSpLocks/>
                <a:stCxn id="133" idx="6"/>
                <a:endCxn id="142" idx="1"/>
              </p:cNvCxnSpPr>
              <p:nvPr/>
            </p:nvCxnSpPr>
            <p:spPr>
              <a:xfrm>
                <a:off x="7688980" y="3443678"/>
                <a:ext cx="229899" cy="295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2296C95F-7A53-D840-818F-07DF8AC28654}"/>
                </a:ext>
              </a:extLst>
            </p:cNvPr>
            <p:cNvSpPr/>
            <p:nvPr/>
          </p:nvSpPr>
          <p:spPr>
            <a:xfrm>
              <a:off x="5997173" y="3112968"/>
              <a:ext cx="2905278" cy="2866592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798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8F31A7A1-043C-D948-898A-E004B8A337E7}"/>
                  </a:ext>
                </a:extLst>
              </p:cNvPr>
              <p:cNvSpPr/>
              <p:nvPr/>
            </p:nvSpPr>
            <p:spPr>
              <a:xfrm>
                <a:off x="527073" y="2015375"/>
                <a:ext cx="5705096" cy="7934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de-DE" sz="1798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sz="1798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sz="1798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sz="1798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 sz="1798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de-DE" sz="1798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798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nary>
                            <m:naryPr>
                              <m:chr m:val="∑"/>
                              <m:supHide m:val="on"/>
                              <m:ctrlPr>
                                <a:rPr lang="en-GB" sz="1798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sz="1798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de-DE" sz="1798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 sz="1798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sz="1798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798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de-DE" sz="1798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de-DE" sz="1798" i="1">
                                      <a:latin typeface="Cambria Math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sz="1798">
                                      <a:latin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de-DE" sz="179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798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d>
                                </m:e>
                              </m:nary>
                            </m:e>
                          </m:nary>
                          <m:sSubSup>
                            <m:sSubSupPr>
                              <m:ctrlPr>
                                <a:rPr lang="de-DE" sz="1798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798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sz="1798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23</m:t>
                              </m:r>
                            </m:sub>
                            <m:sup>
                              <m:r>
                                <a:rPr lang="de-DE" sz="1798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d>
                            <m:dPr>
                              <m:ctrlPr>
                                <a:rPr lang="de-DE" sz="1798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798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𝑇𝑟𝑎𝑣𝑒𝑙</m:t>
                              </m:r>
                              <m:r>
                                <a:rPr lang="de-DE" sz="1798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sz="1798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de-DE" sz="1798" dirty="0"/>
              </a:p>
            </p:txBody>
          </p:sp>
        </mc:Choice>
        <mc:Fallback xmlns=""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8F31A7A1-043C-D948-898A-E004B8A337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073" y="2015375"/>
                <a:ext cx="5705096" cy="793493"/>
              </a:xfrm>
              <a:prstGeom prst="rect">
                <a:avLst/>
              </a:prstGeom>
              <a:blipFill>
                <a:blip r:embed="rId22"/>
                <a:stretch>
                  <a:fillRect l="-6222" t="-117460" b="-1603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8" name="Table 157">
                <a:extLst>
                  <a:ext uri="{FF2B5EF4-FFF2-40B4-BE49-F238E27FC236}">
                    <a16:creationId xmlns:a16="http://schemas.microsoft.com/office/drawing/2014/main" id="{621595B4-0BD9-AD47-A75D-EF98421F8105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632460" y="3045719"/>
              <a:ext cx="2208959" cy="275016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6631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34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5834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2595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4483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trike="noStrike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</m:oMath>
                            </m:oMathPara>
                          </a14:m>
                          <a:endParaRPr lang="en-US" sz="1400" strike="noStrik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120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120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45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48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168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0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40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63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16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8" name="Table 157">
                <a:extLst>
                  <a:ext uri="{FF2B5EF4-FFF2-40B4-BE49-F238E27FC236}">
                    <a16:creationId xmlns:a16="http://schemas.microsoft.com/office/drawing/2014/main" id="{621595B4-0BD9-AD47-A75D-EF98421F8105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632460" y="3045719"/>
              <a:ext cx="2208959" cy="275016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6631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34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5834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2595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470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3"/>
                          <a:stretch>
                            <a:fillRect l="-1887" r="-232075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3"/>
                          <a:stretch>
                            <a:fillRect l="-122727" r="-179545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3"/>
                          <a:stretch>
                            <a:fillRect l="-222727" r="-79545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3"/>
                          <a:stretch>
                            <a:fillRect l="-417647" r="-2941" b="-8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3"/>
                          <a:stretch>
                            <a:fillRect l="-1887" t="-100000" r="-232075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3"/>
                          <a:stretch>
                            <a:fillRect l="-122727" t="-100000" r="-179545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3"/>
                          <a:stretch>
                            <a:fillRect l="-222727" t="-100000" r="-79545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3"/>
                          <a:stretch>
                            <a:fillRect l="-417647" t="-100000" r="-2941" b="-7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3"/>
                          <a:stretch>
                            <a:fillRect l="-1887" t="-192000" r="-232075" b="-5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3"/>
                          <a:stretch>
                            <a:fillRect l="-122727" t="-192000" r="-179545" b="-5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3"/>
                          <a:stretch>
                            <a:fillRect l="-222727" t="-192000" r="-79545" b="-5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3"/>
                          <a:stretch>
                            <a:fillRect l="-417647" t="-192000" r="-2941" b="-58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3"/>
                          <a:stretch>
                            <a:fillRect l="-1887" t="-304167" r="-232075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3"/>
                          <a:stretch>
                            <a:fillRect l="-122727" t="-304167" r="-179545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3"/>
                          <a:stretch>
                            <a:fillRect l="-222727" t="-304167" r="-79545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3"/>
                          <a:stretch>
                            <a:fillRect l="-417647" t="-304167" r="-2941" b="-5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3"/>
                          <a:stretch>
                            <a:fillRect l="-1887" t="-404167" r="-232075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3"/>
                          <a:stretch>
                            <a:fillRect l="-122727" t="-404167" r="-179545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3"/>
                          <a:stretch>
                            <a:fillRect l="-222727" t="-404167" r="-79545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3"/>
                          <a:stretch>
                            <a:fillRect l="-417647" t="-404167" r="-2941" b="-4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3"/>
                          <a:stretch>
                            <a:fillRect l="-1887" t="-504167" r="-232075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3"/>
                          <a:stretch>
                            <a:fillRect l="-122727" t="-504167" r="-179545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3"/>
                          <a:stretch>
                            <a:fillRect l="-222727" t="-504167" r="-79545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3"/>
                          <a:stretch>
                            <a:fillRect l="-417647" t="-504167" r="-2941" b="-3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3"/>
                          <a:stretch>
                            <a:fillRect l="-1887" t="-580000" r="-232075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3"/>
                          <a:stretch>
                            <a:fillRect l="-122727" t="-580000" r="-179545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3"/>
                          <a:stretch>
                            <a:fillRect l="-222727" t="-580000" r="-79545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3"/>
                          <a:stretch>
                            <a:fillRect l="-417647" t="-580000" r="-2941" b="-19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3"/>
                          <a:stretch>
                            <a:fillRect l="-1887" t="-708333" r="-232075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3"/>
                          <a:stretch>
                            <a:fillRect l="-122727" t="-708333" r="-179545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3"/>
                          <a:stretch>
                            <a:fillRect l="-222727" t="-708333" r="-79545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3"/>
                          <a:stretch>
                            <a:fillRect l="-417647" t="-708333" r="-2941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3"/>
                          <a:stretch>
                            <a:fillRect l="-1887" t="-808333" r="-2320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3"/>
                          <a:stretch>
                            <a:fillRect l="-122727" t="-808333" r="-179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3"/>
                          <a:stretch>
                            <a:fillRect l="-222727" t="-808333" r="-79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3"/>
                          <a:stretch>
                            <a:fillRect l="-417647" t="-808333" r="-29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74" name="Group 73">
            <a:extLst>
              <a:ext uri="{FF2B5EF4-FFF2-40B4-BE49-F238E27FC236}">
                <a16:creationId xmlns:a16="http://schemas.microsoft.com/office/drawing/2014/main" id="{C5BFA5CF-F47C-9A44-A884-79DCD602611F}"/>
              </a:ext>
            </a:extLst>
          </p:cNvPr>
          <p:cNvGrpSpPr/>
          <p:nvPr/>
        </p:nvGrpSpPr>
        <p:grpSpPr>
          <a:xfrm>
            <a:off x="9258366" y="3317596"/>
            <a:ext cx="2572774" cy="2588388"/>
            <a:chOff x="5901425" y="2314993"/>
            <a:chExt cx="2575454" cy="2591084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F6FDC671-0DBA-C547-A354-68EE11C2466A}"/>
                </a:ext>
              </a:extLst>
            </p:cNvPr>
            <p:cNvGrpSpPr/>
            <p:nvPr/>
          </p:nvGrpSpPr>
          <p:grpSpPr>
            <a:xfrm>
              <a:off x="5901425" y="2314993"/>
              <a:ext cx="2575454" cy="2591084"/>
              <a:chOff x="5863640" y="2314993"/>
              <a:chExt cx="2575454" cy="259108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8" name="TextBox 77">
                    <a:extLst>
                      <a:ext uri="{FF2B5EF4-FFF2-40B4-BE49-F238E27FC236}">
                        <a16:creationId xmlns:a16="http://schemas.microsoft.com/office/drawing/2014/main" id="{C8759666-C24A-5842-A046-CF4F0540713F}"/>
                      </a:ext>
                    </a:extLst>
                  </p:cNvPr>
                  <p:cNvSpPr txBox="1"/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5859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b="0" i="1" smtClean="0">
                              <a:latin typeface="Cambria Math" panose="02040503050406030204" pitchFamily="18" charset="0"/>
                            </a:rPr>
                            <m:t>𝑁𝑎𝑡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78" name="TextBox 77">
                    <a:extLst>
                      <a:ext uri="{FF2B5EF4-FFF2-40B4-BE49-F238E27FC236}">
                        <a16:creationId xmlns:a16="http://schemas.microsoft.com/office/drawing/2014/main" id="{C8759666-C24A-5842-A046-CF4F0540713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blipFill>
                    <a:blip r:embed="rId24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9" name="TextBox 78">
                    <a:extLst>
                      <a:ext uri="{FF2B5EF4-FFF2-40B4-BE49-F238E27FC236}">
                        <a16:creationId xmlns:a16="http://schemas.microsoft.com/office/drawing/2014/main" id="{A2D96459-8912-C14A-A730-B8A8ED9A811D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i="1">
                              <a:solidFill>
                                <a:schemeClr val="bg2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79" name="TextBox 78">
                    <a:extLst>
                      <a:ext uri="{FF2B5EF4-FFF2-40B4-BE49-F238E27FC236}">
                        <a16:creationId xmlns:a16="http://schemas.microsoft.com/office/drawing/2014/main" id="{A2D96459-8912-C14A-A730-B8A8ED9A811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blipFill>
                    <a:blip r:embed="rId25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47AC898D-9B76-3543-BF78-232142FC1C35}"/>
                  </a:ext>
                </a:extLst>
              </p:cNvPr>
              <p:cNvCxnSpPr>
                <a:cxnSpLocks/>
                <a:stCxn id="79" idx="5"/>
                <a:endCxn id="83" idx="1"/>
              </p:cNvCxnSpPr>
              <p:nvPr/>
            </p:nvCxnSpPr>
            <p:spPr>
              <a:xfrm>
                <a:off x="6693294" y="3970904"/>
                <a:ext cx="399901" cy="2213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338507DD-4BAB-FF49-B625-30CB264B1534}"/>
                  </a:ext>
                </a:extLst>
              </p:cNvPr>
              <p:cNvCxnSpPr>
                <a:cxnSpLocks/>
                <a:stCxn id="83" idx="0"/>
                <a:endCxn id="90" idx="4"/>
              </p:cNvCxnSpPr>
              <p:nvPr/>
            </p:nvCxnSpPr>
            <p:spPr>
              <a:xfrm flipV="1">
                <a:off x="7165195" y="3638434"/>
                <a:ext cx="0" cy="48181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959F3130-5FC5-D14D-9EAF-0C10D4868D75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902756"/>
                <a:chOff x="7061843" y="2615881"/>
                <a:chExt cx="963251" cy="902756"/>
              </a:xfrm>
            </p:grpSpPr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60D57ECE-0C3E-4B46-B7AA-B47F4E6E2B9D}"/>
                    </a:ext>
                  </a:extLst>
                </p:cNvPr>
                <p:cNvSpPr/>
                <p:nvPr/>
              </p:nvSpPr>
              <p:spPr>
                <a:xfrm>
                  <a:off x="7881094" y="337463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6" name="TextBox 95">
                      <a:extLst>
                        <a:ext uri="{FF2B5EF4-FFF2-40B4-BE49-F238E27FC236}">
                          <a16:creationId xmlns:a16="http://schemas.microsoft.com/office/drawing/2014/main" id="{543538AD-8C29-0A47-88C8-8E7B8C71B32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13" name="TextBox 112">
                      <a:extLst>
                        <a:ext uri="{FF2B5EF4-FFF2-40B4-BE49-F238E27FC236}">
                          <a16:creationId xmlns:a16="http://schemas.microsoft.com/office/drawing/2014/main" id="{067500F4-6D6E-E240-BAF7-411FF819E0B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 l="-4000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BCA10D91-784F-AE4C-B8B3-21CC4432F29B}"/>
                  </a:ext>
                </a:extLst>
              </p:cNvPr>
              <p:cNvSpPr/>
              <p:nvPr/>
            </p:nvSpPr>
            <p:spPr>
              <a:xfrm>
                <a:off x="7093195" y="4120249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798"/>
              </a:p>
            </p:txBody>
          </p: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A6A5F51F-401A-C44D-995A-862905547284}"/>
                  </a:ext>
                </a:extLst>
              </p:cNvPr>
              <p:cNvCxnSpPr>
                <a:cxnSpLocks/>
                <a:stCxn id="90" idx="0"/>
                <a:endCxn id="93" idx="2"/>
              </p:cNvCxnSpPr>
              <p:nvPr/>
            </p:nvCxnSpPr>
            <p:spPr>
              <a:xfrm flipV="1">
                <a:off x="7165195" y="3016120"/>
                <a:ext cx="0" cy="232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252FBA5C-0F12-4841-8E4B-AB6CA3BD65D1}"/>
                  </a:ext>
                </a:extLst>
              </p:cNvPr>
              <p:cNvCxnSpPr>
                <a:cxnSpLocks/>
                <a:stCxn id="93" idx="1"/>
                <a:endCxn id="78" idx="5"/>
              </p:cNvCxnSpPr>
              <p:nvPr/>
            </p:nvCxnSpPr>
            <p:spPr>
              <a:xfrm flipH="1" flipV="1">
                <a:off x="6704298" y="2648200"/>
                <a:ext cx="388897" cy="2959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1B2CE477-323E-6543-813F-28096678B209}"/>
                  </a:ext>
                </a:extLst>
              </p:cNvPr>
              <p:cNvCxnSpPr>
                <a:cxnSpLocks/>
                <a:stCxn id="89" idx="3"/>
                <a:endCxn id="93" idx="3"/>
              </p:cNvCxnSpPr>
              <p:nvPr/>
            </p:nvCxnSpPr>
            <p:spPr>
              <a:xfrm flipH="1">
                <a:off x="7237195" y="2647463"/>
                <a:ext cx="372245" cy="2966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DCCE454D-8AB8-F247-AD13-C341C799C228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196348" cy="676957"/>
                <a:chOff x="7093195" y="2872120"/>
                <a:chExt cx="1196348" cy="676957"/>
              </a:xfrm>
            </p:grpSpPr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2817A691-6C71-6741-8641-3848848E5134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4" name="TextBox 93">
                      <a:extLst>
                        <a:ext uri="{FF2B5EF4-FFF2-40B4-BE49-F238E27FC236}">
                          <a16:creationId xmlns:a16="http://schemas.microsoft.com/office/drawing/2014/main" id="{B1760273-315F-7B48-8454-D23541D37D3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AD0C8622-B55E-5F48-82A5-9100A8EBAEC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8" name="TextBox 87">
                    <a:extLst>
                      <a:ext uri="{FF2B5EF4-FFF2-40B4-BE49-F238E27FC236}">
                        <a16:creationId xmlns:a16="http://schemas.microsoft.com/office/drawing/2014/main" id="{D92C0EB1-7952-2B41-B87F-4C7E236335DD}"/>
                      </a:ext>
                    </a:extLst>
                  </p:cNvPr>
                  <p:cNvSpPr txBox="1"/>
                  <p:nvPr/>
                </p:nvSpPr>
                <p:spPr>
                  <a:xfrm>
                    <a:off x="7250473" y="4184728"/>
                    <a:ext cx="269561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399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399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399" i="1">
                                  <a:latin typeface="Cambria Math" panose="02040503050406030204" pitchFamily="18" charset="0"/>
                                </a:rPr>
                                <m:t>23</m:t>
                              </m:r>
                            </m:sub>
                          </m:sSub>
                        </m:oMath>
                      </m:oMathPara>
                    </a14:m>
                    <a:endParaRPr lang="en-GB" sz="1399" dirty="0"/>
                  </a:p>
                </p:txBody>
              </p:sp>
            </mc:Choice>
            <mc:Fallback xmlns="">
              <p:sp>
                <p:nvSpPr>
                  <p:cNvPr id="88" name="TextBox 87">
                    <a:extLst>
                      <a:ext uri="{FF2B5EF4-FFF2-40B4-BE49-F238E27FC236}">
                        <a16:creationId xmlns:a16="http://schemas.microsoft.com/office/drawing/2014/main" id="{D92C0EB1-7952-2B41-B87F-4C7E236335D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50473" y="4184728"/>
                    <a:ext cx="269561" cy="215444"/>
                  </a:xfrm>
                  <a:prstGeom prst="rect">
                    <a:avLst/>
                  </a:prstGeom>
                  <a:blipFill>
                    <a:blip r:embed="rId26"/>
                    <a:stretch>
                      <a:fillRect l="-22727" r="-4545" b="-35294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9" name="TextBox 88">
                    <a:extLst>
                      <a:ext uri="{FF2B5EF4-FFF2-40B4-BE49-F238E27FC236}">
                        <a16:creationId xmlns:a16="http://schemas.microsoft.com/office/drawing/2014/main" id="{8E2D2E5B-5D6B-C347-A7DF-FF1FAA60EF9B}"/>
                      </a:ext>
                    </a:extLst>
                  </p:cNvPr>
                  <p:cNvSpPr txBox="1"/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b="0" i="1" smtClean="0">
                              <a:latin typeface="Cambria Math" panose="02040503050406030204" pitchFamily="18" charset="0"/>
                            </a:rPr>
                            <m:t>𝐴𝑐𝑐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89" name="TextBox 88">
                    <a:extLst>
                      <a:ext uri="{FF2B5EF4-FFF2-40B4-BE49-F238E27FC236}">
                        <a16:creationId xmlns:a16="http://schemas.microsoft.com/office/drawing/2014/main" id="{8E2D2E5B-5D6B-C347-A7DF-FF1FAA60EF9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blipFill>
                    <a:blip r:embed="rId27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3B59F865-797E-C941-A909-32F9B7F89DED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i="1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8B0FACB7-0AC2-9F4C-B62D-C6F7DCB4AF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1" name="TextBox 90">
                    <a:extLst>
                      <a:ext uri="{FF2B5EF4-FFF2-40B4-BE49-F238E27FC236}">
                        <a16:creationId xmlns:a16="http://schemas.microsoft.com/office/drawing/2014/main" id="{8D676AFC-9F77-224E-B050-A79A4BE85D14}"/>
                      </a:ext>
                    </a:extLst>
                  </p:cNvPr>
                  <p:cNvSpPr txBox="1"/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i="1">
                              <a:latin typeface="Cambria Math" charset="0"/>
                            </a:rPr>
                            <m:t>𝑆𝑖</m:t>
                          </m:r>
                          <m:r>
                            <a:rPr lang="de-DE" sz="1798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de-DE" sz="1798" i="1">
                              <a:latin typeface="Cambria Math" charset="0"/>
                            </a:rPr>
                            <m:t>𝑘</m:t>
                          </m:r>
                        </m:oMath>
                      </m:oMathPara>
                    </a14:m>
                    <a:endParaRPr lang="en-GB" sz="1798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TextBox 106">
                    <a:extLst>
                      <a:ext uri="{FF2B5EF4-FFF2-40B4-BE49-F238E27FC236}">
                        <a16:creationId xmlns:a16="http://schemas.microsoft.com/office/drawing/2014/main" id="{1B922C89-29BC-5249-924E-887156247A6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blipFill>
                    <a:blip r:embed="rId28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FF6823F7-53C3-2041-869F-2E9D5A14AD0C}"/>
                  </a:ext>
                </a:extLst>
              </p:cNvPr>
              <p:cNvCxnSpPr>
                <a:cxnSpLocks/>
                <a:stCxn id="83" idx="2"/>
                <a:endCxn id="91" idx="0"/>
              </p:cNvCxnSpPr>
              <p:nvPr/>
            </p:nvCxnSpPr>
            <p:spPr>
              <a:xfrm flipH="1">
                <a:off x="7163998" y="4264249"/>
                <a:ext cx="1197" cy="25231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35F17C1D-76DA-0544-B91D-B6397A675FD0}"/>
                </a:ext>
              </a:extLst>
            </p:cNvPr>
            <p:cNvCxnSpPr>
              <a:cxnSpLocks/>
              <a:stCxn id="90" idx="6"/>
              <a:endCxn id="95" idx="1"/>
            </p:cNvCxnSpPr>
            <p:nvPr/>
          </p:nvCxnSpPr>
          <p:spPr>
            <a:xfrm>
              <a:off x="7688980" y="3443678"/>
              <a:ext cx="229899" cy="29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1" name="Rectangle 110">
            <a:extLst>
              <a:ext uri="{FF2B5EF4-FFF2-40B4-BE49-F238E27FC236}">
                <a16:creationId xmlns:a16="http://schemas.microsoft.com/office/drawing/2014/main" id="{29D59288-874E-8648-8F0D-0ABA4399D851}"/>
              </a:ext>
            </a:extLst>
          </p:cNvPr>
          <p:cNvSpPr/>
          <p:nvPr/>
        </p:nvSpPr>
        <p:spPr>
          <a:xfrm>
            <a:off x="633809" y="3346859"/>
            <a:ext cx="2207610" cy="617487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314B404-94CC-484D-8B47-1CD0B7A5EE3B}"/>
              </a:ext>
            </a:extLst>
          </p:cNvPr>
          <p:cNvGrpSpPr/>
          <p:nvPr/>
        </p:nvGrpSpPr>
        <p:grpSpPr>
          <a:xfrm>
            <a:off x="2861424" y="3455080"/>
            <a:ext cx="1095517" cy="408247"/>
            <a:chOff x="4180114" y="3363230"/>
            <a:chExt cx="1096658" cy="408672"/>
          </a:xfrm>
        </p:grpSpPr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D0B915C1-0B50-8049-828E-777EE8DAAB64}"/>
                </a:ext>
              </a:extLst>
            </p:cNvPr>
            <p:cNvCxnSpPr>
              <a:cxnSpLocks/>
              <a:endCxn id="129" idx="1"/>
            </p:cNvCxnSpPr>
            <p:nvPr/>
          </p:nvCxnSpPr>
          <p:spPr>
            <a:xfrm>
              <a:off x="4180114" y="3412671"/>
              <a:ext cx="796576" cy="135225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EA9E49FB-849D-7E4F-A113-0E6FEA1CD96A}"/>
                </a:ext>
              </a:extLst>
            </p:cNvPr>
            <p:cNvCxnSpPr>
              <a:cxnSpLocks/>
              <a:endCxn id="129" idx="1"/>
            </p:cNvCxnSpPr>
            <p:nvPr/>
          </p:nvCxnSpPr>
          <p:spPr>
            <a:xfrm flipV="1">
              <a:off x="4180114" y="3547896"/>
              <a:ext cx="796576" cy="2240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BC609400-122F-1646-BB45-AF17E1F3C0AA}"/>
                </a:ext>
              </a:extLst>
            </p:cNvPr>
            <p:cNvSpPr txBox="1"/>
            <p:nvPr/>
          </p:nvSpPr>
          <p:spPr>
            <a:xfrm>
              <a:off x="4976690" y="3363230"/>
              <a:ext cx="3000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sz="1798" b="1" dirty="0">
                  <a:solidFill>
                    <a:srgbClr val="FFC000"/>
                  </a:solidFill>
                </a:rPr>
                <a:t>+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1" name="Table 130">
                <a:extLst>
                  <a:ext uri="{FF2B5EF4-FFF2-40B4-BE49-F238E27FC236}">
                    <a16:creationId xmlns:a16="http://schemas.microsoft.com/office/drawing/2014/main" id="{15DDBAB6-AEF3-2844-A477-B399972C3536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3927976" y="3051051"/>
              <a:ext cx="1651683" cy="305682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6631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741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7954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23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1" name="Table 130">
                <a:extLst>
                  <a:ext uri="{FF2B5EF4-FFF2-40B4-BE49-F238E27FC236}">
                    <a16:creationId xmlns:a16="http://schemas.microsoft.com/office/drawing/2014/main" id="{15DDBAB6-AEF3-2844-A477-B399972C3536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3927976" y="3051051"/>
              <a:ext cx="1651683" cy="305682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6631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741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7954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9"/>
                          <a:stretch>
                            <a:fillRect l="-1887" t="-4000" r="-147170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9"/>
                          <a:stretch>
                            <a:fillRect l="-122727" t="-4000" r="-77273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9"/>
                          <a:stretch>
                            <a:fillRect l="-288235" t="-4000" b="-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6" name="Table 135">
                <a:extLst>
                  <a:ext uri="{FF2B5EF4-FFF2-40B4-BE49-F238E27FC236}">
                    <a16:creationId xmlns:a16="http://schemas.microsoft.com/office/drawing/2014/main" id="{14482300-E54B-8845-B62C-347FE15884BA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3927973" y="3503141"/>
              <a:ext cx="1649611" cy="305682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66530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34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595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240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6" name="Table 135">
                <a:extLst>
                  <a:ext uri="{FF2B5EF4-FFF2-40B4-BE49-F238E27FC236}">
                    <a16:creationId xmlns:a16="http://schemas.microsoft.com/office/drawing/2014/main" id="{14482300-E54B-8845-B62C-347FE15884BA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3927973" y="3503141"/>
              <a:ext cx="1649611" cy="305682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66530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34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595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0"/>
                          <a:stretch>
                            <a:fillRect l="-1887" r="-147170" b="-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0"/>
                          <a:stretch>
                            <a:fillRect l="-122727" r="-77273" b="-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0"/>
                          <a:stretch>
                            <a:fillRect l="-288235" b="-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1" name="Table 140">
                <a:extLst>
                  <a:ext uri="{FF2B5EF4-FFF2-40B4-BE49-F238E27FC236}">
                    <a16:creationId xmlns:a16="http://schemas.microsoft.com/office/drawing/2014/main" id="{0A862449-8619-3E44-AF41-59F275C9C21D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3927974" y="4100625"/>
              <a:ext cx="1650680" cy="305682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66530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741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7954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93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1" name="Table 140">
                <a:extLst>
                  <a:ext uri="{FF2B5EF4-FFF2-40B4-BE49-F238E27FC236}">
                    <a16:creationId xmlns:a16="http://schemas.microsoft.com/office/drawing/2014/main" id="{0A862449-8619-3E44-AF41-59F275C9C21D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3927974" y="4100625"/>
              <a:ext cx="1650680" cy="305682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66530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741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7954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1"/>
                          <a:stretch>
                            <a:fillRect l="-1887" r="-147170" b="-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1"/>
                          <a:stretch>
                            <a:fillRect l="-122727" r="-77273" b="-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1"/>
                          <a:stretch>
                            <a:fillRect l="-288235" b="-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7" name="Table 166">
                <a:extLst>
                  <a:ext uri="{FF2B5EF4-FFF2-40B4-BE49-F238E27FC236}">
                    <a16:creationId xmlns:a16="http://schemas.microsoft.com/office/drawing/2014/main" id="{3C0500DB-21A8-8347-8FA4-FB21A68FBF9D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3927975" y="4718636"/>
              <a:ext cx="1651606" cy="305682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66530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34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7954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208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7" name="Table 166">
                <a:extLst>
                  <a:ext uri="{FF2B5EF4-FFF2-40B4-BE49-F238E27FC236}">
                    <a16:creationId xmlns:a16="http://schemas.microsoft.com/office/drawing/2014/main" id="{3C0500DB-21A8-8347-8FA4-FB21A68FBF9D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3927975" y="4718636"/>
              <a:ext cx="1651606" cy="305682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66530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34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7954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2"/>
                          <a:stretch>
                            <a:fillRect l="-1887" r="-147170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2"/>
                          <a:stretch>
                            <a:fillRect l="-122727" r="-77273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2"/>
                          <a:stretch>
                            <a:fillRect l="-288235" b="-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8" name="Table 167">
                <a:extLst>
                  <a:ext uri="{FF2B5EF4-FFF2-40B4-BE49-F238E27FC236}">
                    <a16:creationId xmlns:a16="http://schemas.microsoft.com/office/drawing/2014/main" id="{D8D899AD-B60E-394F-AEF4-D586A9104EFE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3927973" y="5336648"/>
              <a:ext cx="1650680" cy="305682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66530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741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7954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79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8" name="Table 167">
                <a:extLst>
                  <a:ext uri="{FF2B5EF4-FFF2-40B4-BE49-F238E27FC236}">
                    <a16:creationId xmlns:a16="http://schemas.microsoft.com/office/drawing/2014/main" id="{D8D899AD-B60E-394F-AEF4-D586A9104EFE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3927973" y="5336648"/>
              <a:ext cx="1650680" cy="305682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66530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741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7954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3"/>
                          <a:stretch>
                            <a:fillRect l="-1887" t="-4000" r="-1471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3"/>
                          <a:stretch>
                            <a:fillRect l="-122727" t="-4000" r="-772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3"/>
                          <a:stretch>
                            <a:fillRect l="-288235" t="-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169" name="Group 168">
            <a:extLst>
              <a:ext uri="{FF2B5EF4-FFF2-40B4-BE49-F238E27FC236}">
                <a16:creationId xmlns:a16="http://schemas.microsoft.com/office/drawing/2014/main" id="{AACF0AFA-DC36-1E4E-898D-96B04DDB48AC}"/>
              </a:ext>
            </a:extLst>
          </p:cNvPr>
          <p:cNvGrpSpPr/>
          <p:nvPr/>
        </p:nvGrpSpPr>
        <p:grpSpPr>
          <a:xfrm>
            <a:off x="2861424" y="4057392"/>
            <a:ext cx="1095517" cy="408247"/>
            <a:chOff x="4180114" y="3363230"/>
            <a:chExt cx="1096658" cy="408672"/>
          </a:xfrm>
        </p:grpSpPr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57C33F53-1F3F-0149-9917-87DE9B43504E}"/>
                </a:ext>
              </a:extLst>
            </p:cNvPr>
            <p:cNvCxnSpPr>
              <a:cxnSpLocks/>
              <a:endCxn id="172" idx="1"/>
            </p:cNvCxnSpPr>
            <p:nvPr/>
          </p:nvCxnSpPr>
          <p:spPr>
            <a:xfrm>
              <a:off x="4180114" y="3412671"/>
              <a:ext cx="796576" cy="135225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E44278F6-C16A-684B-8FD9-8F2FDDB60B6A}"/>
                </a:ext>
              </a:extLst>
            </p:cNvPr>
            <p:cNvCxnSpPr>
              <a:cxnSpLocks/>
              <a:endCxn id="172" idx="1"/>
            </p:cNvCxnSpPr>
            <p:nvPr/>
          </p:nvCxnSpPr>
          <p:spPr>
            <a:xfrm flipV="1">
              <a:off x="4180114" y="3547896"/>
              <a:ext cx="796576" cy="2240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B72EB389-1C49-EE48-9265-34F370823A48}"/>
                </a:ext>
              </a:extLst>
            </p:cNvPr>
            <p:cNvSpPr txBox="1"/>
            <p:nvPr/>
          </p:nvSpPr>
          <p:spPr>
            <a:xfrm>
              <a:off x="4976690" y="3363230"/>
              <a:ext cx="3000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sz="1798" b="1" dirty="0">
                  <a:solidFill>
                    <a:srgbClr val="FFC000"/>
                  </a:solidFill>
                </a:rPr>
                <a:t>+</a:t>
              </a:r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1FCCC28C-0FBE-0446-B9FD-9A4CF97F69D5}"/>
              </a:ext>
            </a:extLst>
          </p:cNvPr>
          <p:cNvGrpSpPr/>
          <p:nvPr/>
        </p:nvGrpSpPr>
        <p:grpSpPr>
          <a:xfrm>
            <a:off x="2861424" y="4676268"/>
            <a:ext cx="1095517" cy="408247"/>
            <a:chOff x="4180114" y="3363230"/>
            <a:chExt cx="1096658" cy="408672"/>
          </a:xfrm>
        </p:grpSpPr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DD37DC4E-EC61-104B-B501-923622F8E2CC}"/>
                </a:ext>
              </a:extLst>
            </p:cNvPr>
            <p:cNvCxnSpPr>
              <a:cxnSpLocks/>
              <a:endCxn id="176" idx="1"/>
            </p:cNvCxnSpPr>
            <p:nvPr/>
          </p:nvCxnSpPr>
          <p:spPr>
            <a:xfrm>
              <a:off x="4180114" y="3412671"/>
              <a:ext cx="796576" cy="135225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786C2571-BCE6-574B-A1B6-1F08E4D17A46}"/>
                </a:ext>
              </a:extLst>
            </p:cNvPr>
            <p:cNvCxnSpPr>
              <a:cxnSpLocks/>
              <a:endCxn id="176" idx="1"/>
            </p:cNvCxnSpPr>
            <p:nvPr/>
          </p:nvCxnSpPr>
          <p:spPr>
            <a:xfrm flipV="1">
              <a:off x="4180114" y="3547896"/>
              <a:ext cx="796576" cy="2240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A4751BDD-1FAC-A44F-8E5C-B4F3C91D8C57}"/>
                </a:ext>
              </a:extLst>
            </p:cNvPr>
            <p:cNvSpPr txBox="1"/>
            <p:nvPr/>
          </p:nvSpPr>
          <p:spPr>
            <a:xfrm>
              <a:off x="4976690" y="3363230"/>
              <a:ext cx="3000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sz="1798" b="1" dirty="0">
                  <a:solidFill>
                    <a:srgbClr val="FFC000"/>
                  </a:solidFill>
                </a:rPr>
                <a:t>+</a:t>
              </a:r>
            </a:p>
          </p:txBody>
        </p: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714F9C4A-C2C3-4241-9382-3F79512F6C9E}"/>
              </a:ext>
            </a:extLst>
          </p:cNvPr>
          <p:cNvGrpSpPr/>
          <p:nvPr/>
        </p:nvGrpSpPr>
        <p:grpSpPr>
          <a:xfrm>
            <a:off x="2861424" y="5293416"/>
            <a:ext cx="1095517" cy="408247"/>
            <a:chOff x="4180114" y="3363230"/>
            <a:chExt cx="1096658" cy="408672"/>
          </a:xfrm>
        </p:grpSpPr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ED19F87C-A838-6240-829B-9A7F9EF6F02B}"/>
                </a:ext>
              </a:extLst>
            </p:cNvPr>
            <p:cNvCxnSpPr>
              <a:cxnSpLocks/>
              <a:endCxn id="180" idx="1"/>
            </p:cNvCxnSpPr>
            <p:nvPr/>
          </p:nvCxnSpPr>
          <p:spPr>
            <a:xfrm>
              <a:off x="4180114" y="3412671"/>
              <a:ext cx="796576" cy="135225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50DD5DA4-0D07-B74A-B9D0-14599A0B2E49}"/>
                </a:ext>
              </a:extLst>
            </p:cNvPr>
            <p:cNvCxnSpPr>
              <a:cxnSpLocks/>
              <a:endCxn id="180" idx="1"/>
            </p:cNvCxnSpPr>
            <p:nvPr/>
          </p:nvCxnSpPr>
          <p:spPr>
            <a:xfrm flipV="1">
              <a:off x="4180114" y="3547896"/>
              <a:ext cx="796576" cy="2240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6844DFE0-FFFA-184D-A0F3-77716AF07823}"/>
                </a:ext>
              </a:extLst>
            </p:cNvPr>
            <p:cNvSpPr txBox="1"/>
            <p:nvPr/>
          </p:nvSpPr>
          <p:spPr>
            <a:xfrm>
              <a:off x="4976690" y="3363230"/>
              <a:ext cx="3000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sz="1798" b="1" dirty="0">
                  <a:solidFill>
                    <a:srgbClr val="FFC000"/>
                  </a:solidFill>
                </a:rPr>
                <a:t>+</a:t>
              </a:r>
            </a:p>
          </p:txBody>
        </p:sp>
      </p:grpSp>
      <p:sp>
        <p:nvSpPr>
          <p:cNvPr id="181" name="Rectangle 180">
            <a:extLst>
              <a:ext uri="{FF2B5EF4-FFF2-40B4-BE49-F238E27FC236}">
                <a16:creationId xmlns:a16="http://schemas.microsoft.com/office/drawing/2014/main" id="{B4F56441-108C-9946-A4D0-1D34DF87AA70}"/>
              </a:ext>
            </a:extLst>
          </p:cNvPr>
          <p:cNvSpPr/>
          <p:nvPr/>
        </p:nvSpPr>
        <p:spPr>
          <a:xfrm>
            <a:off x="633808" y="3964346"/>
            <a:ext cx="2207610" cy="617487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D47163F2-85C6-5945-9823-14E46387F81B}"/>
              </a:ext>
            </a:extLst>
          </p:cNvPr>
          <p:cNvSpPr/>
          <p:nvPr/>
        </p:nvSpPr>
        <p:spPr>
          <a:xfrm>
            <a:off x="632681" y="4573987"/>
            <a:ext cx="2207610" cy="617487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4FB4B765-BD63-5748-9E29-9DA6DCA77E10}"/>
              </a:ext>
            </a:extLst>
          </p:cNvPr>
          <p:cNvSpPr/>
          <p:nvPr/>
        </p:nvSpPr>
        <p:spPr>
          <a:xfrm>
            <a:off x="632680" y="5191474"/>
            <a:ext cx="2207610" cy="617487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8FF522-FE6F-DF4C-AB7B-F0BCF78559B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PGMs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597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6" grpId="0"/>
      <p:bldP spid="111" grpId="0" animBg="1"/>
      <p:bldP spid="181" grpId="0" animBg="1"/>
      <p:bldP spid="182" grpId="0" animBg="1"/>
      <p:bldP spid="18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B5EE6-83DC-0148-815C-F756815509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T. Braun - StaRAI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A74EA6-7322-F545-974A-815B9CCBB1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598">
                <a:latin typeface="Calibri" panose="020F0502020204030204" pitchFamily="34" charset="0"/>
                <a:cs typeface="Calibri" panose="020F0502020204030204" pitchFamily="34" charset="0"/>
              </a:rPr>
              <a:pPr/>
              <a:t>53</a:t>
            </a:fld>
            <a:r>
              <a:rPr lang="de-DE"/>
              <a:t> </a:t>
            </a:r>
            <a:endParaRPr lang="de-DE" sz="1399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E9A7548-B650-AE4D-911C-ED7758C7126D}"/>
                  </a:ext>
                </a:extLst>
              </p:cNvPr>
              <p:cNvSpPr/>
              <p:nvPr/>
            </p:nvSpPr>
            <p:spPr>
              <a:xfrm>
                <a:off x="219145" y="802121"/>
                <a:ext cx="1269539" cy="3689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798" i="1" dirty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1798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798" i="1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𝑇𝑟𝑎𝑣𝑒𝑙</m:t>
                          </m:r>
                        </m:e>
                      </m:d>
                    </m:oMath>
                  </m:oMathPara>
                </a14:m>
                <a:endParaRPr lang="de-DE" sz="1798" dirty="0"/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E9A7548-B650-AE4D-911C-ED7758C712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145" y="802121"/>
                <a:ext cx="1269539" cy="36894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5B55F67-C9C7-D84A-A622-2F717359A678}"/>
                  </a:ext>
                </a:extLst>
              </p:cNvPr>
              <p:cNvSpPr txBox="1"/>
              <p:nvPr/>
            </p:nvSpPr>
            <p:spPr>
              <a:xfrm>
                <a:off x="3890547" y="6297726"/>
                <a:ext cx="4410204" cy="3074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399" i="1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𝑁𝑎𝑡𝐷𝑖𝑠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𝐴𝑟𝑡𝑖𝑓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𝑆𝑖𝑐𝑘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𝑇𝑟𝑒𝑎𝑡</m:t>
                      </m:r>
                    </m:oMath>
                  </m:oMathPara>
                </a14:m>
                <a:endParaRPr lang="de-DE" sz="1399" i="1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5B55F67-C9C7-D84A-A622-2F717359A6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0547" y="6297726"/>
                <a:ext cx="4410204" cy="307457"/>
              </a:xfrm>
              <a:prstGeom prst="rect">
                <a:avLst/>
              </a:prstGeom>
              <a:blipFill>
                <a:blip r:embed="rId3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ED0ADD2E-BC20-D44A-A130-4CDBC6351D2F}"/>
                  </a:ext>
                </a:extLst>
              </p:cNvPr>
              <p:cNvSpPr/>
              <p:nvPr/>
            </p:nvSpPr>
            <p:spPr>
              <a:xfrm>
                <a:off x="531619" y="1216824"/>
                <a:ext cx="5770706" cy="7934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de-DE" sz="1798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sz="1798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sz="1798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sz="1798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 sz="1798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de-DE" sz="1798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798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nary>
                            <m:naryPr>
                              <m:chr m:val="∑"/>
                              <m:supHide m:val="on"/>
                              <m:ctrlPr>
                                <a:rPr lang="en-GB" sz="1798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sz="1798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de-DE" sz="1798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 sz="1798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sz="1798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798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de-DE" sz="1798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de-DE" sz="1798" i="1">
                                      <a:latin typeface="Cambria Math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sz="1798">
                                      <a:latin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de-DE" sz="179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798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d>
                                </m:e>
                              </m:nary>
                            </m:e>
                          </m:nary>
                          <m:sSubSup>
                            <m:sSubSupPr>
                              <m:ctrlPr>
                                <a:rPr lang="de-DE" sz="1798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798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sz="1798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23</m:t>
                              </m:r>
                            </m:sub>
                            <m:sup>
                              <m:r>
                                <a:rPr lang="de-DE" sz="1798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d>
                            <m:dPr>
                              <m:ctrlPr>
                                <a:rPr lang="de-DE" sz="1798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798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𝑇𝑟𝑎𝑣𝑒𝑙</m:t>
                              </m:r>
                              <m:r>
                                <a:rPr lang="de-DE" sz="1798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sz="1798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de-DE" sz="1798" dirty="0"/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ED0ADD2E-BC20-D44A-A130-4CDBC6351D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619" y="1216824"/>
                <a:ext cx="5770706" cy="793493"/>
              </a:xfrm>
              <a:prstGeom prst="rect">
                <a:avLst/>
              </a:prstGeom>
              <a:blipFill>
                <a:blip r:embed="rId4"/>
                <a:stretch>
                  <a:fillRect l="-5934" t="-120968" b="-1629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15A31CC3-3502-FB4A-8AED-20A24265F06F}"/>
              </a:ext>
            </a:extLst>
          </p:cNvPr>
          <p:cNvGrpSpPr/>
          <p:nvPr/>
        </p:nvGrpSpPr>
        <p:grpSpPr>
          <a:xfrm>
            <a:off x="9094808" y="260958"/>
            <a:ext cx="2902255" cy="2863609"/>
            <a:chOff x="5997173" y="3112968"/>
            <a:chExt cx="2905278" cy="2866592"/>
          </a:xfrm>
        </p:grpSpPr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81FE1C90-1F9E-F441-A87C-F04E1E15FA22}"/>
                </a:ext>
              </a:extLst>
            </p:cNvPr>
            <p:cNvGrpSpPr/>
            <p:nvPr/>
          </p:nvGrpSpPr>
          <p:grpSpPr>
            <a:xfrm>
              <a:off x="6171175" y="3314830"/>
              <a:ext cx="2575454" cy="2085179"/>
              <a:chOff x="5901425" y="2314993"/>
              <a:chExt cx="2575454" cy="2085179"/>
            </a:xfrm>
          </p:grpSpPr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D5EABFD5-9E22-EA44-A778-9C0BFF1A98C6}"/>
                  </a:ext>
                </a:extLst>
              </p:cNvPr>
              <p:cNvGrpSpPr/>
              <p:nvPr/>
            </p:nvGrpSpPr>
            <p:grpSpPr>
              <a:xfrm>
                <a:off x="5901425" y="2314993"/>
                <a:ext cx="2575454" cy="2085179"/>
                <a:chOff x="5863640" y="2314993"/>
                <a:chExt cx="2575454" cy="2085179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9" name="TextBox 118">
                      <a:extLst>
                        <a:ext uri="{FF2B5EF4-FFF2-40B4-BE49-F238E27FC236}">
                          <a16:creationId xmlns:a16="http://schemas.microsoft.com/office/drawing/2014/main" id="{AF7B291C-9548-8843-98FC-BE96358CB76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874644" y="2315730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marL="15859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sz="1798" b="0" i="1" smtClean="0">
                                <a:latin typeface="Cambria Math" panose="02040503050406030204" pitchFamily="18" charset="0"/>
                              </a:rPr>
                              <m:t>𝑁𝑎𝑡</m:t>
                            </m:r>
                          </m:oMath>
                        </m:oMathPara>
                      </a14:m>
                      <a:endParaRPr lang="en-GB" sz="1798" dirty="0"/>
                    </a:p>
                  </p:txBody>
                </p:sp>
              </mc:Choice>
              <mc:Fallback xmlns="">
                <p:sp>
                  <p:nvSpPr>
                    <p:cNvPr id="119" name="TextBox 118">
                      <a:extLst>
                        <a:ext uri="{FF2B5EF4-FFF2-40B4-BE49-F238E27FC236}">
                          <a16:creationId xmlns:a16="http://schemas.microsoft.com/office/drawing/2014/main" id="{AF7B291C-9548-8843-98FC-BE96358CB76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74644" y="2315730"/>
                      <a:ext cx="972000" cy="389513"/>
                    </a:xfrm>
                    <a:prstGeom prst="ellipse">
                      <a:avLst/>
                    </a:prstGeom>
                    <a:blipFill>
                      <a:blip r:embed="rId5"/>
                      <a:stretch>
                        <a:fillRect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0" name="TextBox 119">
                      <a:extLst>
                        <a:ext uri="{FF2B5EF4-FFF2-40B4-BE49-F238E27FC236}">
                          <a16:creationId xmlns:a16="http://schemas.microsoft.com/office/drawing/2014/main" id="{AECB0E5E-87C7-3B4E-8A93-1793CD2FCD2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863640" y="3638434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sz="1798" i="1">
                                <a:solidFill>
                                  <a:schemeClr val="bg2"/>
                                </a:solidFill>
                                <a:latin typeface="Cambria Math" charset="0"/>
                              </a:rPr>
                              <m:t>𝑇𝑟𝑎𝑣𝑒𝑙</m:t>
                            </m:r>
                          </m:oMath>
                        </m:oMathPara>
                      </a14:m>
                      <a:endParaRPr lang="en-GB" sz="1798" dirty="0"/>
                    </a:p>
                  </p:txBody>
                </p:sp>
              </mc:Choice>
              <mc:Fallback xmlns="">
                <p:sp>
                  <p:nvSpPr>
                    <p:cNvPr id="120" name="TextBox 119">
                      <a:extLst>
                        <a:ext uri="{FF2B5EF4-FFF2-40B4-BE49-F238E27FC236}">
                          <a16:creationId xmlns:a16="http://schemas.microsoft.com/office/drawing/2014/main" id="{AECB0E5E-87C7-3B4E-8A93-1793CD2FCD2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63640" y="3638434"/>
                      <a:ext cx="972000" cy="389513"/>
                    </a:xfrm>
                    <a:prstGeom prst="ellipse">
                      <a:avLst/>
                    </a:prstGeom>
                    <a:blipFill>
                      <a:blip r:embed="rId18"/>
                      <a:stretch>
                        <a:fillRect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21" name="Straight Connector 120">
                  <a:extLst>
                    <a:ext uri="{FF2B5EF4-FFF2-40B4-BE49-F238E27FC236}">
                      <a16:creationId xmlns:a16="http://schemas.microsoft.com/office/drawing/2014/main" id="{AB8198ED-0BAB-8247-880D-D6CF2073E55A}"/>
                    </a:ext>
                  </a:extLst>
                </p:cNvPr>
                <p:cNvCxnSpPr>
                  <a:cxnSpLocks/>
                  <a:stCxn id="120" idx="5"/>
                  <a:endCxn id="140" idx="1"/>
                </p:cNvCxnSpPr>
                <p:nvPr/>
              </p:nvCxnSpPr>
              <p:spPr>
                <a:xfrm>
                  <a:off x="6693294" y="3970904"/>
                  <a:ext cx="399901" cy="22134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>
                  <a:extLst>
                    <a:ext uri="{FF2B5EF4-FFF2-40B4-BE49-F238E27FC236}">
                      <a16:creationId xmlns:a16="http://schemas.microsoft.com/office/drawing/2014/main" id="{F0DDCCA5-AAA6-384F-BB4F-E3F9835654C0}"/>
                    </a:ext>
                  </a:extLst>
                </p:cNvPr>
                <p:cNvCxnSpPr>
                  <a:cxnSpLocks/>
                  <a:stCxn id="140" idx="0"/>
                  <a:endCxn id="133" idx="4"/>
                </p:cNvCxnSpPr>
                <p:nvPr/>
              </p:nvCxnSpPr>
              <p:spPr>
                <a:xfrm flipV="1">
                  <a:off x="7165195" y="3638434"/>
                  <a:ext cx="0" cy="4818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23" name="Group 122">
                  <a:extLst>
                    <a:ext uri="{FF2B5EF4-FFF2-40B4-BE49-F238E27FC236}">
                      <a16:creationId xmlns:a16="http://schemas.microsoft.com/office/drawing/2014/main" id="{DB6A5FB0-AACB-A44C-9D37-9CA073784FC4}"/>
                    </a:ext>
                  </a:extLst>
                </p:cNvPr>
                <p:cNvGrpSpPr/>
                <p:nvPr/>
              </p:nvGrpSpPr>
              <p:grpSpPr>
                <a:xfrm>
                  <a:off x="7061843" y="2615881"/>
                  <a:ext cx="963251" cy="902756"/>
                  <a:chOff x="7061843" y="2615881"/>
                  <a:chExt cx="963251" cy="902756"/>
                </a:xfrm>
              </p:grpSpPr>
              <p:sp>
                <p:nvSpPr>
                  <p:cNvPr id="142" name="Rectangle 141">
                    <a:extLst>
                      <a:ext uri="{FF2B5EF4-FFF2-40B4-BE49-F238E27FC236}">
                        <a16:creationId xmlns:a16="http://schemas.microsoft.com/office/drawing/2014/main" id="{023C6A07-4AE7-1D4D-9B4F-72D336122999}"/>
                      </a:ext>
                    </a:extLst>
                  </p:cNvPr>
                  <p:cNvSpPr/>
                  <p:nvPr/>
                </p:nvSpPr>
                <p:spPr>
                  <a:xfrm>
                    <a:off x="7881094" y="3374637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98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43" name="TextBox 142">
                        <a:extLst>
                          <a:ext uri="{FF2B5EF4-FFF2-40B4-BE49-F238E27FC236}">
                            <a16:creationId xmlns:a16="http://schemas.microsoft.com/office/drawing/2014/main" id="{118A2A55-EFC0-9741-8150-902A3C73AE6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061843" y="2615881"/>
                        <a:ext cx="190052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399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399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399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sz="1399" dirty="0"/>
                      </a:p>
                    </p:txBody>
                  </p:sp>
                </mc:Choice>
                <mc:Fallback xmlns="">
                  <p:sp>
                    <p:nvSpPr>
                      <p:cNvPr id="113" name="TextBox 112">
                        <a:extLst>
                          <a:ext uri="{FF2B5EF4-FFF2-40B4-BE49-F238E27FC236}">
                            <a16:creationId xmlns:a16="http://schemas.microsoft.com/office/drawing/2014/main" id="{067500F4-6D6E-E240-BAF7-411FF819E0B9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061843" y="2615881"/>
                        <a:ext cx="190052" cy="215444"/>
                      </a:xfrm>
                      <a:prstGeom prst="rect">
                        <a:avLst/>
                      </a:prstGeom>
                      <a:blipFill>
                        <a:blip r:embed="rId19"/>
                        <a:stretch>
                          <a:fillRect l="-40000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72A45F59-77C8-2040-84E4-E9579DF2D147}"/>
                    </a:ext>
                  </a:extLst>
                </p:cNvPr>
                <p:cNvSpPr/>
                <p:nvPr/>
              </p:nvSpPr>
              <p:spPr>
                <a:xfrm>
                  <a:off x="7093195" y="4120249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/>
                </a:p>
              </p:txBody>
            </p:sp>
            <p:cxnSp>
              <p:nvCxnSpPr>
                <p:cNvPr id="125" name="Straight Connector 124">
                  <a:extLst>
                    <a:ext uri="{FF2B5EF4-FFF2-40B4-BE49-F238E27FC236}">
                      <a16:creationId xmlns:a16="http://schemas.microsoft.com/office/drawing/2014/main" id="{A625EDBB-2303-C543-AE54-5831E879E378}"/>
                    </a:ext>
                  </a:extLst>
                </p:cNvPr>
                <p:cNvCxnSpPr>
                  <a:cxnSpLocks/>
                  <a:stCxn id="133" idx="0"/>
                  <a:endCxn id="138" idx="2"/>
                </p:cNvCxnSpPr>
                <p:nvPr/>
              </p:nvCxnSpPr>
              <p:spPr>
                <a:xfrm flipV="1">
                  <a:off x="7165195" y="3016120"/>
                  <a:ext cx="0" cy="23280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1CA82F33-B3A9-D143-8250-CCC101E2A17E}"/>
                    </a:ext>
                  </a:extLst>
                </p:cNvPr>
                <p:cNvCxnSpPr>
                  <a:cxnSpLocks/>
                  <a:stCxn id="138" idx="1"/>
                  <a:endCxn id="119" idx="5"/>
                </p:cNvCxnSpPr>
                <p:nvPr/>
              </p:nvCxnSpPr>
              <p:spPr>
                <a:xfrm flipH="1" flipV="1">
                  <a:off x="6704298" y="2648200"/>
                  <a:ext cx="388897" cy="29592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20E77779-F554-AD43-A856-ED13B608560D}"/>
                    </a:ext>
                  </a:extLst>
                </p:cNvPr>
                <p:cNvCxnSpPr>
                  <a:cxnSpLocks/>
                  <a:stCxn id="132" idx="3"/>
                  <a:endCxn id="138" idx="3"/>
                </p:cNvCxnSpPr>
                <p:nvPr/>
              </p:nvCxnSpPr>
              <p:spPr>
                <a:xfrm flipH="1">
                  <a:off x="7237195" y="2647463"/>
                  <a:ext cx="372245" cy="29665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30" name="Group 129">
                  <a:extLst>
                    <a:ext uri="{FF2B5EF4-FFF2-40B4-BE49-F238E27FC236}">
                      <a16:creationId xmlns:a16="http://schemas.microsoft.com/office/drawing/2014/main" id="{DCEF9563-68BB-1E4C-924E-CAF378C6886F}"/>
                    </a:ext>
                  </a:extLst>
                </p:cNvPr>
                <p:cNvGrpSpPr/>
                <p:nvPr/>
              </p:nvGrpSpPr>
              <p:grpSpPr>
                <a:xfrm>
                  <a:off x="7093195" y="2872120"/>
                  <a:ext cx="1196348" cy="676957"/>
                  <a:chOff x="7093195" y="2872120"/>
                  <a:chExt cx="1196348" cy="676957"/>
                </a:xfrm>
              </p:grpSpPr>
              <p:sp>
                <p:nvSpPr>
                  <p:cNvPr id="138" name="Rectangle 137">
                    <a:extLst>
                      <a:ext uri="{FF2B5EF4-FFF2-40B4-BE49-F238E27FC236}">
                        <a16:creationId xmlns:a16="http://schemas.microsoft.com/office/drawing/2014/main" id="{79B33E30-B6E9-7C45-B1C5-625115A199F0}"/>
                      </a:ext>
                    </a:extLst>
                  </p:cNvPr>
                  <p:cNvSpPr/>
                  <p:nvPr/>
                </p:nvSpPr>
                <p:spPr>
                  <a:xfrm>
                    <a:off x="7093195" y="2872120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98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39" name="TextBox 138">
                        <a:extLst>
                          <a:ext uri="{FF2B5EF4-FFF2-40B4-BE49-F238E27FC236}">
                            <a16:creationId xmlns:a16="http://schemas.microsoft.com/office/drawing/2014/main" id="{8D4AF597-19E5-544B-B0AB-1719B6B0CAB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095324" y="3333633"/>
                        <a:ext cx="194219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399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399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399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sz="1399" dirty="0"/>
                      </a:p>
                    </p:txBody>
                  </p:sp>
                </mc:Choice>
                <mc:Fallback xmlns="">
                  <p:sp>
                    <p:nvSpPr>
                      <p:cNvPr id="105" name="TextBox 104">
                        <a:extLst>
                          <a:ext uri="{FF2B5EF4-FFF2-40B4-BE49-F238E27FC236}">
                            <a16:creationId xmlns:a16="http://schemas.microsoft.com/office/drawing/2014/main" id="{AD0C8622-B55E-5F48-82A5-9100A8EBAEC5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8095324" y="3333633"/>
                        <a:ext cx="194219" cy="215444"/>
                      </a:xfrm>
                      <a:prstGeom prst="rect">
                        <a:avLst/>
                      </a:prstGeom>
                      <a:blipFill>
                        <a:blip r:embed="rId7"/>
                        <a:stretch>
                          <a:fillRect l="-31250" r="-6250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7" name="TextBox 136">
                      <a:extLst>
                        <a:ext uri="{FF2B5EF4-FFF2-40B4-BE49-F238E27FC236}">
                          <a16:creationId xmlns:a16="http://schemas.microsoft.com/office/drawing/2014/main" id="{AE671D95-1438-3B43-8330-488375487FA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250473" y="4184728"/>
                      <a:ext cx="269561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de-DE" sz="1399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sz="1399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399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23</m:t>
                                </m:r>
                              </m:sub>
                              <m:sup>
                                <m:r>
                                  <a:rPr lang="de-DE" sz="1399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37" name="TextBox 136">
                      <a:extLst>
                        <a:ext uri="{FF2B5EF4-FFF2-40B4-BE49-F238E27FC236}">
                          <a16:creationId xmlns:a16="http://schemas.microsoft.com/office/drawing/2014/main" id="{AE671D95-1438-3B43-8330-488375487FA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250473" y="4184728"/>
                      <a:ext cx="269561" cy="215444"/>
                    </a:xfrm>
                    <a:prstGeom prst="rect">
                      <a:avLst/>
                    </a:prstGeom>
                    <a:blipFill>
                      <a:blip r:embed="rId20"/>
                      <a:stretch>
                        <a:fillRect l="-28571" r="-4762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2" name="TextBox 131">
                      <a:extLst>
                        <a:ext uri="{FF2B5EF4-FFF2-40B4-BE49-F238E27FC236}">
                          <a16:creationId xmlns:a16="http://schemas.microsoft.com/office/drawing/2014/main" id="{A50CBB70-B60D-5B4A-98AD-686B56704AF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67094" y="2314993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sz="1798" b="0" i="1" smtClean="0">
                                <a:latin typeface="Cambria Math" panose="02040503050406030204" pitchFamily="18" charset="0"/>
                              </a:rPr>
                              <m:t>𝐴𝑐𝑐</m:t>
                            </m:r>
                          </m:oMath>
                        </m:oMathPara>
                      </a14:m>
                      <a:endParaRPr lang="en-GB" sz="1798" dirty="0"/>
                    </a:p>
                  </p:txBody>
                </p:sp>
              </mc:Choice>
              <mc:Fallback xmlns="">
                <p:sp>
                  <p:nvSpPr>
                    <p:cNvPr id="132" name="TextBox 131">
                      <a:extLst>
                        <a:ext uri="{FF2B5EF4-FFF2-40B4-BE49-F238E27FC236}">
                          <a16:creationId xmlns:a16="http://schemas.microsoft.com/office/drawing/2014/main" id="{A50CBB70-B60D-5B4A-98AD-686B56704AF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67094" y="2314993"/>
                      <a:ext cx="972000" cy="389513"/>
                    </a:xfrm>
                    <a:prstGeom prst="ellipse">
                      <a:avLst/>
                    </a:prstGeom>
                    <a:blipFill>
                      <a:blip r:embed="rId21"/>
                      <a:stretch>
                        <a:fillRect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3" name="TextBox 132">
                      <a:extLst>
                        <a:ext uri="{FF2B5EF4-FFF2-40B4-BE49-F238E27FC236}">
                          <a16:creationId xmlns:a16="http://schemas.microsoft.com/office/drawing/2014/main" id="{92D0CBE9-2D72-1A4B-8CCB-C24656E3C1D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79195" y="3248921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sz="1798" i="1">
                                <a:latin typeface="Cambria Math" charset="0"/>
                              </a:rPr>
                              <m:t>𝐸𝑝𝑖𝑑</m:t>
                            </m:r>
                          </m:oMath>
                        </m:oMathPara>
                      </a14:m>
                      <a:endParaRPr lang="en-GB" sz="1798" dirty="0"/>
                    </a:p>
                  </p:txBody>
                </p:sp>
              </mc:Choice>
              <mc:Fallback xmlns="">
                <p:sp>
                  <p:nvSpPr>
                    <p:cNvPr id="90" name="TextBox 89">
                      <a:extLst>
                        <a:ext uri="{FF2B5EF4-FFF2-40B4-BE49-F238E27FC236}">
                          <a16:creationId xmlns:a16="http://schemas.microsoft.com/office/drawing/2014/main" id="{8B0FACB7-0AC2-9F4C-B62D-C6F7DCB4AF5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79195" y="3248921"/>
                      <a:ext cx="972000" cy="389513"/>
                    </a:xfrm>
                    <a:prstGeom prst="ellipse">
                      <a:avLst/>
                    </a:prstGeom>
                    <a:blipFill>
                      <a:blip r:embed="rId11"/>
                      <a:stretch>
                        <a:fillRect b="-6061"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A3879A3E-7F0C-C84F-BD8E-80869E937EF1}"/>
                  </a:ext>
                </a:extLst>
              </p:cNvPr>
              <p:cNvCxnSpPr>
                <a:cxnSpLocks/>
                <a:stCxn id="133" idx="6"/>
                <a:endCxn id="142" idx="1"/>
              </p:cNvCxnSpPr>
              <p:nvPr/>
            </p:nvCxnSpPr>
            <p:spPr>
              <a:xfrm>
                <a:off x="7688980" y="3443678"/>
                <a:ext cx="229899" cy="295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2296C95F-7A53-D840-818F-07DF8AC28654}"/>
                </a:ext>
              </a:extLst>
            </p:cNvPr>
            <p:cNvSpPr/>
            <p:nvPr/>
          </p:nvSpPr>
          <p:spPr>
            <a:xfrm>
              <a:off x="5997173" y="3112968"/>
              <a:ext cx="2905278" cy="2866592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798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8F31A7A1-043C-D948-898A-E004B8A337E7}"/>
                  </a:ext>
                </a:extLst>
              </p:cNvPr>
              <p:cNvSpPr/>
              <p:nvPr/>
            </p:nvSpPr>
            <p:spPr>
              <a:xfrm>
                <a:off x="527073" y="2015375"/>
                <a:ext cx="5705096" cy="7934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de-DE" sz="1798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sz="1798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sz="1798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sz="1798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 sz="1798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de-DE" sz="1798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798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sSubSup>
                            <m:sSubSupPr>
                              <m:ctrlPr>
                                <a:rPr lang="de-DE" sz="1798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798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sz="1798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23</m:t>
                              </m:r>
                            </m:sub>
                            <m:sup>
                              <m:r>
                                <a:rPr lang="de-DE" sz="1798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d>
                            <m:dPr>
                              <m:ctrlPr>
                                <a:rPr lang="de-DE" sz="1798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798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𝑇𝑟𝑎𝑣𝑒𝑙</m:t>
                              </m:r>
                              <m:r>
                                <a:rPr lang="de-DE" sz="1798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sz="1798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nary>
                            <m:naryPr>
                              <m:chr m:val="∑"/>
                              <m:supHide m:val="on"/>
                              <m:ctrlPr>
                                <a:rPr lang="en-GB" sz="1798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sz="1798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de-DE" sz="1798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 sz="1798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sz="1798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798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de-DE" sz="1798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de-DE" sz="1798" i="1">
                                      <a:latin typeface="Cambria Math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sz="1798">
                                      <a:latin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de-DE" sz="179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798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d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de-DE" sz="1798" dirty="0"/>
              </a:p>
            </p:txBody>
          </p:sp>
        </mc:Choice>
        <mc:Fallback xmlns=""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8F31A7A1-043C-D948-898A-E004B8A337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073" y="2015375"/>
                <a:ext cx="5705096" cy="793493"/>
              </a:xfrm>
              <a:prstGeom prst="rect">
                <a:avLst/>
              </a:prstGeom>
              <a:blipFill>
                <a:blip r:embed="rId22"/>
                <a:stretch>
                  <a:fillRect l="-6222" t="-117460" b="-1603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4" name="Group 73">
            <a:extLst>
              <a:ext uri="{FF2B5EF4-FFF2-40B4-BE49-F238E27FC236}">
                <a16:creationId xmlns:a16="http://schemas.microsoft.com/office/drawing/2014/main" id="{C5BFA5CF-F47C-9A44-A884-79DCD602611F}"/>
              </a:ext>
            </a:extLst>
          </p:cNvPr>
          <p:cNvGrpSpPr/>
          <p:nvPr/>
        </p:nvGrpSpPr>
        <p:grpSpPr>
          <a:xfrm>
            <a:off x="9258366" y="3317596"/>
            <a:ext cx="2572774" cy="2588388"/>
            <a:chOff x="5901425" y="2314993"/>
            <a:chExt cx="2575454" cy="2591084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F6FDC671-0DBA-C547-A354-68EE11C2466A}"/>
                </a:ext>
              </a:extLst>
            </p:cNvPr>
            <p:cNvGrpSpPr/>
            <p:nvPr/>
          </p:nvGrpSpPr>
          <p:grpSpPr>
            <a:xfrm>
              <a:off x="5901425" y="2314993"/>
              <a:ext cx="2575454" cy="2591084"/>
              <a:chOff x="5863640" y="2314993"/>
              <a:chExt cx="2575454" cy="259108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8" name="TextBox 77">
                    <a:extLst>
                      <a:ext uri="{FF2B5EF4-FFF2-40B4-BE49-F238E27FC236}">
                        <a16:creationId xmlns:a16="http://schemas.microsoft.com/office/drawing/2014/main" id="{C8759666-C24A-5842-A046-CF4F0540713F}"/>
                      </a:ext>
                    </a:extLst>
                  </p:cNvPr>
                  <p:cNvSpPr txBox="1"/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5859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b="0" i="1" smtClean="0">
                              <a:latin typeface="Cambria Math" panose="02040503050406030204" pitchFamily="18" charset="0"/>
                            </a:rPr>
                            <m:t>𝑁𝑎𝑡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78" name="TextBox 77">
                    <a:extLst>
                      <a:ext uri="{FF2B5EF4-FFF2-40B4-BE49-F238E27FC236}">
                        <a16:creationId xmlns:a16="http://schemas.microsoft.com/office/drawing/2014/main" id="{C8759666-C24A-5842-A046-CF4F0540713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blipFill>
                    <a:blip r:embed="rId23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9" name="TextBox 78">
                    <a:extLst>
                      <a:ext uri="{FF2B5EF4-FFF2-40B4-BE49-F238E27FC236}">
                        <a16:creationId xmlns:a16="http://schemas.microsoft.com/office/drawing/2014/main" id="{A2D96459-8912-C14A-A730-B8A8ED9A811D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i="1">
                              <a:solidFill>
                                <a:schemeClr val="bg2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79" name="TextBox 78">
                    <a:extLst>
                      <a:ext uri="{FF2B5EF4-FFF2-40B4-BE49-F238E27FC236}">
                        <a16:creationId xmlns:a16="http://schemas.microsoft.com/office/drawing/2014/main" id="{A2D96459-8912-C14A-A730-B8A8ED9A811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blipFill>
                    <a:blip r:embed="rId24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47AC898D-9B76-3543-BF78-232142FC1C35}"/>
                  </a:ext>
                </a:extLst>
              </p:cNvPr>
              <p:cNvCxnSpPr>
                <a:cxnSpLocks/>
                <a:stCxn id="79" idx="5"/>
                <a:endCxn id="83" idx="1"/>
              </p:cNvCxnSpPr>
              <p:nvPr/>
            </p:nvCxnSpPr>
            <p:spPr>
              <a:xfrm>
                <a:off x="6693294" y="3970904"/>
                <a:ext cx="399901" cy="2213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338507DD-4BAB-FF49-B625-30CB264B1534}"/>
                  </a:ext>
                </a:extLst>
              </p:cNvPr>
              <p:cNvCxnSpPr>
                <a:cxnSpLocks/>
                <a:stCxn id="83" idx="0"/>
                <a:endCxn id="90" idx="4"/>
              </p:cNvCxnSpPr>
              <p:nvPr/>
            </p:nvCxnSpPr>
            <p:spPr>
              <a:xfrm flipV="1">
                <a:off x="7165195" y="3638434"/>
                <a:ext cx="0" cy="48181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959F3130-5FC5-D14D-9EAF-0C10D4868D75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902756"/>
                <a:chOff x="7061843" y="2615881"/>
                <a:chExt cx="963251" cy="902756"/>
              </a:xfrm>
            </p:grpSpPr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60D57ECE-0C3E-4B46-B7AA-B47F4E6E2B9D}"/>
                    </a:ext>
                  </a:extLst>
                </p:cNvPr>
                <p:cNvSpPr/>
                <p:nvPr/>
              </p:nvSpPr>
              <p:spPr>
                <a:xfrm>
                  <a:off x="7881094" y="337463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6" name="TextBox 95">
                      <a:extLst>
                        <a:ext uri="{FF2B5EF4-FFF2-40B4-BE49-F238E27FC236}">
                          <a16:creationId xmlns:a16="http://schemas.microsoft.com/office/drawing/2014/main" id="{543538AD-8C29-0A47-88C8-8E7B8C71B32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13" name="TextBox 112">
                      <a:extLst>
                        <a:ext uri="{FF2B5EF4-FFF2-40B4-BE49-F238E27FC236}">
                          <a16:creationId xmlns:a16="http://schemas.microsoft.com/office/drawing/2014/main" id="{067500F4-6D6E-E240-BAF7-411FF819E0B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 l="-4000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BCA10D91-784F-AE4C-B8B3-21CC4432F29B}"/>
                  </a:ext>
                </a:extLst>
              </p:cNvPr>
              <p:cNvSpPr/>
              <p:nvPr/>
            </p:nvSpPr>
            <p:spPr>
              <a:xfrm>
                <a:off x="7093195" y="4120249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798"/>
              </a:p>
            </p:txBody>
          </p: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A6A5F51F-401A-C44D-995A-862905547284}"/>
                  </a:ext>
                </a:extLst>
              </p:cNvPr>
              <p:cNvCxnSpPr>
                <a:cxnSpLocks/>
                <a:stCxn id="90" idx="0"/>
                <a:endCxn id="93" idx="2"/>
              </p:cNvCxnSpPr>
              <p:nvPr/>
            </p:nvCxnSpPr>
            <p:spPr>
              <a:xfrm flipV="1">
                <a:off x="7165195" y="3016120"/>
                <a:ext cx="0" cy="232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252FBA5C-0F12-4841-8E4B-AB6CA3BD65D1}"/>
                  </a:ext>
                </a:extLst>
              </p:cNvPr>
              <p:cNvCxnSpPr>
                <a:cxnSpLocks/>
                <a:stCxn id="93" idx="1"/>
                <a:endCxn id="78" idx="5"/>
              </p:cNvCxnSpPr>
              <p:nvPr/>
            </p:nvCxnSpPr>
            <p:spPr>
              <a:xfrm flipH="1" flipV="1">
                <a:off x="6704298" y="2648200"/>
                <a:ext cx="388897" cy="2959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1B2CE477-323E-6543-813F-28096678B209}"/>
                  </a:ext>
                </a:extLst>
              </p:cNvPr>
              <p:cNvCxnSpPr>
                <a:cxnSpLocks/>
                <a:stCxn id="89" idx="3"/>
                <a:endCxn id="93" idx="3"/>
              </p:cNvCxnSpPr>
              <p:nvPr/>
            </p:nvCxnSpPr>
            <p:spPr>
              <a:xfrm flipH="1">
                <a:off x="7237195" y="2647463"/>
                <a:ext cx="372245" cy="2966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DCCE454D-8AB8-F247-AD13-C341C799C228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196348" cy="676957"/>
                <a:chOff x="7093195" y="2872120"/>
                <a:chExt cx="1196348" cy="676957"/>
              </a:xfrm>
            </p:grpSpPr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2817A691-6C71-6741-8641-3848848E5134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4" name="TextBox 93">
                      <a:extLst>
                        <a:ext uri="{FF2B5EF4-FFF2-40B4-BE49-F238E27FC236}">
                          <a16:creationId xmlns:a16="http://schemas.microsoft.com/office/drawing/2014/main" id="{B1760273-315F-7B48-8454-D23541D37D3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AD0C8622-B55E-5F48-82A5-9100A8EBAEC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8" name="TextBox 87">
                    <a:extLst>
                      <a:ext uri="{FF2B5EF4-FFF2-40B4-BE49-F238E27FC236}">
                        <a16:creationId xmlns:a16="http://schemas.microsoft.com/office/drawing/2014/main" id="{D92C0EB1-7952-2B41-B87F-4C7E236335DD}"/>
                      </a:ext>
                    </a:extLst>
                  </p:cNvPr>
                  <p:cNvSpPr txBox="1"/>
                  <p:nvPr/>
                </p:nvSpPr>
                <p:spPr>
                  <a:xfrm>
                    <a:off x="7250473" y="4184728"/>
                    <a:ext cx="269561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399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399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399" i="1">
                                  <a:latin typeface="Cambria Math" panose="02040503050406030204" pitchFamily="18" charset="0"/>
                                </a:rPr>
                                <m:t>23</m:t>
                              </m:r>
                            </m:sub>
                          </m:sSub>
                        </m:oMath>
                      </m:oMathPara>
                    </a14:m>
                    <a:endParaRPr lang="en-GB" sz="1399" dirty="0"/>
                  </a:p>
                </p:txBody>
              </p:sp>
            </mc:Choice>
            <mc:Fallback xmlns="">
              <p:sp>
                <p:nvSpPr>
                  <p:cNvPr id="88" name="TextBox 87">
                    <a:extLst>
                      <a:ext uri="{FF2B5EF4-FFF2-40B4-BE49-F238E27FC236}">
                        <a16:creationId xmlns:a16="http://schemas.microsoft.com/office/drawing/2014/main" id="{D92C0EB1-7952-2B41-B87F-4C7E236335D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50473" y="4184728"/>
                    <a:ext cx="269561" cy="215444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 l="-22727" r="-4545" b="-35294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9" name="TextBox 88">
                    <a:extLst>
                      <a:ext uri="{FF2B5EF4-FFF2-40B4-BE49-F238E27FC236}">
                        <a16:creationId xmlns:a16="http://schemas.microsoft.com/office/drawing/2014/main" id="{8E2D2E5B-5D6B-C347-A7DF-FF1FAA60EF9B}"/>
                      </a:ext>
                    </a:extLst>
                  </p:cNvPr>
                  <p:cNvSpPr txBox="1"/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b="0" i="1" smtClean="0">
                              <a:latin typeface="Cambria Math" panose="02040503050406030204" pitchFamily="18" charset="0"/>
                            </a:rPr>
                            <m:t>𝐴𝑐𝑐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89" name="TextBox 88">
                    <a:extLst>
                      <a:ext uri="{FF2B5EF4-FFF2-40B4-BE49-F238E27FC236}">
                        <a16:creationId xmlns:a16="http://schemas.microsoft.com/office/drawing/2014/main" id="{8E2D2E5B-5D6B-C347-A7DF-FF1FAA60EF9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blipFill>
                    <a:blip r:embed="rId26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3B59F865-797E-C941-A909-32F9B7F89DED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i="1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8B0FACB7-0AC2-9F4C-B62D-C6F7DCB4AF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1" name="TextBox 90">
                    <a:extLst>
                      <a:ext uri="{FF2B5EF4-FFF2-40B4-BE49-F238E27FC236}">
                        <a16:creationId xmlns:a16="http://schemas.microsoft.com/office/drawing/2014/main" id="{8D676AFC-9F77-224E-B050-A79A4BE85D14}"/>
                      </a:ext>
                    </a:extLst>
                  </p:cNvPr>
                  <p:cNvSpPr txBox="1"/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i="1">
                              <a:latin typeface="Cambria Math" charset="0"/>
                            </a:rPr>
                            <m:t>𝑆𝑖</m:t>
                          </m:r>
                          <m:r>
                            <a:rPr lang="de-DE" sz="1798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de-DE" sz="1798" i="1">
                              <a:latin typeface="Cambria Math" charset="0"/>
                            </a:rPr>
                            <m:t>𝑘</m:t>
                          </m:r>
                        </m:oMath>
                      </m:oMathPara>
                    </a14:m>
                    <a:endParaRPr lang="en-GB" sz="1798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TextBox 106">
                    <a:extLst>
                      <a:ext uri="{FF2B5EF4-FFF2-40B4-BE49-F238E27FC236}">
                        <a16:creationId xmlns:a16="http://schemas.microsoft.com/office/drawing/2014/main" id="{1B922C89-29BC-5249-924E-887156247A6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blipFill>
                    <a:blip r:embed="rId27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FF6823F7-53C3-2041-869F-2E9D5A14AD0C}"/>
                  </a:ext>
                </a:extLst>
              </p:cNvPr>
              <p:cNvCxnSpPr>
                <a:cxnSpLocks/>
                <a:stCxn id="83" idx="2"/>
                <a:endCxn id="91" idx="0"/>
              </p:cNvCxnSpPr>
              <p:nvPr/>
            </p:nvCxnSpPr>
            <p:spPr>
              <a:xfrm flipH="1">
                <a:off x="7163998" y="4264249"/>
                <a:ext cx="1197" cy="25231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35F17C1D-76DA-0544-B91D-B6397A675FD0}"/>
                </a:ext>
              </a:extLst>
            </p:cNvPr>
            <p:cNvCxnSpPr>
              <a:cxnSpLocks/>
              <a:stCxn id="90" idx="6"/>
              <a:endCxn id="95" idx="1"/>
            </p:cNvCxnSpPr>
            <p:nvPr/>
          </p:nvCxnSpPr>
          <p:spPr>
            <a:xfrm>
              <a:off x="7688980" y="3443678"/>
              <a:ext cx="229899" cy="29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" name="Curved Connector 2">
            <a:extLst>
              <a:ext uri="{FF2B5EF4-FFF2-40B4-BE49-F238E27FC236}">
                <a16:creationId xmlns:a16="http://schemas.microsoft.com/office/drawing/2014/main" id="{6C51168E-CB9D-324A-8B00-069397617D44}"/>
              </a:ext>
            </a:extLst>
          </p:cNvPr>
          <p:cNvCxnSpPr>
            <a:cxnSpLocks/>
          </p:cNvCxnSpPr>
          <p:nvPr/>
        </p:nvCxnSpPr>
        <p:spPr>
          <a:xfrm rot="10800000" flipV="1">
            <a:off x="3379620" y="1692763"/>
            <a:ext cx="1613898" cy="619808"/>
          </a:xfrm>
          <a:prstGeom prst="curvedConnector2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FF58F2-45A8-A24C-99AE-93827F32436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PGMs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99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B5EE6-83DC-0148-815C-F756815509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T. Braun - StaRAI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A74EA6-7322-F545-974A-815B9CCBB1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598">
                <a:latin typeface="Calibri" panose="020F0502020204030204" pitchFamily="34" charset="0"/>
                <a:cs typeface="Calibri" panose="020F0502020204030204" pitchFamily="34" charset="0"/>
              </a:rPr>
              <a:pPr/>
              <a:t>54</a:t>
            </a:fld>
            <a:r>
              <a:rPr lang="de-DE"/>
              <a:t> </a:t>
            </a:r>
            <a:endParaRPr lang="de-DE" sz="1399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E9A7548-B650-AE4D-911C-ED7758C7126D}"/>
                  </a:ext>
                </a:extLst>
              </p:cNvPr>
              <p:cNvSpPr/>
              <p:nvPr/>
            </p:nvSpPr>
            <p:spPr>
              <a:xfrm>
                <a:off x="219145" y="802121"/>
                <a:ext cx="1269539" cy="3689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798" i="1" dirty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1798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798" i="1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𝑇𝑟𝑎𝑣𝑒𝑙</m:t>
                          </m:r>
                        </m:e>
                      </m:d>
                    </m:oMath>
                  </m:oMathPara>
                </a14:m>
                <a:endParaRPr lang="de-DE" sz="1798" dirty="0"/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E9A7548-B650-AE4D-911C-ED7758C712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145" y="802121"/>
                <a:ext cx="1269539" cy="36894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5B55F67-C9C7-D84A-A622-2F717359A678}"/>
                  </a:ext>
                </a:extLst>
              </p:cNvPr>
              <p:cNvSpPr txBox="1"/>
              <p:nvPr/>
            </p:nvSpPr>
            <p:spPr>
              <a:xfrm>
                <a:off x="3890547" y="6297726"/>
                <a:ext cx="4410204" cy="3074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399" i="1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𝑁𝑎𝑡𝐷𝑖𝑠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𝐴𝑟𝑡𝑖𝑓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𝑆𝑖𝑐𝑘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𝑇𝑟𝑒𝑎𝑡</m:t>
                      </m:r>
                    </m:oMath>
                  </m:oMathPara>
                </a14:m>
                <a:endParaRPr lang="de-DE" sz="1399" i="1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5B55F67-C9C7-D84A-A622-2F717359A6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0547" y="6297726"/>
                <a:ext cx="4410204" cy="307457"/>
              </a:xfrm>
              <a:prstGeom prst="rect">
                <a:avLst/>
              </a:prstGeom>
              <a:blipFill>
                <a:blip r:embed="rId3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1D45FE1F-2567-1B49-9092-1FC20F4EDF9A}"/>
              </a:ext>
            </a:extLst>
          </p:cNvPr>
          <p:cNvSpPr/>
          <p:nvPr/>
        </p:nvSpPr>
        <p:spPr>
          <a:xfrm>
            <a:off x="3601698" y="1239117"/>
            <a:ext cx="2630470" cy="768078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ED0ADD2E-BC20-D44A-A130-4CDBC6351D2F}"/>
                  </a:ext>
                </a:extLst>
              </p:cNvPr>
              <p:cNvSpPr/>
              <p:nvPr/>
            </p:nvSpPr>
            <p:spPr>
              <a:xfrm>
                <a:off x="531619" y="1216824"/>
                <a:ext cx="5700550" cy="7934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de-DE" sz="1798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sz="1798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sz="1798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sz="1798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 sz="1798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de-DE" sz="1798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798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sSubSup>
                            <m:sSubSupPr>
                              <m:ctrlP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23</m:t>
                              </m:r>
                            </m:sub>
                            <m:sup>
                              <m: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d>
                            <m:dPr>
                              <m:ctrlP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798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𝑇𝑟𝑎𝑣𝑒𝑙</m:t>
                              </m:r>
                              <m: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nary>
                            <m:naryPr>
                              <m:chr m:val="∑"/>
                              <m:supHide m:val="on"/>
                              <m:ctrlPr>
                                <a:rPr lang="en-GB" sz="1798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sz="1798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de-DE" sz="1798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 sz="1798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sz="1798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798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de-DE" sz="1798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de-DE" sz="1798" i="1">
                                      <a:latin typeface="Cambria Math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sz="1798">
                                      <a:latin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de-DE" sz="179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798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d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de-DE" sz="1798" dirty="0"/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ED0ADD2E-BC20-D44A-A130-4CDBC6351D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619" y="1216824"/>
                <a:ext cx="5700550" cy="793493"/>
              </a:xfrm>
              <a:prstGeom prst="rect">
                <a:avLst/>
              </a:prstGeom>
              <a:blipFill>
                <a:blip r:embed="rId4"/>
                <a:stretch>
                  <a:fillRect l="-6000" t="-120968" b="-1629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15A31CC3-3502-FB4A-8AED-20A24265F06F}"/>
              </a:ext>
            </a:extLst>
          </p:cNvPr>
          <p:cNvGrpSpPr/>
          <p:nvPr/>
        </p:nvGrpSpPr>
        <p:grpSpPr>
          <a:xfrm>
            <a:off x="9094808" y="260958"/>
            <a:ext cx="2902255" cy="2863609"/>
            <a:chOff x="5997173" y="3112968"/>
            <a:chExt cx="2905278" cy="2866592"/>
          </a:xfrm>
        </p:grpSpPr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81FE1C90-1F9E-F441-A87C-F04E1E15FA22}"/>
                </a:ext>
              </a:extLst>
            </p:cNvPr>
            <p:cNvGrpSpPr/>
            <p:nvPr/>
          </p:nvGrpSpPr>
          <p:grpSpPr>
            <a:xfrm>
              <a:off x="6171175" y="3615718"/>
              <a:ext cx="2425903" cy="1784291"/>
              <a:chOff x="5901425" y="2615881"/>
              <a:chExt cx="2425903" cy="1784291"/>
            </a:xfrm>
          </p:grpSpPr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D5EABFD5-9E22-EA44-A778-9C0BFF1A98C6}"/>
                  </a:ext>
                </a:extLst>
              </p:cNvPr>
              <p:cNvGrpSpPr/>
              <p:nvPr/>
            </p:nvGrpSpPr>
            <p:grpSpPr>
              <a:xfrm>
                <a:off x="5901425" y="2615881"/>
                <a:ext cx="2425903" cy="1784291"/>
                <a:chOff x="5863640" y="2615881"/>
                <a:chExt cx="2425903" cy="1784291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0" name="TextBox 119">
                      <a:extLst>
                        <a:ext uri="{FF2B5EF4-FFF2-40B4-BE49-F238E27FC236}">
                          <a16:creationId xmlns:a16="http://schemas.microsoft.com/office/drawing/2014/main" id="{AECB0E5E-87C7-3B4E-8A93-1793CD2FCD2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863640" y="3638434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sz="1798" i="1">
                                <a:solidFill>
                                  <a:schemeClr val="bg2"/>
                                </a:solidFill>
                                <a:latin typeface="Cambria Math" charset="0"/>
                              </a:rPr>
                              <m:t>𝑇𝑟𝑎𝑣𝑒𝑙</m:t>
                            </m:r>
                          </m:oMath>
                        </m:oMathPara>
                      </a14:m>
                      <a:endParaRPr lang="en-GB" sz="1798" dirty="0"/>
                    </a:p>
                  </p:txBody>
                </p:sp>
              </mc:Choice>
              <mc:Fallback xmlns="">
                <p:sp>
                  <p:nvSpPr>
                    <p:cNvPr id="120" name="TextBox 119">
                      <a:extLst>
                        <a:ext uri="{FF2B5EF4-FFF2-40B4-BE49-F238E27FC236}">
                          <a16:creationId xmlns:a16="http://schemas.microsoft.com/office/drawing/2014/main" id="{AECB0E5E-87C7-3B4E-8A93-1793CD2FCD2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63640" y="3638434"/>
                      <a:ext cx="972000" cy="389513"/>
                    </a:xfrm>
                    <a:prstGeom prst="ellipse">
                      <a:avLst/>
                    </a:prstGeom>
                    <a:blipFill>
                      <a:blip r:embed="rId5"/>
                      <a:stretch>
                        <a:fillRect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21" name="Straight Connector 120">
                  <a:extLst>
                    <a:ext uri="{FF2B5EF4-FFF2-40B4-BE49-F238E27FC236}">
                      <a16:creationId xmlns:a16="http://schemas.microsoft.com/office/drawing/2014/main" id="{AB8198ED-0BAB-8247-880D-D6CF2073E55A}"/>
                    </a:ext>
                  </a:extLst>
                </p:cNvPr>
                <p:cNvCxnSpPr>
                  <a:cxnSpLocks/>
                  <a:stCxn id="120" idx="5"/>
                  <a:endCxn id="140" idx="1"/>
                </p:cNvCxnSpPr>
                <p:nvPr/>
              </p:nvCxnSpPr>
              <p:spPr>
                <a:xfrm>
                  <a:off x="6693294" y="3970904"/>
                  <a:ext cx="399901" cy="22134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>
                  <a:extLst>
                    <a:ext uri="{FF2B5EF4-FFF2-40B4-BE49-F238E27FC236}">
                      <a16:creationId xmlns:a16="http://schemas.microsoft.com/office/drawing/2014/main" id="{F0DDCCA5-AAA6-384F-BB4F-E3F9835654C0}"/>
                    </a:ext>
                  </a:extLst>
                </p:cNvPr>
                <p:cNvCxnSpPr>
                  <a:cxnSpLocks/>
                  <a:stCxn id="140" idx="0"/>
                  <a:endCxn id="133" idx="4"/>
                </p:cNvCxnSpPr>
                <p:nvPr/>
              </p:nvCxnSpPr>
              <p:spPr>
                <a:xfrm flipV="1">
                  <a:off x="7165195" y="3638434"/>
                  <a:ext cx="0" cy="4818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23" name="Group 122">
                  <a:extLst>
                    <a:ext uri="{FF2B5EF4-FFF2-40B4-BE49-F238E27FC236}">
                      <a16:creationId xmlns:a16="http://schemas.microsoft.com/office/drawing/2014/main" id="{DB6A5FB0-AACB-A44C-9D37-9CA073784FC4}"/>
                    </a:ext>
                  </a:extLst>
                </p:cNvPr>
                <p:cNvGrpSpPr/>
                <p:nvPr/>
              </p:nvGrpSpPr>
              <p:grpSpPr>
                <a:xfrm>
                  <a:off x="7061843" y="2615881"/>
                  <a:ext cx="963251" cy="902756"/>
                  <a:chOff x="7061843" y="2615881"/>
                  <a:chExt cx="963251" cy="902756"/>
                </a:xfrm>
              </p:grpSpPr>
              <p:sp>
                <p:nvSpPr>
                  <p:cNvPr id="142" name="Rectangle 141">
                    <a:extLst>
                      <a:ext uri="{FF2B5EF4-FFF2-40B4-BE49-F238E27FC236}">
                        <a16:creationId xmlns:a16="http://schemas.microsoft.com/office/drawing/2014/main" id="{023C6A07-4AE7-1D4D-9B4F-72D336122999}"/>
                      </a:ext>
                    </a:extLst>
                  </p:cNvPr>
                  <p:cNvSpPr/>
                  <p:nvPr/>
                </p:nvSpPr>
                <p:spPr>
                  <a:xfrm>
                    <a:off x="7881094" y="3374637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98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43" name="TextBox 142">
                        <a:extLst>
                          <a:ext uri="{FF2B5EF4-FFF2-40B4-BE49-F238E27FC236}">
                            <a16:creationId xmlns:a16="http://schemas.microsoft.com/office/drawing/2014/main" id="{118A2A55-EFC0-9741-8150-902A3C73AE6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061843" y="2615881"/>
                        <a:ext cx="250838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de-DE" sz="1399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399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399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de-DE" sz="1399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′′</m:t>
                                  </m:r>
                                </m:sup>
                              </m:sSubSup>
                            </m:oMath>
                          </m:oMathPara>
                        </a14:m>
                        <a:endParaRPr lang="en-GB" sz="1399" dirty="0">
                          <a:solidFill>
                            <a:srgbClr val="FFC000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43" name="TextBox 142">
                        <a:extLst>
                          <a:ext uri="{FF2B5EF4-FFF2-40B4-BE49-F238E27FC236}">
                            <a16:creationId xmlns:a16="http://schemas.microsoft.com/office/drawing/2014/main" id="{118A2A55-EFC0-9741-8150-902A3C73AE6E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061843" y="2615881"/>
                        <a:ext cx="250838" cy="215444"/>
                      </a:xfrm>
                      <a:prstGeom prst="rect">
                        <a:avLst/>
                      </a:prstGeom>
                      <a:blipFill>
                        <a:blip r:embed="rId6"/>
                        <a:stretch>
                          <a:fillRect l="-23810" t="-5882" b="-29412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72A45F59-77C8-2040-84E4-E9579DF2D147}"/>
                    </a:ext>
                  </a:extLst>
                </p:cNvPr>
                <p:cNvSpPr/>
                <p:nvPr/>
              </p:nvSpPr>
              <p:spPr>
                <a:xfrm>
                  <a:off x="7093195" y="4120249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/>
                </a:p>
              </p:txBody>
            </p:sp>
            <p:cxnSp>
              <p:nvCxnSpPr>
                <p:cNvPr id="125" name="Straight Connector 124">
                  <a:extLst>
                    <a:ext uri="{FF2B5EF4-FFF2-40B4-BE49-F238E27FC236}">
                      <a16:creationId xmlns:a16="http://schemas.microsoft.com/office/drawing/2014/main" id="{A625EDBB-2303-C543-AE54-5831E879E378}"/>
                    </a:ext>
                  </a:extLst>
                </p:cNvPr>
                <p:cNvCxnSpPr>
                  <a:cxnSpLocks/>
                  <a:stCxn id="133" idx="0"/>
                  <a:endCxn id="138" idx="2"/>
                </p:cNvCxnSpPr>
                <p:nvPr/>
              </p:nvCxnSpPr>
              <p:spPr>
                <a:xfrm flipV="1">
                  <a:off x="7165195" y="3016120"/>
                  <a:ext cx="0" cy="23280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30" name="Group 129">
                  <a:extLst>
                    <a:ext uri="{FF2B5EF4-FFF2-40B4-BE49-F238E27FC236}">
                      <a16:creationId xmlns:a16="http://schemas.microsoft.com/office/drawing/2014/main" id="{DCEF9563-68BB-1E4C-924E-CAF378C6886F}"/>
                    </a:ext>
                  </a:extLst>
                </p:cNvPr>
                <p:cNvGrpSpPr/>
                <p:nvPr/>
              </p:nvGrpSpPr>
              <p:grpSpPr>
                <a:xfrm>
                  <a:off x="7093195" y="2872120"/>
                  <a:ext cx="1196348" cy="676957"/>
                  <a:chOff x="7093195" y="2872120"/>
                  <a:chExt cx="1196348" cy="676957"/>
                </a:xfrm>
              </p:grpSpPr>
              <p:sp>
                <p:nvSpPr>
                  <p:cNvPr id="138" name="Rectangle 137">
                    <a:extLst>
                      <a:ext uri="{FF2B5EF4-FFF2-40B4-BE49-F238E27FC236}">
                        <a16:creationId xmlns:a16="http://schemas.microsoft.com/office/drawing/2014/main" id="{79B33E30-B6E9-7C45-B1C5-625115A199F0}"/>
                      </a:ext>
                    </a:extLst>
                  </p:cNvPr>
                  <p:cNvSpPr/>
                  <p:nvPr/>
                </p:nvSpPr>
                <p:spPr>
                  <a:xfrm>
                    <a:off x="7093195" y="2872120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98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39" name="TextBox 138">
                        <a:extLst>
                          <a:ext uri="{FF2B5EF4-FFF2-40B4-BE49-F238E27FC236}">
                            <a16:creationId xmlns:a16="http://schemas.microsoft.com/office/drawing/2014/main" id="{8D4AF597-19E5-544B-B0AB-1719B6B0CAB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095324" y="3333633"/>
                        <a:ext cx="194219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399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399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399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sz="1399" dirty="0"/>
                      </a:p>
                    </p:txBody>
                  </p:sp>
                </mc:Choice>
                <mc:Fallback xmlns="">
                  <p:sp>
                    <p:nvSpPr>
                      <p:cNvPr id="105" name="TextBox 104">
                        <a:extLst>
                          <a:ext uri="{FF2B5EF4-FFF2-40B4-BE49-F238E27FC236}">
                            <a16:creationId xmlns:a16="http://schemas.microsoft.com/office/drawing/2014/main" id="{AD0C8622-B55E-5F48-82A5-9100A8EBAEC5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8095324" y="3333633"/>
                        <a:ext cx="194219" cy="215444"/>
                      </a:xfrm>
                      <a:prstGeom prst="rect">
                        <a:avLst/>
                      </a:prstGeom>
                      <a:blipFill>
                        <a:blip r:embed="rId7"/>
                        <a:stretch>
                          <a:fillRect l="-31250" r="-6250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7" name="TextBox 136">
                      <a:extLst>
                        <a:ext uri="{FF2B5EF4-FFF2-40B4-BE49-F238E27FC236}">
                          <a16:creationId xmlns:a16="http://schemas.microsoft.com/office/drawing/2014/main" id="{AE671D95-1438-3B43-8330-488375487FA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250473" y="4184728"/>
                      <a:ext cx="269561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de-DE" sz="1399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23</m:t>
                                </m:r>
                              </m:sub>
                              <m:sup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37" name="TextBox 136">
                      <a:extLst>
                        <a:ext uri="{FF2B5EF4-FFF2-40B4-BE49-F238E27FC236}">
                          <a16:creationId xmlns:a16="http://schemas.microsoft.com/office/drawing/2014/main" id="{AE671D95-1438-3B43-8330-488375487FA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250473" y="4184728"/>
                      <a:ext cx="269561" cy="215444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l="-28571" r="-4762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3" name="TextBox 132">
                      <a:extLst>
                        <a:ext uri="{FF2B5EF4-FFF2-40B4-BE49-F238E27FC236}">
                          <a16:creationId xmlns:a16="http://schemas.microsoft.com/office/drawing/2014/main" id="{92D0CBE9-2D72-1A4B-8CCB-C24656E3C1D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79195" y="3248921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sz="1798" i="1">
                                <a:latin typeface="Cambria Math" charset="0"/>
                              </a:rPr>
                              <m:t>𝐸𝑝𝑖𝑑</m:t>
                            </m:r>
                          </m:oMath>
                        </m:oMathPara>
                      </a14:m>
                      <a:endParaRPr lang="en-GB" sz="1798" dirty="0"/>
                    </a:p>
                  </p:txBody>
                </p:sp>
              </mc:Choice>
              <mc:Fallback xmlns="">
                <p:sp>
                  <p:nvSpPr>
                    <p:cNvPr id="90" name="TextBox 89">
                      <a:extLst>
                        <a:ext uri="{FF2B5EF4-FFF2-40B4-BE49-F238E27FC236}">
                          <a16:creationId xmlns:a16="http://schemas.microsoft.com/office/drawing/2014/main" id="{8B0FACB7-0AC2-9F4C-B62D-C6F7DCB4AF5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79195" y="3248921"/>
                      <a:ext cx="972000" cy="389513"/>
                    </a:xfrm>
                    <a:prstGeom prst="ellipse">
                      <a:avLst/>
                    </a:prstGeom>
                    <a:blipFill>
                      <a:blip r:embed="rId11"/>
                      <a:stretch>
                        <a:fillRect b="-6061"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A3879A3E-7F0C-C84F-BD8E-80869E937EF1}"/>
                  </a:ext>
                </a:extLst>
              </p:cNvPr>
              <p:cNvCxnSpPr>
                <a:cxnSpLocks/>
                <a:stCxn id="133" idx="6"/>
                <a:endCxn id="142" idx="1"/>
              </p:cNvCxnSpPr>
              <p:nvPr/>
            </p:nvCxnSpPr>
            <p:spPr>
              <a:xfrm>
                <a:off x="7688980" y="3443678"/>
                <a:ext cx="229899" cy="295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2296C95F-7A53-D840-818F-07DF8AC28654}"/>
                </a:ext>
              </a:extLst>
            </p:cNvPr>
            <p:cNvSpPr/>
            <p:nvPr/>
          </p:nvSpPr>
          <p:spPr>
            <a:xfrm>
              <a:off x="5997173" y="3112968"/>
              <a:ext cx="2905278" cy="2866592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798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8F31A7A1-043C-D948-898A-E004B8A337E7}"/>
                  </a:ext>
                </a:extLst>
              </p:cNvPr>
              <p:cNvSpPr/>
              <p:nvPr/>
            </p:nvSpPr>
            <p:spPr>
              <a:xfrm>
                <a:off x="527073" y="2015375"/>
                <a:ext cx="3804110" cy="7934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de-DE" sz="1798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sz="1798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sz="1798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sz="1798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 sz="1798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de-DE" sz="1798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798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sSubSup>
                            <m:sSubSupPr>
                              <m:ctrlP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23</m:t>
                              </m:r>
                            </m:sub>
                            <m:sup>
                              <m: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d>
                            <m:dPr>
                              <m:ctrlP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798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𝑇𝑟𝑎𝑣𝑒𝑙</m:t>
                              </m:r>
                              <m: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sSubSup>
                            <m:sSubSupPr>
                              <m:ctrlPr>
                                <a:rPr lang="de-DE" sz="1798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798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sz="1798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de-DE" sz="1798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bSup>
                          <m:d>
                            <m:dPr>
                              <m:ctrlPr>
                                <a:rPr lang="de-DE" sz="1798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798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de-DE" sz="1798" dirty="0"/>
              </a:p>
            </p:txBody>
          </p:sp>
        </mc:Choice>
        <mc:Fallback xmlns=""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8F31A7A1-043C-D948-898A-E004B8A337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073" y="2015375"/>
                <a:ext cx="3804110" cy="793493"/>
              </a:xfrm>
              <a:prstGeom prst="rect">
                <a:avLst/>
              </a:prstGeom>
              <a:blipFill>
                <a:blip r:embed="rId12"/>
                <a:stretch>
                  <a:fillRect l="-8667" t="-117460" b="-1603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8" name="Table 157">
                <a:extLst>
                  <a:ext uri="{FF2B5EF4-FFF2-40B4-BE49-F238E27FC236}">
                    <a16:creationId xmlns:a16="http://schemas.microsoft.com/office/drawing/2014/main" id="{621595B4-0BD9-AD47-A75D-EF98421F8105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632459" y="3045719"/>
              <a:ext cx="2237061" cy="275016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34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9441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5834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2595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4483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𝑁𝑎𝑡𝐷𝑖𝑠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trike="noStrike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𝐴𝑟𝑡𝑖𝑓</m:t>
                                </m:r>
                              </m:oMath>
                            </m:oMathPara>
                          </a14:m>
                          <a:endParaRPr lang="en-US" sz="1400" strike="noStrik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12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8" name="Table 157">
                <a:extLst>
                  <a:ext uri="{FF2B5EF4-FFF2-40B4-BE49-F238E27FC236}">
                    <a16:creationId xmlns:a16="http://schemas.microsoft.com/office/drawing/2014/main" id="{621595B4-0BD9-AD47-A75D-EF98421F8105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632459" y="3045719"/>
              <a:ext cx="2237061" cy="275016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34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9441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5834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2595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470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3"/>
                          <a:stretch>
                            <a:fillRect l="-2273" r="-304545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3"/>
                          <a:stretch>
                            <a:fillRect l="-81818" r="-143636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3"/>
                          <a:stretch>
                            <a:fillRect l="-227273" r="-79545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3"/>
                          <a:stretch>
                            <a:fillRect l="-423529" r="-2941" b="-8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3"/>
                          <a:stretch>
                            <a:fillRect l="-2273" t="-100000" r="-304545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3"/>
                          <a:stretch>
                            <a:fillRect l="-81818" t="-100000" r="-143636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3"/>
                          <a:stretch>
                            <a:fillRect l="-227273" t="-100000" r="-79545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3"/>
                          <a:stretch>
                            <a:fillRect l="-423529" t="-100000" r="-2941" b="-7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3"/>
                          <a:stretch>
                            <a:fillRect l="-2273" t="-192000" r="-304545" b="-5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3"/>
                          <a:stretch>
                            <a:fillRect l="-81818" t="-192000" r="-143636" b="-5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3"/>
                          <a:stretch>
                            <a:fillRect l="-227273" t="-192000" r="-79545" b="-5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3"/>
                          <a:stretch>
                            <a:fillRect l="-423529" t="-192000" r="-2941" b="-58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3"/>
                          <a:stretch>
                            <a:fillRect l="-2273" t="-304167" r="-304545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3"/>
                          <a:stretch>
                            <a:fillRect l="-81818" t="-304167" r="-143636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3"/>
                          <a:stretch>
                            <a:fillRect l="-227273" t="-304167" r="-79545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3"/>
                          <a:stretch>
                            <a:fillRect l="-423529" t="-304167" r="-2941" b="-5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3"/>
                          <a:stretch>
                            <a:fillRect l="-2273" t="-404167" r="-304545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3"/>
                          <a:stretch>
                            <a:fillRect l="-81818" t="-404167" r="-143636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3"/>
                          <a:stretch>
                            <a:fillRect l="-227273" t="-404167" r="-79545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3"/>
                          <a:stretch>
                            <a:fillRect l="-423529" t="-404167" r="-2941" b="-4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3"/>
                          <a:stretch>
                            <a:fillRect l="-2273" t="-504167" r="-304545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3"/>
                          <a:stretch>
                            <a:fillRect l="-81818" t="-504167" r="-143636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3"/>
                          <a:stretch>
                            <a:fillRect l="-227273" t="-504167" r="-79545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3"/>
                          <a:stretch>
                            <a:fillRect l="-423529" t="-504167" r="-2941" b="-3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3"/>
                          <a:stretch>
                            <a:fillRect l="-2273" t="-580000" r="-304545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3"/>
                          <a:stretch>
                            <a:fillRect l="-81818" t="-580000" r="-143636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3"/>
                          <a:stretch>
                            <a:fillRect l="-227273" t="-580000" r="-79545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3"/>
                          <a:stretch>
                            <a:fillRect l="-423529" t="-580000" r="-2941" b="-19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3"/>
                          <a:stretch>
                            <a:fillRect l="-2273" t="-708333" r="-304545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3"/>
                          <a:stretch>
                            <a:fillRect l="-81818" t="-708333" r="-14363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3"/>
                          <a:stretch>
                            <a:fillRect l="-227273" t="-708333" r="-79545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3"/>
                          <a:stretch>
                            <a:fillRect l="-423529" t="-708333" r="-2941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3"/>
                          <a:stretch>
                            <a:fillRect l="-2273" t="-808333" r="-30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3"/>
                          <a:stretch>
                            <a:fillRect l="-81818" t="-808333" r="-14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3"/>
                          <a:stretch>
                            <a:fillRect l="-227273" t="-808333" r="-79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3"/>
                          <a:stretch>
                            <a:fillRect l="-423529" t="-808333" r="-29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74" name="Group 73">
            <a:extLst>
              <a:ext uri="{FF2B5EF4-FFF2-40B4-BE49-F238E27FC236}">
                <a16:creationId xmlns:a16="http://schemas.microsoft.com/office/drawing/2014/main" id="{C5BFA5CF-F47C-9A44-A884-79DCD602611F}"/>
              </a:ext>
            </a:extLst>
          </p:cNvPr>
          <p:cNvGrpSpPr/>
          <p:nvPr/>
        </p:nvGrpSpPr>
        <p:grpSpPr>
          <a:xfrm>
            <a:off x="9258366" y="3317597"/>
            <a:ext cx="2572774" cy="2083009"/>
            <a:chOff x="5901425" y="2314993"/>
            <a:chExt cx="2575454" cy="2085179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F6FDC671-0DBA-C547-A354-68EE11C2466A}"/>
                </a:ext>
              </a:extLst>
            </p:cNvPr>
            <p:cNvGrpSpPr/>
            <p:nvPr/>
          </p:nvGrpSpPr>
          <p:grpSpPr>
            <a:xfrm>
              <a:off x="5901425" y="2314993"/>
              <a:ext cx="2575454" cy="2085179"/>
              <a:chOff x="5863640" y="2314993"/>
              <a:chExt cx="2575454" cy="208517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8" name="TextBox 77">
                    <a:extLst>
                      <a:ext uri="{FF2B5EF4-FFF2-40B4-BE49-F238E27FC236}">
                        <a16:creationId xmlns:a16="http://schemas.microsoft.com/office/drawing/2014/main" id="{C8759666-C24A-5842-A046-CF4F0540713F}"/>
                      </a:ext>
                    </a:extLst>
                  </p:cNvPr>
                  <p:cNvSpPr txBox="1"/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5859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b="0" i="1" smtClean="0">
                              <a:latin typeface="Cambria Math" panose="02040503050406030204" pitchFamily="18" charset="0"/>
                            </a:rPr>
                            <m:t>𝑁𝑎𝑡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78" name="TextBox 77">
                    <a:extLst>
                      <a:ext uri="{FF2B5EF4-FFF2-40B4-BE49-F238E27FC236}">
                        <a16:creationId xmlns:a16="http://schemas.microsoft.com/office/drawing/2014/main" id="{C8759666-C24A-5842-A046-CF4F0540713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9" name="TextBox 78">
                    <a:extLst>
                      <a:ext uri="{FF2B5EF4-FFF2-40B4-BE49-F238E27FC236}">
                        <a16:creationId xmlns:a16="http://schemas.microsoft.com/office/drawing/2014/main" id="{A2D96459-8912-C14A-A730-B8A8ED9A811D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i="1">
                              <a:solidFill>
                                <a:schemeClr val="bg2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79" name="TextBox 78">
                    <a:extLst>
                      <a:ext uri="{FF2B5EF4-FFF2-40B4-BE49-F238E27FC236}">
                        <a16:creationId xmlns:a16="http://schemas.microsoft.com/office/drawing/2014/main" id="{A2D96459-8912-C14A-A730-B8A8ED9A811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47AC898D-9B76-3543-BF78-232142FC1C35}"/>
                  </a:ext>
                </a:extLst>
              </p:cNvPr>
              <p:cNvCxnSpPr>
                <a:cxnSpLocks/>
                <a:stCxn id="79" idx="5"/>
                <a:endCxn id="83" idx="1"/>
              </p:cNvCxnSpPr>
              <p:nvPr/>
            </p:nvCxnSpPr>
            <p:spPr>
              <a:xfrm>
                <a:off x="6693294" y="3970904"/>
                <a:ext cx="399901" cy="2213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338507DD-4BAB-FF49-B625-30CB264B1534}"/>
                  </a:ext>
                </a:extLst>
              </p:cNvPr>
              <p:cNvCxnSpPr>
                <a:cxnSpLocks/>
                <a:stCxn id="83" idx="0"/>
                <a:endCxn id="90" idx="4"/>
              </p:cNvCxnSpPr>
              <p:nvPr/>
            </p:nvCxnSpPr>
            <p:spPr>
              <a:xfrm flipV="1">
                <a:off x="7165195" y="3638434"/>
                <a:ext cx="0" cy="48181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959F3130-5FC5-D14D-9EAF-0C10D4868D75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902756"/>
                <a:chOff x="7061843" y="2615881"/>
                <a:chExt cx="963251" cy="902756"/>
              </a:xfrm>
            </p:grpSpPr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60D57ECE-0C3E-4B46-B7AA-B47F4E6E2B9D}"/>
                    </a:ext>
                  </a:extLst>
                </p:cNvPr>
                <p:cNvSpPr/>
                <p:nvPr/>
              </p:nvSpPr>
              <p:spPr>
                <a:xfrm>
                  <a:off x="7881094" y="337463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6" name="TextBox 95">
                      <a:extLst>
                        <a:ext uri="{FF2B5EF4-FFF2-40B4-BE49-F238E27FC236}">
                          <a16:creationId xmlns:a16="http://schemas.microsoft.com/office/drawing/2014/main" id="{543538AD-8C29-0A47-88C8-8E7B8C71B32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13" name="TextBox 112">
                      <a:extLst>
                        <a:ext uri="{FF2B5EF4-FFF2-40B4-BE49-F238E27FC236}">
                          <a16:creationId xmlns:a16="http://schemas.microsoft.com/office/drawing/2014/main" id="{067500F4-6D6E-E240-BAF7-411FF819E0B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 l="-4000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BCA10D91-784F-AE4C-B8B3-21CC4432F29B}"/>
                  </a:ext>
                </a:extLst>
              </p:cNvPr>
              <p:cNvSpPr/>
              <p:nvPr/>
            </p:nvSpPr>
            <p:spPr>
              <a:xfrm>
                <a:off x="7093195" y="4120249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798"/>
              </a:p>
            </p:txBody>
          </p: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A6A5F51F-401A-C44D-995A-862905547284}"/>
                  </a:ext>
                </a:extLst>
              </p:cNvPr>
              <p:cNvCxnSpPr>
                <a:cxnSpLocks/>
                <a:stCxn id="90" idx="0"/>
                <a:endCxn id="93" idx="2"/>
              </p:cNvCxnSpPr>
              <p:nvPr/>
            </p:nvCxnSpPr>
            <p:spPr>
              <a:xfrm flipV="1">
                <a:off x="7165195" y="3016120"/>
                <a:ext cx="0" cy="232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252FBA5C-0F12-4841-8E4B-AB6CA3BD65D1}"/>
                  </a:ext>
                </a:extLst>
              </p:cNvPr>
              <p:cNvCxnSpPr>
                <a:cxnSpLocks/>
                <a:stCxn id="93" idx="1"/>
                <a:endCxn id="78" idx="5"/>
              </p:cNvCxnSpPr>
              <p:nvPr/>
            </p:nvCxnSpPr>
            <p:spPr>
              <a:xfrm flipH="1" flipV="1">
                <a:off x="6704298" y="2648200"/>
                <a:ext cx="388897" cy="2959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1B2CE477-323E-6543-813F-28096678B209}"/>
                  </a:ext>
                </a:extLst>
              </p:cNvPr>
              <p:cNvCxnSpPr>
                <a:cxnSpLocks/>
                <a:stCxn id="89" idx="3"/>
                <a:endCxn id="93" idx="3"/>
              </p:cNvCxnSpPr>
              <p:nvPr/>
            </p:nvCxnSpPr>
            <p:spPr>
              <a:xfrm flipH="1">
                <a:off x="7237195" y="2647463"/>
                <a:ext cx="372245" cy="2966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DCCE454D-8AB8-F247-AD13-C341C799C228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196348" cy="676957"/>
                <a:chOff x="7093195" y="2872120"/>
                <a:chExt cx="1196348" cy="676957"/>
              </a:xfrm>
            </p:grpSpPr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2817A691-6C71-6741-8641-3848848E5134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4" name="TextBox 93">
                      <a:extLst>
                        <a:ext uri="{FF2B5EF4-FFF2-40B4-BE49-F238E27FC236}">
                          <a16:creationId xmlns:a16="http://schemas.microsoft.com/office/drawing/2014/main" id="{B1760273-315F-7B48-8454-D23541D37D3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AD0C8622-B55E-5F48-82A5-9100A8EBAEC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8" name="TextBox 87">
                    <a:extLst>
                      <a:ext uri="{FF2B5EF4-FFF2-40B4-BE49-F238E27FC236}">
                        <a16:creationId xmlns:a16="http://schemas.microsoft.com/office/drawing/2014/main" id="{D92C0EB1-7952-2B41-B87F-4C7E236335DD}"/>
                      </a:ext>
                    </a:extLst>
                  </p:cNvPr>
                  <p:cNvSpPr txBox="1"/>
                  <p:nvPr/>
                </p:nvSpPr>
                <p:spPr>
                  <a:xfrm>
                    <a:off x="7250473" y="4184728"/>
                    <a:ext cx="269561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sz="1399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399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399" i="1">
                                  <a:latin typeface="Cambria Math" panose="02040503050406030204" pitchFamily="18" charset="0"/>
                                </a:rPr>
                                <m:t>23</m:t>
                              </m:r>
                            </m:sub>
                            <m:sup>
                              <m:r>
                                <a:rPr lang="de-DE" sz="1399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oMath>
                      </m:oMathPara>
                    </a14:m>
                    <a:endParaRPr lang="en-GB" sz="1399" dirty="0"/>
                  </a:p>
                </p:txBody>
              </p:sp>
            </mc:Choice>
            <mc:Fallback xmlns="">
              <p:sp>
                <p:nvSpPr>
                  <p:cNvPr id="88" name="TextBox 87">
                    <a:extLst>
                      <a:ext uri="{FF2B5EF4-FFF2-40B4-BE49-F238E27FC236}">
                        <a16:creationId xmlns:a16="http://schemas.microsoft.com/office/drawing/2014/main" id="{D92C0EB1-7952-2B41-B87F-4C7E236335D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50473" y="4184728"/>
                    <a:ext cx="269561" cy="215444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22727" r="-4545" b="-35294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9" name="TextBox 88">
                    <a:extLst>
                      <a:ext uri="{FF2B5EF4-FFF2-40B4-BE49-F238E27FC236}">
                        <a16:creationId xmlns:a16="http://schemas.microsoft.com/office/drawing/2014/main" id="{8E2D2E5B-5D6B-C347-A7DF-FF1FAA60EF9B}"/>
                      </a:ext>
                    </a:extLst>
                  </p:cNvPr>
                  <p:cNvSpPr txBox="1"/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b="0" i="1" smtClean="0">
                              <a:latin typeface="Cambria Math" panose="02040503050406030204" pitchFamily="18" charset="0"/>
                            </a:rPr>
                            <m:t>𝐴𝑐𝑐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89" name="TextBox 88">
                    <a:extLst>
                      <a:ext uri="{FF2B5EF4-FFF2-40B4-BE49-F238E27FC236}">
                        <a16:creationId xmlns:a16="http://schemas.microsoft.com/office/drawing/2014/main" id="{8E2D2E5B-5D6B-C347-A7DF-FF1FAA60EF9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blipFill>
                    <a:blip r:embed="rId21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3B59F865-797E-C941-A909-32F9B7F89DED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i="1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8B0FACB7-0AC2-9F4C-B62D-C6F7DCB4AF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35F17C1D-76DA-0544-B91D-B6397A675FD0}"/>
                </a:ext>
              </a:extLst>
            </p:cNvPr>
            <p:cNvCxnSpPr>
              <a:cxnSpLocks/>
              <a:stCxn id="90" idx="6"/>
              <a:endCxn id="95" idx="1"/>
            </p:cNvCxnSpPr>
            <p:nvPr/>
          </p:nvCxnSpPr>
          <p:spPr>
            <a:xfrm>
              <a:off x="7688980" y="3443678"/>
              <a:ext cx="229899" cy="29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1" name="Rectangle 110">
            <a:extLst>
              <a:ext uri="{FF2B5EF4-FFF2-40B4-BE49-F238E27FC236}">
                <a16:creationId xmlns:a16="http://schemas.microsoft.com/office/drawing/2014/main" id="{29D59288-874E-8648-8F0D-0ABA4399D851}"/>
              </a:ext>
            </a:extLst>
          </p:cNvPr>
          <p:cNvSpPr/>
          <p:nvPr/>
        </p:nvSpPr>
        <p:spPr>
          <a:xfrm>
            <a:off x="633809" y="3346859"/>
            <a:ext cx="2234584" cy="617487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314B404-94CC-484D-8B47-1CD0B7A5EE3B}"/>
              </a:ext>
            </a:extLst>
          </p:cNvPr>
          <p:cNvGrpSpPr/>
          <p:nvPr/>
        </p:nvGrpSpPr>
        <p:grpSpPr>
          <a:xfrm>
            <a:off x="2861424" y="3455080"/>
            <a:ext cx="1095517" cy="408247"/>
            <a:chOff x="4180114" y="3363230"/>
            <a:chExt cx="1096658" cy="408672"/>
          </a:xfrm>
        </p:grpSpPr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D0B915C1-0B50-8049-828E-777EE8DAAB64}"/>
                </a:ext>
              </a:extLst>
            </p:cNvPr>
            <p:cNvCxnSpPr>
              <a:cxnSpLocks/>
              <a:endCxn id="129" idx="1"/>
            </p:cNvCxnSpPr>
            <p:nvPr/>
          </p:nvCxnSpPr>
          <p:spPr>
            <a:xfrm>
              <a:off x="4180114" y="3412671"/>
              <a:ext cx="796576" cy="135225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EA9E49FB-849D-7E4F-A113-0E6FEA1CD96A}"/>
                </a:ext>
              </a:extLst>
            </p:cNvPr>
            <p:cNvCxnSpPr>
              <a:cxnSpLocks/>
              <a:endCxn id="129" idx="1"/>
            </p:cNvCxnSpPr>
            <p:nvPr/>
          </p:nvCxnSpPr>
          <p:spPr>
            <a:xfrm flipV="1">
              <a:off x="4180114" y="3547896"/>
              <a:ext cx="796576" cy="2240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BC609400-122F-1646-BB45-AF17E1F3C0AA}"/>
                </a:ext>
              </a:extLst>
            </p:cNvPr>
            <p:cNvSpPr txBox="1"/>
            <p:nvPr/>
          </p:nvSpPr>
          <p:spPr>
            <a:xfrm>
              <a:off x="4976690" y="3363230"/>
              <a:ext cx="3000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sz="1798" b="1" dirty="0">
                  <a:solidFill>
                    <a:srgbClr val="FFC000"/>
                  </a:solidFill>
                </a:rPr>
                <a:t>+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1" name="Table 130">
                <a:extLst>
                  <a:ext uri="{FF2B5EF4-FFF2-40B4-BE49-F238E27FC236}">
                    <a16:creationId xmlns:a16="http://schemas.microsoft.com/office/drawing/2014/main" id="{15DDBAB6-AEF3-2844-A477-B399972C3536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3927976" y="3051051"/>
              <a:ext cx="1679785" cy="305682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741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9441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7954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𝑁𝑎𝑡𝐷𝑖𝑠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1" name="Table 130">
                <a:extLst>
                  <a:ext uri="{FF2B5EF4-FFF2-40B4-BE49-F238E27FC236}">
                    <a16:creationId xmlns:a16="http://schemas.microsoft.com/office/drawing/2014/main" id="{15DDBAB6-AEF3-2844-A477-B399972C3536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3927976" y="3051051"/>
              <a:ext cx="1679785" cy="305682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741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9441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7954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2"/>
                          <a:stretch>
                            <a:fillRect l="-2273" t="-4000" r="-202273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2"/>
                          <a:stretch>
                            <a:fillRect l="-81818" t="-4000" r="-61818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2"/>
                          <a:stretch>
                            <a:fillRect l="-294118" t="-4000" b="-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6" name="Table 135">
                <a:extLst>
                  <a:ext uri="{FF2B5EF4-FFF2-40B4-BE49-F238E27FC236}">
                    <a16:creationId xmlns:a16="http://schemas.microsoft.com/office/drawing/2014/main" id="{14482300-E54B-8845-B62C-347FE15884BA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3927973" y="3503141"/>
              <a:ext cx="1678381" cy="305682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55834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9407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595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14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6" name="Table 135">
                <a:extLst>
                  <a:ext uri="{FF2B5EF4-FFF2-40B4-BE49-F238E27FC236}">
                    <a16:creationId xmlns:a16="http://schemas.microsoft.com/office/drawing/2014/main" id="{14482300-E54B-8845-B62C-347FE15884BA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3927973" y="3503141"/>
              <a:ext cx="1678381" cy="305682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55834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9407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595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3"/>
                          <a:stretch>
                            <a:fillRect l="-2273" r="-202273" b="-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3"/>
                          <a:stretch>
                            <a:fillRect l="-81818" r="-61818" b="-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3"/>
                          <a:stretch>
                            <a:fillRect l="-294118" b="-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1" name="Table 140">
                <a:extLst>
                  <a:ext uri="{FF2B5EF4-FFF2-40B4-BE49-F238E27FC236}">
                    <a16:creationId xmlns:a16="http://schemas.microsoft.com/office/drawing/2014/main" id="{0A862449-8619-3E44-AF41-59F275C9C21D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3927975" y="4100625"/>
              <a:ext cx="1680376" cy="305682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55834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9407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7954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1" name="Table 140">
                <a:extLst>
                  <a:ext uri="{FF2B5EF4-FFF2-40B4-BE49-F238E27FC236}">
                    <a16:creationId xmlns:a16="http://schemas.microsoft.com/office/drawing/2014/main" id="{0A862449-8619-3E44-AF41-59F275C9C21D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3927975" y="4100625"/>
              <a:ext cx="1680376" cy="305682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55834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9407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7954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4"/>
                          <a:stretch>
                            <a:fillRect l="-2273" r="-204545" b="-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4"/>
                          <a:stretch>
                            <a:fillRect l="-81818" r="-63636" b="-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4"/>
                          <a:stretch>
                            <a:fillRect l="-294118" r="-2941" b="-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7" name="Table 166">
                <a:extLst>
                  <a:ext uri="{FF2B5EF4-FFF2-40B4-BE49-F238E27FC236}">
                    <a16:creationId xmlns:a16="http://schemas.microsoft.com/office/drawing/2014/main" id="{3C0500DB-21A8-8347-8FA4-FB21A68FBF9D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3927974" y="4718636"/>
              <a:ext cx="1679450" cy="305682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55741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9407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7954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11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7" name="Table 166">
                <a:extLst>
                  <a:ext uri="{FF2B5EF4-FFF2-40B4-BE49-F238E27FC236}">
                    <a16:creationId xmlns:a16="http://schemas.microsoft.com/office/drawing/2014/main" id="{3C0500DB-21A8-8347-8FA4-FB21A68FBF9D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3927974" y="4718636"/>
              <a:ext cx="1679450" cy="305682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55741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9407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7954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5"/>
                          <a:stretch>
                            <a:fillRect l="-2273" r="-202273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5"/>
                          <a:stretch>
                            <a:fillRect l="-81818" r="-61818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5"/>
                          <a:stretch>
                            <a:fillRect l="-294118" b="-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8" name="Table 167">
                <a:extLst>
                  <a:ext uri="{FF2B5EF4-FFF2-40B4-BE49-F238E27FC236}">
                    <a16:creationId xmlns:a16="http://schemas.microsoft.com/office/drawing/2014/main" id="{D8D899AD-B60E-394F-AEF4-D586A9104EFE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3927973" y="5336648"/>
              <a:ext cx="1679450" cy="305682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55741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9407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7954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8" name="Table 167">
                <a:extLst>
                  <a:ext uri="{FF2B5EF4-FFF2-40B4-BE49-F238E27FC236}">
                    <a16:creationId xmlns:a16="http://schemas.microsoft.com/office/drawing/2014/main" id="{D8D899AD-B60E-394F-AEF4-D586A9104EFE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3927973" y="5336648"/>
              <a:ext cx="1679450" cy="305682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55741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9407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7954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6"/>
                          <a:stretch>
                            <a:fillRect l="-2273" t="-4000" r="-2022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6"/>
                          <a:stretch>
                            <a:fillRect l="-81818" t="-4000" r="-6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6"/>
                          <a:stretch>
                            <a:fillRect l="-294118" t="-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169" name="Group 168">
            <a:extLst>
              <a:ext uri="{FF2B5EF4-FFF2-40B4-BE49-F238E27FC236}">
                <a16:creationId xmlns:a16="http://schemas.microsoft.com/office/drawing/2014/main" id="{AACF0AFA-DC36-1E4E-898D-96B04DDB48AC}"/>
              </a:ext>
            </a:extLst>
          </p:cNvPr>
          <p:cNvGrpSpPr/>
          <p:nvPr/>
        </p:nvGrpSpPr>
        <p:grpSpPr>
          <a:xfrm>
            <a:off x="2861424" y="4057392"/>
            <a:ext cx="1095517" cy="408247"/>
            <a:chOff x="4180114" y="3363230"/>
            <a:chExt cx="1096658" cy="408672"/>
          </a:xfrm>
        </p:grpSpPr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57C33F53-1F3F-0149-9917-87DE9B43504E}"/>
                </a:ext>
              </a:extLst>
            </p:cNvPr>
            <p:cNvCxnSpPr>
              <a:cxnSpLocks/>
              <a:endCxn id="172" idx="1"/>
            </p:cNvCxnSpPr>
            <p:nvPr/>
          </p:nvCxnSpPr>
          <p:spPr>
            <a:xfrm>
              <a:off x="4180114" y="3412671"/>
              <a:ext cx="796576" cy="135225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E44278F6-C16A-684B-8FD9-8F2FDDB60B6A}"/>
                </a:ext>
              </a:extLst>
            </p:cNvPr>
            <p:cNvCxnSpPr>
              <a:cxnSpLocks/>
              <a:endCxn id="172" idx="1"/>
            </p:cNvCxnSpPr>
            <p:nvPr/>
          </p:nvCxnSpPr>
          <p:spPr>
            <a:xfrm flipV="1">
              <a:off x="4180114" y="3547896"/>
              <a:ext cx="796576" cy="2240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B72EB389-1C49-EE48-9265-34F370823A48}"/>
                </a:ext>
              </a:extLst>
            </p:cNvPr>
            <p:cNvSpPr txBox="1"/>
            <p:nvPr/>
          </p:nvSpPr>
          <p:spPr>
            <a:xfrm>
              <a:off x="4976690" y="3363230"/>
              <a:ext cx="3000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sz="1798" b="1" dirty="0">
                  <a:solidFill>
                    <a:srgbClr val="FFC000"/>
                  </a:solidFill>
                </a:rPr>
                <a:t>+</a:t>
              </a:r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1FCCC28C-0FBE-0446-B9FD-9A4CF97F69D5}"/>
              </a:ext>
            </a:extLst>
          </p:cNvPr>
          <p:cNvGrpSpPr/>
          <p:nvPr/>
        </p:nvGrpSpPr>
        <p:grpSpPr>
          <a:xfrm>
            <a:off x="2861424" y="4676268"/>
            <a:ext cx="1095517" cy="408247"/>
            <a:chOff x="4180114" y="3363230"/>
            <a:chExt cx="1096658" cy="408672"/>
          </a:xfrm>
        </p:grpSpPr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DD37DC4E-EC61-104B-B501-923622F8E2CC}"/>
                </a:ext>
              </a:extLst>
            </p:cNvPr>
            <p:cNvCxnSpPr>
              <a:cxnSpLocks/>
              <a:endCxn id="176" idx="1"/>
            </p:cNvCxnSpPr>
            <p:nvPr/>
          </p:nvCxnSpPr>
          <p:spPr>
            <a:xfrm>
              <a:off x="4180114" y="3412671"/>
              <a:ext cx="796576" cy="135225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786C2571-BCE6-574B-A1B6-1F08E4D17A46}"/>
                </a:ext>
              </a:extLst>
            </p:cNvPr>
            <p:cNvCxnSpPr>
              <a:cxnSpLocks/>
              <a:endCxn id="176" idx="1"/>
            </p:cNvCxnSpPr>
            <p:nvPr/>
          </p:nvCxnSpPr>
          <p:spPr>
            <a:xfrm flipV="1">
              <a:off x="4180114" y="3547896"/>
              <a:ext cx="796576" cy="2240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A4751BDD-1FAC-A44F-8E5C-B4F3C91D8C57}"/>
                </a:ext>
              </a:extLst>
            </p:cNvPr>
            <p:cNvSpPr txBox="1"/>
            <p:nvPr/>
          </p:nvSpPr>
          <p:spPr>
            <a:xfrm>
              <a:off x="4976690" y="3363230"/>
              <a:ext cx="3000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sz="1798" b="1" dirty="0">
                  <a:solidFill>
                    <a:srgbClr val="FFC000"/>
                  </a:solidFill>
                </a:rPr>
                <a:t>+</a:t>
              </a:r>
            </a:p>
          </p:txBody>
        </p: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714F9C4A-C2C3-4241-9382-3F79512F6C9E}"/>
              </a:ext>
            </a:extLst>
          </p:cNvPr>
          <p:cNvGrpSpPr/>
          <p:nvPr/>
        </p:nvGrpSpPr>
        <p:grpSpPr>
          <a:xfrm>
            <a:off x="2861424" y="5293416"/>
            <a:ext cx="1095517" cy="408247"/>
            <a:chOff x="4180114" y="3363230"/>
            <a:chExt cx="1096658" cy="408672"/>
          </a:xfrm>
        </p:grpSpPr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ED19F87C-A838-6240-829B-9A7F9EF6F02B}"/>
                </a:ext>
              </a:extLst>
            </p:cNvPr>
            <p:cNvCxnSpPr>
              <a:cxnSpLocks/>
              <a:endCxn id="180" idx="1"/>
            </p:cNvCxnSpPr>
            <p:nvPr/>
          </p:nvCxnSpPr>
          <p:spPr>
            <a:xfrm>
              <a:off x="4180114" y="3412671"/>
              <a:ext cx="796576" cy="135225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50DD5DA4-0D07-B74A-B9D0-14599A0B2E49}"/>
                </a:ext>
              </a:extLst>
            </p:cNvPr>
            <p:cNvCxnSpPr>
              <a:cxnSpLocks/>
              <a:endCxn id="180" idx="1"/>
            </p:cNvCxnSpPr>
            <p:nvPr/>
          </p:nvCxnSpPr>
          <p:spPr>
            <a:xfrm flipV="1">
              <a:off x="4180114" y="3547896"/>
              <a:ext cx="796576" cy="2240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6844DFE0-FFFA-184D-A0F3-77716AF07823}"/>
                </a:ext>
              </a:extLst>
            </p:cNvPr>
            <p:cNvSpPr txBox="1"/>
            <p:nvPr/>
          </p:nvSpPr>
          <p:spPr>
            <a:xfrm>
              <a:off x="4976690" y="3363230"/>
              <a:ext cx="3000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sz="1798" b="1" dirty="0">
                  <a:solidFill>
                    <a:srgbClr val="FFC000"/>
                  </a:solidFill>
                </a:rPr>
                <a:t>+</a:t>
              </a:r>
            </a:p>
          </p:txBody>
        </p:sp>
      </p:grpSp>
      <p:sp>
        <p:nvSpPr>
          <p:cNvPr id="181" name="Rectangle 180">
            <a:extLst>
              <a:ext uri="{FF2B5EF4-FFF2-40B4-BE49-F238E27FC236}">
                <a16:creationId xmlns:a16="http://schemas.microsoft.com/office/drawing/2014/main" id="{B4F56441-108C-9946-A4D0-1D34DF87AA70}"/>
              </a:ext>
            </a:extLst>
          </p:cNvPr>
          <p:cNvSpPr/>
          <p:nvPr/>
        </p:nvSpPr>
        <p:spPr>
          <a:xfrm>
            <a:off x="633808" y="3964346"/>
            <a:ext cx="2227618" cy="617487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D47163F2-85C6-5945-9823-14E46387F81B}"/>
              </a:ext>
            </a:extLst>
          </p:cNvPr>
          <p:cNvSpPr/>
          <p:nvPr/>
        </p:nvSpPr>
        <p:spPr>
          <a:xfrm>
            <a:off x="632681" y="4573987"/>
            <a:ext cx="2235714" cy="617487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4FB4B765-BD63-5748-9E29-9DA6DCA77E10}"/>
              </a:ext>
            </a:extLst>
          </p:cNvPr>
          <p:cNvSpPr/>
          <p:nvPr/>
        </p:nvSpPr>
        <p:spPr>
          <a:xfrm>
            <a:off x="632680" y="5191474"/>
            <a:ext cx="2235714" cy="617487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35A6D44A-E9C7-814D-9963-B3DAEC18DC5E}"/>
              </a:ext>
            </a:extLst>
          </p:cNvPr>
          <p:cNvGrpSpPr/>
          <p:nvPr/>
        </p:nvGrpSpPr>
        <p:grpSpPr>
          <a:xfrm>
            <a:off x="5606354" y="3655982"/>
            <a:ext cx="1059851" cy="597484"/>
            <a:chOff x="4215817" y="3389972"/>
            <a:chExt cx="1060955" cy="598106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2BA9575-5E01-7849-9A2D-B7DABD274255}"/>
                </a:ext>
              </a:extLst>
            </p:cNvPr>
            <p:cNvCxnSpPr>
              <a:cxnSpLocks/>
              <a:stCxn id="136" idx="3"/>
              <a:endCxn id="108" idx="1"/>
            </p:cNvCxnSpPr>
            <p:nvPr/>
          </p:nvCxnSpPr>
          <p:spPr>
            <a:xfrm>
              <a:off x="4215817" y="3389972"/>
              <a:ext cx="760873" cy="280224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AEBB821C-2D5E-5D4B-A33D-7A03416ADA8C}"/>
                </a:ext>
              </a:extLst>
            </p:cNvPr>
            <p:cNvCxnSpPr>
              <a:cxnSpLocks/>
              <a:stCxn id="141" idx="3"/>
              <a:endCxn id="108" idx="1"/>
            </p:cNvCxnSpPr>
            <p:nvPr/>
          </p:nvCxnSpPr>
          <p:spPr>
            <a:xfrm flipV="1">
              <a:off x="4217816" y="3670196"/>
              <a:ext cx="758874" cy="31788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EC462156-D9EA-5644-BAF2-6EE95188DB15}"/>
                </a:ext>
              </a:extLst>
            </p:cNvPr>
            <p:cNvSpPr txBox="1"/>
            <p:nvPr/>
          </p:nvSpPr>
          <p:spPr>
            <a:xfrm>
              <a:off x="4976690" y="3485530"/>
              <a:ext cx="3000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sz="1798" b="1" dirty="0">
                  <a:solidFill>
                    <a:srgbClr val="FFC000"/>
                  </a:solidFill>
                </a:rPr>
                <a:t>+</a:t>
              </a: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83A92B73-0CCD-2045-A986-238254DBA530}"/>
              </a:ext>
            </a:extLst>
          </p:cNvPr>
          <p:cNvGrpSpPr/>
          <p:nvPr/>
        </p:nvGrpSpPr>
        <p:grpSpPr>
          <a:xfrm>
            <a:off x="5607423" y="4871477"/>
            <a:ext cx="1058781" cy="618012"/>
            <a:chOff x="4239708" y="3395245"/>
            <a:chExt cx="1059884" cy="618656"/>
          </a:xfrm>
        </p:grpSpPr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D2CDF07D-8F73-5E42-BD9E-AC045B04A7AE}"/>
                </a:ext>
              </a:extLst>
            </p:cNvPr>
            <p:cNvCxnSpPr>
              <a:cxnSpLocks/>
              <a:stCxn id="167" idx="3"/>
              <a:endCxn id="113" idx="1"/>
            </p:cNvCxnSpPr>
            <p:nvPr/>
          </p:nvCxnSpPr>
          <p:spPr>
            <a:xfrm>
              <a:off x="4239709" y="3395245"/>
              <a:ext cx="759801" cy="305223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8419E5C7-0DD1-9A43-AE6F-0ADB6173DA0A}"/>
                </a:ext>
              </a:extLst>
            </p:cNvPr>
            <p:cNvCxnSpPr>
              <a:cxnSpLocks/>
              <a:stCxn id="168" idx="3"/>
              <a:endCxn id="113" idx="1"/>
            </p:cNvCxnSpPr>
            <p:nvPr/>
          </p:nvCxnSpPr>
          <p:spPr>
            <a:xfrm flipV="1">
              <a:off x="4239708" y="3700468"/>
              <a:ext cx="759802" cy="313433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F98CEEE2-F5EF-C64E-93D4-A696056873ED}"/>
                </a:ext>
              </a:extLst>
            </p:cNvPr>
            <p:cNvSpPr txBox="1"/>
            <p:nvPr/>
          </p:nvSpPr>
          <p:spPr>
            <a:xfrm>
              <a:off x="4999510" y="3515801"/>
              <a:ext cx="3000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sz="1798" b="1" dirty="0">
                  <a:solidFill>
                    <a:srgbClr val="FFC000"/>
                  </a:solidFill>
                </a:rPr>
                <a:t>+</a:t>
              </a:r>
            </a:p>
          </p:txBody>
        </p:sp>
      </p:grpSp>
      <p:sp>
        <p:nvSpPr>
          <p:cNvPr id="135" name="Rectangle 134">
            <a:extLst>
              <a:ext uri="{FF2B5EF4-FFF2-40B4-BE49-F238E27FC236}">
                <a16:creationId xmlns:a16="http://schemas.microsoft.com/office/drawing/2014/main" id="{3CC97FD3-AB11-D34D-BE3D-6866E450AD2D}"/>
              </a:ext>
            </a:extLst>
          </p:cNvPr>
          <p:cNvSpPr/>
          <p:nvPr/>
        </p:nvSpPr>
        <p:spPr>
          <a:xfrm>
            <a:off x="3918254" y="3486997"/>
            <a:ext cx="1686974" cy="909630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92B1384D-7615-E940-BE48-1E1B8EC69096}"/>
              </a:ext>
            </a:extLst>
          </p:cNvPr>
          <p:cNvSpPr/>
          <p:nvPr/>
        </p:nvSpPr>
        <p:spPr>
          <a:xfrm>
            <a:off x="3918254" y="4699127"/>
            <a:ext cx="1686974" cy="963237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8" name="Table 147">
                <a:extLst>
                  <a:ext uri="{FF2B5EF4-FFF2-40B4-BE49-F238E27FC236}">
                    <a16:creationId xmlns:a16="http://schemas.microsoft.com/office/drawing/2014/main" id="{2BC4284A-68D4-684E-B64B-D873C74A4EBB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6663681" y="3051051"/>
              <a:ext cx="985373" cy="305682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741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27954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′′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8" name="Table 147">
                <a:extLst>
                  <a:ext uri="{FF2B5EF4-FFF2-40B4-BE49-F238E27FC236}">
                    <a16:creationId xmlns:a16="http://schemas.microsoft.com/office/drawing/2014/main" id="{2BC4284A-68D4-684E-B64B-D873C74A4EBB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6663681" y="3051051"/>
              <a:ext cx="985373" cy="305682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741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27954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7"/>
                          <a:stretch>
                            <a:fillRect t="-4000" r="-75556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7"/>
                          <a:stretch>
                            <a:fillRect l="-132353" t="-4000" b="-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9" name="Table 148">
                <a:extLst>
                  <a:ext uri="{FF2B5EF4-FFF2-40B4-BE49-F238E27FC236}">
                    <a16:creationId xmlns:a16="http://schemas.microsoft.com/office/drawing/2014/main" id="{188EF9F4-8590-A543-BB0C-C3B5C13EC6DC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6653960" y="3778372"/>
              <a:ext cx="984304" cy="305682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55834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2595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18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9" name="Table 148">
                <a:extLst>
                  <a:ext uri="{FF2B5EF4-FFF2-40B4-BE49-F238E27FC236}">
                    <a16:creationId xmlns:a16="http://schemas.microsoft.com/office/drawing/2014/main" id="{188EF9F4-8590-A543-BB0C-C3B5C13EC6DC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6653960" y="3778372"/>
              <a:ext cx="984304" cy="305682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55834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2595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8"/>
                          <a:stretch>
                            <a:fillRect t="-4000" r="-75556" b="-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8"/>
                          <a:stretch>
                            <a:fillRect l="-132353" t="-4000" b="-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0" name="Table 149">
                <a:extLst>
                  <a:ext uri="{FF2B5EF4-FFF2-40B4-BE49-F238E27FC236}">
                    <a16:creationId xmlns:a16="http://schemas.microsoft.com/office/drawing/2014/main" id="{0979F2BA-B19B-6049-8A88-52C4E0CB8F33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6663680" y="5033835"/>
              <a:ext cx="986299" cy="305682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55834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27954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17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0" name="Table 149">
                <a:extLst>
                  <a:ext uri="{FF2B5EF4-FFF2-40B4-BE49-F238E27FC236}">
                    <a16:creationId xmlns:a16="http://schemas.microsoft.com/office/drawing/2014/main" id="{0979F2BA-B19B-6049-8A88-52C4E0CB8F33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6663680" y="5033835"/>
              <a:ext cx="986299" cy="305682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55834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27954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9"/>
                          <a:stretch>
                            <a:fillRect t="-4000" r="-7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29"/>
                          <a:stretch>
                            <a:fillRect l="-132353" t="-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B9C4CA-2A1C-F041-9998-2F0C4150E26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PGMs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40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6" grpId="0"/>
      <p:bldP spid="111" grpId="0" animBg="1"/>
      <p:bldP spid="181" grpId="0" animBg="1"/>
      <p:bldP spid="182" grpId="0" animBg="1"/>
      <p:bldP spid="183" grpId="0" animBg="1"/>
      <p:bldP spid="135" grpId="0" animBg="1"/>
      <p:bldP spid="14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B5EE6-83DC-0148-815C-F756815509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T. Braun - StaRAI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A74EA6-7322-F545-974A-815B9CCBB1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598">
                <a:latin typeface="Calibri" panose="020F0502020204030204" pitchFamily="34" charset="0"/>
                <a:cs typeface="Calibri" panose="020F0502020204030204" pitchFamily="34" charset="0"/>
              </a:rPr>
              <a:pPr/>
              <a:t>55</a:t>
            </a:fld>
            <a:r>
              <a:rPr lang="de-DE"/>
              <a:t> </a:t>
            </a:r>
            <a:endParaRPr lang="de-DE" sz="1399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E9A7548-B650-AE4D-911C-ED7758C7126D}"/>
                  </a:ext>
                </a:extLst>
              </p:cNvPr>
              <p:cNvSpPr/>
              <p:nvPr/>
            </p:nvSpPr>
            <p:spPr>
              <a:xfrm>
                <a:off x="219145" y="802121"/>
                <a:ext cx="1269539" cy="3689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798" i="1" dirty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1798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798" i="1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𝑇𝑟𝑎𝑣𝑒𝑙</m:t>
                          </m:r>
                        </m:e>
                      </m:d>
                    </m:oMath>
                  </m:oMathPara>
                </a14:m>
                <a:endParaRPr lang="de-DE" sz="1798" dirty="0"/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E9A7548-B650-AE4D-911C-ED7758C712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145" y="802121"/>
                <a:ext cx="1269539" cy="36894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5B55F67-C9C7-D84A-A622-2F717359A678}"/>
                  </a:ext>
                </a:extLst>
              </p:cNvPr>
              <p:cNvSpPr txBox="1"/>
              <p:nvPr/>
            </p:nvSpPr>
            <p:spPr>
              <a:xfrm>
                <a:off x="3890547" y="6297726"/>
                <a:ext cx="4410204" cy="3074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399" i="1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𝑁𝑎𝑡𝐷𝑖𝑠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𝐴𝑟𝑡𝑖𝑓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𝑆𝑖𝑐𝑘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𝑇𝑟𝑒𝑎𝑡</m:t>
                      </m:r>
                    </m:oMath>
                  </m:oMathPara>
                </a14:m>
                <a:endParaRPr lang="de-DE" sz="1399" i="1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5B55F67-C9C7-D84A-A622-2F717359A6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0547" y="6297726"/>
                <a:ext cx="4410204" cy="307457"/>
              </a:xfrm>
              <a:prstGeom prst="rect">
                <a:avLst/>
              </a:prstGeom>
              <a:blipFill>
                <a:blip r:embed="rId3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1D45FE1F-2567-1B49-9092-1FC20F4EDF9A}"/>
              </a:ext>
            </a:extLst>
          </p:cNvPr>
          <p:cNvSpPr/>
          <p:nvPr/>
        </p:nvSpPr>
        <p:spPr>
          <a:xfrm>
            <a:off x="1553158" y="1372432"/>
            <a:ext cx="2685653" cy="37298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ED0ADD2E-BC20-D44A-A130-4CDBC6351D2F}"/>
                  </a:ext>
                </a:extLst>
              </p:cNvPr>
              <p:cNvSpPr/>
              <p:nvPr/>
            </p:nvSpPr>
            <p:spPr>
              <a:xfrm>
                <a:off x="531620" y="1216824"/>
                <a:ext cx="3799563" cy="7934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de-DE" sz="1798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sz="1798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sz="1798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sz="1798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 sz="1798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de-DE" sz="1798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798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sSubSup>
                            <m:sSubSupPr>
                              <m:ctrlP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23</m:t>
                              </m:r>
                            </m:sub>
                            <m:sup>
                              <m: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d>
                            <m:dPr>
                              <m:ctrlP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798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𝑇𝑟𝑎𝑣𝑒𝑙</m:t>
                              </m:r>
                              <m: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sSubSup>
                            <m:sSubSupPr>
                              <m:ctrlP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bSup>
                          <m:d>
                            <m:dPr>
                              <m:ctrlP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de-DE" sz="1798" dirty="0"/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ED0ADD2E-BC20-D44A-A130-4CDBC6351D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620" y="1216824"/>
                <a:ext cx="3799563" cy="793493"/>
              </a:xfrm>
              <a:prstGeom prst="rect">
                <a:avLst/>
              </a:prstGeom>
              <a:blipFill>
                <a:blip r:embed="rId4"/>
                <a:stretch>
                  <a:fillRect l="-8667" t="-120968" b="-1629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15A31CC3-3502-FB4A-8AED-20A24265F06F}"/>
              </a:ext>
            </a:extLst>
          </p:cNvPr>
          <p:cNvGrpSpPr/>
          <p:nvPr/>
        </p:nvGrpSpPr>
        <p:grpSpPr>
          <a:xfrm>
            <a:off x="9094808" y="260958"/>
            <a:ext cx="2902255" cy="2863609"/>
            <a:chOff x="5997173" y="3112968"/>
            <a:chExt cx="2905278" cy="2866592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D5EABFD5-9E22-EA44-A778-9C0BFF1A98C6}"/>
                </a:ext>
              </a:extLst>
            </p:cNvPr>
            <p:cNvGrpSpPr/>
            <p:nvPr/>
          </p:nvGrpSpPr>
          <p:grpSpPr>
            <a:xfrm>
              <a:off x="6171175" y="4248758"/>
              <a:ext cx="1787555" cy="1151251"/>
              <a:chOff x="5863640" y="3248921"/>
              <a:chExt cx="1787555" cy="115125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0" name="TextBox 119">
                    <a:extLst>
                      <a:ext uri="{FF2B5EF4-FFF2-40B4-BE49-F238E27FC236}">
                        <a16:creationId xmlns:a16="http://schemas.microsoft.com/office/drawing/2014/main" id="{AECB0E5E-87C7-3B4E-8A93-1793CD2FCD24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i="1">
                              <a:solidFill>
                                <a:schemeClr val="bg2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120" name="TextBox 119">
                    <a:extLst>
                      <a:ext uri="{FF2B5EF4-FFF2-40B4-BE49-F238E27FC236}">
                        <a16:creationId xmlns:a16="http://schemas.microsoft.com/office/drawing/2014/main" id="{AECB0E5E-87C7-3B4E-8A93-1793CD2FCD2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AB8198ED-0BAB-8247-880D-D6CF2073E55A}"/>
                  </a:ext>
                </a:extLst>
              </p:cNvPr>
              <p:cNvCxnSpPr>
                <a:cxnSpLocks/>
                <a:stCxn id="120" idx="5"/>
                <a:endCxn id="140" idx="1"/>
              </p:cNvCxnSpPr>
              <p:nvPr/>
            </p:nvCxnSpPr>
            <p:spPr>
              <a:xfrm>
                <a:off x="6693294" y="3970904"/>
                <a:ext cx="399901" cy="2213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F0DDCCA5-AAA6-384F-BB4F-E3F9835654C0}"/>
                  </a:ext>
                </a:extLst>
              </p:cNvPr>
              <p:cNvCxnSpPr>
                <a:cxnSpLocks/>
                <a:stCxn id="140" idx="0"/>
                <a:endCxn id="133" idx="4"/>
              </p:cNvCxnSpPr>
              <p:nvPr/>
            </p:nvCxnSpPr>
            <p:spPr>
              <a:xfrm flipV="1">
                <a:off x="7165195" y="3638434"/>
                <a:ext cx="0" cy="48181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72A45F59-77C8-2040-84E4-E9579DF2D147}"/>
                  </a:ext>
                </a:extLst>
              </p:cNvPr>
              <p:cNvSpPr/>
              <p:nvPr/>
            </p:nvSpPr>
            <p:spPr>
              <a:xfrm>
                <a:off x="7093195" y="4120249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798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7" name="TextBox 136">
                    <a:extLst>
                      <a:ext uri="{FF2B5EF4-FFF2-40B4-BE49-F238E27FC236}">
                        <a16:creationId xmlns:a16="http://schemas.microsoft.com/office/drawing/2014/main" id="{AE671D95-1438-3B43-8330-488375487FAB}"/>
                      </a:ext>
                    </a:extLst>
                  </p:cNvPr>
                  <p:cNvSpPr txBox="1"/>
                  <p:nvPr/>
                </p:nvSpPr>
                <p:spPr>
                  <a:xfrm>
                    <a:off x="7250473" y="4184728"/>
                    <a:ext cx="144720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399" i="1">
                              <a:latin typeface="Cambria Math" panose="02040503050406030204" pitchFamily="18" charset="0"/>
                            </a:rPr>
                            <m:t>𝑓</m:t>
                          </m:r>
                        </m:oMath>
                      </m:oMathPara>
                    </a14:m>
                    <a:endParaRPr lang="en-GB" sz="1399" dirty="0"/>
                  </a:p>
                </p:txBody>
              </p:sp>
            </mc:Choice>
            <mc:Fallback xmlns="">
              <p:sp>
                <p:nvSpPr>
                  <p:cNvPr id="137" name="TextBox 136">
                    <a:extLst>
                      <a:ext uri="{FF2B5EF4-FFF2-40B4-BE49-F238E27FC236}">
                        <a16:creationId xmlns:a16="http://schemas.microsoft.com/office/drawing/2014/main" id="{AE671D95-1438-3B43-8330-488375487FA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50473" y="4184728"/>
                    <a:ext cx="144720" cy="21544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54545" r="-36364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3" name="TextBox 132">
                    <a:extLst>
                      <a:ext uri="{FF2B5EF4-FFF2-40B4-BE49-F238E27FC236}">
                        <a16:creationId xmlns:a16="http://schemas.microsoft.com/office/drawing/2014/main" id="{92D0CBE9-2D72-1A4B-8CCB-C24656E3C1DA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i="1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8B0FACB7-0AC2-9F4C-B62D-C6F7DCB4AF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2296C95F-7A53-D840-818F-07DF8AC28654}"/>
                </a:ext>
              </a:extLst>
            </p:cNvPr>
            <p:cNvSpPr/>
            <p:nvPr/>
          </p:nvSpPr>
          <p:spPr>
            <a:xfrm>
              <a:off x="5997173" y="3112968"/>
              <a:ext cx="2905278" cy="2866592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798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8F31A7A1-043C-D948-898A-E004B8A337E7}"/>
                  </a:ext>
                </a:extLst>
              </p:cNvPr>
              <p:cNvSpPr/>
              <p:nvPr/>
            </p:nvSpPr>
            <p:spPr>
              <a:xfrm>
                <a:off x="527073" y="2015375"/>
                <a:ext cx="2469860" cy="7934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de-DE" sz="1798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sz="1798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sz="1798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sz="1798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 sz="1798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de-DE" sz="1798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798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r>
                            <a:rPr lang="de-DE" sz="1798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de-DE" sz="1798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798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𝑇𝑟𝑎𝑣𝑒𝑙</m:t>
                              </m:r>
                              <m:r>
                                <a:rPr lang="de-DE" sz="1798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sz="1798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de-DE" sz="1798" dirty="0"/>
              </a:p>
            </p:txBody>
          </p:sp>
        </mc:Choice>
        <mc:Fallback xmlns=""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8F31A7A1-043C-D948-898A-E004B8A337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073" y="2015375"/>
                <a:ext cx="2469860" cy="793493"/>
              </a:xfrm>
              <a:prstGeom prst="rect">
                <a:avLst/>
              </a:prstGeom>
              <a:blipFill>
                <a:blip r:embed="rId12"/>
                <a:stretch>
                  <a:fillRect l="-12308" t="-117460" b="-1603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8" name="Table 157">
                <a:extLst>
                  <a:ext uri="{FF2B5EF4-FFF2-40B4-BE49-F238E27FC236}">
                    <a16:creationId xmlns:a16="http://schemas.microsoft.com/office/drawing/2014/main" id="{621595B4-0BD9-AD47-A75D-EF98421F8105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632459" y="3041294"/>
              <a:ext cx="1650614" cy="1527432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6631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34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595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4483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23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240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rgbClr val="F4F4F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93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208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rgbClr val="F4F4F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79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8" name="Table 157">
                <a:extLst>
                  <a:ext uri="{FF2B5EF4-FFF2-40B4-BE49-F238E27FC236}">
                    <a16:creationId xmlns:a16="http://schemas.microsoft.com/office/drawing/2014/main" id="{621595B4-0BD9-AD47-A75D-EF98421F8105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632459" y="3041294"/>
              <a:ext cx="1650614" cy="1527432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6631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34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595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470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3"/>
                          <a:stretch>
                            <a:fillRect l="-1887" t="-4167" r="-147170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3"/>
                          <a:stretch>
                            <a:fillRect l="-122727" t="-4167" r="-77273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3"/>
                          <a:stretch>
                            <a:fillRect l="-288235" t="-4167" b="-4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3"/>
                          <a:stretch>
                            <a:fillRect l="-1887" t="-104167" r="-147170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3"/>
                          <a:stretch>
                            <a:fillRect l="-122727" t="-104167" r="-77273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3"/>
                          <a:stretch>
                            <a:fillRect l="-288235" t="-104167" b="-3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3"/>
                          <a:stretch>
                            <a:fillRect l="-1887" t="-196000" r="-147170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3"/>
                          <a:stretch>
                            <a:fillRect l="-122727" t="-196000" r="-77273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3"/>
                          <a:stretch>
                            <a:fillRect l="-288235" t="-196000" b="-19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3"/>
                          <a:stretch>
                            <a:fillRect l="-1887" t="-308333" r="-14717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3"/>
                          <a:stretch>
                            <a:fillRect l="-122727" t="-308333" r="-77273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3"/>
                          <a:stretch>
                            <a:fillRect l="-288235" t="-308333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3"/>
                          <a:stretch>
                            <a:fillRect l="-1887" t="-408333" r="-1471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3"/>
                          <a:stretch>
                            <a:fillRect l="-122727" t="-408333" r="-772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3"/>
                          <a:stretch>
                            <a:fillRect l="-288235" t="-4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74" name="Group 73">
            <a:extLst>
              <a:ext uri="{FF2B5EF4-FFF2-40B4-BE49-F238E27FC236}">
                <a16:creationId xmlns:a16="http://schemas.microsoft.com/office/drawing/2014/main" id="{C5BFA5CF-F47C-9A44-A884-79DCD602611F}"/>
              </a:ext>
            </a:extLst>
          </p:cNvPr>
          <p:cNvGrpSpPr/>
          <p:nvPr/>
        </p:nvGrpSpPr>
        <p:grpSpPr>
          <a:xfrm>
            <a:off x="9258366" y="3618172"/>
            <a:ext cx="2423379" cy="1782434"/>
            <a:chOff x="5901425" y="2615881"/>
            <a:chExt cx="2425903" cy="1784291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F6FDC671-0DBA-C547-A354-68EE11C2466A}"/>
                </a:ext>
              </a:extLst>
            </p:cNvPr>
            <p:cNvGrpSpPr/>
            <p:nvPr/>
          </p:nvGrpSpPr>
          <p:grpSpPr>
            <a:xfrm>
              <a:off x="5901425" y="2615881"/>
              <a:ext cx="2425903" cy="1784291"/>
              <a:chOff x="5863640" y="2615881"/>
              <a:chExt cx="2425903" cy="178429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9" name="TextBox 78">
                    <a:extLst>
                      <a:ext uri="{FF2B5EF4-FFF2-40B4-BE49-F238E27FC236}">
                        <a16:creationId xmlns:a16="http://schemas.microsoft.com/office/drawing/2014/main" id="{A2D96459-8912-C14A-A730-B8A8ED9A811D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i="1">
                              <a:solidFill>
                                <a:schemeClr val="bg2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79" name="TextBox 78">
                    <a:extLst>
                      <a:ext uri="{FF2B5EF4-FFF2-40B4-BE49-F238E27FC236}">
                        <a16:creationId xmlns:a16="http://schemas.microsoft.com/office/drawing/2014/main" id="{A2D96459-8912-C14A-A730-B8A8ED9A811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47AC898D-9B76-3543-BF78-232142FC1C35}"/>
                  </a:ext>
                </a:extLst>
              </p:cNvPr>
              <p:cNvCxnSpPr>
                <a:cxnSpLocks/>
                <a:stCxn id="79" idx="5"/>
                <a:endCxn id="83" idx="1"/>
              </p:cNvCxnSpPr>
              <p:nvPr/>
            </p:nvCxnSpPr>
            <p:spPr>
              <a:xfrm>
                <a:off x="6693294" y="3970904"/>
                <a:ext cx="399901" cy="2213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338507DD-4BAB-FF49-B625-30CB264B1534}"/>
                  </a:ext>
                </a:extLst>
              </p:cNvPr>
              <p:cNvCxnSpPr>
                <a:cxnSpLocks/>
                <a:stCxn id="83" idx="0"/>
                <a:endCxn id="90" idx="4"/>
              </p:cNvCxnSpPr>
              <p:nvPr/>
            </p:nvCxnSpPr>
            <p:spPr>
              <a:xfrm flipV="1">
                <a:off x="7165195" y="3638434"/>
                <a:ext cx="0" cy="48181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959F3130-5FC5-D14D-9EAF-0C10D4868D75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902756"/>
                <a:chOff x="7061843" y="2615881"/>
                <a:chExt cx="963251" cy="902756"/>
              </a:xfrm>
            </p:grpSpPr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60D57ECE-0C3E-4B46-B7AA-B47F4E6E2B9D}"/>
                    </a:ext>
                  </a:extLst>
                </p:cNvPr>
                <p:cNvSpPr/>
                <p:nvPr/>
              </p:nvSpPr>
              <p:spPr>
                <a:xfrm>
                  <a:off x="7881094" y="337463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6" name="TextBox 95">
                      <a:extLst>
                        <a:ext uri="{FF2B5EF4-FFF2-40B4-BE49-F238E27FC236}">
                          <a16:creationId xmlns:a16="http://schemas.microsoft.com/office/drawing/2014/main" id="{543538AD-8C29-0A47-88C8-8E7B8C71B32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250838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de-DE" sz="1399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′′</m:t>
                                </m:r>
                              </m:sup>
                            </m:sSubSup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96" name="TextBox 95">
                      <a:extLst>
                        <a:ext uri="{FF2B5EF4-FFF2-40B4-BE49-F238E27FC236}">
                          <a16:creationId xmlns:a16="http://schemas.microsoft.com/office/drawing/2014/main" id="{543538AD-8C29-0A47-88C8-8E7B8C71B32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250838" cy="215444"/>
                    </a:xfrm>
                    <a:prstGeom prst="rect">
                      <a:avLst/>
                    </a:prstGeom>
                    <a:blipFill>
                      <a:blip r:embed="rId15"/>
                      <a:stretch>
                        <a:fillRect l="-2381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BCA10D91-784F-AE4C-B8B3-21CC4432F29B}"/>
                  </a:ext>
                </a:extLst>
              </p:cNvPr>
              <p:cNvSpPr/>
              <p:nvPr/>
            </p:nvSpPr>
            <p:spPr>
              <a:xfrm>
                <a:off x="7093195" y="4120249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798"/>
              </a:p>
            </p:txBody>
          </p: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A6A5F51F-401A-C44D-995A-862905547284}"/>
                  </a:ext>
                </a:extLst>
              </p:cNvPr>
              <p:cNvCxnSpPr>
                <a:cxnSpLocks/>
                <a:stCxn id="90" idx="0"/>
                <a:endCxn id="93" idx="2"/>
              </p:cNvCxnSpPr>
              <p:nvPr/>
            </p:nvCxnSpPr>
            <p:spPr>
              <a:xfrm flipV="1">
                <a:off x="7165195" y="3016120"/>
                <a:ext cx="0" cy="232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DCCE454D-8AB8-F247-AD13-C341C799C228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196348" cy="676957"/>
                <a:chOff x="7093195" y="2872120"/>
                <a:chExt cx="1196348" cy="676957"/>
              </a:xfrm>
            </p:grpSpPr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2817A691-6C71-6741-8641-3848848E5134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4" name="TextBox 93">
                      <a:extLst>
                        <a:ext uri="{FF2B5EF4-FFF2-40B4-BE49-F238E27FC236}">
                          <a16:creationId xmlns:a16="http://schemas.microsoft.com/office/drawing/2014/main" id="{B1760273-315F-7B48-8454-D23541D37D3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AD0C8622-B55E-5F48-82A5-9100A8EBAEC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8" name="TextBox 87">
                    <a:extLst>
                      <a:ext uri="{FF2B5EF4-FFF2-40B4-BE49-F238E27FC236}">
                        <a16:creationId xmlns:a16="http://schemas.microsoft.com/office/drawing/2014/main" id="{D92C0EB1-7952-2B41-B87F-4C7E236335DD}"/>
                      </a:ext>
                    </a:extLst>
                  </p:cNvPr>
                  <p:cNvSpPr txBox="1"/>
                  <p:nvPr/>
                </p:nvSpPr>
                <p:spPr>
                  <a:xfrm>
                    <a:off x="7250473" y="4184728"/>
                    <a:ext cx="269561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sz="1399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399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1399" i="1">
                                  <a:latin typeface="Cambria Math" panose="02040503050406030204" pitchFamily="18" charset="0"/>
                                </a:rPr>
                                <m:t>23</m:t>
                              </m:r>
                            </m:sub>
                            <m:sup>
                              <m:r>
                                <a:rPr lang="de-DE" sz="1399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oMath>
                      </m:oMathPara>
                    </a14:m>
                    <a:endParaRPr lang="en-GB" sz="1399" dirty="0"/>
                  </a:p>
                </p:txBody>
              </p:sp>
            </mc:Choice>
            <mc:Fallback xmlns="">
              <p:sp>
                <p:nvSpPr>
                  <p:cNvPr id="88" name="TextBox 87">
                    <a:extLst>
                      <a:ext uri="{FF2B5EF4-FFF2-40B4-BE49-F238E27FC236}">
                        <a16:creationId xmlns:a16="http://schemas.microsoft.com/office/drawing/2014/main" id="{D92C0EB1-7952-2B41-B87F-4C7E236335D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50473" y="4184728"/>
                    <a:ext cx="269561" cy="215444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22727" r="-4545" b="-35294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3B59F865-797E-C941-A909-32F9B7F89DED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i="1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8B0FACB7-0AC2-9F4C-B62D-C6F7DCB4AF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35F17C1D-76DA-0544-B91D-B6397A675FD0}"/>
                </a:ext>
              </a:extLst>
            </p:cNvPr>
            <p:cNvCxnSpPr>
              <a:cxnSpLocks/>
              <a:stCxn id="90" idx="6"/>
              <a:endCxn id="95" idx="1"/>
            </p:cNvCxnSpPr>
            <p:nvPr/>
          </p:nvCxnSpPr>
          <p:spPr>
            <a:xfrm>
              <a:off x="7688980" y="3443678"/>
              <a:ext cx="229899" cy="29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0" name="Table 99">
                <a:extLst>
                  <a:ext uri="{FF2B5EF4-FFF2-40B4-BE49-F238E27FC236}">
                    <a16:creationId xmlns:a16="http://schemas.microsoft.com/office/drawing/2014/main" id="{03AA8099-708E-7C4A-85C9-40DCA64D3CA6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2513797" y="3041294"/>
              <a:ext cx="984304" cy="916068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34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595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4483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′′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18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17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0" name="Table 99">
                <a:extLst>
                  <a:ext uri="{FF2B5EF4-FFF2-40B4-BE49-F238E27FC236}">
                    <a16:creationId xmlns:a16="http://schemas.microsoft.com/office/drawing/2014/main" id="{03AA8099-708E-7C4A-85C9-40DCA64D3CA6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2513797" y="3041294"/>
              <a:ext cx="984304" cy="916068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34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595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470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7"/>
                          <a:stretch>
                            <a:fillRect t="-4167" r="-75556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7"/>
                          <a:stretch>
                            <a:fillRect l="-132353" t="-4167" b="-2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7"/>
                          <a:stretch>
                            <a:fillRect t="-100000" r="-75556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7"/>
                          <a:stretch>
                            <a:fillRect l="-132353" t="-100000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7"/>
                          <a:stretch>
                            <a:fillRect t="-208333" r="-7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7"/>
                          <a:stretch>
                            <a:fillRect l="-132353" t="-2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1" name="Table 100">
                <a:extLst>
                  <a:ext uri="{FF2B5EF4-FFF2-40B4-BE49-F238E27FC236}">
                    <a16:creationId xmlns:a16="http://schemas.microsoft.com/office/drawing/2014/main" id="{B4F0EAAD-0FD6-054D-B742-EE3CC07AAD28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3728826" y="3041294"/>
              <a:ext cx="984304" cy="916068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34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595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4483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50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rgbClr val="F4F4F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1" name="Table 100">
                <a:extLst>
                  <a:ext uri="{FF2B5EF4-FFF2-40B4-BE49-F238E27FC236}">
                    <a16:creationId xmlns:a16="http://schemas.microsoft.com/office/drawing/2014/main" id="{B4F0EAAD-0FD6-054D-B742-EE3CC07AAD28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3728826" y="3041294"/>
              <a:ext cx="984304" cy="916068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34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595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470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8"/>
                          <a:stretch>
                            <a:fillRect l="-2222" t="-4167" r="-75556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8"/>
                          <a:stretch>
                            <a:fillRect l="-135294" t="-4167" b="-2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8"/>
                          <a:stretch>
                            <a:fillRect l="-2222" t="-100000" r="-75556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8"/>
                          <a:stretch>
                            <a:fillRect l="-135294" t="-100000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8"/>
                          <a:stretch>
                            <a:fillRect l="-2222" t="-208333" r="-7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8"/>
                          <a:stretch>
                            <a:fillRect l="-135294" t="-2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2" name="Table 101">
                <a:extLst>
                  <a:ext uri="{FF2B5EF4-FFF2-40B4-BE49-F238E27FC236}">
                    <a16:creationId xmlns:a16="http://schemas.microsoft.com/office/drawing/2014/main" id="{0F7986C3-09CC-0C41-A355-E44FF5AB275B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4942790" y="3041294"/>
              <a:ext cx="3161546" cy="1527432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6631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34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936891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4483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240∙18∙50=216,000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rgbClr val="F4F4F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93∙17∙</m:t>
                                </m:r>
                                <m:r>
                                  <a:rPr lang="de-DE" sz="1400" b="0" i="1" smtClean="0">
                                    <a:solidFill>
                                      <a:srgbClr val="F4F4F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1=</m:t>
                                </m:r>
                                <m:r>
                                  <a:rPr lang="de-DE" sz="1400" b="0" i="1" smtClean="0">
                                    <a:solidFill>
                                      <a:srgbClr val="F4F4F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00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1,581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208∙18∙50=187,200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rgbClr val="F4F4F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79∙17∙</m:t>
                                </m:r>
                                <m:r>
                                  <a:rPr lang="de-DE" sz="1400" b="0" i="1" smtClean="0">
                                    <a:solidFill>
                                      <a:srgbClr val="F4F4F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1=</m:t>
                                </m:r>
                                <m:r>
                                  <a:rPr lang="de-DE" sz="1400" b="0" i="1" smtClean="0">
                                    <a:solidFill>
                                      <a:srgbClr val="F4F4F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00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1,343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2" name="Table 101">
                <a:extLst>
                  <a:ext uri="{FF2B5EF4-FFF2-40B4-BE49-F238E27FC236}">
                    <a16:creationId xmlns:a16="http://schemas.microsoft.com/office/drawing/2014/main" id="{0F7986C3-09CC-0C41-A355-E44FF5AB275B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4942790" y="3041294"/>
              <a:ext cx="3161546" cy="1527432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6631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34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936891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470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9"/>
                          <a:stretch>
                            <a:fillRect l="-1887" t="-4167" r="-371698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9"/>
                          <a:stretch>
                            <a:fillRect l="-122727" t="-4167" r="-347727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9"/>
                          <a:stretch>
                            <a:fillRect l="-64052" t="-4167" b="-4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9"/>
                          <a:stretch>
                            <a:fillRect l="-1887" t="-104167" r="-371698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9"/>
                          <a:stretch>
                            <a:fillRect l="-122727" t="-104167" r="-347727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9"/>
                          <a:stretch>
                            <a:fillRect l="-64052" t="-104167" b="-3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9"/>
                          <a:stretch>
                            <a:fillRect l="-1887" t="-196000" r="-371698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9"/>
                          <a:stretch>
                            <a:fillRect l="-122727" t="-196000" r="-347727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9"/>
                          <a:stretch>
                            <a:fillRect l="-64052" t="-196000" b="-19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9"/>
                          <a:stretch>
                            <a:fillRect l="-1887" t="-308333" r="-371698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9"/>
                          <a:stretch>
                            <a:fillRect l="-122727" t="-308333" r="-347727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9"/>
                          <a:stretch>
                            <a:fillRect l="-64052" t="-308333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9"/>
                          <a:stretch>
                            <a:fillRect l="-1887" t="-408333" r="-37169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9"/>
                          <a:stretch>
                            <a:fillRect l="-122727" t="-408333" r="-347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9"/>
                          <a:stretch>
                            <a:fillRect l="-64052" t="-4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CFC7137-C243-E44A-8E86-23CA0EDA58D2}"/>
              </a:ext>
            </a:extLst>
          </p:cNvPr>
          <p:cNvCxnSpPr>
            <a:cxnSpLocks/>
            <a:stCxn id="45" idx="3"/>
            <a:endCxn id="42" idx="1"/>
          </p:cNvCxnSpPr>
          <p:nvPr/>
        </p:nvCxnSpPr>
        <p:spPr>
          <a:xfrm>
            <a:off x="3498103" y="3506545"/>
            <a:ext cx="229660" cy="1399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95DE100F-E308-934E-B734-FE416AACB6F0}"/>
              </a:ext>
            </a:extLst>
          </p:cNvPr>
          <p:cNvSpPr/>
          <p:nvPr/>
        </p:nvSpPr>
        <p:spPr>
          <a:xfrm>
            <a:off x="633809" y="3344158"/>
            <a:ext cx="1649266" cy="32757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B9A3834-1AE8-2248-8F42-8AE4DBB15A24}"/>
              </a:ext>
            </a:extLst>
          </p:cNvPr>
          <p:cNvSpPr/>
          <p:nvPr/>
        </p:nvSpPr>
        <p:spPr>
          <a:xfrm>
            <a:off x="2512735" y="3342760"/>
            <a:ext cx="532707" cy="327571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3360F28-1BF5-F748-9A7B-E654CD84777F}"/>
              </a:ext>
            </a:extLst>
          </p:cNvPr>
          <p:cNvCxnSpPr>
            <a:cxnSpLocks/>
            <a:stCxn id="39" idx="3"/>
            <a:endCxn id="40" idx="1"/>
          </p:cNvCxnSpPr>
          <p:nvPr/>
        </p:nvCxnSpPr>
        <p:spPr>
          <a:xfrm flipV="1">
            <a:off x="2283075" y="3506545"/>
            <a:ext cx="229660" cy="1399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183FBC1C-AE30-E24B-88A4-040325420D74}"/>
              </a:ext>
            </a:extLst>
          </p:cNvPr>
          <p:cNvSpPr/>
          <p:nvPr/>
        </p:nvSpPr>
        <p:spPr>
          <a:xfrm>
            <a:off x="3727762" y="3344158"/>
            <a:ext cx="985369" cy="32757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57AE4A6-08C2-3C46-955C-A40647AF3CEA}"/>
              </a:ext>
            </a:extLst>
          </p:cNvPr>
          <p:cNvSpPr/>
          <p:nvPr/>
        </p:nvSpPr>
        <p:spPr>
          <a:xfrm>
            <a:off x="1283137" y="3344158"/>
            <a:ext cx="539438" cy="327571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3A42BB2-EEC8-6A49-BCEF-E47067D54E08}"/>
              </a:ext>
            </a:extLst>
          </p:cNvPr>
          <p:cNvSpPr/>
          <p:nvPr/>
        </p:nvSpPr>
        <p:spPr>
          <a:xfrm>
            <a:off x="3727762" y="3342760"/>
            <a:ext cx="511049" cy="327571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4956ED0-CD89-494C-B85C-DAE5C86E115D}"/>
              </a:ext>
            </a:extLst>
          </p:cNvPr>
          <p:cNvSpPr/>
          <p:nvPr/>
        </p:nvSpPr>
        <p:spPr>
          <a:xfrm>
            <a:off x="2512734" y="3342760"/>
            <a:ext cx="985368" cy="32757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D2646BAD-AD4B-CD43-A803-A46880BAC722}"/>
              </a:ext>
            </a:extLst>
          </p:cNvPr>
          <p:cNvCxnSpPr>
            <a:cxnSpLocks/>
            <a:stCxn id="101" idx="3"/>
            <a:endCxn id="58" idx="1"/>
          </p:cNvCxnSpPr>
          <p:nvPr/>
        </p:nvCxnSpPr>
        <p:spPr>
          <a:xfrm flipV="1">
            <a:off x="4713130" y="3499217"/>
            <a:ext cx="229660" cy="11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B3D9ADDE-EADD-B742-BA66-BE267397AC69}"/>
              </a:ext>
            </a:extLst>
          </p:cNvPr>
          <p:cNvSpPr/>
          <p:nvPr/>
        </p:nvSpPr>
        <p:spPr>
          <a:xfrm>
            <a:off x="4942790" y="3335431"/>
            <a:ext cx="3167059" cy="32757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9751F94-2FBE-F34C-AA17-501B98A5673B}"/>
              </a:ext>
            </a:extLst>
          </p:cNvPr>
          <p:cNvSpPr/>
          <p:nvPr/>
        </p:nvSpPr>
        <p:spPr>
          <a:xfrm>
            <a:off x="5609731" y="3346248"/>
            <a:ext cx="511049" cy="327571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66B971-D619-C24C-A8FF-6A1E1389D1C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PGMs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89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6" grpId="0"/>
      <p:bldP spid="39" grpId="0" animBg="1"/>
      <p:bldP spid="40" grpId="0" animBg="1"/>
      <p:bldP spid="42" grpId="0" animBg="1"/>
      <p:bldP spid="43" grpId="0" animBg="1"/>
      <p:bldP spid="44" grpId="0" animBg="1"/>
      <p:bldP spid="45" grpId="0" animBg="1"/>
      <p:bldP spid="58" grpId="0" animBg="1"/>
      <p:bldP spid="5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B5EE6-83DC-0148-815C-F756815509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T. Braun - StaRAI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A74EA6-7322-F545-974A-815B9CCBB1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598">
                <a:latin typeface="Calibri" panose="020F0502020204030204" pitchFamily="34" charset="0"/>
                <a:cs typeface="Calibri" panose="020F0502020204030204" pitchFamily="34" charset="0"/>
              </a:rPr>
              <a:pPr/>
              <a:t>56</a:t>
            </a:fld>
            <a:r>
              <a:rPr lang="de-DE"/>
              <a:t> </a:t>
            </a:r>
            <a:endParaRPr lang="de-DE" sz="1399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E9A7548-B650-AE4D-911C-ED7758C7126D}"/>
                  </a:ext>
                </a:extLst>
              </p:cNvPr>
              <p:cNvSpPr/>
              <p:nvPr/>
            </p:nvSpPr>
            <p:spPr>
              <a:xfrm>
                <a:off x="219145" y="802121"/>
                <a:ext cx="1269539" cy="3689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798" i="1" dirty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1798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798" i="1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𝑇𝑟𝑎𝑣𝑒𝑙</m:t>
                          </m:r>
                        </m:e>
                      </m:d>
                    </m:oMath>
                  </m:oMathPara>
                </a14:m>
                <a:endParaRPr lang="de-DE" sz="1798" dirty="0"/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E9A7548-B650-AE4D-911C-ED7758C712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145" y="802121"/>
                <a:ext cx="1269539" cy="36894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5B55F67-C9C7-D84A-A622-2F717359A678}"/>
                  </a:ext>
                </a:extLst>
              </p:cNvPr>
              <p:cNvSpPr txBox="1"/>
              <p:nvPr/>
            </p:nvSpPr>
            <p:spPr>
              <a:xfrm>
                <a:off x="3890547" y="6297726"/>
                <a:ext cx="4410204" cy="3074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399" i="1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𝑁𝑎𝑡𝐷𝑖𝑠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𝐴𝑟𝑡𝑖𝑓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𝑆𝑖𝑐𝑘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𝑇𝑟𝑒𝑎𝑡</m:t>
                      </m:r>
                    </m:oMath>
                  </m:oMathPara>
                </a14:m>
                <a:endParaRPr lang="de-DE" sz="1399" i="1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5B55F67-C9C7-D84A-A622-2F717359A6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0547" y="6297726"/>
                <a:ext cx="4410204" cy="307457"/>
              </a:xfrm>
              <a:prstGeom prst="rect">
                <a:avLst/>
              </a:prstGeom>
              <a:blipFill>
                <a:blip r:embed="rId3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1D45FE1F-2567-1B49-9092-1FC20F4EDF9A}"/>
              </a:ext>
            </a:extLst>
          </p:cNvPr>
          <p:cNvSpPr/>
          <p:nvPr/>
        </p:nvSpPr>
        <p:spPr>
          <a:xfrm>
            <a:off x="822765" y="1290656"/>
            <a:ext cx="2020215" cy="699134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ED0ADD2E-BC20-D44A-A130-4CDBC6351D2F}"/>
                  </a:ext>
                </a:extLst>
              </p:cNvPr>
              <p:cNvSpPr/>
              <p:nvPr/>
            </p:nvSpPr>
            <p:spPr>
              <a:xfrm>
                <a:off x="531620" y="1216824"/>
                <a:ext cx="2331888" cy="7934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de-DE" sz="1798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sz="1798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sz="1798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sz="1798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 sz="1798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de-DE" sz="1798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798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r>
                            <a:rPr lang="de-DE" sz="1798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798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𝑇𝑟𝑎𝑣𝑒𝑙</m:t>
                              </m:r>
                              <m: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de-DE" sz="1798" dirty="0"/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ED0ADD2E-BC20-D44A-A130-4CDBC6351D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620" y="1216824"/>
                <a:ext cx="2331888" cy="793493"/>
              </a:xfrm>
              <a:prstGeom prst="rect">
                <a:avLst/>
              </a:prstGeom>
              <a:blipFill>
                <a:blip r:embed="rId4"/>
                <a:stretch>
                  <a:fillRect l="-14674" t="-120968" b="-1629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15A31CC3-3502-FB4A-8AED-20A24265F06F}"/>
              </a:ext>
            </a:extLst>
          </p:cNvPr>
          <p:cNvGrpSpPr/>
          <p:nvPr/>
        </p:nvGrpSpPr>
        <p:grpSpPr>
          <a:xfrm>
            <a:off x="9094808" y="260958"/>
            <a:ext cx="2902255" cy="2863609"/>
            <a:chOff x="5997173" y="3112968"/>
            <a:chExt cx="2905278" cy="2866592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D5EABFD5-9E22-EA44-A778-9C0BFF1A98C6}"/>
                </a:ext>
              </a:extLst>
            </p:cNvPr>
            <p:cNvGrpSpPr/>
            <p:nvPr/>
          </p:nvGrpSpPr>
          <p:grpSpPr>
            <a:xfrm>
              <a:off x="6171175" y="4638271"/>
              <a:ext cx="1591183" cy="761738"/>
              <a:chOff x="5863640" y="3638434"/>
              <a:chExt cx="1591183" cy="76173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0" name="TextBox 119">
                    <a:extLst>
                      <a:ext uri="{FF2B5EF4-FFF2-40B4-BE49-F238E27FC236}">
                        <a16:creationId xmlns:a16="http://schemas.microsoft.com/office/drawing/2014/main" id="{AECB0E5E-87C7-3B4E-8A93-1793CD2FCD24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i="1">
                              <a:solidFill>
                                <a:schemeClr val="bg2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120" name="TextBox 119">
                    <a:extLst>
                      <a:ext uri="{FF2B5EF4-FFF2-40B4-BE49-F238E27FC236}">
                        <a16:creationId xmlns:a16="http://schemas.microsoft.com/office/drawing/2014/main" id="{AECB0E5E-87C7-3B4E-8A93-1793CD2FCD2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AB8198ED-0BAB-8247-880D-D6CF2073E55A}"/>
                  </a:ext>
                </a:extLst>
              </p:cNvPr>
              <p:cNvCxnSpPr>
                <a:cxnSpLocks/>
                <a:stCxn id="120" idx="5"/>
                <a:endCxn id="140" idx="1"/>
              </p:cNvCxnSpPr>
              <p:nvPr/>
            </p:nvCxnSpPr>
            <p:spPr>
              <a:xfrm>
                <a:off x="6693294" y="3970904"/>
                <a:ext cx="399901" cy="2213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72A45F59-77C8-2040-84E4-E9579DF2D147}"/>
                  </a:ext>
                </a:extLst>
              </p:cNvPr>
              <p:cNvSpPr/>
              <p:nvPr/>
            </p:nvSpPr>
            <p:spPr>
              <a:xfrm>
                <a:off x="7093195" y="4120249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798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7" name="TextBox 136">
                    <a:extLst>
                      <a:ext uri="{FF2B5EF4-FFF2-40B4-BE49-F238E27FC236}">
                        <a16:creationId xmlns:a16="http://schemas.microsoft.com/office/drawing/2014/main" id="{AE671D95-1438-3B43-8330-488375487FAB}"/>
                      </a:ext>
                    </a:extLst>
                  </p:cNvPr>
                  <p:cNvSpPr txBox="1"/>
                  <p:nvPr/>
                </p:nvSpPr>
                <p:spPr>
                  <a:xfrm>
                    <a:off x="7250473" y="4184728"/>
                    <a:ext cx="204350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399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399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de-DE" sz="1399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oMath>
                      </m:oMathPara>
                    </a14:m>
                    <a:endParaRPr lang="en-GB" sz="1399" dirty="0"/>
                  </a:p>
                </p:txBody>
              </p:sp>
            </mc:Choice>
            <mc:Fallback xmlns="">
              <p:sp>
                <p:nvSpPr>
                  <p:cNvPr id="137" name="TextBox 136">
                    <a:extLst>
                      <a:ext uri="{FF2B5EF4-FFF2-40B4-BE49-F238E27FC236}">
                        <a16:creationId xmlns:a16="http://schemas.microsoft.com/office/drawing/2014/main" id="{AE671D95-1438-3B43-8330-488375487FA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50473" y="4184728"/>
                    <a:ext cx="204350" cy="21544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37500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2296C95F-7A53-D840-818F-07DF8AC28654}"/>
                </a:ext>
              </a:extLst>
            </p:cNvPr>
            <p:cNvSpPr/>
            <p:nvPr/>
          </p:nvSpPr>
          <p:spPr>
            <a:xfrm>
              <a:off x="5997173" y="3112968"/>
              <a:ext cx="2905278" cy="2866592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798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8F31A7A1-043C-D948-898A-E004B8A337E7}"/>
                  </a:ext>
                </a:extLst>
              </p:cNvPr>
              <p:cNvSpPr/>
              <p:nvPr/>
            </p:nvSpPr>
            <p:spPr>
              <a:xfrm>
                <a:off x="527073" y="2015374"/>
                <a:ext cx="1576938" cy="3689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de-DE" sz="1798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de-DE" sz="1798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798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de-DE" sz="1798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de-DE" sz="1798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798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𝑇𝑟𝑎𝑣𝑒𝑙</m:t>
                          </m:r>
                        </m:e>
                      </m:d>
                    </m:oMath>
                  </m:oMathPara>
                </a14:m>
                <a:endParaRPr lang="de-DE" sz="1798" dirty="0"/>
              </a:p>
            </p:txBody>
          </p:sp>
        </mc:Choice>
        <mc:Fallback xmlns=""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8F31A7A1-043C-D948-898A-E004B8A337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073" y="2015374"/>
                <a:ext cx="1576938" cy="368948"/>
              </a:xfrm>
              <a:prstGeom prst="rect">
                <a:avLst/>
              </a:prstGeom>
              <a:blipFill>
                <a:blip r:embed="rId7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8" name="Table 157">
                <a:extLst>
                  <a:ext uri="{FF2B5EF4-FFF2-40B4-BE49-F238E27FC236}">
                    <a16:creationId xmlns:a16="http://schemas.microsoft.com/office/drawing/2014/main" id="{621595B4-0BD9-AD47-A75D-EF98421F8105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632460" y="3045719"/>
              <a:ext cx="1982056" cy="1527432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6631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34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757401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4483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216,000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rgbClr val="F4F4F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00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1,581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187,200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rgbClr val="F4F4F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00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1,343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8" name="Table 157">
                <a:extLst>
                  <a:ext uri="{FF2B5EF4-FFF2-40B4-BE49-F238E27FC236}">
                    <a16:creationId xmlns:a16="http://schemas.microsoft.com/office/drawing/2014/main" id="{621595B4-0BD9-AD47-A75D-EF98421F8105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632460" y="3045719"/>
              <a:ext cx="1982056" cy="1527432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6631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34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757401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470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8"/>
                          <a:stretch>
                            <a:fillRect l="-1887" r="-196226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8"/>
                          <a:stretch>
                            <a:fillRect l="-122727" r="-136364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8"/>
                          <a:stretch>
                            <a:fillRect l="-163333" b="-4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8"/>
                          <a:stretch>
                            <a:fillRect l="-1887" t="-96000" r="-196226" b="-2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8"/>
                          <a:stretch>
                            <a:fillRect l="-122727" t="-96000" r="-136364" b="-2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8"/>
                          <a:stretch>
                            <a:fillRect l="-163333" t="-96000" b="-29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8"/>
                          <a:stretch>
                            <a:fillRect l="-1887" t="-204167" r="-196226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8"/>
                          <a:stretch>
                            <a:fillRect l="-122727" t="-204167" r="-136364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8"/>
                          <a:stretch>
                            <a:fillRect l="-163333" t="-204167" b="-2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8"/>
                          <a:stretch>
                            <a:fillRect l="-1887" t="-292000" r="-196226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8"/>
                          <a:stretch>
                            <a:fillRect l="-122727" t="-292000" r="-136364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8"/>
                          <a:stretch>
                            <a:fillRect l="-163333" t="-292000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8"/>
                          <a:stretch>
                            <a:fillRect l="-1887" t="-408333" r="-1962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8"/>
                          <a:stretch>
                            <a:fillRect l="-122727" t="-408333" r="-1363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8"/>
                          <a:stretch>
                            <a:fillRect l="-163333" t="-4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76" name="Group 75">
            <a:extLst>
              <a:ext uri="{FF2B5EF4-FFF2-40B4-BE49-F238E27FC236}">
                <a16:creationId xmlns:a16="http://schemas.microsoft.com/office/drawing/2014/main" id="{F6FDC671-0DBA-C547-A354-68EE11C2466A}"/>
              </a:ext>
            </a:extLst>
          </p:cNvPr>
          <p:cNvGrpSpPr/>
          <p:nvPr/>
        </p:nvGrpSpPr>
        <p:grpSpPr>
          <a:xfrm>
            <a:off x="9258366" y="4250553"/>
            <a:ext cx="1785695" cy="1150053"/>
            <a:chOff x="5863640" y="3248921"/>
            <a:chExt cx="1787555" cy="115125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A2D96459-8912-C14A-A730-B8A8ED9A811D}"/>
                    </a:ext>
                  </a:extLst>
                </p:cNvPr>
                <p:cNvSpPr txBox="1"/>
                <p:nvPr/>
              </p:nvSpPr>
              <p:spPr>
                <a:xfrm>
                  <a:off x="5863640" y="3638434"/>
                  <a:ext cx="972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798" i="1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𝑇𝑟𝑎𝑣𝑒𝑙</m:t>
                        </m:r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A2D96459-8912-C14A-A730-B8A8ED9A81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63640" y="3638434"/>
                  <a:ext cx="972000" cy="389513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47AC898D-9B76-3543-BF78-232142FC1C35}"/>
                </a:ext>
              </a:extLst>
            </p:cNvPr>
            <p:cNvCxnSpPr>
              <a:cxnSpLocks/>
              <a:stCxn id="79" idx="5"/>
              <a:endCxn id="83" idx="1"/>
            </p:cNvCxnSpPr>
            <p:nvPr/>
          </p:nvCxnSpPr>
          <p:spPr>
            <a:xfrm>
              <a:off x="6693294" y="3970904"/>
              <a:ext cx="399901" cy="2213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338507DD-4BAB-FF49-B625-30CB264B1534}"/>
                </a:ext>
              </a:extLst>
            </p:cNvPr>
            <p:cNvCxnSpPr>
              <a:cxnSpLocks/>
              <a:stCxn id="83" idx="0"/>
              <a:endCxn id="90" idx="4"/>
            </p:cNvCxnSpPr>
            <p:nvPr/>
          </p:nvCxnSpPr>
          <p:spPr>
            <a:xfrm flipV="1">
              <a:off x="7165195" y="3638434"/>
              <a:ext cx="0" cy="4818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BCA10D91-784F-AE4C-B8B3-21CC4432F29B}"/>
                </a:ext>
              </a:extLst>
            </p:cNvPr>
            <p:cNvSpPr/>
            <p:nvPr/>
          </p:nvSpPr>
          <p:spPr>
            <a:xfrm>
              <a:off x="7093195" y="4120249"/>
              <a:ext cx="144000" cy="144000"/>
            </a:xfrm>
            <a:prstGeom prst="rect">
              <a:avLst/>
            </a:prstGeom>
            <a:solidFill>
              <a:schemeClr val="tx2">
                <a:lumMod val="9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D92C0EB1-7952-2B41-B87F-4C7E236335DD}"/>
                    </a:ext>
                  </a:extLst>
                </p:cNvPr>
                <p:cNvSpPr txBox="1"/>
                <p:nvPr/>
              </p:nvSpPr>
              <p:spPr>
                <a:xfrm>
                  <a:off x="7250473" y="4184728"/>
                  <a:ext cx="144720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399" i="1">
                            <a:latin typeface="Cambria Math" panose="02040503050406030204" pitchFamily="18" charset="0"/>
                          </a:rPr>
                          <m:t>𝑓</m:t>
                        </m:r>
                      </m:oMath>
                    </m:oMathPara>
                  </a14:m>
                  <a:endParaRPr lang="en-GB" sz="1399" dirty="0"/>
                </a:p>
              </p:txBody>
            </p:sp>
          </mc:Choice>
          <mc:Fallback xmlns="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D92C0EB1-7952-2B41-B87F-4C7E236335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0473" y="4184728"/>
                  <a:ext cx="144720" cy="215444"/>
                </a:xfrm>
                <a:prstGeom prst="rect">
                  <a:avLst/>
                </a:prstGeom>
                <a:blipFill>
                  <a:blip r:embed="rId10"/>
                  <a:stretch>
                    <a:fillRect l="-41667" r="-33333" b="-35294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3B59F865-797E-C941-A909-32F9B7F89DED}"/>
                    </a:ext>
                  </a:extLst>
                </p:cNvPr>
                <p:cNvSpPr txBox="1"/>
                <p:nvPr/>
              </p:nvSpPr>
              <p:spPr>
                <a:xfrm>
                  <a:off x="6679195" y="3248921"/>
                  <a:ext cx="972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798" i="1"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8B0FACB7-0AC2-9F4C-B62D-C6F7DCB4AF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79195" y="3248921"/>
                  <a:ext cx="972000" cy="389513"/>
                </a:xfrm>
                <a:prstGeom prst="ellipse">
                  <a:avLst/>
                </a:prstGeom>
                <a:blipFill>
                  <a:blip r:embed="rId11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EB2701EF-F04A-2742-81C0-3E0380A00B42}"/>
              </a:ext>
            </a:extLst>
          </p:cNvPr>
          <p:cNvSpPr/>
          <p:nvPr/>
        </p:nvSpPr>
        <p:spPr>
          <a:xfrm>
            <a:off x="633809" y="3346859"/>
            <a:ext cx="1986902" cy="617487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0C8F32E-69FF-C745-ABE5-B4BC5FAA3C22}"/>
              </a:ext>
            </a:extLst>
          </p:cNvPr>
          <p:cNvGrpSpPr/>
          <p:nvPr/>
        </p:nvGrpSpPr>
        <p:grpSpPr>
          <a:xfrm>
            <a:off x="2604840" y="3455080"/>
            <a:ext cx="1095517" cy="408247"/>
            <a:chOff x="4180114" y="3363230"/>
            <a:chExt cx="1096658" cy="408672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9169AFF-DF37-A242-85B5-B3E4B11434A3}"/>
                </a:ext>
              </a:extLst>
            </p:cNvPr>
            <p:cNvCxnSpPr>
              <a:cxnSpLocks/>
              <a:endCxn id="42" idx="1"/>
            </p:cNvCxnSpPr>
            <p:nvPr/>
          </p:nvCxnSpPr>
          <p:spPr>
            <a:xfrm>
              <a:off x="4180114" y="3412671"/>
              <a:ext cx="796576" cy="135225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0DE0BDC-643F-C347-824B-73EAF21BD1E1}"/>
                </a:ext>
              </a:extLst>
            </p:cNvPr>
            <p:cNvCxnSpPr>
              <a:cxnSpLocks/>
              <a:endCxn id="42" idx="1"/>
            </p:cNvCxnSpPr>
            <p:nvPr/>
          </p:nvCxnSpPr>
          <p:spPr>
            <a:xfrm flipV="1">
              <a:off x="4180114" y="3547896"/>
              <a:ext cx="796576" cy="2240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2D96BC0-9E72-364B-9C1D-1B7ACA60CE87}"/>
                </a:ext>
              </a:extLst>
            </p:cNvPr>
            <p:cNvSpPr txBox="1"/>
            <p:nvPr/>
          </p:nvSpPr>
          <p:spPr>
            <a:xfrm>
              <a:off x="4976690" y="3363230"/>
              <a:ext cx="3000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sz="1798" b="1" dirty="0">
                  <a:solidFill>
                    <a:srgbClr val="FFC000"/>
                  </a:solidFill>
                </a:rPr>
                <a:t>+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3" name="Table 42">
                <a:extLst>
                  <a:ext uri="{FF2B5EF4-FFF2-40B4-BE49-F238E27FC236}">
                    <a16:creationId xmlns:a16="http://schemas.microsoft.com/office/drawing/2014/main" id="{51F28D49-AA8D-3F43-A7DB-58303D690C9A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3671390" y="3051051"/>
              <a:ext cx="1425120" cy="305682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6631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5881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p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3" name="Table 42">
                <a:extLst>
                  <a:ext uri="{FF2B5EF4-FFF2-40B4-BE49-F238E27FC236}">
                    <a16:creationId xmlns:a16="http://schemas.microsoft.com/office/drawing/2014/main" id="{51F28D49-AA8D-3F43-A7DB-58303D690C9A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3671390" y="3051051"/>
              <a:ext cx="1425120" cy="305682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6631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5881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2"/>
                          <a:stretch>
                            <a:fillRect l="-1887" t="-4000" r="-113208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2"/>
                          <a:stretch>
                            <a:fillRect l="-90000" t="-4000" b="-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4" name="Table 43">
                <a:extLst>
                  <a:ext uri="{FF2B5EF4-FFF2-40B4-BE49-F238E27FC236}">
                    <a16:creationId xmlns:a16="http://schemas.microsoft.com/office/drawing/2014/main" id="{14D2FB84-BFF4-074F-9EBB-C0AD342447D0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3671389" y="3503141"/>
              <a:ext cx="1422708" cy="305682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66530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57401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217,581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4" name="Table 43">
                <a:extLst>
                  <a:ext uri="{FF2B5EF4-FFF2-40B4-BE49-F238E27FC236}">
                    <a16:creationId xmlns:a16="http://schemas.microsoft.com/office/drawing/2014/main" id="{14D2FB84-BFF4-074F-9EBB-C0AD342447D0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3671389" y="3503141"/>
              <a:ext cx="1422708" cy="305682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66530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57401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3"/>
                          <a:stretch>
                            <a:fillRect l="-1887" r="-113208" b="-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3"/>
                          <a:stretch>
                            <a:fillRect l="-90000" b="-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5" name="Table 44">
                <a:extLst>
                  <a:ext uri="{FF2B5EF4-FFF2-40B4-BE49-F238E27FC236}">
                    <a16:creationId xmlns:a16="http://schemas.microsoft.com/office/drawing/2014/main" id="{B93F6519-C1C9-CB4D-A60E-ECE46A45F964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3671390" y="4100625"/>
              <a:ext cx="1422708" cy="305682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66530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57401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188,543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5" name="Table 44">
                <a:extLst>
                  <a:ext uri="{FF2B5EF4-FFF2-40B4-BE49-F238E27FC236}">
                    <a16:creationId xmlns:a16="http://schemas.microsoft.com/office/drawing/2014/main" id="{B93F6519-C1C9-CB4D-A60E-ECE46A45F964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3671390" y="4100625"/>
              <a:ext cx="1422708" cy="305682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66530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57401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4"/>
                          <a:stretch>
                            <a:fillRect l="-1887" r="-113208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4"/>
                          <a:stretch>
                            <a:fillRect l="-90000" b="-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46" name="Group 45">
            <a:extLst>
              <a:ext uri="{FF2B5EF4-FFF2-40B4-BE49-F238E27FC236}">
                <a16:creationId xmlns:a16="http://schemas.microsoft.com/office/drawing/2014/main" id="{3B5FAC28-66BA-3942-A7EA-C6406DDC9010}"/>
              </a:ext>
            </a:extLst>
          </p:cNvPr>
          <p:cNvGrpSpPr/>
          <p:nvPr/>
        </p:nvGrpSpPr>
        <p:grpSpPr>
          <a:xfrm>
            <a:off x="2604840" y="4057392"/>
            <a:ext cx="1095517" cy="408247"/>
            <a:chOff x="4180114" y="3363230"/>
            <a:chExt cx="1096658" cy="408672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4CF9B3C9-C7F4-604A-A934-5E4D524B4F6E}"/>
                </a:ext>
              </a:extLst>
            </p:cNvPr>
            <p:cNvCxnSpPr>
              <a:cxnSpLocks/>
              <a:endCxn id="49" idx="1"/>
            </p:cNvCxnSpPr>
            <p:nvPr/>
          </p:nvCxnSpPr>
          <p:spPr>
            <a:xfrm>
              <a:off x="4180114" y="3412671"/>
              <a:ext cx="796576" cy="135225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C59BB86-602A-5146-94AA-6058F1675C82}"/>
                </a:ext>
              </a:extLst>
            </p:cNvPr>
            <p:cNvCxnSpPr>
              <a:cxnSpLocks/>
              <a:endCxn id="49" idx="1"/>
            </p:cNvCxnSpPr>
            <p:nvPr/>
          </p:nvCxnSpPr>
          <p:spPr>
            <a:xfrm flipV="1">
              <a:off x="4180114" y="3547896"/>
              <a:ext cx="796576" cy="2240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ED7BDCC-8F54-1C4C-B033-B8DB97075210}"/>
                </a:ext>
              </a:extLst>
            </p:cNvPr>
            <p:cNvSpPr txBox="1"/>
            <p:nvPr/>
          </p:nvSpPr>
          <p:spPr>
            <a:xfrm>
              <a:off x="4976690" y="3363230"/>
              <a:ext cx="3000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sz="1798" b="1" dirty="0">
                  <a:solidFill>
                    <a:srgbClr val="FFC000"/>
                  </a:solidFill>
                </a:rPr>
                <a:t>+</a:t>
              </a:r>
            </a:p>
          </p:txBody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A410BFAD-1259-6344-8039-AC9EFC590170}"/>
              </a:ext>
            </a:extLst>
          </p:cNvPr>
          <p:cNvSpPr/>
          <p:nvPr/>
        </p:nvSpPr>
        <p:spPr>
          <a:xfrm>
            <a:off x="633808" y="3964346"/>
            <a:ext cx="1980708" cy="617487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830C89-9CD4-184A-99D3-1C01A6DECBA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PGMs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54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6" grpId="0"/>
      <p:bldP spid="38" grpId="0" animBg="1"/>
      <p:bldP spid="50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B5EE6-83DC-0148-815C-F756815509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T. Braun - StaRAI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A74EA6-7322-F545-974A-815B9CCBB1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598">
                <a:latin typeface="Calibri" panose="020F0502020204030204" pitchFamily="34" charset="0"/>
                <a:cs typeface="Calibri" panose="020F0502020204030204" pitchFamily="34" charset="0"/>
              </a:rPr>
              <a:pPr/>
              <a:t>57</a:t>
            </a:fld>
            <a:r>
              <a:rPr lang="de-DE"/>
              <a:t> </a:t>
            </a:r>
            <a:endParaRPr lang="de-DE" sz="1399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E9A7548-B650-AE4D-911C-ED7758C7126D}"/>
                  </a:ext>
                </a:extLst>
              </p:cNvPr>
              <p:cNvSpPr/>
              <p:nvPr/>
            </p:nvSpPr>
            <p:spPr>
              <a:xfrm>
                <a:off x="219145" y="802121"/>
                <a:ext cx="1269539" cy="3689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798" i="1" dirty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1798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798" i="1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𝑇𝑟𝑎𝑣𝑒𝑙</m:t>
                          </m:r>
                        </m:e>
                      </m:d>
                    </m:oMath>
                  </m:oMathPara>
                </a14:m>
                <a:endParaRPr lang="de-DE" sz="1798" dirty="0"/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E9A7548-B650-AE4D-911C-ED7758C712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145" y="802121"/>
                <a:ext cx="1269539" cy="36894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5B55F67-C9C7-D84A-A622-2F717359A678}"/>
                  </a:ext>
                </a:extLst>
              </p:cNvPr>
              <p:cNvSpPr txBox="1"/>
              <p:nvPr/>
            </p:nvSpPr>
            <p:spPr>
              <a:xfrm>
                <a:off x="3890547" y="6297726"/>
                <a:ext cx="4410204" cy="3074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399" i="1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𝑁𝑎𝑡𝐷𝑖𝑠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𝐴𝑟𝑡𝑖𝑓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𝑆𝑖𝑐𝑘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𝑇𝑟𝑒𝑎𝑡</m:t>
                      </m:r>
                    </m:oMath>
                  </m:oMathPara>
                </a14:m>
                <a:endParaRPr lang="de-DE" sz="1399" i="1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5B55F67-C9C7-D84A-A622-2F717359A6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0547" y="6297726"/>
                <a:ext cx="4410204" cy="307457"/>
              </a:xfrm>
              <a:prstGeom prst="rect">
                <a:avLst/>
              </a:prstGeom>
              <a:blipFill>
                <a:blip r:embed="rId3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1D45FE1F-2567-1B49-9092-1FC20F4EDF9A}"/>
              </a:ext>
            </a:extLst>
          </p:cNvPr>
          <p:cNvSpPr/>
          <p:nvPr/>
        </p:nvSpPr>
        <p:spPr>
          <a:xfrm>
            <a:off x="570880" y="1230579"/>
            <a:ext cx="1485291" cy="349567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ED0ADD2E-BC20-D44A-A130-4CDBC6351D2F}"/>
                  </a:ext>
                </a:extLst>
              </p:cNvPr>
              <p:cNvSpPr/>
              <p:nvPr/>
            </p:nvSpPr>
            <p:spPr>
              <a:xfrm>
                <a:off x="531620" y="1216823"/>
                <a:ext cx="1524551" cy="3689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de-DE" sz="1798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de-DE" sz="1798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798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de-DE" sz="1798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de-DE" sz="1798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798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𝑇𝑟𝑎𝑣𝑒𝑙</m:t>
                          </m:r>
                        </m:e>
                      </m:d>
                    </m:oMath>
                  </m:oMathPara>
                </a14:m>
                <a:endParaRPr lang="de-DE" sz="1798" dirty="0"/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ED0ADD2E-BC20-D44A-A130-4CDBC6351D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620" y="1216823"/>
                <a:ext cx="1524551" cy="368948"/>
              </a:xfrm>
              <a:prstGeom prst="rect">
                <a:avLst/>
              </a:prstGeom>
              <a:blipFill>
                <a:blip r:embed="rId4"/>
                <a:stretch>
                  <a:fillRect b="-1034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15A31CC3-3502-FB4A-8AED-20A24265F06F}"/>
              </a:ext>
            </a:extLst>
          </p:cNvPr>
          <p:cNvGrpSpPr/>
          <p:nvPr/>
        </p:nvGrpSpPr>
        <p:grpSpPr>
          <a:xfrm>
            <a:off x="9094808" y="260958"/>
            <a:ext cx="2902255" cy="2863609"/>
            <a:chOff x="5997173" y="3112968"/>
            <a:chExt cx="2905278" cy="2866592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D5EABFD5-9E22-EA44-A778-9C0BFF1A98C6}"/>
                </a:ext>
              </a:extLst>
            </p:cNvPr>
            <p:cNvGrpSpPr/>
            <p:nvPr/>
          </p:nvGrpSpPr>
          <p:grpSpPr>
            <a:xfrm>
              <a:off x="6171175" y="4638271"/>
              <a:ext cx="1631900" cy="761738"/>
              <a:chOff x="5863640" y="3638434"/>
              <a:chExt cx="1631900" cy="76173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0" name="TextBox 119">
                    <a:extLst>
                      <a:ext uri="{FF2B5EF4-FFF2-40B4-BE49-F238E27FC236}">
                        <a16:creationId xmlns:a16="http://schemas.microsoft.com/office/drawing/2014/main" id="{AECB0E5E-87C7-3B4E-8A93-1793CD2FCD24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i="1">
                              <a:solidFill>
                                <a:schemeClr val="bg2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120" name="TextBox 119">
                    <a:extLst>
                      <a:ext uri="{FF2B5EF4-FFF2-40B4-BE49-F238E27FC236}">
                        <a16:creationId xmlns:a16="http://schemas.microsoft.com/office/drawing/2014/main" id="{AECB0E5E-87C7-3B4E-8A93-1793CD2FCD2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AB8198ED-0BAB-8247-880D-D6CF2073E55A}"/>
                  </a:ext>
                </a:extLst>
              </p:cNvPr>
              <p:cNvCxnSpPr>
                <a:cxnSpLocks/>
                <a:stCxn id="120" idx="5"/>
                <a:endCxn id="140" idx="1"/>
              </p:cNvCxnSpPr>
              <p:nvPr/>
            </p:nvCxnSpPr>
            <p:spPr>
              <a:xfrm>
                <a:off x="6693294" y="3970904"/>
                <a:ext cx="399901" cy="2213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72A45F59-77C8-2040-84E4-E9579DF2D147}"/>
                  </a:ext>
                </a:extLst>
              </p:cNvPr>
              <p:cNvSpPr/>
              <p:nvPr/>
            </p:nvSpPr>
            <p:spPr>
              <a:xfrm>
                <a:off x="7093195" y="4120249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798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7" name="TextBox 136">
                    <a:extLst>
                      <a:ext uri="{FF2B5EF4-FFF2-40B4-BE49-F238E27FC236}">
                        <a16:creationId xmlns:a16="http://schemas.microsoft.com/office/drawing/2014/main" id="{AE671D95-1438-3B43-8330-488375487FAB}"/>
                      </a:ext>
                    </a:extLst>
                  </p:cNvPr>
                  <p:cNvSpPr txBox="1"/>
                  <p:nvPr/>
                </p:nvSpPr>
                <p:spPr>
                  <a:xfrm>
                    <a:off x="7250473" y="4184728"/>
                    <a:ext cx="245067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399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399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de-DE" sz="1399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oMath>
                      </m:oMathPara>
                    </a14:m>
                    <a:endParaRPr lang="en-GB" sz="1399" dirty="0"/>
                  </a:p>
                </p:txBody>
              </p:sp>
            </mc:Choice>
            <mc:Fallback xmlns="">
              <p:sp>
                <p:nvSpPr>
                  <p:cNvPr id="137" name="TextBox 136">
                    <a:extLst>
                      <a:ext uri="{FF2B5EF4-FFF2-40B4-BE49-F238E27FC236}">
                        <a16:creationId xmlns:a16="http://schemas.microsoft.com/office/drawing/2014/main" id="{AE671D95-1438-3B43-8330-488375487FA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50473" y="4184728"/>
                    <a:ext cx="245067" cy="21544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31579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2296C95F-7A53-D840-818F-07DF8AC28654}"/>
                </a:ext>
              </a:extLst>
            </p:cNvPr>
            <p:cNvSpPr/>
            <p:nvPr/>
          </p:nvSpPr>
          <p:spPr>
            <a:xfrm>
              <a:off x="5997173" y="3112968"/>
              <a:ext cx="2905278" cy="2866592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798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8F31A7A1-043C-D948-898A-E004B8A337E7}"/>
                  </a:ext>
                </a:extLst>
              </p:cNvPr>
              <p:cNvSpPr/>
              <p:nvPr/>
            </p:nvSpPr>
            <p:spPr>
              <a:xfrm>
                <a:off x="535319" y="1636990"/>
                <a:ext cx="1576938" cy="6393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798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sz="1798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798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de-DE" sz="1798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d>
                        <m:dPr>
                          <m:ctrlPr>
                            <a:rPr lang="de-DE" sz="1798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798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𝑇𝑟𝑎𝑣𝑒𝑙</m:t>
                          </m:r>
                        </m:e>
                      </m:d>
                      <m:r>
                        <a:rPr lang="de-DE" sz="1798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DE" sz="1798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179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798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𝑇𝑟𝑎𝑣𝑒𝑙</m:t>
                          </m:r>
                        </m:e>
                      </m:d>
                    </m:oMath>
                  </m:oMathPara>
                </a14:m>
                <a:endParaRPr lang="de-DE" sz="1798" dirty="0"/>
              </a:p>
            </p:txBody>
          </p:sp>
        </mc:Choice>
        <mc:Fallback xmlns=""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8F31A7A1-043C-D948-898A-E004B8A337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319" y="1636990"/>
                <a:ext cx="1576938" cy="63931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8" name="Table 157">
                <a:extLst>
                  <a:ext uri="{FF2B5EF4-FFF2-40B4-BE49-F238E27FC236}">
                    <a16:creationId xmlns:a16="http://schemas.microsoft.com/office/drawing/2014/main" id="{621595B4-0BD9-AD47-A75D-EF98421F8105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632459" y="3045719"/>
              <a:ext cx="1423711" cy="916068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6631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57401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4483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217,581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188,543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8" name="Table 157">
                <a:extLst>
                  <a:ext uri="{FF2B5EF4-FFF2-40B4-BE49-F238E27FC236}">
                    <a16:creationId xmlns:a16="http://schemas.microsoft.com/office/drawing/2014/main" id="{621595B4-0BD9-AD47-A75D-EF98421F8105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632459" y="3045719"/>
              <a:ext cx="1423711" cy="916068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6631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57401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470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8"/>
                          <a:stretch>
                            <a:fillRect l="-1887" r="-115094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8"/>
                          <a:stretch>
                            <a:fillRect l="-90000" r="-1667" b="-2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8"/>
                          <a:stretch>
                            <a:fillRect l="-1887" t="-96000" r="-115094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8"/>
                          <a:stretch>
                            <a:fillRect l="-90000" t="-96000" r="-1667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8"/>
                          <a:stretch>
                            <a:fillRect l="-1887" t="-204167" r="-1150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8"/>
                          <a:stretch>
                            <a:fillRect l="-90000" t="-204167" r="-1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76" name="Group 75">
            <a:extLst>
              <a:ext uri="{FF2B5EF4-FFF2-40B4-BE49-F238E27FC236}">
                <a16:creationId xmlns:a16="http://schemas.microsoft.com/office/drawing/2014/main" id="{F6FDC671-0DBA-C547-A354-68EE11C2466A}"/>
              </a:ext>
            </a:extLst>
          </p:cNvPr>
          <p:cNvGrpSpPr/>
          <p:nvPr/>
        </p:nvGrpSpPr>
        <p:grpSpPr>
          <a:xfrm>
            <a:off x="9258366" y="4639660"/>
            <a:ext cx="1589527" cy="760945"/>
            <a:chOff x="5863640" y="3638434"/>
            <a:chExt cx="1591183" cy="7617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A2D96459-8912-C14A-A730-B8A8ED9A811D}"/>
                    </a:ext>
                  </a:extLst>
                </p:cNvPr>
                <p:cNvSpPr txBox="1"/>
                <p:nvPr/>
              </p:nvSpPr>
              <p:spPr>
                <a:xfrm>
                  <a:off x="5863640" y="3638434"/>
                  <a:ext cx="972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798" i="1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𝑇𝑟𝑎𝑣𝑒𝑙</m:t>
                        </m:r>
                      </m:oMath>
                    </m:oMathPara>
                  </a14:m>
                  <a:endParaRPr lang="en-GB" sz="1798" dirty="0"/>
                </a:p>
              </p:txBody>
            </p:sp>
          </mc:Choice>
          <mc:Fallback xmlns="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A2D96459-8912-C14A-A730-B8A8ED9A81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63640" y="3638434"/>
                  <a:ext cx="972000" cy="389513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47AC898D-9B76-3543-BF78-232142FC1C35}"/>
                </a:ext>
              </a:extLst>
            </p:cNvPr>
            <p:cNvCxnSpPr>
              <a:cxnSpLocks/>
              <a:stCxn id="79" idx="5"/>
              <a:endCxn id="83" idx="1"/>
            </p:cNvCxnSpPr>
            <p:nvPr/>
          </p:nvCxnSpPr>
          <p:spPr>
            <a:xfrm>
              <a:off x="6693294" y="3970904"/>
              <a:ext cx="399901" cy="2213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BCA10D91-784F-AE4C-B8B3-21CC4432F29B}"/>
                </a:ext>
              </a:extLst>
            </p:cNvPr>
            <p:cNvSpPr/>
            <p:nvPr/>
          </p:nvSpPr>
          <p:spPr>
            <a:xfrm>
              <a:off x="7093195" y="4120249"/>
              <a:ext cx="144000" cy="144000"/>
            </a:xfrm>
            <a:prstGeom prst="rect">
              <a:avLst/>
            </a:prstGeom>
            <a:solidFill>
              <a:schemeClr val="tx2">
                <a:lumMod val="9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D92C0EB1-7952-2B41-B87F-4C7E236335DD}"/>
                    </a:ext>
                  </a:extLst>
                </p:cNvPr>
                <p:cNvSpPr txBox="1"/>
                <p:nvPr/>
              </p:nvSpPr>
              <p:spPr>
                <a:xfrm>
                  <a:off x="7250473" y="4184728"/>
                  <a:ext cx="204350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399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399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a:rPr lang="de-DE" sz="1399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oMath>
                    </m:oMathPara>
                  </a14:m>
                  <a:endParaRPr lang="en-GB" sz="1399" dirty="0"/>
                </a:p>
              </p:txBody>
            </p:sp>
          </mc:Choice>
          <mc:Fallback xmlns="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D92C0EB1-7952-2B41-B87F-4C7E236335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0473" y="4184728"/>
                  <a:ext cx="204350" cy="215444"/>
                </a:xfrm>
                <a:prstGeom prst="rect">
                  <a:avLst/>
                </a:prstGeom>
                <a:blipFill>
                  <a:blip r:embed="rId10"/>
                  <a:stretch>
                    <a:fillRect l="-29412" b="-35294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8" name="Table 57">
                <a:extLst>
                  <a:ext uri="{FF2B5EF4-FFF2-40B4-BE49-F238E27FC236}">
                    <a16:creationId xmlns:a16="http://schemas.microsoft.com/office/drawing/2014/main" id="{6D08D457-6FAA-3D45-B3EB-99B9823BECE8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2603047" y="3045719"/>
              <a:ext cx="3683926" cy="1342864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6631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01761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4483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p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9960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de-DE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217,581</m:t>
                                    </m:r>
                                  </m:num>
                                  <m:den>
                                    <m:r>
                                      <a:rPr lang="de-DE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217,581+188,543</m:t>
                                    </m:r>
                                  </m:den>
                                </m:f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de-DE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217,581</m:t>
                                    </m:r>
                                  </m:num>
                                  <m:den>
                                    <m:r>
                                      <a:rPr lang="de-DE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406,124</m:t>
                                    </m:r>
                                  </m:den>
                                </m:f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=0.54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9960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de-DE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188,543</m:t>
                                    </m:r>
                                  </m:num>
                                  <m:den>
                                    <m:r>
                                      <a:rPr lang="de-DE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217,581+188,543</m:t>
                                    </m:r>
                                  </m:den>
                                </m:f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de-DE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188,543</m:t>
                                    </m:r>
                                  </m:num>
                                  <m:den>
                                    <m:r>
                                      <a:rPr lang="de-DE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406,124</m:t>
                                    </m:r>
                                  </m:den>
                                </m:f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=0.46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8" name="Table 57">
                <a:extLst>
                  <a:ext uri="{FF2B5EF4-FFF2-40B4-BE49-F238E27FC236}">
                    <a16:creationId xmlns:a16="http://schemas.microsoft.com/office/drawing/2014/main" id="{6D08D457-6FAA-3D45-B3EB-99B9823BECE8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2603047" y="3045719"/>
              <a:ext cx="3683926" cy="1342864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6631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01761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470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1"/>
                          <a:stretch>
                            <a:fillRect r="-450943" b="-3458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1"/>
                          <a:stretch>
                            <a:fillRect l="-22176" b="-3458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519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 anchor="ctr">
                        <a:blipFill>
                          <a:blip r:embed="rId11"/>
                          <a:stretch>
                            <a:fillRect t="-57143" r="-450943" b="-976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1"/>
                          <a:stretch>
                            <a:fillRect l="-22176" t="-57143" b="-9761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519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 anchor="ctr">
                        <a:blipFill>
                          <a:blip r:embed="rId11"/>
                          <a:stretch>
                            <a:fillRect t="-160976" r="-4509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1"/>
                          <a:stretch>
                            <a:fillRect l="-22176" t="-16097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D9BD1FF8-9547-0B4C-9A8A-01A597037DAD}"/>
              </a:ext>
            </a:extLst>
          </p:cNvPr>
          <p:cNvCxnSpPr>
            <a:cxnSpLocks/>
            <a:stCxn id="158" idx="3"/>
          </p:cNvCxnSpPr>
          <p:nvPr/>
        </p:nvCxnSpPr>
        <p:spPr>
          <a:xfrm>
            <a:off x="2056170" y="3503753"/>
            <a:ext cx="546876" cy="8919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A31B8AA-E7A1-AA49-A734-51552828C994}"/>
              </a:ext>
            </a:extLst>
          </p:cNvPr>
          <p:cNvCxnSpPr>
            <a:cxnSpLocks/>
          </p:cNvCxnSpPr>
          <p:nvPr/>
        </p:nvCxnSpPr>
        <p:spPr>
          <a:xfrm>
            <a:off x="2056170" y="3808932"/>
            <a:ext cx="546876" cy="31048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C9ECDF-FF25-554F-BCD8-ED378B8FD30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PGMs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18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C110B-F496-E643-8BA2-1D1DE1CBA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Evidence</a:t>
            </a:r>
            <a:r>
              <a:rPr lang="de-DE" dirty="0"/>
              <a:t>: </a:t>
            </a:r>
            <a:r>
              <a:rPr lang="de-DE" dirty="0" err="1"/>
              <a:t>Example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B5EE6-83DC-0148-815C-F756815509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T. Braun - StaRAI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A74EA6-7322-F545-974A-815B9CCBB1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598">
                <a:latin typeface="Calibri" panose="020F0502020204030204" pitchFamily="34" charset="0"/>
                <a:cs typeface="Calibri" panose="020F0502020204030204" pitchFamily="34" charset="0"/>
              </a:rPr>
              <a:pPr/>
              <a:t>58</a:t>
            </a:fld>
            <a:r>
              <a:rPr lang="de-DE"/>
              <a:t> </a:t>
            </a:r>
            <a:endParaRPr lang="de-DE" sz="1399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D470CCE9-207B-EF4C-8652-0E539CCD9E93}"/>
                  </a:ext>
                </a:extLst>
              </p:cNvPr>
              <p:cNvSpPr/>
              <p:nvPr/>
            </p:nvSpPr>
            <p:spPr>
              <a:xfrm>
                <a:off x="672098" y="1899653"/>
                <a:ext cx="7711330" cy="7934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de-DE" sz="1798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sz="1798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sz="1798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sz="1798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 sz="1798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de-DE" sz="1798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798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GB" sz="1798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sz="1798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de-DE" sz="1798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 sz="1798">
                                  <a:latin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sz="1798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798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de-DE" sz="1798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de-DE" sz="1798" i="1">
                                      <a:latin typeface="Cambria Math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sz="1798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de-DE" sz="179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798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de-DE" sz="179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de-DE" sz="1798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de-DE" sz="1798" i="1">
                                          <a:latin typeface="Cambria Math" charset="0"/>
                                        </a:rPr>
                                        <m:t>∈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de-DE" sz="1798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Val</m:t>
                                      </m:r>
                                      <m:d>
                                        <m:dPr>
                                          <m:ctrlPr>
                                            <a:rPr lang="de-DE" sz="1798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sz="1798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</m:d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de-DE" sz="1798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798" i="1">
                                              <a:latin typeface="Cambria Math" panose="02040503050406030204" pitchFamily="18" charset="0"/>
                                            </a:rPr>
                                            <m:t>𝑃</m:t>
                                          </m:r>
                                        </m:e>
                                        <m:sub>
                                          <m:r>
                                            <a:rPr lang="de-DE" sz="1798" b="1" i="1">
                                              <a:latin typeface="Cambria Math" panose="02040503050406030204" pitchFamily="18" charset="0"/>
                                            </a:rPr>
                                            <m:t>𝑹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de-DE" sz="1798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sz="1798" i="1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  <m:r>
                                            <a:rPr lang="de-DE" sz="1798" i="1">
                                              <a:latin typeface="Cambria Math" panose="02040503050406030204" pitchFamily="18" charset="0"/>
                                            </a:rPr>
                                            <m:t>=</m:t>
                                          </m:r>
                                          <m:r>
                                            <a:rPr lang="de-DE" sz="1798" i="1">
                                              <a:latin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  <m:r>
                                            <a:rPr lang="de-DE" sz="1798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sz="1798" i="1">
                                              <a:latin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  <m:r>
                                            <a:rPr lang="de-DE" sz="1798" i="1">
                                              <a:latin typeface="Cambria Math" panose="02040503050406030204" pitchFamily="18" charset="0"/>
                                            </a:rPr>
                                            <m:t>=</m:t>
                                          </m:r>
                                          <m:r>
                                            <a:rPr lang="de-DE" sz="1798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  <m:r>
                                            <a:rPr lang="de-DE" sz="1798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sz="1798" i="1">
                                              <a:latin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  <m:r>
                                            <a:rPr lang="de-DE" sz="1798" i="1">
                                              <a:latin typeface="Cambria Math" panose="02040503050406030204" pitchFamily="18" charset="0"/>
                                            </a:rPr>
                                            <m:t>=</m:t>
                                          </m:r>
                                          <m:r>
                                            <a:rPr lang="de-DE" sz="1798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  <m:r>
                                            <a:rPr lang="de-DE" sz="1798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sz="1798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𝑠𝑖𝑐𝑘</m:t>
                                          </m:r>
                                          <m:r>
                                            <a:rPr lang="de-DE" sz="1798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sz="1798" i="1">
                                              <a:latin typeface="Cambria Math" panose="02040503050406030204" pitchFamily="18" charset="0"/>
                                            </a:rPr>
                                            <m:t>𝑇𝑟𝑎𝑣𝑒𝑙</m:t>
                                          </m:r>
                                          <m:r>
                                            <a:rPr lang="de-DE" sz="1798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sz="1798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  <m:r>
                                            <a:rPr lang="de-DE" sz="1798" i="1">
                                              <a:latin typeface="Cambria Math" panose="02040503050406030204" pitchFamily="18" charset="0"/>
                                            </a:rPr>
                                            <m:t>=</m:t>
                                          </m:r>
                                          <m:r>
                                            <a:rPr lang="de-DE" sz="1798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e>
                                  </m:nary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de-DE" sz="1798" dirty="0"/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D470CCE9-207B-EF4C-8652-0E539CCD9E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098" y="1899653"/>
                <a:ext cx="7711330" cy="793493"/>
              </a:xfrm>
              <a:prstGeom prst="rect">
                <a:avLst/>
              </a:prstGeom>
              <a:blipFill>
                <a:blip r:embed="rId2"/>
                <a:stretch>
                  <a:fillRect l="-4112" t="-119048" b="-1603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C87494D-9E6D-484C-8AC7-B9CED9C4F1FB}"/>
                  </a:ext>
                </a:extLst>
              </p:cNvPr>
              <p:cNvSpPr/>
              <p:nvPr/>
            </p:nvSpPr>
            <p:spPr>
              <a:xfrm>
                <a:off x="672097" y="2597905"/>
                <a:ext cx="5011583" cy="9000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de-DE" sz="1798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sz="1798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sz="1798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sz="1798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 sz="1798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de-DE" sz="1798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798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GB" sz="1798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sz="1798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de-DE" sz="1798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 sz="1798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sz="1798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798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de-DE" sz="1798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de-DE" sz="1798" i="1">
                                      <a:latin typeface="Cambria Math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sz="1798">
                                      <a:latin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de-DE" sz="179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798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de-DE" sz="179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de-DE" sz="1798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de-DE" sz="1798" i="1">
                                          <a:latin typeface="Cambria Math" charset="0"/>
                                        </a:rPr>
                                        <m:t>∈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de-DE" sz="1798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Val</m:t>
                                      </m:r>
                                      <m:d>
                                        <m:dPr>
                                          <m:ctrlPr>
                                            <a:rPr lang="de-DE" sz="1798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sz="1798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</m:d>
                                    </m:sub>
                                    <m:sup/>
                                    <m:e>
                                      <m:nary>
                                        <m:naryPr>
                                          <m:chr m:val="∏"/>
                                          <m:ctrlP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=0</m:t>
                                          </m:r>
                                        </m:sub>
                                        <m:sup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p>
                                        <m:e>
                                          <m:sSub>
                                            <m:sSubPr>
                                              <m:ctrlPr>
                                                <a:rPr lang="de-DE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798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nary>
                                      <m:d>
                                        <m:dPr>
                                          <m:ctrlPr>
                                            <a:rPr lang="de-DE" sz="1798" i="1" dirty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de-DE" sz="1798" i="1" dirty="0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798" b="1" i="1" dirty="0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𝑹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798" i="1" dirty="0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de-DE" sz="1798" i="1" dirty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=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sz="1798" i="1" dirty="0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798" b="1" i="1" dirty="0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𝒓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798" i="1" dirty="0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nary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br>
                  <a:rPr lang="de-DE" sz="1798" i="1" dirty="0">
                    <a:solidFill>
                      <a:schemeClr val="accent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endParaRPr lang="de-DE" sz="1798" dirty="0"/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C87494D-9E6D-484C-8AC7-B9CED9C4F1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097" y="2597905"/>
                <a:ext cx="5011583" cy="900014"/>
              </a:xfrm>
              <a:prstGeom prst="rect">
                <a:avLst/>
              </a:prstGeom>
              <a:blipFill>
                <a:blip r:embed="rId3"/>
                <a:stretch>
                  <a:fillRect l="-6566" t="-92958" b="-14366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5096BA41-3739-B94A-86AE-74D0A180D286}"/>
                  </a:ext>
                </a:extLst>
              </p:cNvPr>
              <p:cNvSpPr/>
              <p:nvPr/>
            </p:nvSpPr>
            <p:spPr>
              <a:xfrm>
                <a:off x="654010" y="3617932"/>
                <a:ext cx="8200565" cy="7934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de-DE" sz="1798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sz="1798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sz="1798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sz="1798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 sz="1798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de-DE" sz="1798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798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GB" sz="1798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sz="1798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de-DE" sz="1798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 sz="1798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sz="1798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798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de-DE" sz="1798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de-DE" sz="1798" i="1">
                                      <a:latin typeface="Cambria Math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sz="1798">
                                      <a:latin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de-DE" sz="179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798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de-DE" sz="179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de-DE" sz="1798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de-DE" sz="1798" i="1">
                                          <a:latin typeface="Cambria Math" charset="0"/>
                                        </a:rPr>
                                        <m:t>∈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de-DE" sz="1798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Val</m:t>
                                      </m:r>
                                      <m:d>
                                        <m:dPr>
                                          <m:ctrlPr>
                                            <a:rPr lang="de-DE" sz="1798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sz="1798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</m:d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e>
                                      </m:d>
                                      <m:sSub>
                                        <m:sSubPr>
                                          <m:ctrlP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</m:d>
                                      <m:sSub>
                                        <m:sSubPr>
                                          <m:ctrlP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sz="1798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𝑇𝑟𝑎𝑣𝑒𝑙</m:t>
                                          </m:r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sz="1798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𝑠𝑖𝑐𝑘</m:t>
                                          </m:r>
                                        </m:e>
                                      </m:d>
                                      <m:sSub>
                                        <m:sSubPr>
                                          <m:ctrlP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sz="1798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𝑠𝑖𝑐𝑘</m:t>
                                          </m:r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e>
                                  </m:nary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de-DE" sz="1798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5096BA41-3739-B94A-86AE-74D0A180D2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010" y="3617932"/>
                <a:ext cx="8200565" cy="793493"/>
              </a:xfrm>
              <a:prstGeom prst="rect">
                <a:avLst/>
              </a:prstGeom>
              <a:blipFill>
                <a:blip r:embed="rId4"/>
                <a:stretch>
                  <a:fillRect l="-3246" t="-117460" b="-1603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9E70CC5A-7680-7948-BD23-589F299EC9CE}"/>
                  </a:ext>
                </a:extLst>
              </p:cNvPr>
              <p:cNvSpPr/>
              <p:nvPr/>
            </p:nvSpPr>
            <p:spPr>
              <a:xfrm>
                <a:off x="654010" y="4460452"/>
                <a:ext cx="7277555" cy="7934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de-DE" sz="1798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sz="1798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sz="1798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sz="1798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 sz="1798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de-DE" sz="1798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798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GB" sz="1798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sz="1798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de-DE" sz="1798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 sz="1798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sz="1798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798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de-DE" sz="1798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de-DE" sz="1798" i="1">
                                      <a:latin typeface="Cambria Math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sz="1798">
                                      <a:latin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de-DE" sz="179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798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de-DE" sz="179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de-DE" sz="1798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de-DE" sz="1798" i="1">
                                          <a:latin typeface="Cambria Math" charset="0"/>
                                        </a:rPr>
                                        <m:t>∈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de-DE" sz="1798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Val</m:t>
                                      </m:r>
                                      <m:d>
                                        <m:dPr>
                                          <m:ctrlPr>
                                            <a:rPr lang="de-DE" sz="1798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sz="1798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</m:d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e>
                                      </m:d>
                                      <m:sSub>
                                        <m:sSubPr>
                                          <m:ctrlP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</m:d>
                                      <m:sSubSup>
                                        <m:sSubSupPr>
                                          <m:ctrlP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>
                                          <m:r>
                                            <a:rPr lang="de-DE" sz="1798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sup>
                                      </m:sSubSup>
                                      <m:d>
                                        <m:dPr>
                                          <m:ctrlP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sz="1798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𝑇𝑟𝑎𝑣𝑒𝑙</m:t>
                                          </m:r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e>
                                      </m:d>
                                      <m:sSubSup>
                                        <m:sSubSupPr>
                                          <m:ctrlP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  <m:sup>
                                          <m:r>
                                            <a:rPr lang="de-DE" sz="1798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sup>
                                      </m:sSubSup>
                                      <m:d>
                                        <m:dPr>
                                          <m:ctrlP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e>
                                  </m:nary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de-DE" sz="1798" dirty="0"/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9E70CC5A-7680-7948-BD23-589F299EC9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010" y="4460452"/>
                <a:ext cx="7277555" cy="793493"/>
              </a:xfrm>
              <a:prstGeom prst="rect">
                <a:avLst/>
              </a:prstGeom>
              <a:blipFill>
                <a:blip r:embed="rId5"/>
                <a:stretch>
                  <a:fillRect l="-3130" t="-115625" b="-15781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E9A7548-B650-AE4D-911C-ED7758C7126D}"/>
                  </a:ext>
                </a:extLst>
              </p:cNvPr>
              <p:cNvSpPr/>
              <p:nvPr/>
            </p:nvSpPr>
            <p:spPr>
              <a:xfrm>
                <a:off x="359625" y="1482225"/>
                <a:ext cx="1862096" cy="3686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798" i="1" dirty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1798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798" i="1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𝑇𝑟𝑎𝑣𝑒𝑙</m:t>
                          </m:r>
                          <m:r>
                            <a:rPr lang="de-DE" sz="1798" i="1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 | </m:t>
                          </m:r>
                          <m:r>
                            <a:rPr lang="de-DE" sz="1798" i="1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𝑠𝑖𝑐𝑘</m:t>
                          </m:r>
                        </m:e>
                      </m:d>
                    </m:oMath>
                  </m:oMathPara>
                </a14:m>
                <a:endParaRPr lang="de-DE" sz="1798" dirty="0"/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E9A7548-B650-AE4D-911C-ED7758C712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625" y="1482225"/>
                <a:ext cx="1862096" cy="368628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5B55F67-C9C7-D84A-A622-2F717359A678}"/>
                  </a:ext>
                </a:extLst>
              </p:cNvPr>
              <p:cNvSpPr txBox="1"/>
              <p:nvPr/>
            </p:nvSpPr>
            <p:spPr>
              <a:xfrm>
                <a:off x="3890547" y="6297726"/>
                <a:ext cx="4410204" cy="3074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399" i="1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𝑁𝑎𝑡𝐷𝑖𝑠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𝐴𝑟𝑡𝑖𝑓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𝑆𝑖𝑐𝑘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𝑇𝑟𝑒𝑎𝑡</m:t>
                      </m:r>
                    </m:oMath>
                  </m:oMathPara>
                </a14:m>
                <a:endParaRPr lang="de-DE" sz="1399" i="1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5B55F67-C9C7-D84A-A622-2F717359A6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0547" y="6297726"/>
                <a:ext cx="4410204" cy="307457"/>
              </a:xfrm>
              <a:prstGeom prst="rect">
                <a:avLst/>
              </a:prstGeom>
              <a:blipFill>
                <a:blip r:embed="rId7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1" name="Group 70">
            <a:extLst>
              <a:ext uri="{FF2B5EF4-FFF2-40B4-BE49-F238E27FC236}">
                <a16:creationId xmlns:a16="http://schemas.microsoft.com/office/drawing/2014/main" id="{3188BBC2-44C6-3740-A1DB-B092EEDDEA8F}"/>
              </a:ext>
            </a:extLst>
          </p:cNvPr>
          <p:cNvGrpSpPr/>
          <p:nvPr/>
        </p:nvGrpSpPr>
        <p:grpSpPr>
          <a:xfrm>
            <a:off x="9254052" y="3314949"/>
            <a:ext cx="2577623" cy="2588388"/>
            <a:chOff x="5901425" y="2314993"/>
            <a:chExt cx="2580308" cy="2591084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D274D349-C3FD-D34A-9DA7-6716AD1DFAC0}"/>
                </a:ext>
              </a:extLst>
            </p:cNvPr>
            <p:cNvGrpSpPr/>
            <p:nvPr/>
          </p:nvGrpSpPr>
          <p:grpSpPr>
            <a:xfrm>
              <a:off x="5901425" y="2314993"/>
              <a:ext cx="2580308" cy="2591084"/>
              <a:chOff x="5863640" y="2314993"/>
              <a:chExt cx="2580308" cy="259108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7BE9738C-653C-EE47-833B-8022ED23431C}"/>
                      </a:ext>
                    </a:extLst>
                  </p:cNvPr>
                  <p:cNvSpPr txBox="1"/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5859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i="1">
                              <a:latin typeface="Cambria Math" charset="0"/>
                            </a:rPr>
                            <m:t>𝑁𝑎</m:t>
                          </m:r>
                          <m:r>
                            <a:rPr lang="de-DE" sz="1798" i="1">
                              <a:latin typeface="Cambria Math" panose="02040503050406030204" pitchFamily="18" charset="0"/>
                            </a:rPr>
                            <m:t>𝑡𝐷𝑖𝑠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40AC5024-D483-214E-BF3C-A66C1039B1F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5" name="TextBox 74">
                    <a:extLst>
                      <a:ext uri="{FF2B5EF4-FFF2-40B4-BE49-F238E27FC236}">
                        <a16:creationId xmlns:a16="http://schemas.microsoft.com/office/drawing/2014/main" id="{629D671F-171D-FE49-845F-5EFC0E767EA0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i="1">
                              <a:solidFill>
                                <a:schemeClr val="bg2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75" name="TextBox 74">
                    <a:extLst>
                      <a:ext uri="{FF2B5EF4-FFF2-40B4-BE49-F238E27FC236}">
                        <a16:creationId xmlns:a16="http://schemas.microsoft.com/office/drawing/2014/main" id="{629D671F-171D-FE49-845F-5EFC0E767EA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920F2880-7361-4940-8AA8-96FCE2B25BCD}"/>
                  </a:ext>
                </a:extLst>
              </p:cNvPr>
              <p:cNvCxnSpPr>
                <a:cxnSpLocks/>
                <a:stCxn id="75" idx="5"/>
                <a:endCxn id="97" idx="1"/>
              </p:cNvCxnSpPr>
              <p:nvPr/>
            </p:nvCxnSpPr>
            <p:spPr>
              <a:xfrm>
                <a:off x="6693294" y="3970904"/>
                <a:ext cx="226213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972B8835-9F87-414D-A518-4342EA007F37}"/>
                  </a:ext>
                </a:extLst>
              </p:cNvPr>
              <p:cNvCxnSpPr>
                <a:cxnSpLocks/>
                <a:stCxn id="97" idx="0"/>
                <a:endCxn id="90" idx="4"/>
              </p:cNvCxnSpPr>
              <p:nvPr/>
            </p:nvCxnSpPr>
            <p:spPr>
              <a:xfrm flipV="1">
                <a:off x="6991507" y="3638434"/>
                <a:ext cx="173688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6A65B022-A647-9D40-AD51-DC693407C1D5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902756"/>
                <a:chOff x="7061843" y="2615881"/>
                <a:chExt cx="963251" cy="902756"/>
              </a:xfrm>
            </p:grpSpPr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EB0D3C13-68FE-4348-856A-8DD0E10DC828}"/>
                    </a:ext>
                  </a:extLst>
                </p:cNvPr>
                <p:cNvSpPr/>
                <p:nvPr/>
              </p:nvSpPr>
              <p:spPr>
                <a:xfrm>
                  <a:off x="7881094" y="337463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0" name="TextBox 99">
                      <a:extLst>
                        <a:ext uri="{FF2B5EF4-FFF2-40B4-BE49-F238E27FC236}">
                          <a16:creationId xmlns:a16="http://schemas.microsoft.com/office/drawing/2014/main" id="{5364D5E1-7FED-DE4E-BC42-41FF46C5609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13" name="TextBox 112">
                      <a:extLst>
                        <a:ext uri="{FF2B5EF4-FFF2-40B4-BE49-F238E27FC236}">
                          <a16:creationId xmlns:a16="http://schemas.microsoft.com/office/drawing/2014/main" id="{067500F4-6D6E-E240-BAF7-411FF819E0B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 l="-4000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ECBBF351-0896-1A4A-83E9-A51981EB5C36}"/>
                  </a:ext>
                </a:extLst>
              </p:cNvPr>
              <p:cNvGrpSpPr/>
              <p:nvPr/>
            </p:nvGrpSpPr>
            <p:grpSpPr>
              <a:xfrm>
                <a:off x="6704298" y="4112587"/>
                <a:ext cx="359209" cy="358866"/>
                <a:chOff x="6704298" y="4112587"/>
                <a:chExt cx="359209" cy="358866"/>
              </a:xfrm>
            </p:grpSpPr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CDADFAA0-3B07-BC4D-9573-CFC55198A742}"/>
                    </a:ext>
                  </a:extLst>
                </p:cNvPr>
                <p:cNvSpPr/>
                <p:nvPr/>
              </p:nvSpPr>
              <p:spPr>
                <a:xfrm>
                  <a:off x="6919507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8" name="TextBox 97">
                      <a:extLst>
                        <a:ext uri="{FF2B5EF4-FFF2-40B4-BE49-F238E27FC236}">
                          <a16:creationId xmlns:a16="http://schemas.microsoft.com/office/drawing/2014/main" id="{83BD4EF9-6B96-424E-935A-0247504EEF4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98" name="TextBox 97">
                      <a:extLst>
                        <a:ext uri="{FF2B5EF4-FFF2-40B4-BE49-F238E27FC236}">
                          <a16:creationId xmlns:a16="http://schemas.microsoft.com/office/drawing/2014/main" id="{83BD4EF9-6B96-424E-935A-0247504EEF4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blipFill>
                      <a:blip r:embed="rId20"/>
                      <a:stretch>
                        <a:fillRect l="-31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FF10A6D9-41C0-1943-83C7-61E21AA46986}"/>
                  </a:ext>
                </a:extLst>
              </p:cNvPr>
              <p:cNvCxnSpPr>
                <a:cxnSpLocks/>
                <a:stCxn id="90" idx="0"/>
                <a:endCxn id="95" idx="2"/>
              </p:cNvCxnSpPr>
              <p:nvPr/>
            </p:nvCxnSpPr>
            <p:spPr>
              <a:xfrm flipV="1">
                <a:off x="7165195" y="3016120"/>
                <a:ext cx="0" cy="232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76DED83E-3100-A94B-855C-F36D7104B497}"/>
                  </a:ext>
                </a:extLst>
              </p:cNvPr>
              <p:cNvCxnSpPr>
                <a:cxnSpLocks/>
                <a:stCxn id="95" idx="1"/>
                <a:endCxn id="74" idx="5"/>
              </p:cNvCxnSpPr>
              <p:nvPr/>
            </p:nvCxnSpPr>
            <p:spPr>
              <a:xfrm flipH="1" flipV="1">
                <a:off x="6704298" y="2648200"/>
                <a:ext cx="388897" cy="2959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562F696E-0C8E-F745-8480-15BAF60BE8D8}"/>
                  </a:ext>
                </a:extLst>
              </p:cNvPr>
              <p:cNvCxnSpPr>
                <a:cxnSpLocks/>
                <a:stCxn id="88" idx="3"/>
                <a:endCxn id="95" idx="3"/>
              </p:cNvCxnSpPr>
              <p:nvPr/>
            </p:nvCxnSpPr>
            <p:spPr>
              <a:xfrm flipH="1">
                <a:off x="7237195" y="2647463"/>
                <a:ext cx="372245" cy="2966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C04BF2FC-2999-3046-819D-E8F0B59D06F3}"/>
                  </a:ext>
                </a:extLst>
              </p:cNvPr>
              <p:cNvCxnSpPr>
                <a:cxnSpLocks/>
                <a:stCxn id="90" idx="4"/>
                <a:endCxn id="93" idx="0"/>
              </p:cNvCxnSpPr>
              <p:nvPr/>
            </p:nvCxnSpPr>
            <p:spPr>
              <a:xfrm>
                <a:off x="7165195" y="3638434"/>
                <a:ext cx="148650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E6ABD43A-1A40-9542-AAEB-5BB1D1FA0BAD}"/>
                  </a:ext>
                </a:extLst>
              </p:cNvPr>
              <p:cNvCxnSpPr>
                <a:cxnSpLocks/>
                <a:stCxn id="91" idx="0"/>
                <a:endCxn id="93" idx="2"/>
              </p:cNvCxnSpPr>
              <p:nvPr/>
            </p:nvCxnSpPr>
            <p:spPr>
              <a:xfrm flipV="1">
                <a:off x="7163998" y="4256587"/>
                <a:ext cx="149847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9F85A885-28E5-6A49-B3B6-D1AD8421DFAF}"/>
                  </a:ext>
                </a:extLst>
              </p:cNvPr>
              <p:cNvCxnSpPr>
                <a:cxnSpLocks/>
                <a:stCxn id="93" idx="3"/>
                <a:endCxn id="89" idx="3"/>
              </p:cNvCxnSpPr>
              <p:nvPr/>
            </p:nvCxnSpPr>
            <p:spPr>
              <a:xfrm flipV="1">
                <a:off x="7385845" y="3970904"/>
                <a:ext cx="228449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32B49AD3-0808-6C44-A60C-3DD74CE6D865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196348" cy="676957"/>
                <a:chOff x="7093195" y="2872120"/>
                <a:chExt cx="1196348" cy="676957"/>
              </a:xfrm>
            </p:grpSpPr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6DD2C5DC-FD65-E246-AFCB-B225FEBA9696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6" name="TextBox 95">
                      <a:extLst>
                        <a:ext uri="{FF2B5EF4-FFF2-40B4-BE49-F238E27FC236}">
                          <a16:creationId xmlns:a16="http://schemas.microsoft.com/office/drawing/2014/main" id="{DB9A6F83-EBAC-7045-A4DA-D0AD7FD59F3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AD0C8622-B55E-5F48-82A5-9100A8EBAEC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blipFill>
                      <a:blip r:embed="rId21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F4153A7F-D48B-104A-8D8E-5C8EAD24492F}"/>
                  </a:ext>
                </a:extLst>
              </p:cNvPr>
              <p:cNvGrpSpPr/>
              <p:nvPr/>
            </p:nvGrpSpPr>
            <p:grpSpPr>
              <a:xfrm>
                <a:off x="7241845" y="4112587"/>
                <a:ext cx="355334" cy="358866"/>
                <a:chOff x="7241845" y="4112587"/>
                <a:chExt cx="355334" cy="358866"/>
              </a:xfrm>
            </p:grpSpPr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FBC6B906-BC73-0442-85C6-0ABBC701F364}"/>
                    </a:ext>
                  </a:extLst>
                </p:cNvPr>
                <p:cNvSpPr/>
                <p:nvPr/>
              </p:nvSpPr>
              <p:spPr>
                <a:xfrm>
                  <a:off x="7241845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4" name="TextBox 93">
                      <a:extLst>
                        <a:ext uri="{FF2B5EF4-FFF2-40B4-BE49-F238E27FC236}">
                          <a16:creationId xmlns:a16="http://schemas.microsoft.com/office/drawing/2014/main" id="{2C9D0530-EFE2-C747-AEC2-2B1EDDC1B06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14" name="TextBox 113">
                      <a:extLst>
                        <a:ext uri="{FF2B5EF4-FFF2-40B4-BE49-F238E27FC236}">
                          <a16:creationId xmlns:a16="http://schemas.microsoft.com/office/drawing/2014/main" id="{6B3C1560-5B4F-E84D-A096-411F806750D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blipFill>
                      <a:blip r:embed="rId22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8" name="TextBox 87">
                    <a:extLst>
                      <a:ext uri="{FF2B5EF4-FFF2-40B4-BE49-F238E27FC236}">
                        <a16:creationId xmlns:a16="http://schemas.microsoft.com/office/drawing/2014/main" id="{5F52717B-F352-0E49-9599-9B10A38C4092}"/>
                      </a:ext>
                    </a:extLst>
                  </p:cNvPr>
                  <p:cNvSpPr txBox="1"/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i="1">
                              <a:latin typeface="Cambria Math" panose="02040503050406030204" pitchFamily="18" charset="0"/>
                            </a:rPr>
                            <m:t>𝐴𝑟𝑡𝑖𝑓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98" name="TextBox 97">
                    <a:extLst>
                      <a:ext uri="{FF2B5EF4-FFF2-40B4-BE49-F238E27FC236}">
                        <a16:creationId xmlns:a16="http://schemas.microsoft.com/office/drawing/2014/main" id="{B50EB494-7653-FC4F-B228-FE8A5A82AC3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blipFill>
                    <a:blip r:embed="rId9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9" name="TextBox 88">
                    <a:extLst>
                      <a:ext uri="{FF2B5EF4-FFF2-40B4-BE49-F238E27FC236}">
                        <a16:creationId xmlns:a16="http://schemas.microsoft.com/office/drawing/2014/main" id="{DB358905-4918-8F41-9178-DC895049EF40}"/>
                      </a:ext>
                    </a:extLst>
                  </p:cNvPr>
                  <p:cNvSpPr txBox="1"/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i="1">
                              <a:latin typeface="Cambria Math" charset="0"/>
                            </a:rPr>
                            <m:t>𝑇𝑟𝑒𝑎𝑡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1669E517-5AE4-D84D-820D-6887B8FF4E5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blipFill>
                    <a:blip r:embed="rId23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23948B9C-B182-FF4D-A987-BD40BC2349B7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i="1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8B0FACB7-0AC2-9F4C-B62D-C6F7DCB4AF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1" name="TextBox 90">
                    <a:extLst>
                      <a:ext uri="{FF2B5EF4-FFF2-40B4-BE49-F238E27FC236}">
                        <a16:creationId xmlns:a16="http://schemas.microsoft.com/office/drawing/2014/main" id="{AE6B81DE-E1A6-E342-9605-CB1CA808D8CE}"/>
                      </a:ext>
                    </a:extLst>
                  </p:cNvPr>
                  <p:cNvSpPr txBox="1"/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𝑠𝑖𝑐𝑘</m:t>
                          </m:r>
                        </m:oMath>
                      </m:oMathPara>
                    </a14:m>
                    <a:endParaRPr lang="en-GB" sz="1798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1" name="TextBox 90">
                    <a:extLst>
                      <a:ext uri="{FF2B5EF4-FFF2-40B4-BE49-F238E27FC236}">
                        <a16:creationId xmlns:a16="http://schemas.microsoft.com/office/drawing/2014/main" id="{AE6B81DE-E1A6-E342-9605-CB1CA808D8C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blipFill>
                    <a:blip r:embed="rId24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69235751-F2BC-6A4B-AB31-9B2B77DFE59D}"/>
                  </a:ext>
                </a:extLst>
              </p:cNvPr>
              <p:cNvCxnSpPr>
                <a:cxnSpLocks/>
                <a:stCxn id="97" idx="2"/>
                <a:endCxn id="91" idx="0"/>
              </p:cNvCxnSpPr>
              <p:nvPr/>
            </p:nvCxnSpPr>
            <p:spPr>
              <a:xfrm>
                <a:off x="6991507" y="4256587"/>
                <a:ext cx="172491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C029C378-57A3-F549-A442-E90B138D3DDF}"/>
                </a:ext>
              </a:extLst>
            </p:cNvPr>
            <p:cNvCxnSpPr>
              <a:cxnSpLocks/>
              <a:stCxn id="90" idx="6"/>
              <a:endCxn id="99" idx="1"/>
            </p:cNvCxnSpPr>
            <p:nvPr/>
          </p:nvCxnSpPr>
          <p:spPr>
            <a:xfrm>
              <a:off x="7688980" y="3443678"/>
              <a:ext cx="229899" cy="29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25AAAB01-0252-1F49-9503-543194F090C3}"/>
                  </a:ext>
                </a:extLst>
              </p:cNvPr>
              <p:cNvSpPr/>
              <p:nvPr/>
            </p:nvSpPr>
            <p:spPr>
              <a:xfrm>
                <a:off x="654009" y="5228400"/>
                <a:ext cx="7377943" cy="7934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de-DE" sz="1798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sz="1798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sz="1798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sz="1798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 sz="1798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de-DE" sz="1798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798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sSubSup>
                            <m:sSubSupPr>
                              <m:ctrlP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de-DE" sz="1798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p>
                          </m:sSubSup>
                          <m:d>
                            <m:dPr>
                              <m:ctrlP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798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𝑇𝑟𝑎𝑣𝑒𝑙</m:t>
                              </m:r>
                              <m: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nary>
                            <m:naryPr>
                              <m:chr m:val="∑"/>
                              <m:supHide m:val="on"/>
                              <m:ctrlPr>
                                <a:rPr lang="en-GB" sz="1798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sz="1798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de-DE" sz="1798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 sz="1798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sz="1798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798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de-DE" sz="1798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de-DE" sz="1798" i="1">
                                      <a:latin typeface="Cambria Math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sz="1798">
                                      <a:latin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de-DE" sz="179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798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d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de-DE" sz="179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de-DE" sz="1798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de-DE" sz="1798" i="1">
                                          <a:latin typeface="Cambria Math" charset="0"/>
                                        </a:rPr>
                                        <m:t>∈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de-DE" sz="1798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Val</m:t>
                                      </m:r>
                                      <m:d>
                                        <m:dPr>
                                          <m:ctrlPr>
                                            <a:rPr lang="de-DE" sz="1798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sz="1798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</m:d>
                                    </m:sub>
                                    <m:sup/>
                                    <m:e>
                                      <m:sSubSup>
                                        <m:sSubSupPr>
                                          <m:ctrlP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  <m:sup>
                                          <m:r>
                                            <a:rPr lang="de-DE" sz="1798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sup>
                                      </m:sSubSup>
                                      <m:d>
                                        <m:dPr>
                                          <m:ctrlP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e>
                                  </m:nary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de-DE" sz="1798" dirty="0"/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25AAAB01-0252-1F49-9503-543194F090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009" y="5228400"/>
                <a:ext cx="7377943" cy="793493"/>
              </a:xfrm>
              <a:prstGeom prst="rect">
                <a:avLst/>
              </a:prstGeom>
              <a:blipFill>
                <a:blip r:embed="rId25"/>
                <a:stretch>
                  <a:fillRect l="-2921" t="-119048" b="-1603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8" name="Group 57">
            <a:extLst>
              <a:ext uri="{FF2B5EF4-FFF2-40B4-BE49-F238E27FC236}">
                <a16:creationId xmlns:a16="http://schemas.microsoft.com/office/drawing/2014/main" id="{59EA68D0-ABCD-4543-B503-828C9D9EC10E}"/>
              </a:ext>
            </a:extLst>
          </p:cNvPr>
          <p:cNvGrpSpPr/>
          <p:nvPr/>
        </p:nvGrpSpPr>
        <p:grpSpPr>
          <a:xfrm>
            <a:off x="9094808" y="260958"/>
            <a:ext cx="2902255" cy="2863609"/>
            <a:chOff x="9104282" y="257658"/>
            <a:chExt cx="2905278" cy="2866592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E9117707-B91B-7545-9009-55A9128AF54A}"/>
                </a:ext>
              </a:extLst>
            </p:cNvPr>
            <p:cNvGrpSpPr/>
            <p:nvPr/>
          </p:nvGrpSpPr>
          <p:grpSpPr>
            <a:xfrm>
              <a:off x="9263692" y="434132"/>
              <a:ext cx="2580308" cy="2156460"/>
              <a:chOff x="5901425" y="2314993"/>
              <a:chExt cx="2580308" cy="2156460"/>
            </a:xfrm>
          </p:grpSpPr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4D2400EB-1C26-4947-81FA-C60EC2ABB6BA}"/>
                  </a:ext>
                </a:extLst>
              </p:cNvPr>
              <p:cNvGrpSpPr/>
              <p:nvPr/>
            </p:nvGrpSpPr>
            <p:grpSpPr>
              <a:xfrm>
                <a:off x="5901425" y="2314993"/>
                <a:ext cx="2580308" cy="2156460"/>
                <a:chOff x="5863640" y="2314993"/>
                <a:chExt cx="2580308" cy="2156460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5" name="TextBox 64">
                      <a:extLst>
                        <a:ext uri="{FF2B5EF4-FFF2-40B4-BE49-F238E27FC236}">
                          <a16:creationId xmlns:a16="http://schemas.microsoft.com/office/drawing/2014/main" id="{20D804C7-153C-534A-AE0A-C13DE7FAA42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874644" y="2315730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marL="15859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sz="1798" i="1">
                                <a:latin typeface="Cambria Math" charset="0"/>
                              </a:rPr>
                              <m:t>𝑁𝑎</m:t>
                            </m:r>
                            <m:r>
                              <a:rPr lang="de-DE" sz="1798" i="1">
                                <a:latin typeface="Cambria Math" panose="02040503050406030204" pitchFamily="18" charset="0"/>
                              </a:rPr>
                              <m:t>𝑡𝐷𝑖𝑠</m:t>
                            </m:r>
                          </m:oMath>
                        </m:oMathPara>
                      </a14:m>
                      <a:endParaRPr lang="en-GB" sz="1798" dirty="0"/>
                    </a:p>
                  </p:txBody>
                </p:sp>
              </mc:Choice>
              <mc:Fallback xmlns="">
                <p:sp>
                  <p:nvSpPr>
                    <p:cNvPr id="63" name="TextBox 62">
                      <a:extLst>
                        <a:ext uri="{FF2B5EF4-FFF2-40B4-BE49-F238E27FC236}">
                          <a16:creationId xmlns:a16="http://schemas.microsoft.com/office/drawing/2014/main" id="{40AC5024-D483-214E-BF3C-A66C1039B1F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74644" y="2315730"/>
                      <a:ext cx="972000" cy="389513"/>
                    </a:xfrm>
                    <a:prstGeom prst="ellipse">
                      <a:avLst/>
                    </a:prstGeom>
                    <a:blipFill>
                      <a:blip r:embed="rId26"/>
                      <a:stretch>
                        <a:fillRect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6" name="TextBox 65">
                      <a:extLst>
                        <a:ext uri="{FF2B5EF4-FFF2-40B4-BE49-F238E27FC236}">
                          <a16:creationId xmlns:a16="http://schemas.microsoft.com/office/drawing/2014/main" id="{630927C6-BF99-BE4B-995E-3D2B7675839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863640" y="3638434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sz="1798" i="1">
                                <a:solidFill>
                                  <a:schemeClr val="bg2"/>
                                </a:solidFill>
                                <a:latin typeface="Cambria Math" charset="0"/>
                              </a:rPr>
                              <m:t>𝑇𝑟𝑎𝑣𝑒𝑙</m:t>
                            </m:r>
                          </m:oMath>
                        </m:oMathPara>
                      </a14:m>
                      <a:endParaRPr lang="en-GB" sz="1798" dirty="0"/>
                    </a:p>
                  </p:txBody>
                </p:sp>
              </mc:Choice>
              <mc:Fallback xmlns="">
                <p:sp>
                  <p:nvSpPr>
                    <p:cNvPr id="149" name="TextBox 148">
                      <a:extLst>
                        <a:ext uri="{FF2B5EF4-FFF2-40B4-BE49-F238E27FC236}">
                          <a16:creationId xmlns:a16="http://schemas.microsoft.com/office/drawing/2014/main" id="{84CE5E39-D37C-4F40-AF47-3DEBFA6C9CA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63640" y="3638434"/>
                      <a:ext cx="972000" cy="389513"/>
                    </a:xfrm>
                    <a:prstGeom prst="ellipse">
                      <a:avLst/>
                    </a:prstGeom>
                    <a:blipFill>
                      <a:blip r:embed="rId27"/>
                      <a:stretch>
                        <a:fillRect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E0178567-44DC-D745-9D30-757FAD3D6796}"/>
                    </a:ext>
                  </a:extLst>
                </p:cNvPr>
                <p:cNvCxnSpPr>
                  <a:cxnSpLocks/>
                  <a:stCxn id="66" idx="5"/>
                  <a:endCxn id="115" idx="1"/>
                </p:cNvCxnSpPr>
                <p:nvPr/>
              </p:nvCxnSpPr>
              <p:spPr>
                <a:xfrm>
                  <a:off x="6693294" y="3970904"/>
                  <a:ext cx="226213" cy="21368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4E03C85D-CD3A-4F42-A613-CAFAFCD10A47}"/>
                    </a:ext>
                  </a:extLst>
                </p:cNvPr>
                <p:cNvCxnSpPr>
                  <a:cxnSpLocks/>
                  <a:stCxn id="115" idx="0"/>
                  <a:endCxn id="110" idx="4"/>
                </p:cNvCxnSpPr>
                <p:nvPr/>
              </p:nvCxnSpPr>
              <p:spPr>
                <a:xfrm flipV="1">
                  <a:off x="6991507" y="3638434"/>
                  <a:ext cx="173688" cy="47415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C75A7572-CA43-8D48-989F-188441D34566}"/>
                    </a:ext>
                  </a:extLst>
                </p:cNvPr>
                <p:cNvGrpSpPr/>
                <p:nvPr/>
              </p:nvGrpSpPr>
              <p:grpSpPr>
                <a:xfrm>
                  <a:off x="7061843" y="2615881"/>
                  <a:ext cx="963251" cy="902756"/>
                  <a:chOff x="7061843" y="2615881"/>
                  <a:chExt cx="963251" cy="902756"/>
                </a:xfrm>
              </p:grpSpPr>
              <p:sp>
                <p:nvSpPr>
                  <p:cNvPr id="117" name="Rectangle 116">
                    <a:extLst>
                      <a:ext uri="{FF2B5EF4-FFF2-40B4-BE49-F238E27FC236}">
                        <a16:creationId xmlns:a16="http://schemas.microsoft.com/office/drawing/2014/main" id="{1DBD0D19-DF62-8E41-AEA7-24DFF7202010}"/>
                      </a:ext>
                    </a:extLst>
                  </p:cNvPr>
                  <p:cNvSpPr/>
                  <p:nvPr/>
                </p:nvSpPr>
                <p:spPr>
                  <a:xfrm>
                    <a:off x="7881094" y="3374637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98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18" name="TextBox 117">
                        <a:extLst>
                          <a:ext uri="{FF2B5EF4-FFF2-40B4-BE49-F238E27FC236}">
                            <a16:creationId xmlns:a16="http://schemas.microsoft.com/office/drawing/2014/main" id="{741D0DF1-C762-B148-8053-024D465D286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061843" y="2615881"/>
                        <a:ext cx="190052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399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399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399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sz="1399" dirty="0"/>
                      </a:p>
                    </p:txBody>
                  </p:sp>
                </mc:Choice>
                <mc:Fallback xmlns="">
                  <p:sp>
                    <p:nvSpPr>
                      <p:cNvPr id="113" name="TextBox 112">
                        <a:extLst>
                          <a:ext uri="{FF2B5EF4-FFF2-40B4-BE49-F238E27FC236}">
                            <a16:creationId xmlns:a16="http://schemas.microsoft.com/office/drawing/2014/main" id="{067500F4-6D6E-E240-BAF7-411FF819E0B9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061843" y="2615881"/>
                        <a:ext cx="190052" cy="215444"/>
                      </a:xfrm>
                      <a:prstGeom prst="rect">
                        <a:avLst/>
                      </a:prstGeom>
                      <a:blipFill>
                        <a:blip r:embed="rId28"/>
                        <a:stretch>
                          <a:fillRect l="-40000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70" name="Group 69">
                  <a:extLst>
                    <a:ext uri="{FF2B5EF4-FFF2-40B4-BE49-F238E27FC236}">
                      <a16:creationId xmlns:a16="http://schemas.microsoft.com/office/drawing/2014/main" id="{42FE60E6-49FA-1140-92F7-2CD6B94AD088}"/>
                    </a:ext>
                  </a:extLst>
                </p:cNvPr>
                <p:cNvGrpSpPr/>
                <p:nvPr/>
              </p:nvGrpSpPr>
              <p:grpSpPr>
                <a:xfrm>
                  <a:off x="6704298" y="4112587"/>
                  <a:ext cx="359209" cy="358866"/>
                  <a:chOff x="6704298" y="4112587"/>
                  <a:chExt cx="359209" cy="358866"/>
                </a:xfrm>
              </p:grpSpPr>
              <p:sp>
                <p:nvSpPr>
                  <p:cNvPr id="115" name="Rectangle 114">
                    <a:extLst>
                      <a:ext uri="{FF2B5EF4-FFF2-40B4-BE49-F238E27FC236}">
                        <a16:creationId xmlns:a16="http://schemas.microsoft.com/office/drawing/2014/main" id="{5F8F5D6C-54A8-AE46-A624-14113A62A3A4}"/>
                      </a:ext>
                    </a:extLst>
                  </p:cNvPr>
                  <p:cNvSpPr/>
                  <p:nvPr/>
                </p:nvSpPr>
                <p:spPr>
                  <a:xfrm>
                    <a:off x="6919507" y="4112587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98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16" name="TextBox 115">
                        <a:extLst>
                          <a:ext uri="{FF2B5EF4-FFF2-40B4-BE49-F238E27FC236}">
                            <a16:creationId xmlns:a16="http://schemas.microsoft.com/office/drawing/2014/main" id="{73148034-2000-D740-8DBB-3E0052465FB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704298" y="4256009"/>
                        <a:ext cx="232371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de-DE" sz="1399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399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399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de-DE" sz="1399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p>
                              </m:sSubSup>
                            </m:oMath>
                          </m:oMathPara>
                        </a14:m>
                        <a:endParaRPr lang="en-GB" sz="1399" dirty="0"/>
                      </a:p>
                    </p:txBody>
                  </p:sp>
                </mc:Choice>
                <mc:Fallback xmlns="">
                  <p:sp>
                    <p:nvSpPr>
                      <p:cNvPr id="116" name="TextBox 115">
                        <a:extLst>
                          <a:ext uri="{FF2B5EF4-FFF2-40B4-BE49-F238E27FC236}">
                            <a16:creationId xmlns:a16="http://schemas.microsoft.com/office/drawing/2014/main" id="{73148034-2000-D740-8DBB-3E0052465FB2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6704298" y="4256009"/>
                        <a:ext cx="232371" cy="215444"/>
                      </a:xfrm>
                      <a:prstGeom prst="rect">
                        <a:avLst/>
                      </a:prstGeom>
                      <a:blipFill>
                        <a:blip r:embed="rId29"/>
                        <a:stretch>
                          <a:fillRect l="-26316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4D2199D4-F2EF-E543-A32D-4778ADDB13FD}"/>
                    </a:ext>
                  </a:extLst>
                </p:cNvPr>
                <p:cNvCxnSpPr>
                  <a:cxnSpLocks/>
                  <a:stCxn id="110" idx="0"/>
                  <a:endCxn id="113" idx="2"/>
                </p:cNvCxnSpPr>
                <p:nvPr/>
              </p:nvCxnSpPr>
              <p:spPr>
                <a:xfrm flipV="1">
                  <a:off x="7165195" y="3016120"/>
                  <a:ext cx="0" cy="23280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AA0CDBE0-9B46-C94A-8810-6C6C5DBA639B}"/>
                    </a:ext>
                  </a:extLst>
                </p:cNvPr>
                <p:cNvCxnSpPr>
                  <a:cxnSpLocks/>
                  <a:stCxn id="113" idx="1"/>
                  <a:endCxn id="65" idx="5"/>
                </p:cNvCxnSpPr>
                <p:nvPr/>
              </p:nvCxnSpPr>
              <p:spPr>
                <a:xfrm flipH="1" flipV="1">
                  <a:off x="6704298" y="2648200"/>
                  <a:ext cx="388897" cy="29592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7ACFC6EE-4F6B-4444-9EA6-E08B127A6B2F}"/>
                    </a:ext>
                  </a:extLst>
                </p:cNvPr>
                <p:cNvCxnSpPr>
                  <a:cxnSpLocks/>
                  <a:stCxn id="108" idx="3"/>
                  <a:endCxn id="113" idx="3"/>
                </p:cNvCxnSpPr>
                <p:nvPr/>
              </p:nvCxnSpPr>
              <p:spPr>
                <a:xfrm flipH="1">
                  <a:off x="7237195" y="2647463"/>
                  <a:ext cx="372245" cy="29665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EB446C84-1A36-904B-A4D1-6EA4213CB5EB}"/>
                    </a:ext>
                  </a:extLst>
                </p:cNvPr>
                <p:cNvCxnSpPr>
                  <a:cxnSpLocks/>
                  <a:stCxn id="110" idx="4"/>
                  <a:endCxn id="111" idx="0"/>
                </p:cNvCxnSpPr>
                <p:nvPr/>
              </p:nvCxnSpPr>
              <p:spPr>
                <a:xfrm>
                  <a:off x="7165195" y="3638434"/>
                  <a:ext cx="148650" cy="47415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3F23378E-6C5B-7A4A-A877-0C707A1611D5}"/>
                    </a:ext>
                  </a:extLst>
                </p:cNvPr>
                <p:cNvCxnSpPr>
                  <a:cxnSpLocks/>
                  <a:stCxn id="111" idx="3"/>
                  <a:endCxn id="109" idx="3"/>
                </p:cNvCxnSpPr>
                <p:nvPr/>
              </p:nvCxnSpPr>
              <p:spPr>
                <a:xfrm flipV="1">
                  <a:off x="7385845" y="3970904"/>
                  <a:ext cx="228449" cy="21368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06" name="Group 105">
                  <a:extLst>
                    <a:ext uri="{FF2B5EF4-FFF2-40B4-BE49-F238E27FC236}">
                      <a16:creationId xmlns:a16="http://schemas.microsoft.com/office/drawing/2014/main" id="{4EF965D3-271D-084D-9B23-5000773E23F2}"/>
                    </a:ext>
                  </a:extLst>
                </p:cNvPr>
                <p:cNvGrpSpPr/>
                <p:nvPr/>
              </p:nvGrpSpPr>
              <p:grpSpPr>
                <a:xfrm>
                  <a:off x="7093195" y="2872120"/>
                  <a:ext cx="1196348" cy="676957"/>
                  <a:chOff x="7093195" y="2872120"/>
                  <a:chExt cx="1196348" cy="676957"/>
                </a:xfrm>
              </p:grpSpPr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60384191-F53D-CE43-8DBD-9505D9372369}"/>
                      </a:ext>
                    </a:extLst>
                  </p:cNvPr>
                  <p:cNvSpPr/>
                  <p:nvPr/>
                </p:nvSpPr>
                <p:spPr>
                  <a:xfrm>
                    <a:off x="7093195" y="2872120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98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14" name="TextBox 113">
                        <a:extLst>
                          <a:ext uri="{FF2B5EF4-FFF2-40B4-BE49-F238E27FC236}">
                            <a16:creationId xmlns:a16="http://schemas.microsoft.com/office/drawing/2014/main" id="{CA3B6263-7A2C-E644-B1E2-3870998B686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095324" y="3333633"/>
                        <a:ext cx="194219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399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399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399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sz="1399" dirty="0"/>
                      </a:p>
                    </p:txBody>
                  </p:sp>
                </mc:Choice>
                <mc:Fallback xmlns="">
                  <p:sp>
                    <p:nvSpPr>
                      <p:cNvPr id="105" name="TextBox 104">
                        <a:extLst>
                          <a:ext uri="{FF2B5EF4-FFF2-40B4-BE49-F238E27FC236}">
                            <a16:creationId xmlns:a16="http://schemas.microsoft.com/office/drawing/2014/main" id="{AD0C8622-B55E-5F48-82A5-9100A8EBAEC5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8095324" y="3333633"/>
                        <a:ext cx="194219" cy="215444"/>
                      </a:xfrm>
                      <a:prstGeom prst="rect">
                        <a:avLst/>
                      </a:prstGeom>
                      <a:blipFill>
                        <a:blip r:embed="rId30"/>
                        <a:stretch>
                          <a:fillRect l="-31250" r="-6250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107" name="Group 106">
                  <a:extLst>
                    <a:ext uri="{FF2B5EF4-FFF2-40B4-BE49-F238E27FC236}">
                      <a16:creationId xmlns:a16="http://schemas.microsoft.com/office/drawing/2014/main" id="{938682C9-6475-BE43-9E5C-F4B3624A53FE}"/>
                    </a:ext>
                  </a:extLst>
                </p:cNvPr>
                <p:cNvGrpSpPr/>
                <p:nvPr/>
              </p:nvGrpSpPr>
              <p:grpSpPr>
                <a:xfrm>
                  <a:off x="7241845" y="4112587"/>
                  <a:ext cx="393486" cy="358866"/>
                  <a:chOff x="7241845" y="4112587"/>
                  <a:chExt cx="393486" cy="358866"/>
                </a:xfrm>
              </p:grpSpPr>
              <p:sp>
                <p:nvSpPr>
                  <p:cNvPr id="111" name="Rectangle 110">
                    <a:extLst>
                      <a:ext uri="{FF2B5EF4-FFF2-40B4-BE49-F238E27FC236}">
                        <a16:creationId xmlns:a16="http://schemas.microsoft.com/office/drawing/2014/main" id="{59B40266-77B6-5B48-AF3B-1544AECE3C33}"/>
                      </a:ext>
                    </a:extLst>
                  </p:cNvPr>
                  <p:cNvSpPr/>
                  <p:nvPr/>
                </p:nvSpPr>
                <p:spPr>
                  <a:xfrm>
                    <a:off x="7241845" y="4112587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98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12" name="TextBox 111">
                        <a:extLst>
                          <a:ext uri="{FF2B5EF4-FFF2-40B4-BE49-F238E27FC236}">
                            <a16:creationId xmlns:a16="http://schemas.microsoft.com/office/drawing/2014/main" id="{72704565-B623-8C44-B36C-63EBFB89180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402960" y="4256009"/>
                        <a:ext cx="232371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de-DE" sz="1399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399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399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  <m:sup>
                                  <m:r>
                                    <a:rPr lang="de-DE" sz="1399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p>
                              </m:sSubSup>
                            </m:oMath>
                          </m:oMathPara>
                        </a14:m>
                        <a:endParaRPr lang="en-GB" sz="1399" dirty="0"/>
                      </a:p>
                    </p:txBody>
                  </p:sp>
                </mc:Choice>
                <mc:Fallback xmlns="">
                  <p:sp>
                    <p:nvSpPr>
                      <p:cNvPr id="112" name="TextBox 111">
                        <a:extLst>
                          <a:ext uri="{FF2B5EF4-FFF2-40B4-BE49-F238E27FC236}">
                            <a16:creationId xmlns:a16="http://schemas.microsoft.com/office/drawing/2014/main" id="{72704565-B623-8C44-B36C-63EBFB891807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402960" y="4256009"/>
                        <a:ext cx="232371" cy="215444"/>
                      </a:xfrm>
                      <a:prstGeom prst="rect">
                        <a:avLst/>
                      </a:prstGeom>
                      <a:blipFill>
                        <a:blip r:embed="rId31"/>
                        <a:stretch>
                          <a:fillRect l="-26316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8" name="TextBox 107">
                      <a:extLst>
                        <a:ext uri="{FF2B5EF4-FFF2-40B4-BE49-F238E27FC236}">
                          <a16:creationId xmlns:a16="http://schemas.microsoft.com/office/drawing/2014/main" id="{AD674B04-737E-F142-803C-7301F01A340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67094" y="2314993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sz="1798" i="1">
                                <a:latin typeface="Cambria Math" panose="02040503050406030204" pitchFamily="18" charset="0"/>
                              </a:rPr>
                              <m:t>𝐴𝑟𝑡𝑖𝑓</m:t>
                            </m:r>
                          </m:oMath>
                        </m:oMathPara>
                      </a14:m>
                      <a:endParaRPr lang="en-GB" sz="1798" dirty="0"/>
                    </a:p>
                  </p:txBody>
                </p:sp>
              </mc:Choice>
              <mc:Fallback xmlns="">
                <p:sp>
                  <p:nvSpPr>
                    <p:cNvPr id="98" name="TextBox 97">
                      <a:extLst>
                        <a:ext uri="{FF2B5EF4-FFF2-40B4-BE49-F238E27FC236}">
                          <a16:creationId xmlns:a16="http://schemas.microsoft.com/office/drawing/2014/main" id="{B50EB494-7653-FC4F-B228-FE8A5A82AC3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67094" y="2314993"/>
                      <a:ext cx="972000" cy="389513"/>
                    </a:xfrm>
                    <a:prstGeom prst="ellipse">
                      <a:avLst/>
                    </a:prstGeom>
                    <a:blipFill>
                      <a:blip r:embed="rId32"/>
                      <a:stretch>
                        <a:fillRect b="-6061"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9" name="TextBox 108">
                      <a:extLst>
                        <a:ext uri="{FF2B5EF4-FFF2-40B4-BE49-F238E27FC236}">
                          <a16:creationId xmlns:a16="http://schemas.microsoft.com/office/drawing/2014/main" id="{FA86716E-D44E-7C4E-BB9E-F122F6C030D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71948" y="3638434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sz="1798" i="1">
                                <a:latin typeface="Cambria Math" charset="0"/>
                              </a:rPr>
                              <m:t>𝑇𝑟𝑒𝑎𝑡</m:t>
                            </m:r>
                          </m:oMath>
                        </m:oMathPara>
                      </a14:m>
                      <a:endParaRPr lang="en-GB" sz="1798" dirty="0"/>
                    </a:p>
                  </p:txBody>
                </p:sp>
              </mc:Choice>
              <mc:Fallback xmlns="">
                <p:sp>
                  <p:nvSpPr>
                    <p:cNvPr id="103" name="TextBox 102">
                      <a:extLst>
                        <a:ext uri="{FF2B5EF4-FFF2-40B4-BE49-F238E27FC236}">
                          <a16:creationId xmlns:a16="http://schemas.microsoft.com/office/drawing/2014/main" id="{1669E517-5AE4-D84D-820D-6887B8FF4E5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71948" y="3638434"/>
                      <a:ext cx="972000" cy="389513"/>
                    </a:xfrm>
                    <a:prstGeom prst="ellipse">
                      <a:avLst/>
                    </a:prstGeom>
                    <a:blipFill>
                      <a:blip r:embed="rId33"/>
                      <a:stretch>
                        <a:fillRect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0" name="TextBox 109">
                      <a:extLst>
                        <a:ext uri="{FF2B5EF4-FFF2-40B4-BE49-F238E27FC236}">
                          <a16:creationId xmlns:a16="http://schemas.microsoft.com/office/drawing/2014/main" id="{D74217F0-928B-8C49-AF10-D8118B45665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79195" y="3248921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sz="1798" i="1">
                                <a:latin typeface="Cambria Math" charset="0"/>
                              </a:rPr>
                              <m:t>𝐸𝑝𝑖𝑑</m:t>
                            </m:r>
                          </m:oMath>
                        </m:oMathPara>
                      </a14:m>
                      <a:endParaRPr lang="en-GB" sz="1798" dirty="0"/>
                    </a:p>
                  </p:txBody>
                </p:sp>
              </mc:Choice>
              <mc:Fallback xmlns="">
                <p:sp>
                  <p:nvSpPr>
                    <p:cNvPr id="90" name="TextBox 89">
                      <a:extLst>
                        <a:ext uri="{FF2B5EF4-FFF2-40B4-BE49-F238E27FC236}">
                          <a16:creationId xmlns:a16="http://schemas.microsoft.com/office/drawing/2014/main" id="{8B0FACB7-0AC2-9F4C-B62D-C6F7DCB4AF5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79195" y="3248921"/>
                      <a:ext cx="972000" cy="389513"/>
                    </a:xfrm>
                    <a:prstGeom prst="ellipse">
                      <a:avLst/>
                    </a:prstGeom>
                    <a:blipFill>
                      <a:blip r:embed="rId34"/>
                      <a:stretch>
                        <a:fillRect b="-6061"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647CA711-5C0B-DA44-936F-9B74630B7586}"/>
                  </a:ext>
                </a:extLst>
              </p:cNvPr>
              <p:cNvCxnSpPr>
                <a:cxnSpLocks/>
                <a:stCxn id="110" idx="6"/>
                <a:endCxn id="117" idx="1"/>
              </p:cNvCxnSpPr>
              <p:nvPr/>
            </p:nvCxnSpPr>
            <p:spPr>
              <a:xfrm>
                <a:off x="7688980" y="3443678"/>
                <a:ext cx="229899" cy="295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723B193A-3CD1-F245-9292-D847DFA72006}"/>
                </a:ext>
              </a:extLst>
            </p:cNvPr>
            <p:cNvSpPr/>
            <p:nvPr/>
          </p:nvSpPr>
          <p:spPr>
            <a:xfrm>
              <a:off x="9104282" y="257658"/>
              <a:ext cx="2905278" cy="2866592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798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7C262C-E607-9542-B07C-B7ECF4CD81F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PGMs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797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8" grpId="0"/>
      <p:bldP spid="5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C110B-F496-E643-8BA2-1D1DE1CBA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Evidence</a:t>
            </a:r>
            <a:r>
              <a:rPr lang="de-DE" dirty="0"/>
              <a:t>: </a:t>
            </a:r>
            <a:r>
              <a:rPr lang="de-DE" dirty="0" err="1"/>
              <a:t>Example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B5EE6-83DC-0148-815C-F756815509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T. Braun - StaRAI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A74EA6-7322-F545-974A-815B9CCBB1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598">
                <a:latin typeface="Calibri" panose="020F0502020204030204" pitchFamily="34" charset="0"/>
                <a:cs typeface="Calibri" panose="020F0502020204030204" pitchFamily="34" charset="0"/>
              </a:rPr>
              <a:pPr/>
              <a:t>59</a:t>
            </a:fld>
            <a:r>
              <a:rPr lang="de-DE"/>
              <a:t> </a:t>
            </a:r>
            <a:endParaRPr lang="de-DE" sz="1399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E9A7548-B650-AE4D-911C-ED7758C7126D}"/>
                  </a:ext>
                </a:extLst>
              </p:cNvPr>
              <p:cNvSpPr/>
              <p:nvPr/>
            </p:nvSpPr>
            <p:spPr>
              <a:xfrm>
                <a:off x="359625" y="1482225"/>
                <a:ext cx="1862096" cy="3686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798" i="1" dirty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1798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798" i="1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𝑇𝑟𝑎𝑣𝑒𝑙</m:t>
                          </m:r>
                          <m:r>
                            <a:rPr lang="de-DE" sz="1798" i="1" dirty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 | </m:t>
                          </m:r>
                          <m:r>
                            <a:rPr lang="de-DE" sz="1798" i="1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𝑠𝑖𝑐𝑘</m:t>
                          </m:r>
                        </m:e>
                      </m:d>
                    </m:oMath>
                  </m:oMathPara>
                </a14:m>
                <a:endParaRPr lang="de-DE" sz="1798" dirty="0"/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E9A7548-B650-AE4D-911C-ED7758C712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625" y="1482225"/>
                <a:ext cx="1862096" cy="368628"/>
              </a:xfrm>
              <a:prstGeom prst="rect">
                <a:avLst/>
              </a:prstGeom>
              <a:blipFill>
                <a:blip r:embed="rId2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5B55F67-C9C7-D84A-A622-2F717359A678}"/>
                  </a:ext>
                </a:extLst>
              </p:cNvPr>
              <p:cNvSpPr txBox="1"/>
              <p:nvPr/>
            </p:nvSpPr>
            <p:spPr>
              <a:xfrm>
                <a:off x="3890547" y="6297726"/>
                <a:ext cx="4410204" cy="3074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399" i="1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𝑁𝑎𝑡𝐷𝑖𝑠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𝐴𝑟𝑡𝑖𝑓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𝑆𝑖𝑐𝑘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399" i="1">
                          <a:latin typeface="Cambria Math" panose="02040503050406030204" pitchFamily="18" charset="0"/>
                        </a:rPr>
                        <m:t>𝑇𝑟𝑒𝑎𝑡</m:t>
                      </m:r>
                    </m:oMath>
                  </m:oMathPara>
                </a14:m>
                <a:endParaRPr lang="de-DE" sz="1399" i="1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5B55F67-C9C7-D84A-A622-2F717359A6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0547" y="6297726"/>
                <a:ext cx="4410204" cy="307457"/>
              </a:xfrm>
              <a:prstGeom prst="rect">
                <a:avLst/>
              </a:prstGeom>
              <a:blipFill>
                <a:blip r:embed="rId3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1" name="Group 70">
            <a:extLst>
              <a:ext uri="{FF2B5EF4-FFF2-40B4-BE49-F238E27FC236}">
                <a16:creationId xmlns:a16="http://schemas.microsoft.com/office/drawing/2014/main" id="{3188BBC2-44C6-3740-A1DB-B092EEDDEA8F}"/>
              </a:ext>
            </a:extLst>
          </p:cNvPr>
          <p:cNvGrpSpPr/>
          <p:nvPr/>
        </p:nvGrpSpPr>
        <p:grpSpPr>
          <a:xfrm>
            <a:off x="9254052" y="3314949"/>
            <a:ext cx="2577623" cy="2154216"/>
            <a:chOff x="5901425" y="2314993"/>
            <a:chExt cx="2580308" cy="2156460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D274D349-C3FD-D34A-9DA7-6716AD1DFAC0}"/>
                </a:ext>
              </a:extLst>
            </p:cNvPr>
            <p:cNvGrpSpPr/>
            <p:nvPr/>
          </p:nvGrpSpPr>
          <p:grpSpPr>
            <a:xfrm>
              <a:off x="5901425" y="2314993"/>
              <a:ext cx="2580308" cy="2156460"/>
              <a:chOff x="5863640" y="2314993"/>
              <a:chExt cx="2580308" cy="215646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7BE9738C-653C-EE47-833B-8022ED23431C}"/>
                      </a:ext>
                    </a:extLst>
                  </p:cNvPr>
                  <p:cNvSpPr txBox="1"/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5859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i="1">
                              <a:latin typeface="Cambria Math" charset="0"/>
                            </a:rPr>
                            <m:t>𝑁𝑎</m:t>
                          </m:r>
                          <m:r>
                            <a:rPr lang="de-DE" sz="1798" i="1">
                              <a:latin typeface="Cambria Math" panose="02040503050406030204" pitchFamily="18" charset="0"/>
                            </a:rPr>
                            <m:t>𝑡𝐷𝑖𝑠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40AC5024-D483-214E-BF3C-A66C1039B1F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5" name="TextBox 74">
                    <a:extLst>
                      <a:ext uri="{FF2B5EF4-FFF2-40B4-BE49-F238E27FC236}">
                        <a16:creationId xmlns:a16="http://schemas.microsoft.com/office/drawing/2014/main" id="{629D671F-171D-FE49-845F-5EFC0E767EA0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i="1">
                              <a:solidFill>
                                <a:schemeClr val="bg2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75" name="TextBox 74">
                    <a:extLst>
                      <a:ext uri="{FF2B5EF4-FFF2-40B4-BE49-F238E27FC236}">
                        <a16:creationId xmlns:a16="http://schemas.microsoft.com/office/drawing/2014/main" id="{629D671F-171D-FE49-845F-5EFC0E767EA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920F2880-7361-4940-8AA8-96FCE2B25BCD}"/>
                  </a:ext>
                </a:extLst>
              </p:cNvPr>
              <p:cNvCxnSpPr>
                <a:cxnSpLocks/>
                <a:stCxn id="75" idx="5"/>
                <a:endCxn id="97" idx="1"/>
              </p:cNvCxnSpPr>
              <p:nvPr/>
            </p:nvCxnSpPr>
            <p:spPr>
              <a:xfrm>
                <a:off x="6693294" y="3970904"/>
                <a:ext cx="226213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972B8835-9F87-414D-A518-4342EA007F37}"/>
                  </a:ext>
                </a:extLst>
              </p:cNvPr>
              <p:cNvCxnSpPr>
                <a:cxnSpLocks/>
                <a:stCxn id="97" idx="0"/>
                <a:endCxn id="90" idx="4"/>
              </p:cNvCxnSpPr>
              <p:nvPr/>
            </p:nvCxnSpPr>
            <p:spPr>
              <a:xfrm flipV="1">
                <a:off x="6991507" y="3638434"/>
                <a:ext cx="173688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6A65B022-A647-9D40-AD51-DC693407C1D5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902756"/>
                <a:chOff x="7061843" y="2615881"/>
                <a:chExt cx="963251" cy="902756"/>
              </a:xfrm>
            </p:grpSpPr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EB0D3C13-68FE-4348-856A-8DD0E10DC828}"/>
                    </a:ext>
                  </a:extLst>
                </p:cNvPr>
                <p:cNvSpPr/>
                <p:nvPr/>
              </p:nvSpPr>
              <p:spPr>
                <a:xfrm>
                  <a:off x="7881094" y="337463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0" name="TextBox 99">
                      <a:extLst>
                        <a:ext uri="{FF2B5EF4-FFF2-40B4-BE49-F238E27FC236}">
                          <a16:creationId xmlns:a16="http://schemas.microsoft.com/office/drawing/2014/main" id="{5364D5E1-7FED-DE4E-BC42-41FF46C5609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13" name="TextBox 112">
                      <a:extLst>
                        <a:ext uri="{FF2B5EF4-FFF2-40B4-BE49-F238E27FC236}">
                          <a16:creationId xmlns:a16="http://schemas.microsoft.com/office/drawing/2014/main" id="{067500F4-6D6E-E240-BAF7-411FF819E0B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 l="-4000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ECBBF351-0896-1A4A-83E9-A51981EB5C36}"/>
                  </a:ext>
                </a:extLst>
              </p:cNvPr>
              <p:cNvGrpSpPr/>
              <p:nvPr/>
            </p:nvGrpSpPr>
            <p:grpSpPr>
              <a:xfrm>
                <a:off x="6704298" y="4112587"/>
                <a:ext cx="359209" cy="358866"/>
                <a:chOff x="6704298" y="4112587"/>
                <a:chExt cx="359209" cy="358866"/>
              </a:xfrm>
            </p:grpSpPr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CDADFAA0-3B07-BC4D-9573-CFC55198A742}"/>
                    </a:ext>
                  </a:extLst>
                </p:cNvPr>
                <p:cNvSpPr/>
                <p:nvPr/>
              </p:nvSpPr>
              <p:spPr>
                <a:xfrm>
                  <a:off x="6919507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8" name="TextBox 97">
                      <a:extLst>
                        <a:ext uri="{FF2B5EF4-FFF2-40B4-BE49-F238E27FC236}">
                          <a16:creationId xmlns:a16="http://schemas.microsoft.com/office/drawing/2014/main" id="{83BD4EF9-6B96-424E-935A-0247504EEF4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04298" y="4256009"/>
                      <a:ext cx="232371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de-DE" sz="1399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de-DE" sz="1399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p>
                            </m:sSubSup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98" name="TextBox 97">
                      <a:extLst>
                        <a:ext uri="{FF2B5EF4-FFF2-40B4-BE49-F238E27FC236}">
                          <a16:creationId xmlns:a16="http://schemas.microsoft.com/office/drawing/2014/main" id="{83BD4EF9-6B96-424E-935A-0247504EEF4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04298" y="4256009"/>
                      <a:ext cx="232371" cy="215444"/>
                    </a:xfrm>
                    <a:prstGeom prst="rect">
                      <a:avLst/>
                    </a:prstGeom>
                    <a:blipFill>
                      <a:blip r:embed="rId20"/>
                      <a:stretch>
                        <a:fillRect l="-26316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FF10A6D9-41C0-1943-83C7-61E21AA46986}"/>
                  </a:ext>
                </a:extLst>
              </p:cNvPr>
              <p:cNvCxnSpPr>
                <a:cxnSpLocks/>
                <a:stCxn id="90" idx="0"/>
                <a:endCxn id="95" idx="2"/>
              </p:cNvCxnSpPr>
              <p:nvPr/>
            </p:nvCxnSpPr>
            <p:spPr>
              <a:xfrm flipV="1">
                <a:off x="7165195" y="3016120"/>
                <a:ext cx="0" cy="232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76DED83E-3100-A94B-855C-F36D7104B497}"/>
                  </a:ext>
                </a:extLst>
              </p:cNvPr>
              <p:cNvCxnSpPr>
                <a:cxnSpLocks/>
                <a:stCxn id="95" idx="1"/>
                <a:endCxn id="74" idx="5"/>
              </p:cNvCxnSpPr>
              <p:nvPr/>
            </p:nvCxnSpPr>
            <p:spPr>
              <a:xfrm flipH="1" flipV="1">
                <a:off x="6704298" y="2648200"/>
                <a:ext cx="388897" cy="2959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562F696E-0C8E-F745-8480-15BAF60BE8D8}"/>
                  </a:ext>
                </a:extLst>
              </p:cNvPr>
              <p:cNvCxnSpPr>
                <a:cxnSpLocks/>
                <a:stCxn id="88" idx="3"/>
                <a:endCxn id="95" idx="3"/>
              </p:cNvCxnSpPr>
              <p:nvPr/>
            </p:nvCxnSpPr>
            <p:spPr>
              <a:xfrm flipH="1">
                <a:off x="7237195" y="2647463"/>
                <a:ext cx="372245" cy="2966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C04BF2FC-2999-3046-819D-E8F0B59D06F3}"/>
                  </a:ext>
                </a:extLst>
              </p:cNvPr>
              <p:cNvCxnSpPr>
                <a:cxnSpLocks/>
                <a:stCxn id="90" idx="4"/>
                <a:endCxn id="93" idx="0"/>
              </p:cNvCxnSpPr>
              <p:nvPr/>
            </p:nvCxnSpPr>
            <p:spPr>
              <a:xfrm>
                <a:off x="7165195" y="3638434"/>
                <a:ext cx="148650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9F85A885-28E5-6A49-B3B6-D1AD8421DFAF}"/>
                  </a:ext>
                </a:extLst>
              </p:cNvPr>
              <p:cNvCxnSpPr>
                <a:cxnSpLocks/>
                <a:stCxn id="93" idx="3"/>
                <a:endCxn id="89" idx="3"/>
              </p:cNvCxnSpPr>
              <p:nvPr/>
            </p:nvCxnSpPr>
            <p:spPr>
              <a:xfrm flipV="1">
                <a:off x="7385845" y="3970904"/>
                <a:ext cx="228449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32B49AD3-0808-6C44-A60C-3DD74CE6D865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196348" cy="676957"/>
                <a:chOff x="7093195" y="2872120"/>
                <a:chExt cx="1196348" cy="676957"/>
              </a:xfrm>
            </p:grpSpPr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6DD2C5DC-FD65-E246-AFCB-B225FEBA9696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6" name="TextBox 95">
                      <a:extLst>
                        <a:ext uri="{FF2B5EF4-FFF2-40B4-BE49-F238E27FC236}">
                          <a16:creationId xmlns:a16="http://schemas.microsoft.com/office/drawing/2014/main" id="{DB9A6F83-EBAC-7045-A4DA-D0AD7FD59F3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AD0C8622-B55E-5F48-82A5-9100A8EBAEC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blipFill>
                      <a:blip r:embed="rId21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F4153A7F-D48B-104A-8D8E-5C8EAD24492F}"/>
                  </a:ext>
                </a:extLst>
              </p:cNvPr>
              <p:cNvGrpSpPr/>
              <p:nvPr/>
            </p:nvGrpSpPr>
            <p:grpSpPr>
              <a:xfrm>
                <a:off x="7241845" y="4112587"/>
                <a:ext cx="393486" cy="358866"/>
                <a:chOff x="7241845" y="4112587"/>
                <a:chExt cx="393486" cy="358866"/>
              </a:xfrm>
            </p:grpSpPr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FBC6B906-BC73-0442-85C6-0ABBC701F364}"/>
                    </a:ext>
                  </a:extLst>
                </p:cNvPr>
                <p:cNvSpPr/>
                <p:nvPr/>
              </p:nvSpPr>
              <p:spPr>
                <a:xfrm>
                  <a:off x="7241845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4" name="TextBox 93">
                      <a:extLst>
                        <a:ext uri="{FF2B5EF4-FFF2-40B4-BE49-F238E27FC236}">
                          <a16:creationId xmlns:a16="http://schemas.microsoft.com/office/drawing/2014/main" id="{2C9D0530-EFE2-C747-AEC2-2B1EDDC1B06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02960" y="4256009"/>
                      <a:ext cx="232371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de-DE" sz="1399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399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  <m:sup>
                                <m:r>
                                  <a:rPr lang="de-DE" sz="1399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p>
                            </m:sSubSup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94" name="TextBox 93">
                      <a:extLst>
                        <a:ext uri="{FF2B5EF4-FFF2-40B4-BE49-F238E27FC236}">
                          <a16:creationId xmlns:a16="http://schemas.microsoft.com/office/drawing/2014/main" id="{2C9D0530-EFE2-C747-AEC2-2B1EDDC1B06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02960" y="4256009"/>
                      <a:ext cx="232371" cy="215444"/>
                    </a:xfrm>
                    <a:prstGeom prst="rect">
                      <a:avLst/>
                    </a:prstGeom>
                    <a:blipFill>
                      <a:blip r:embed="rId22"/>
                      <a:stretch>
                        <a:fillRect l="-26316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8" name="TextBox 87">
                    <a:extLst>
                      <a:ext uri="{FF2B5EF4-FFF2-40B4-BE49-F238E27FC236}">
                        <a16:creationId xmlns:a16="http://schemas.microsoft.com/office/drawing/2014/main" id="{5F52717B-F352-0E49-9599-9B10A38C4092}"/>
                      </a:ext>
                    </a:extLst>
                  </p:cNvPr>
                  <p:cNvSpPr txBox="1"/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i="1">
                              <a:latin typeface="Cambria Math" panose="02040503050406030204" pitchFamily="18" charset="0"/>
                            </a:rPr>
                            <m:t>𝐴𝑟𝑡𝑖𝑓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98" name="TextBox 97">
                    <a:extLst>
                      <a:ext uri="{FF2B5EF4-FFF2-40B4-BE49-F238E27FC236}">
                        <a16:creationId xmlns:a16="http://schemas.microsoft.com/office/drawing/2014/main" id="{B50EB494-7653-FC4F-B228-FE8A5A82AC3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blipFill>
                    <a:blip r:embed="rId9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9" name="TextBox 88">
                    <a:extLst>
                      <a:ext uri="{FF2B5EF4-FFF2-40B4-BE49-F238E27FC236}">
                        <a16:creationId xmlns:a16="http://schemas.microsoft.com/office/drawing/2014/main" id="{DB358905-4918-8F41-9178-DC895049EF40}"/>
                      </a:ext>
                    </a:extLst>
                  </p:cNvPr>
                  <p:cNvSpPr txBox="1"/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i="1">
                              <a:latin typeface="Cambria Math" charset="0"/>
                            </a:rPr>
                            <m:t>𝑇𝑟𝑒𝑎𝑡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1669E517-5AE4-D84D-820D-6887B8FF4E5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blipFill>
                    <a:blip r:embed="rId23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23948B9C-B182-FF4D-A987-BD40BC2349B7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798" i="1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8B0FACB7-0AC2-9F4C-B62D-C6F7DCB4AF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C029C378-57A3-F549-A442-E90B138D3DDF}"/>
                </a:ext>
              </a:extLst>
            </p:cNvPr>
            <p:cNvCxnSpPr>
              <a:cxnSpLocks/>
              <a:stCxn id="90" idx="6"/>
              <a:endCxn id="99" idx="1"/>
            </p:cNvCxnSpPr>
            <p:nvPr/>
          </p:nvCxnSpPr>
          <p:spPr>
            <a:xfrm>
              <a:off x="7688980" y="3443678"/>
              <a:ext cx="229899" cy="29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25AAAB01-0252-1F49-9503-543194F090C3}"/>
                  </a:ext>
                </a:extLst>
              </p:cNvPr>
              <p:cNvSpPr/>
              <p:nvPr/>
            </p:nvSpPr>
            <p:spPr>
              <a:xfrm>
                <a:off x="595526" y="1896971"/>
                <a:ext cx="7377943" cy="7934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de-DE" sz="1798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sz="1798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sz="1798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sz="1798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 sz="1798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de-DE" sz="1798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798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sSubSup>
                            <m:sSubSupPr>
                              <m:ctrlP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de-DE" sz="1798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p>
                          </m:sSubSup>
                          <m:d>
                            <m:dPr>
                              <m:ctrlP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798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𝑇𝑟𝑎𝑣𝑒𝑙</m:t>
                              </m:r>
                              <m: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nary>
                            <m:naryPr>
                              <m:chr m:val="∑"/>
                              <m:supHide m:val="on"/>
                              <m:ctrlPr>
                                <a:rPr lang="en-GB" sz="1798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sz="1798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de-DE" sz="1798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 sz="1798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sz="1798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798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de-DE" sz="1798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de-DE" sz="1798" i="1">
                                      <a:latin typeface="Cambria Math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sz="1798">
                                      <a:latin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de-DE" sz="179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798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d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de-DE" sz="179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de-DE" sz="1798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de-DE" sz="1798" i="1">
                                          <a:latin typeface="Cambria Math" charset="0"/>
                                        </a:rPr>
                                        <m:t>∈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de-DE" sz="1798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Val</m:t>
                                      </m:r>
                                      <m:d>
                                        <m:dPr>
                                          <m:ctrlPr>
                                            <a:rPr lang="de-DE" sz="1798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sz="1798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</m:d>
                                    </m:sub>
                                    <m:sup/>
                                    <m:e>
                                      <m:sSubSup>
                                        <m:sSubSupPr>
                                          <m:ctrlP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  <m:sup>
                                          <m:r>
                                            <a:rPr lang="de-DE" sz="1798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sup>
                                      </m:sSubSup>
                                      <m:d>
                                        <m:dPr>
                                          <m:ctrlP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sz="1798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e>
                                  </m:nary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de-DE" sz="1798" dirty="0"/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25AAAB01-0252-1F49-9503-543194F090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526" y="1896971"/>
                <a:ext cx="7377943" cy="793493"/>
              </a:xfrm>
              <a:prstGeom prst="rect">
                <a:avLst/>
              </a:prstGeom>
              <a:blipFill>
                <a:blip r:embed="rId24"/>
                <a:stretch>
                  <a:fillRect l="-3093" t="-115625" b="-15781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8" name="Group 57">
            <a:extLst>
              <a:ext uri="{FF2B5EF4-FFF2-40B4-BE49-F238E27FC236}">
                <a16:creationId xmlns:a16="http://schemas.microsoft.com/office/drawing/2014/main" id="{59EA68D0-ABCD-4543-B503-828C9D9EC10E}"/>
              </a:ext>
            </a:extLst>
          </p:cNvPr>
          <p:cNvGrpSpPr/>
          <p:nvPr/>
        </p:nvGrpSpPr>
        <p:grpSpPr>
          <a:xfrm>
            <a:off x="9094808" y="260958"/>
            <a:ext cx="2902255" cy="2863609"/>
            <a:chOff x="9104282" y="257658"/>
            <a:chExt cx="2905278" cy="2866592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E9117707-B91B-7545-9009-55A9128AF54A}"/>
                </a:ext>
              </a:extLst>
            </p:cNvPr>
            <p:cNvGrpSpPr/>
            <p:nvPr/>
          </p:nvGrpSpPr>
          <p:grpSpPr>
            <a:xfrm>
              <a:off x="9263692" y="434132"/>
              <a:ext cx="2575454" cy="2156460"/>
              <a:chOff x="5901425" y="2314993"/>
              <a:chExt cx="2575454" cy="2156460"/>
            </a:xfrm>
          </p:grpSpPr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4D2400EB-1C26-4947-81FA-C60EC2ABB6BA}"/>
                  </a:ext>
                </a:extLst>
              </p:cNvPr>
              <p:cNvGrpSpPr/>
              <p:nvPr/>
            </p:nvGrpSpPr>
            <p:grpSpPr>
              <a:xfrm>
                <a:off x="5901425" y="2314993"/>
                <a:ext cx="2575454" cy="2156460"/>
                <a:chOff x="5863640" y="2314993"/>
                <a:chExt cx="2575454" cy="2156460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5" name="TextBox 64">
                      <a:extLst>
                        <a:ext uri="{FF2B5EF4-FFF2-40B4-BE49-F238E27FC236}">
                          <a16:creationId xmlns:a16="http://schemas.microsoft.com/office/drawing/2014/main" id="{20D804C7-153C-534A-AE0A-C13DE7FAA42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874644" y="2315730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marL="15859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sz="1798" i="1">
                                <a:latin typeface="Cambria Math" charset="0"/>
                              </a:rPr>
                              <m:t>𝑁𝑎</m:t>
                            </m:r>
                            <m:r>
                              <a:rPr lang="de-DE" sz="1798" i="1">
                                <a:latin typeface="Cambria Math" panose="02040503050406030204" pitchFamily="18" charset="0"/>
                              </a:rPr>
                              <m:t>𝑡𝐷𝑖𝑠</m:t>
                            </m:r>
                          </m:oMath>
                        </m:oMathPara>
                      </a14:m>
                      <a:endParaRPr lang="en-GB" sz="1798" dirty="0"/>
                    </a:p>
                  </p:txBody>
                </p:sp>
              </mc:Choice>
              <mc:Fallback xmlns="">
                <p:sp>
                  <p:nvSpPr>
                    <p:cNvPr id="63" name="TextBox 62">
                      <a:extLst>
                        <a:ext uri="{FF2B5EF4-FFF2-40B4-BE49-F238E27FC236}">
                          <a16:creationId xmlns:a16="http://schemas.microsoft.com/office/drawing/2014/main" id="{40AC5024-D483-214E-BF3C-A66C1039B1F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74644" y="2315730"/>
                      <a:ext cx="972000" cy="389513"/>
                    </a:xfrm>
                    <a:prstGeom prst="ellipse">
                      <a:avLst/>
                    </a:prstGeom>
                    <a:blipFill>
                      <a:blip r:embed="rId25"/>
                      <a:stretch>
                        <a:fillRect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6" name="TextBox 65">
                      <a:extLst>
                        <a:ext uri="{FF2B5EF4-FFF2-40B4-BE49-F238E27FC236}">
                          <a16:creationId xmlns:a16="http://schemas.microsoft.com/office/drawing/2014/main" id="{630927C6-BF99-BE4B-995E-3D2B7675839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863640" y="3638434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sz="1798" i="1">
                                <a:solidFill>
                                  <a:schemeClr val="bg2"/>
                                </a:solidFill>
                                <a:latin typeface="Cambria Math" charset="0"/>
                              </a:rPr>
                              <m:t>𝑇𝑟𝑎𝑣𝑒𝑙</m:t>
                            </m:r>
                          </m:oMath>
                        </m:oMathPara>
                      </a14:m>
                      <a:endParaRPr lang="en-GB" sz="1798" dirty="0"/>
                    </a:p>
                  </p:txBody>
                </p:sp>
              </mc:Choice>
              <mc:Fallback xmlns="">
                <p:sp>
                  <p:nvSpPr>
                    <p:cNvPr id="149" name="TextBox 148">
                      <a:extLst>
                        <a:ext uri="{FF2B5EF4-FFF2-40B4-BE49-F238E27FC236}">
                          <a16:creationId xmlns:a16="http://schemas.microsoft.com/office/drawing/2014/main" id="{84CE5E39-D37C-4F40-AF47-3DEBFA6C9CA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63640" y="3638434"/>
                      <a:ext cx="972000" cy="389513"/>
                    </a:xfrm>
                    <a:prstGeom prst="ellipse">
                      <a:avLst/>
                    </a:prstGeom>
                    <a:blipFill>
                      <a:blip r:embed="rId26"/>
                      <a:stretch>
                        <a:fillRect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E0178567-44DC-D745-9D30-757FAD3D6796}"/>
                    </a:ext>
                  </a:extLst>
                </p:cNvPr>
                <p:cNvCxnSpPr>
                  <a:cxnSpLocks/>
                  <a:stCxn id="66" idx="5"/>
                  <a:endCxn id="115" idx="1"/>
                </p:cNvCxnSpPr>
                <p:nvPr/>
              </p:nvCxnSpPr>
              <p:spPr>
                <a:xfrm>
                  <a:off x="6693294" y="3970904"/>
                  <a:ext cx="226213" cy="21368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4E03C85D-CD3A-4F42-A613-CAFAFCD10A47}"/>
                    </a:ext>
                  </a:extLst>
                </p:cNvPr>
                <p:cNvCxnSpPr>
                  <a:cxnSpLocks/>
                  <a:stCxn id="115" idx="0"/>
                  <a:endCxn id="110" idx="4"/>
                </p:cNvCxnSpPr>
                <p:nvPr/>
              </p:nvCxnSpPr>
              <p:spPr>
                <a:xfrm flipV="1">
                  <a:off x="6991507" y="3638434"/>
                  <a:ext cx="173688" cy="47415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C75A7572-CA43-8D48-989F-188441D34566}"/>
                    </a:ext>
                  </a:extLst>
                </p:cNvPr>
                <p:cNvGrpSpPr/>
                <p:nvPr/>
              </p:nvGrpSpPr>
              <p:grpSpPr>
                <a:xfrm>
                  <a:off x="7061843" y="2615881"/>
                  <a:ext cx="963251" cy="902756"/>
                  <a:chOff x="7061843" y="2615881"/>
                  <a:chExt cx="963251" cy="902756"/>
                </a:xfrm>
              </p:grpSpPr>
              <p:sp>
                <p:nvSpPr>
                  <p:cNvPr id="117" name="Rectangle 116">
                    <a:extLst>
                      <a:ext uri="{FF2B5EF4-FFF2-40B4-BE49-F238E27FC236}">
                        <a16:creationId xmlns:a16="http://schemas.microsoft.com/office/drawing/2014/main" id="{1DBD0D19-DF62-8E41-AEA7-24DFF7202010}"/>
                      </a:ext>
                    </a:extLst>
                  </p:cNvPr>
                  <p:cNvSpPr/>
                  <p:nvPr/>
                </p:nvSpPr>
                <p:spPr>
                  <a:xfrm>
                    <a:off x="7881094" y="3374637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98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18" name="TextBox 117">
                        <a:extLst>
                          <a:ext uri="{FF2B5EF4-FFF2-40B4-BE49-F238E27FC236}">
                            <a16:creationId xmlns:a16="http://schemas.microsoft.com/office/drawing/2014/main" id="{741D0DF1-C762-B148-8053-024D465D286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061843" y="2615881"/>
                        <a:ext cx="190052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399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399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399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sz="1399" dirty="0"/>
                      </a:p>
                    </p:txBody>
                  </p:sp>
                </mc:Choice>
                <mc:Fallback xmlns="">
                  <p:sp>
                    <p:nvSpPr>
                      <p:cNvPr id="113" name="TextBox 112">
                        <a:extLst>
                          <a:ext uri="{FF2B5EF4-FFF2-40B4-BE49-F238E27FC236}">
                            <a16:creationId xmlns:a16="http://schemas.microsoft.com/office/drawing/2014/main" id="{067500F4-6D6E-E240-BAF7-411FF819E0B9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061843" y="2615881"/>
                        <a:ext cx="190052" cy="215444"/>
                      </a:xfrm>
                      <a:prstGeom prst="rect">
                        <a:avLst/>
                      </a:prstGeom>
                      <a:blipFill>
                        <a:blip r:embed="rId27"/>
                        <a:stretch>
                          <a:fillRect l="-40000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70" name="Group 69">
                  <a:extLst>
                    <a:ext uri="{FF2B5EF4-FFF2-40B4-BE49-F238E27FC236}">
                      <a16:creationId xmlns:a16="http://schemas.microsoft.com/office/drawing/2014/main" id="{42FE60E6-49FA-1140-92F7-2CD6B94AD088}"/>
                    </a:ext>
                  </a:extLst>
                </p:cNvPr>
                <p:cNvGrpSpPr/>
                <p:nvPr/>
              </p:nvGrpSpPr>
              <p:grpSpPr>
                <a:xfrm>
                  <a:off x="6704298" y="4112587"/>
                  <a:ext cx="359209" cy="358866"/>
                  <a:chOff x="6704298" y="4112587"/>
                  <a:chExt cx="359209" cy="358866"/>
                </a:xfrm>
              </p:grpSpPr>
              <p:sp>
                <p:nvSpPr>
                  <p:cNvPr id="115" name="Rectangle 114">
                    <a:extLst>
                      <a:ext uri="{FF2B5EF4-FFF2-40B4-BE49-F238E27FC236}">
                        <a16:creationId xmlns:a16="http://schemas.microsoft.com/office/drawing/2014/main" id="{5F8F5D6C-54A8-AE46-A624-14113A62A3A4}"/>
                      </a:ext>
                    </a:extLst>
                  </p:cNvPr>
                  <p:cNvSpPr/>
                  <p:nvPr/>
                </p:nvSpPr>
                <p:spPr>
                  <a:xfrm>
                    <a:off x="6919507" y="4112587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98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16" name="TextBox 115">
                        <a:extLst>
                          <a:ext uri="{FF2B5EF4-FFF2-40B4-BE49-F238E27FC236}">
                            <a16:creationId xmlns:a16="http://schemas.microsoft.com/office/drawing/2014/main" id="{73148034-2000-D740-8DBB-3E0052465FB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704298" y="4256009"/>
                        <a:ext cx="232371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de-DE" sz="1399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399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399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de-DE" sz="1399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p>
                              </m:sSubSup>
                            </m:oMath>
                          </m:oMathPara>
                        </a14:m>
                        <a:endParaRPr lang="en-GB" sz="1399" dirty="0"/>
                      </a:p>
                    </p:txBody>
                  </p:sp>
                </mc:Choice>
                <mc:Fallback xmlns="">
                  <p:sp>
                    <p:nvSpPr>
                      <p:cNvPr id="116" name="TextBox 115">
                        <a:extLst>
                          <a:ext uri="{FF2B5EF4-FFF2-40B4-BE49-F238E27FC236}">
                            <a16:creationId xmlns:a16="http://schemas.microsoft.com/office/drawing/2014/main" id="{73148034-2000-D740-8DBB-3E0052465FB2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6704298" y="4256009"/>
                        <a:ext cx="232371" cy="215444"/>
                      </a:xfrm>
                      <a:prstGeom prst="rect">
                        <a:avLst/>
                      </a:prstGeom>
                      <a:blipFill>
                        <a:blip r:embed="rId28"/>
                        <a:stretch>
                          <a:fillRect l="-26316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4D2199D4-F2EF-E543-A32D-4778ADDB13FD}"/>
                    </a:ext>
                  </a:extLst>
                </p:cNvPr>
                <p:cNvCxnSpPr>
                  <a:cxnSpLocks/>
                  <a:stCxn id="110" idx="0"/>
                  <a:endCxn id="113" idx="2"/>
                </p:cNvCxnSpPr>
                <p:nvPr/>
              </p:nvCxnSpPr>
              <p:spPr>
                <a:xfrm flipV="1">
                  <a:off x="7165195" y="3016120"/>
                  <a:ext cx="0" cy="23280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AA0CDBE0-9B46-C94A-8810-6C6C5DBA639B}"/>
                    </a:ext>
                  </a:extLst>
                </p:cNvPr>
                <p:cNvCxnSpPr>
                  <a:cxnSpLocks/>
                  <a:stCxn id="113" idx="1"/>
                  <a:endCxn id="65" idx="5"/>
                </p:cNvCxnSpPr>
                <p:nvPr/>
              </p:nvCxnSpPr>
              <p:spPr>
                <a:xfrm flipH="1" flipV="1">
                  <a:off x="6704298" y="2648200"/>
                  <a:ext cx="388897" cy="29592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7ACFC6EE-4F6B-4444-9EA6-E08B127A6B2F}"/>
                    </a:ext>
                  </a:extLst>
                </p:cNvPr>
                <p:cNvCxnSpPr>
                  <a:cxnSpLocks/>
                  <a:stCxn id="108" idx="3"/>
                  <a:endCxn id="113" idx="3"/>
                </p:cNvCxnSpPr>
                <p:nvPr/>
              </p:nvCxnSpPr>
              <p:spPr>
                <a:xfrm flipH="1">
                  <a:off x="7237195" y="2647463"/>
                  <a:ext cx="372245" cy="29665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EB446C84-1A36-904B-A4D1-6EA4213CB5EB}"/>
                    </a:ext>
                  </a:extLst>
                </p:cNvPr>
                <p:cNvCxnSpPr>
                  <a:cxnSpLocks/>
                  <a:stCxn id="110" idx="4"/>
                  <a:endCxn id="111" idx="0"/>
                </p:cNvCxnSpPr>
                <p:nvPr/>
              </p:nvCxnSpPr>
              <p:spPr>
                <a:xfrm>
                  <a:off x="7165195" y="3638434"/>
                  <a:ext cx="148650" cy="47415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06" name="Group 105">
                  <a:extLst>
                    <a:ext uri="{FF2B5EF4-FFF2-40B4-BE49-F238E27FC236}">
                      <a16:creationId xmlns:a16="http://schemas.microsoft.com/office/drawing/2014/main" id="{4EF965D3-271D-084D-9B23-5000773E23F2}"/>
                    </a:ext>
                  </a:extLst>
                </p:cNvPr>
                <p:cNvGrpSpPr/>
                <p:nvPr/>
              </p:nvGrpSpPr>
              <p:grpSpPr>
                <a:xfrm>
                  <a:off x="7093195" y="2872120"/>
                  <a:ext cx="1196348" cy="676957"/>
                  <a:chOff x="7093195" y="2872120"/>
                  <a:chExt cx="1196348" cy="676957"/>
                </a:xfrm>
              </p:grpSpPr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60384191-F53D-CE43-8DBD-9505D9372369}"/>
                      </a:ext>
                    </a:extLst>
                  </p:cNvPr>
                  <p:cNvSpPr/>
                  <p:nvPr/>
                </p:nvSpPr>
                <p:spPr>
                  <a:xfrm>
                    <a:off x="7093195" y="2872120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98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14" name="TextBox 113">
                        <a:extLst>
                          <a:ext uri="{FF2B5EF4-FFF2-40B4-BE49-F238E27FC236}">
                            <a16:creationId xmlns:a16="http://schemas.microsoft.com/office/drawing/2014/main" id="{CA3B6263-7A2C-E644-B1E2-3870998B686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095324" y="3333633"/>
                        <a:ext cx="194219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399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399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399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sz="1399" dirty="0"/>
                      </a:p>
                    </p:txBody>
                  </p:sp>
                </mc:Choice>
                <mc:Fallback xmlns="">
                  <p:sp>
                    <p:nvSpPr>
                      <p:cNvPr id="105" name="TextBox 104">
                        <a:extLst>
                          <a:ext uri="{FF2B5EF4-FFF2-40B4-BE49-F238E27FC236}">
                            <a16:creationId xmlns:a16="http://schemas.microsoft.com/office/drawing/2014/main" id="{AD0C8622-B55E-5F48-82A5-9100A8EBAEC5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8095324" y="3333633"/>
                        <a:ext cx="194219" cy="215444"/>
                      </a:xfrm>
                      <a:prstGeom prst="rect">
                        <a:avLst/>
                      </a:prstGeom>
                      <a:blipFill>
                        <a:blip r:embed="rId29"/>
                        <a:stretch>
                          <a:fillRect l="-31250" r="-6250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107" name="Group 106">
                  <a:extLst>
                    <a:ext uri="{FF2B5EF4-FFF2-40B4-BE49-F238E27FC236}">
                      <a16:creationId xmlns:a16="http://schemas.microsoft.com/office/drawing/2014/main" id="{938682C9-6475-BE43-9E5C-F4B3624A53FE}"/>
                    </a:ext>
                  </a:extLst>
                </p:cNvPr>
                <p:cNvGrpSpPr/>
                <p:nvPr/>
              </p:nvGrpSpPr>
              <p:grpSpPr>
                <a:xfrm>
                  <a:off x="7241845" y="4112587"/>
                  <a:ext cx="435998" cy="358866"/>
                  <a:chOff x="7241845" y="4112587"/>
                  <a:chExt cx="435998" cy="358866"/>
                </a:xfrm>
              </p:grpSpPr>
              <p:sp>
                <p:nvSpPr>
                  <p:cNvPr id="111" name="Rectangle 110">
                    <a:extLst>
                      <a:ext uri="{FF2B5EF4-FFF2-40B4-BE49-F238E27FC236}">
                        <a16:creationId xmlns:a16="http://schemas.microsoft.com/office/drawing/2014/main" id="{59B40266-77B6-5B48-AF3B-1544AECE3C33}"/>
                      </a:ext>
                    </a:extLst>
                  </p:cNvPr>
                  <p:cNvSpPr/>
                  <p:nvPr/>
                </p:nvSpPr>
                <p:spPr>
                  <a:xfrm>
                    <a:off x="7241845" y="4112587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98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12" name="TextBox 111">
                        <a:extLst>
                          <a:ext uri="{FF2B5EF4-FFF2-40B4-BE49-F238E27FC236}">
                            <a16:creationId xmlns:a16="http://schemas.microsoft.com/office/drawing/2014/main" id="{72704565-B623-8C44-B36C-63EBFB89180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402960" y="4256009"/>
                        <a:ext cx="274883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de-DE" sz="1399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399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399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  <m:sup>
                                  <m:r>
                                    <a:rPr lang="de-DE" sz="1399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de-DE" sz="1399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oMath>
                          </m:oMathPara>
                        </a14:m>
                        <a:endParaRPr lang="en-GB" sz="1399" dirty="0"/>
                      </a:p>
                    </p:txBody>
                  </p:sp>
                </mc:Choice>
                <mc:Fallback xmlns="">
                  <p:sp>
                    <p:nvSpPr>
                      <p:cNvPr id="112" name="TextBox 111">
                        <a:extLst>
                          <a:ext uri="{FF2B5EF4-FFF2-40B4-BE49-F238E27FC236}">
                            <a16:creationId xmlns:a16="http://schemas.microsoft.com/office/drawing/2014/main" id="{72704565-B623-8C44-B36C-63EBFB891807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402960" y="4256009"/>
                        <a:ext cx="274883" cy="215444"/>
                      </a:xfrm>
                      <a:prstGeom prst="rect">
                        <a:avLst/>
                      </a:prstGeom>
                      <a:blipFill>
                        <a:blip r:embed="rId30"/>
                        <a:stretch>
                          <a:fillRect l="-22727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8" name="TextBox 107">
                      <a:extLst>
                        <a:ext uri="{FF2B5EF4-FFF2-40B4-BE49-F238E27FC236}">
                          <a16:creationId xmlns:a16="http://schemas.microsoft.com/office/drawing/2014/main" id="{AD674B04-737E-F142-803C-7301F01A340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67094" y="2314993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sz="1798" i="1">
                                <a:latin typeface="Cambria Math" panose="02040503050406030204" pitchFamily="18" charset="0"/>
                              </a:rPr>
                              <m:t>𝐴𝑟𝑡𝑖𝑓</m:t>
                            </m:r>
                          </m:oMath>
                        </m:oMathPara>
                      </a14:m>
                      <a:endParaRPr lang="en-GB" sz="1798" dirty="0"/>
                    </a:p>
                  </p:txBody>
                </p:sp>
              </mc:Choice>
              <mc:Fallback xmlns="">
                <p:sp>
                  <p:nvSpPr>
                    <p:cNvPr id="98" name="TextBox 97">
                      <a:extLst>
                        <a:ext uri="{FF2B5EF4-FFF2-40B4-BE49-F238E27FC236}">
                          <a16:creationId xmlns:a16="http://schemas.microsoft.com/office/drawing/2014/main" id="{B50EB494-7653-FC4F-B228-FE8A5A82AC3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67094" y="2314993"/>
                      <a:ext cx="972000" cy="389513"/>
                    </a:xfrm>
                    <a:prstGeom prst="ellipse">
                      <a:avLst/>
                    </a:prstGeom>
                    <a:blipFill>
                      <a:blip r:embed="rId31"/>
                      <a:stretch>
                        <a:fillRect b="-6061"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0" name="TextBox 109">
                      <a:extLst>
                        <a:ext uri="{FF2B5EF4-FFF2-40B4-BE49-F238E27FC236}">
                          <a16:creationId xmlns:a16="http://schemas.microsoft.com/office/drawing/2014/main" id="{D74217F0-928B-8C49-AF10-D8118B45665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79195" y="3248921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sz="1798" i="1">
                                <a:latin typeface="Cambria Math" charset="0"/>
                              </a:rPr>
                              <m:t>𝐸𝑝𝑖𝑑</m:t>
                            </m:r>
                          </m:oMath>
                        </m:oMathPara>
                      </a14:m>
                      <a:endParaRPr lang="en-GB" sz="1798" dirty="0"/>
                    </a:p>
                  </p:txBody>
                </p:sp>
              </mc:Choice>
              <mc:Fallback xmlns="">
                <p:sp>
                  <p:nvSpPr>
                    <p:cNvPr id="90" name="TextBox 89">
                      <a:extLst>
                        <a:ext uri="{FF2B5EF4-FFF2-40B4-BE49-F238E27FC236}">
                          <a16:creationId xmlns:a16="http://schemas.microsoft.com/office/drawing/2014/main" id="{8B0FACB7-0AC2-9F4C-B62D-C6F7DCB4AF5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79195" y="3248921"/>
                      <a:ext cx="972000" cy="389513"/>
                    </a:xfrm>
                    <a:prstGeom prst="ellipse">
                      <a:avLst/>
                    </a:prstGeom>
                    <a:blipFill>
                      <a:blip r:embed="rId32"/>
                      <a:stretch>
                        <a:fillRect b="-6061"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647CA711-5C0B-DA44-936F-9B74630B7586}"/>
                  </a:ext>
                </a:extLst>
              </p:cNvPr>
              <p:cNvCxnSpPr>
                <a:cxnSpLocks/>
                <a:stCxn id="110" idx="6"/>
                <a:endCxn id="117" idx="1"/>
              </p:cNvCxnSpPr>
              <p:nvPr/>
            </p:nvCxnSpPr>
            <p:spPr>
              <a:xfrm>
                <a:off x="7688980" y="3443678"/>
                <a:ext cx="229899" cy="295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723B193A-3CD1-F245-9292-D847DFA72006}"/>
                </a:ext>
              </a:extLst>
            </p:cNvPr>
            <p:cNvSpPr/>
            <p:nvPr/>
          </p:nvSpPr>
          <p:spPr>
            <a:xfrm>
              <a:off x="9104282" y="257658"/>
              <a:ext cx="2905278" cy="2866592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798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9" name="Table 118">
                <a:extLst>
                  <a:ext uri="{FF2B5EF4-FFF2-40B4-BE49-F238E27FC236}">
                    <a16:creationId xmlns:a16="http://schemas.microsoft.com/office/drawing/2014/main" id="{5194482C-53A5-184A-AF7E-B7222D5E4CF2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359625" y="4033917"/>
              <a:ext cx="1474268" cy="152841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34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8251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3340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trike="noStrike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𝑇𝑟𝑒𝑎𝑡</m:t>
                                </m:r>
                              </m:oMath>
                            </m:oMathPara>
                          </a14:m>
                          <a:endParaRPr lang="en-US" sz="1400" strike="noStrik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3698916637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577195378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98629515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32481641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9" name="Table 118">
                <a:extLst>
                  <a:ext uri="{FF2B5EF4-FFF2-40B4-BE49-F238E27FC236}">
                    <a16:creationId xmlns:a16="http://schemas.microsoft.com/office/drawing/2014/main" id="{5194482C-53A5-184A-AF7E-B7222D5E4CF2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359625" y="4033917"/>
              <a:ext cx="1474268" cy="152841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34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8251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3340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3"/>
                          <a:stretch>
                            <a:fillRect l="-2273" t="-4167" r="-165909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3"/>
                          <a:stretch>
                            <a:fillRect l="-95745" t="-4167" r="-55319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3"/>
                          <a:stretch>
                            <a:fillRect l="-353846" t="-4167" b="-4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3"/>
                          <a:stretch>
                            <a:fillRect l="-2273" t="-104167" r="-165909" b="-3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3"/>
                          <a:stretch>
                            <a:fillRect l="-95745" t="-104167" r="-55319" b="-3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3"/>
                          <a:stretch>
                            <a:fillRect l="-353846" t="-104167" b="-3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98916637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3"/>
                          <a:stretch>
                            <a:fillRect l="-2273" t="-196000" r="-165909" b="-1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3"/>
                          <a:stretch>
                            <a:fillRect l="-95745" t="-196000" r="-55319" b="-1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3"/>
                          <a:stretch>
                            <a:fillRect l="-353846" t="-196000" b="-1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77195378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3"/>
                          <a:stretch>
                            <a:fillRect l="-2273" t="-308333" r="-165909" b="-1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3"/>
                          <a:stretch>
                            <a:fillRect l="-95745" t="-308333" r="-55319" b="-1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3"/>
                          <a:stretch>
                            <a:fillRect l="-353846" t="-308333" b="-1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8629515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3"/>
                          <a:stretch>
                            <a:fillRect l="-2273" t="-408333" r="-165909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3"/>
                          <a:stretch>
                            <a:fillRect l="-95745" t="-408333" r="-55319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3"/>
                          <a:stretch>
                            <a:fillRect l="-353846" t="-408333" b="-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816410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2" name="Table 121">
                <a:extLst>
                  <a:ext uri="{FF2B5EF4-FFF2-40B4-BE49-F238E27FC236}">
                    <a16:creationId xmlns:a16="http://schemas.microsoft.com/office/drawing/2014/main" id="{7B689F03-DA61-8844-AA85-FCB67552E950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2319388" y="4033917"/>
              <a:ext cx="891754" cy="917046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34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3340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3698916637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32481641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2" name="Table 121">
                <a:extLst>
                  <a:ext uri="{FF2B5EF4-FFF2-40B4-BE49-F238E27FC236}">
                    <a16:creationId xmlns:a16="http://schemas.microsoft.com/office/drawing/2014/main" id="{7B689F03-DA61-8844-AA85-FCB67552E950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2319388" y="4033917"/>
              <a:ext cx="891754" cy="917046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34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3340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4"/>
                          <a:stretch>
                            <a:fillRect l="-2273" t="-4167" r="-61364" b="-2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4"/>
                          <a:stretch>
                            <a:fillRect l="-166667" t="-4167" b="-2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4"/>
                          <a:stretch>
                            <a:fillRect l="-2273" t="-100000" r="-61364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4"/>
                          <a:stretch>
                            <a:fillRect l="-166667" t="-10000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98916637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4"/>
                          <a:stretch>
                            <a:fillRect l="-2273" t="-208333" r="-61364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4"/>
                          <a:stretch>
                            <a:fillRect l="-166667" t="-208333" b="-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8164109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123" name="Group 122">
            <a:extLst>
              <a:ext uri="{FF2B5EF4-FFF2-40B4-BE49-F238E27FC236}">
                <a16:creationId xmlns:a16="http://schemas.microsoft.com/office/drawing/2014/main" id="{9058DFCB-A658-2D41-AF8B-03615461963F}"/>
              </a:ext>
            </a:extLst>
          </p:cNvPr>
          <p:cNvGrpSpPr/>
          <p:nvPr/>
        </p:nvGrpSpPr>
        <p:grpSpPr>
          <a:xfrm>
            <a:off x="1831984" y="4318403"/>
            <a:ext cx="540286" cy="479722"/>
            <a:chOff x="4735923" y="3363230"/>
            <a:chExt cx="540849" cy="480221"/>
          </a:xfrm>
        </p:grpSpPr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EF3169BE-B6E5-6C4D-8735-573E47ABE80F}"/>
                </a:ext>
              </a:extLst>
            </p:cNvPr>
            <p:cNvCxnSpPr>
              <a:cxnSpLocks/>
              <a:endCxn id="126" idx="1"/>
            </p:cNvCxnSpPr>
            <p:nvPr/>
          </p:nvCxnSpPr>
          <p:spPr>
            <a:xfrm>
              <a:off x="4735923" y="3547896"/>
              <a:ext cx="240767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EE0B17C7-EF07-0845-8E0F-448FE69F84AE}"/>
                </a:ext>
              </a:extLst>
            </p:cNvPr>
            <p:cNvCxnSpPr>
              <a:cxnSpLocks/>
              <a:stCxn id="119" idx="3"/>
              <a:endCxn id="126" idx="1"/>
            </p:cNvCxnSpPr>
            <p:nvPr/>
          </p:nvCxnSpPr>
          <p:spPr>
            <a:xfrm flipV="1">
              <a:off x="4737834" y="3547896"/>
              <a:ext cx="238856" cy="295555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8C23D957-4E62-D94F-9AB8-EC19BD343BCB}"/>
                </a:ext>
              </a:extLst>
            </p:cNvPr>
            <p:cNvSpPr txBox="1"/>
            <p:nvPr/>
          </p:nvSpPr>
          <p:spPr>
            <a:xfrm>
              <a:off x="4976690" y="3363230"/>
              <a:ext cx="3000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sz="1798" b="1" dirty="0">
                  <a:solidFill>
                    <a:srgbClr val="FFC000"/>
                  </a:solidFill>
                </a:rPr>
                <a:t>+</a:t>
              </a: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E3CEF7A1-9527-5F4A-964B-AD8931E54769}"/>
              </a:ext>
            </a:extLst>
          </p:cNvPr>
          <p:cNvGrpSpPr/>
          <p:nvPr/>
        </p:nvGrpSpPr>
        <p:grpSpPr>
          <a:xfrm>
            <a:off x="1831984" y="4609716"/>
            <a:ext cx="540286" cy="809663"/>
            <a:chOff x="4178203" y="2936498"/>
            <a:chExt cx="540849" cy="810506"/>
          </a:xfrm>
        </p:grpSpPr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DAA27B9A-9623-BA46-925F-88A9EDD44896}"/>
                </a:ext>
              </a:extLst>
            </p:cNvPr>
            <p:cNvCxnSpPr>
              <a:cxnSpLocks/>
              <a:endCxn id="130" idx="1"/>
            </p:cNvCxnSpPr>
            <p:nvPr/>
          </p:nvCxnSpPr>
          <p:spPr>
            <a:xfrm flipV="1">
              <a:off x="4178203" y="3121164"/>
              <a:ext cx="240767" cy="29936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E2E1E12F-E592-6F47-8E1C-255F3FD89A2A}"/>
                </a:ext>
              </a:extLst>
            </p:cNvPr>
            <p:cNvCxnSpPr>
              <a:cxnSpLocks/>
              <a:endCxn id="130" idx="1"/>
            </p:cNvCxnSpPr>
            <p:nvPr/>
          </p:nvCxnSpPr>
          <p:spPr>
            <a:xfrm flipV="1">
              <a:off x="4178203" y="3121164"/>
              <a:ext cx="240767" cy="62584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AC9EAA17-2733-6A44-B872-564ECB248F5D}"/>
                </a:ext>
              </a:extLst>
            </p:cNvPr>
            <p:cNvSpPr txBox="1"/>
            <p:nvPr/>
          </p:nvSpPr>
          <p:spPr>
            <a:xfrm>
              <a:off x="4418970" y="2936498"/>
              <a:ext cx="3000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sz="1798" b="1" dirty="0">
                  <a:solidFill>
                    <a:srgbClr val="FFC000"/>
                  </a:solidFill>
                </a:rPr>
                <a:t>+</a:t>
              </a:r>
            </a:p>
          </p:txBody>
        </p:sp>
      </p:grpSp>
      <p:sp>
        <p:nvSpPr>
          <p:cNvPr id="131" name="Rectangle 130">
            <a:extLst>
              <a:ext uri="{FF2B5EF4-FFF2-40B4-BE49-F238E27FC236}">
                <a16:creationId xmlns:a16="http://schemas.microsoft.com/office/drawing/2014/main" id="{4FC45B75-7CBE-0C4E-8EC1-BA1A2733D615}"/>
              </a:ext>
            </a:extLst>
          </p:cNvPr>
          <p:cNvSpPr/>
          <p:nvPr/>
        </p:nvSpPr>
        <p:spPr>
          <a:xfrm>
            <a:off x="6252047" y="1919357"/>
            <a:ext cx="1573782" cy="768078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94793775-209F-6343-88D4-5CB26D76AFD6}"/>
                  </a:ext>
                </a:extLst>
              </p:cNvPr>
              <p:cNvSpPr/>
              <p:nvPr/>
            </p:nvSpPr>
            <p:spPr>
              <a:xfrm>
                <a:off x="707171" y="2820569"/>
                <a:ext cx="6275636" cy="7934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de-DE" sz="1798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sz="1798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sz="1798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sz="1798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de-DE" sz="1798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de-DE" sz="1798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798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sSubSup>
                            <m:sSubSupPr>
                              <m:ctrlP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de-DE" sz="1798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p>
                          </m:sSubSup>
                          <m:d>
                            <m:dPr>
                              <m:ctrlP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798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𝑇𝑟𝑎𝑣𝑒𝑙</m:t>
                              </m:r>
                              <m: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sSubSup>
                            <m:sSubSupPr>
                              <m:ctrlPr>
                                <a:rPr lang="de-DE" sz="1798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798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sz="1798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de-DE" sz="1798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de-DE" sz="1798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d>
                            <m:dPr>
                              <m:ctrlPr>
                                <a:rPr lang="de-DE" sz="1798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798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nary>
                            <m:naryPr>
                              <m:chr m:val="∑"/>
                              <m:supHide m:val="on"/>
                              <m:ctrlPr>
                                <a:rPr lang="en-GB" sz="1798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sz="1798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de-DE" sz="1798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 sz="1798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sz="1798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798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de-DE" sz="1798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de-DE" sz="1798" i="1">
                                      <a:latin typeface="Cambria Math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sz="1798">
                                      <a:latin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de-DE" sz="179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798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d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de-DE" sz="1798" dirty="0"/>
              </a:p>
            </p:txBody>
          </p:sp>
        </mc:Choice>
        <mc:Fallback xmlns=""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94793775-209F-6343-88D4-5CB26D76AF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171" y="2820569"/>
                <a:ext cx="6275636" cy="793493"/>
              </a:xfrm>
              <a:prstGeom prst="rect">
                <a:avLst/>
              </a:prstGeom>
              <a:blipFill>
                <a:blip r:embed="rId35"/>
                <a:stretch>
                  <a:fillRect l="-5455" t="-115625" b="-1562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B064A9-DA10-7E43-ACA3-9F1044822B2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PGMs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02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animBg="1"/>
      <p:bldP spid="1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8416458" cy="4240848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Observing or setting a random variable to a specific range value = </a:t>
                </a:r>
                <a:r>
                  <a:rPr lang="en-GB" dirty="0">
                    <a:solidFill>
                      <a:schemeClr val="accent1"/>
                    </a:solidFill>
                  </a:rPr>
                  <a:t>event </a:t>
                </a:r>
                <a:endParaRPr lang="en-GB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GB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GB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GB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GB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  <m:d>
                      <m:dPr>
                        <m:ctrlP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</m:d>
                  </m:oMath>
                </a14:m>
                <a:endParaRPr lang="en-GB" dirty="0">
                  <a:solidFill>
                    <a:schemeClr val="accent1"/>
                  </a:solidFill>
                  <a:ea typeface="Cambria Math" panose="02040503050406030204" pitchFamily="18" charset="0"/>
                </a:endParaRPr>
              </a:p>
              <a:p>
                <a:pPr lvl="1"/>
                <a:r>
                  <a:rPr lang="en-GB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Shorthand:</a:t>
                </a:r>
              </a:p>
              <a:p>
                <a:pPr lvl="2"/>
                <a:r>
                  <a:rPr lang="en-GB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If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clear from context, we write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instead of 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GB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endParaRPr lang="en-GB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lvl="3"/>
                <a:r>
                  <a:rPr lang="en-GB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If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𝑟𝑎𝑛</m:t>
                    </m:r>
                    <m:d>
                      <m:dPr>
                        <m:ctrlP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</m:d>
                  </m:oMath>
                </a14:m>
                <a:r>
                  <a:rPr lang="en-GB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Boolean, we write</a:t>
                </a:r>
                <a:r>
                  <a:rPr lang="en-GB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for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𝑡𝑟𝑢𝑒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¬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for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𝑓𝑎𝑙𝑠𝑒</m:t>
                    </m:r>
                  </m:oMath>
                </a14:m>
                <a:endParaRPr lang="en-GB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lvl="1"/>
                <a:r>
                  <a:rPr lang="en-GB" dirty="0"/>
                  <a:t>E.g.,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         </m:t>
                      </m:r>
                      <m:r>
                        <a:rPr lang="en-GB" i="1">
                          <a:latin typeface="Cambria Math" charset="0"/>
                        </a:rPr>
                        <m:t>𝐸𝑝𝑖𝑑</m:t>
                      </m:r>
                      <m:r>
                        <m:rPr>
                          <m:aln/>
                        </m:rPr>
                        <a:rPr lang="en-GB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i="1" smtClean="0">
                          <a:latin typeface="Cambria Math" panose="02040503050406030204" pitchFamily="18" charset="0"/>
                        </a:rPr>
                        <m:t>𝑡𝑟𝑢𝑒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        </m:t>
                      </m:r>
                      <m:r>
                        <a:rPr lang="en-GB" i="1" smtClean="0"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m:rPr>
                          <m:aln/>
                        </m:rPr>
                        <a:rPr lang="en-GB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i="1" smtClean="0">
                          <a:latin typeface="Cambria Math" panose="02040503050406030204" pitchFamily="18" charset="0"/>
                        </a:rPr>
                        <m:t>𝑓𝑎𝑙𝑠𝑒</m:t>
                      </m:r>
                    </m:oMath>
                  </m:oMathPara>
                </a14:m>
                <a:endParaRPr lang="en-GB" i="1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                     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𝑒𝑝𝑖𝑑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                     ¬</m:t>
                      </m:r>
                      <m:r>
                        <a:rPr lang="en-GB" i="1" smtClean="0">
                          <a:latin typeface="Cambria Math" panose="02040503050406030204" pitchFamily="18" charset="0"/>
                        </a:rPr>
                        <m:t>𝑒𝑝𝑖𝑑</m:t>
                      </m:r>
                    </m:oMath>
                  </m:oMathPara>
                </a14:m>
                <a:endParaRPr lang="en-GB" i="1" dirty="0"/>
              </a:p>
              <a:p>
                <a:pPr lvl="1"/>
                <a:endParaRPr lang="en-GB" dirty="0"/>
              </a:p>
              <a:p>
                <a:r>
                  <a:rPr lang="en-GB" dirty="0"/>
                  <a:t>Setting range values for a set of random variables, </a:t>
                </a:r>
                <a:br>
                  <a:rPr lang="en-GB" dirty="0"/>
                </a:br>
                <a:r>
                  <a:rPr lang="en-GB" dirty="0"/>
                  <a:t>one value for each variable = </a:t>
                </a:r>
                <a:r>
                  <a:rPr lang="en-GB" dirty="0">
                    <a:solidFill>
                      <a:schemeClr val="accent1"/>
                    </a:solidFill>
                  </a:rPr>
                  <a:t>compound event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8416458" cy="4240848"/>
              </a:xfrm>
              <a:blipFill>
                <a:blip r:embed="rId3"/>
                <a:stretch>
                  <a:fillRect l="-1958" t="-2687" r="-1807" b="-8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pPr/>
              <a:t>6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1049A86-E3EC-A144-B158-FEB2CEFBB3F6}"/>
              </a:ext>
            </a:extLst>
          </p:cNvPr>
          <p:cNvCxnSpPr>
            <a:cxnSpLocks/>
          </p:cNvCxnSpPr>
          <p:nvPr/>
        </p:nvCxnSpPr>
        <p:spPr>
          <a:xfrm>
            <a:off x="3035704" y="4032484"/>
            <a:ext cx="0" cy="6657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072CCA-FB1A-D24D-9752-15B15D3E0D2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PGMs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D3D646-9FC6-F348-9556-0CC2070C4D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97959F6-D7B4-A54B-9C94-1BB3BFED5ACD}"/>
              </a:ext>
            </a:extLst>
          </p:cNvPr>
          <p:cNvGrpSpPr/>
          <p:nvPr/>
        </p:nvGrpSpPr>
        <p:grpSpPr>
          <a:xfrm>
            <a:off x="8940125" y="4616588"/>
            <a:ext cx="2891550" cy="1289326"/>
            <a:chOff x="7684951" y="4084198"/>
            <a:chExt cx="2891550" cy="12893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F5A1069D-E16E-A446-980E-59B7906A9022}"/>
                    </a:ext>
                  </a:extLst>
                </p:cNvPr>
                <p:cNvSpPr/>
                <p:nvPr/>
              </p:nvSpPr>
              <p:spPr>
                <a:xfrm>
                  <a:off x="9890797" y="4979762"/>
                  <a:ext cx="685704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F5A1069D-E16E-A446-980E-59B7906A902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90797" y="4979762"/>
                  <a:ext cx="685704" cy="389513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269B41DF-73D8-0041-BBCB-1C2098633CF5}"/>
                    </a:ext>
                  </a:extLst>
                </p:cNvPr>
                <p:cNvSpPr/>
                <p:nvPr/>
              </p:nvSpPr>
              <p:spPr>
                <a:xfrm>
                  <a:off x="7684951" y="4984011"/>
                  <a:ext cx="1049430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269B41DF-73D8-0041-BBCB-1C2098633CF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84951" y="4984011"/>
                  <a:ext cx="1049430" cy="389513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151F8BE5-4724-8441-AD99-0B4E07CCD848}"/>
                    </a:ext>
                  </a:extLst>
                </p:cNvPr>
                <p:cNvSpPr/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59" name="Oval 158">
                  <a:extLst>
                    <a:ext uri="{FF2B5EF4-FFF2-40B4-BE49-F238E27FC236}">
                      <a16:creationId xmlns:a16="http://schemas.microsoft.com/office/drawing/2014/main" id="{BA57A76A-1A60-8D4B-A7E5-0DE4E3A414C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blipFill>
                  <a:blip r:embed="rId10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5183323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C110B-F496-E643-8BA2-1D1DE1CBA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VE with Evidence: Example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B5EE6-83DC-0148-815C-F756815509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A74EA6-7322-F545-974A-815B9CCBB1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en-GB" sz="1598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60</a:t>
            </a:fld>
            <a:r>
              <a:rPr lang="en-GB" dirty="0"/>
              <a:t> </a:t>
            </a:r>
            <a:endParaRPr lang="en-GB" sz="1399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E9A7548-B650-AE4D-911C-ED7758C7126D}"/>
                  </a:ext>
                </a:extLst>
              </p:cNvPr>
              <p:cNvSpPr/>
              <p:nvPr/>
            </p:nvSpPr>
            <p:spPr>
              <a:xfrm>
                <a:off x="359625" y="1482225"/>
                <a:ext cx="1862096" cy="3686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798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GB" sz="1798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798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𝑇𝑟𝑎𝑣𝑒𝑙</m:t>
                          </m:r>
                          <m:r>
                            <a:rPr lang="en-GB" sz="1798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 | </m:t>
                          </m:r>
                          <m:r>
                            <a:rPr lang="en-GB" sz="1798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𝑠𝑖𝑐𝑘</m:t>
                          </m:r>
                        </m:e>
                      </m:d>
                    </m:oMath>
                  </m:oMathPara>
                </a14:m>
                <a:endParaRPr lang="en-GB" sz="1798" dirty="0"/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E9A7548-B650-AE4D-911C-ED7758C712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625" y="1482225"/>
                <a:ext cx="1862096" cy="368628"/>
              </a:xfrm>
              <a:prstGeom prst="rect">
                <a:avLst/>
              </a:prstGeom>
              <a:blipFill>
                <a:blip r:embed="rId2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5B55F67-C9C7-D84A-A622-2F717359A678}"/>
                  </a:ext>
                </a:extLst>
              </p:cNvPr>
              <p:cNvSpPr txBox="1"/>
              <p:nvPr/>
            </p:nvSpPr>
            <p:spPr>
              <a:xfrm>
                <a:off x="3890547" y="6297726"/>
                <a:ext cx="4410204" cy="3074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399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GB" sz="1399" i="1" smtClean="0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en-GB" sz="1399" i="1" smtClean="0"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en-GB" sz="1399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1399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GB" sz="1399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en-GB" sz="1399" i="1">
                          <a:latin typeface="Cambria Math" panose="02040503050406030204" pitchFamily="18" charset="0"/>
                        </a:rPr>
                        <m:t>𝑁𝑎𝑡𝐷𝑖𝑠</m:t>
                      </m:r>
                      <m:r>
                        <a:rPr lang="en-GB" sz="1399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1399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GB" sz="1399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en-GB" sz="1399" i="1">
                          <a:latin typeface="Cambria Math" panose="02040503050406030204" pitchFamily="18" charset="0"/>
                        </a:rPr>
                        <m:t>𝐴𝑟𝑡𝑖𝑓</m:t>
                      </m:r>
                      <m:r>
                        <a:rPr lang="en-GB" sz="1399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1399" i="1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GB" sz="1399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en-GB" sz="1399" i="1">
                          <a:latin typeface="Cambria Math" panose="02040503050406030204" pitchFamily="18" charset="0"/>
                        </a:rPr>
                        <m:t>𝑆𝑖𝑐𝑘</m:t>
                      </m:r>
                      <m:r>
                        <a:rPr lang="en-GB" sz="1399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1399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GB" sz="1399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en-GB" sz="1399" i="1">
                          <a:latin typeface="Cambria Math" panose="02040503050406030204" pitchFamily="18" charset="0"/>
                        </a:rPr>
                        <m:t>𝑇𝑟𝑒𝑎𝑡</m:t>
                      </m:r>
                    </m:oMath>
                  </m:oMathPara>
                </a14:m>
                <a:endParaRPr lang="en-GB" sz="1399" i="1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5B55F67-C9C7-D84A-A622-2F717359A6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0547" y="6297726"/>
                <a:ext cx="4410204" cy="307457"/>
              </a:xfrm>
              <a:prstGeom prst="rect">
                <a:avLst/>
              </a:prstGeom>
              <a:blipFill>
                <a:blip r:embed="rId3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8" name="Group 57">
            <a:extLst>
              <a:ext uri="{FF2B5EF4-FFF2-40B4-BE49-F238E27FC236}">
                <a16:creationId xmlns:a16="http://schemas.microsoft.com/office/drawing/2014/main" id="{59EA68D0-ABCD-4543-B503-828C9D9EC10E}"/>
              </a:ext>
            </a:extLst>
          </p:cNvPr>
          <p:cNvGrpSpPr/>
          <p:nvPr/>
        </p:nvGrpSpPr>
        <p:grpSpPr>
          <a:xfrm>
            <a:off x="9094808" y="260958"/>
            <a:ext cx="2902255" cy="2863609"/>
            <a:chOff x="9104282" y="257658"/>
            <a:chExt cx="2905278" cy="2866592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E9117707-B91B-7545-9009-55A9128AF54A}"/>
                </a:ext>
              </a:extLst>
            </p:cNvPr>
            <p:cNvGrpSpPr/>
            <p:nvPr/>
          </p:nvGrpSpPr>
          <p:grpSpPr>
            <a:xfrm>
              <a:off x="9263692" y="735020"/>
              <a:ext cx="2425903" cy="1855572"/>
              <a:chOff x="5901425" y="2615881"/>
              <a:chExt cx="2425903" cy="1855572"/>
            </a:xfrm>
          </p:grpSpPr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4D2400EB-1C26-4947-81FA-C60EC2ABB6BA}"/>
                  </a:ext>
                </a:extLst>
              </p:cNvPr>
              <p:cNvGrpSpPr/>
              <p:nvPr/>
            </p:nvGrpSpPr>
            <p:grpSpPr>
              <a:xfrm>
                <a:off x="5901425" y="2615881"/>
                <a:ext cx="2425903" cy="1855572"/>
                <a:chOff x="5863640" y="2615881"/>
                <a:chExt cx="2425903" cy="1855572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6" name="TextBox 65">
                      <a:extLst>
                        <a:ext uri="{FF2B5EF4-FFF2-40B4-BE49-F238E27FC236}">
                          <a16:creationId xmlns:a16="http://schemas.microsoft.com/office/drawing/2014/main" id="{630927C6-BF99-BE4B-995E-3D2B7675839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863640" y="3638434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GB" sz="1798" i="1">
                                <a:solidFill>
                                  <a:schemeClr val="bg2"/>
                                </a:solidFill>
                                <a:latin typeface="Cambria Math" charset="0"/>
                              </a:rPr>
                              <m:t>𝑇𝑟𝑎𝑣𝑒𝑙</m:t>
                            </m:r>
                          </m:oMath>
                        </m:oMathPara>
                      </a14:m>
                      <a:endParaRPr lang="en-GB" sz="1798" dirty="0"/>
                    </a:p>
                  </p:txBody>
                </p:sp>
              </mc:Choice>
              <mc:Fallback xmlns="">
                <p:sp>
                  <p:nvSpPr>
                    <p:cNvPr id="149" name="TextBox 148">
                      <a:extLst>
                        <a:ext uri="{FF2B5EF4-FFF2-40B4-BE49-F238E27FC236}">
                          <a16:creationId xmlns:a16="http://schemas.microsoft.com/office/drawing/2014/main" id="{84CE5E39-D37C-4F40-AF47-3DEBFA6C9CA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63640" y="3638434"/>
                      <a:ext cx="972000" cy="389513"/>
                    </a:xfrm>
                    <a:prstGeom prst="ellipse">
                      <a:avLst/>
                    </a:prstGeom>
                    <a:blipFill>
                      <a:blip r:embed="rId26"/>
                      <a:stretch>
                        <a:fillRect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E0178567-44DC-D745-9D30-757FAD3D6796}"/>
                    </a:ext>
                  </a:extLst>
                </p:cNvPr>
                <p:cNvCxnSpPr>
                  <a:cxnSpLocks/>
                  <a:stCxn id="66" idx="5"/>
                  <a:endCxn id="115" idx="1"/>
                </p:cNvCxnSpPr>
                <p:nvPr/>
              </p:nvCxnSpPr>
              <p:spPr>
                <a:xfrm>
                  <a:off x="6693294" y="3970904"/>
                  <a:ext cx="226213" cy="21368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4E03C85D-CD3A-4F42-A613-CAFAFCD10A47}"/>
                    </a:ext>
                  </a:extLst>
                </p:cNvPr>
                <p:cNvCxnSpPr>
                  <a:cxnSpLocks/>
                  <a:stCxn id="115" idx="0"/>
                  <a:endCxn id="110" idx="4"/>
                </p:cNvCxnSpPr>
                <p:nvPr/>
              </p:nvCxnSpPr>
              <p:spPr>
                <a:xfrm flipV="1">
                  <a:off x="6991507" y="3638434"/>
                  <a:ext cx="173688" cy="47415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C75A7572-CA43-8D48-989F-188441D34566}"/>
                    </a:ext>
                  </a:extLst>
                </p:cNvPr>
                <p:cNvGrpSpPr/>
                <p:nvPr/>
              </p:nvGrpSpPr>
              <p:grpSpPr>
                <a:xfrm>
                  <a:off x="7061843" y="2615881"/>
                  <a:ext cx="963251" cy="902756"/>
                  <a:chOff x="7061843" y="2615881"/>
                  <a:chExt cx="963251" cy="902756"/>
                </a:xfrm>
              </p:grpSpPr>
              <p:sp>
                <p:nvSpPr>
                  <p:cNvPr id="117" name="Rectangle 116">
                    <a:extLst>
                      <a:ext uri="{FF2B5EF4-FFF2-40B4-BE49-F238E27FC236}">
                        <a16:creationId xmlns:a16="http://schemas.microsoft.com/office/drawing/2014/main" id="{1DBD0D19-DF62-8E41-AEA7-24DFF7202010}"/>
                      </a:ext>
                    </a:extLst>
                  </p:cNvPr>
                  <p:cNvSpPr/>
                  <p:nvPr/>
                </p:nvSpPr>
                <p:spPr>
                  <a:xfrm>
                    <a:off x="7881094" y="3374637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98" dirty="0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18" name="TextBox 117">
                        <a:extLst>
                          <a:ext uri="{FF2B5EF4-FFF2-40B4-BE49-F238E27FC236}">
                            <a16:creationId xmlns:a16="http://schemas.microsoft.com/office/drawing/2014/main" id="{741D0DF1-C762-B148-8053-024D465D286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061843" y="2615881"/>
                        <a:ext cx="250838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GB" sz="1399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1399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GB" sz="1399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GB" sz="1399" i="1">
                                      <a:latin typeface="Cambria Math" panose="02040503050406030204" pitchFamily="18" charset="0"/>
                                    </a:rPr>
                                    <m:t>′′</m:t>
                                  </m:r>
                                </m:sup>
                              </m:sSubSup>
                            </m:oMath>
                          </m:oMathPara>
                        </a14:m>
                        <a:endParaRPr lang="en-GB" sz="1399" dirty="0"/>
                      </a:p>
                    </p:txBody>
                  </p:sp>
                </mc:Choice>
                <mc:Fallback xmlns="">
                  <p:sp>
                    <p:nvSpPr>
                      <p:cNvPr id="118" name="TextBox 117">
                        <a:extLst>
                          <a:ext uri="{FF2B5EF4-FFF2-40B4-BE49-F238E27FC236}">
                            <a16:creationId xmlns:a16="http://schemas.microsoft.com/office/drawing/2014/main" id="{741D0DF1-C762-B148-8053-024D465D2863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061843" y="2615881"/>
                        <a:ext cx="250838" cy="215444"/>
                      </a:xfrm>
                      <a:prstGeom prst="rect">
                        <a:avLst/>
                      </a:prstGeom>
                      <a:blipFill>
                        <a:blip r:embed="rId27"/>
                        <a:stretch>
                          <a:fillRect l="-23810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70" name="Group 69">
                  <a:extLst>
                    <a:ext uri="{FF2B5EF4-FFF2-40B4-BE49-F238E27FC236}">
                      <a16:creationId xmlns:a16="http://schemas.microsoft.com/office/drawing/2014/main" id="{42FE60E6-49FA-1140-92F7-2CD6B94AD088}"/>
                    </a:ext>
                  </a:extLst>
                </p:cNvPr>
                <p:cNvGrpSpPr/>
                <p:nvPr/>
              </p:nvGrpSpPr>
              <p:grpSpPr>
                <a:xfrm>
                  <a:off x="6704298" y="4112587"/>
                  <a:ext cx="359209" cy="358866"/>
                  <a:chOff x="6704298" y="4112587"/>
                  <a:chExt cx="359209" cy="358866"/>
                </a:xfrm>
              </p:grpSpPr>
              <p:sp>
                <p:nvSpPr>
                  <p:cNvPr id="115" name="Rectangle 114">
                    <a:extLst>
                      <a:ext uri="{FF2B5EF4-FFF2-40B4-BE49-F238E27FC236}">
                        <a16:creationId xmlns:a16="http://schemas.microsoft.com/office/drawing/2014/main" id="{5F8F5D6C-54A8-AE46-A624-14113A62A3A4}"/>
                      </a:ext>
                    </a:extLst>
                  </p:cNvPr>
                  <p:cNvSpPr/>
                  <p:nvPr/>
                </p:nvSpPr>
                <p:spPr>
                  <a:xfrm>
                    <a:off x="6919507" y="4112587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98" dirty="0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16" name="TextBox 115">
                        <a:extLst>
                          <a:ext uri="{FF2B5EF4-FFF2-40B4-BE49-F238E27FC236}">
                            <a16:creationId xmlns:a16="http://schemas.microsoft.com/office/drawing/2014/main" id="{73148034-2000-D740-8DBB-3E0052465FB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704298" y="4256009"/>
                        <a:ext cx="232371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GB" sz="1399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1399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GB" sz="1399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GB" sz="1399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p>
                              </m:sSubSup>
                            </m:oMath>
                          </m:oMathPara>
                        </a14:m>
                        <a:endParaRPr lang="en-GB" sz="1399" dirty="0"/>
                      </a:p>
                    </p:txBody>
                  </p:sp>
                </mc:Choice>
                <mc:Fallback xmlns="">
                  <p:sp>
                    <p:nvSpPr>
                      <p:cNvPr id="116" name="TextBox 115">
                        <a:extLst>
                          <a:ext uri="{FF2B5EF4-FFF2-40B4-BE49-F238E27FC236}">
                            <a16:creationId xmlns:a16="http://schemas.microsoft.com/office/drawing/2014/main" id="{73148034-2000-D740-8DBB-3E0052465FB2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6704298" y="4256009"/>
                        <a:ext cx="232371" cy="215444"/>
                      </a:xfrm>
                      <a:prstGeom prst="rect">
                        <a:avLst/>
                      </a:prstGeom>
                      <a:blipFill>
                        <a:blip r:embed="rId28"/>
                        <a:stretch>
                          <a:fillRect l="-26316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4D2199D4-F2EF-E543-A32D-4778ADDB13FD}"/>
                    </a:ext>
                  </a:extLst>
                </p:cNvPr>
                <p:cNvCxnSpPr>
                  <a:cxnSpLocks/>
                  <a:stCxn id="110" idx="0"/>
                  <a:endCxn id="113" idx="2"/>
                </p:cNvCxnSpPr>
                <p:nvPr/>
              </p:nvCxnSpPr>
              <p:spPr>
                <a:xfrm flipV="1">
                  <a:off x="7165195" y="3016120"/>
                  <a:ext cx="0" cy="23280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EB446C84-1A36-904B-A4D1-6EA4213CB5EB}"/>
                    </a:ext>
                  </a:extLst>
                </p:cNvPr>
                <p:cNvCxnSpPr>
                  <a:cxnSpLocks/>
                  <a:stCxn id="110" idx="4"/>
                  <a:endCxn id="111" idx="0"/>
                </p:cNvCxnSpPr>
                <p:nvPr/>
              </p:nvCxnSpPr>
              <p:spPr>
                <a:xfrm>
                  <a:off x="7165195" y="3638434"/>
                  <a:ext cx="148650" cy="47415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06" name="Group 105">
                  <a:extLst>
                    <a:ext uri="{FF2B5EF4-FFF2-40B4-BE49-F238E27FC236}">
                      <a16:creationId xmlns:a16="http://schemas.microsoft.com/office/drawing/2014/main" id="{4EF965D3-271D-084D-9B23-5000773E23F2}"/>
                    </a:ext>
                  </a:extLst>
                </p:cNvPr>
                <p:cNvGrpSpPr/>
                <p:nvPr/>
              </p:nvGrpSpPr>
              <p:grpSpPr>
                <a:xfrm>
                  <a:off x="7093195" y="2872120"/>
                  <a:ext cx="1196348" cy="676957"/>
                  <a:chOff x="7093195" y="2872120"/>
                  <a:chExt cx="1196348" cy="676957"/>
                </a:xfrm>
              </p:grpSpPr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60384191-F53D-CE43-8DBD-9505D9372369}"/>
                      </a:ext>
                    </a:extLst>
                  </p:cNvPr>
                  <p:cNvSpPr/>
                  <p:nvPr/>
                </p:nvSpPr>
                <p:spPr>
                  <a:xfrm>
                    <a:off x="7093195" y="2872120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98" dirty="0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14" name="TextBox 113">
                        <a:extLst>
                          <a:ext uri="{FF2B5EF4-FFF2-40B4-BE49-F238E27FC236}">
                            <a16:creationId xmlns:a16="http://schemas.microsoft.com/office/drawing/2014/main" id="{CA3B6263-7A2C-E644-B1E2-3870998B686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095324" y="3333633"/>
                        <a:ext cx="194219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399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399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GB" sz="1399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sz="1399" dirty="0"/>
                      </a:p>
                    </p:txBody>
                  </p:sp>
                </mc:Choice>
                <mc:Fallback xmlns="">
                  <p:sp>
                    <p:nvSpPr>
                      <p:cNvPr id="105" name="TextBox 104">
                        <a:extLst>
                          <a:ext uri="{FF2B5EF4-FFF2-40B4-BE49-F238E27FC236}">
                            <a16:creationId xmlns:a16="http://schemas.microsoft.com/office/drawing/2014/main" id="{AD0C8622-B55E-5F48-82A5-9100A8EBAEC5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8095324" y="3333633"/>
                        <a:ext cx="194219" cy="215444"/>
                      </a:xfrm>
                      <a:prstGeom prst="rect">
                        <a:avLst/>
                      </a:prstGeom>
                      <a:blipFill>
                        <a:blip r:embed="rId21"/>
                        <a:stretch>
                          <a:fillRect l="-31250" r="-6250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107" name="Group 106">
                  <a:extLst>
                    <a:ext uri="{FF2B5EF4-FFF2-40B4-BE49-F238E27FC236}">
                      <a16:creationId xmlns:a16="http://schemas.microsoft.com/office/drawing/2014/main" id="{938682C9-6475-BE43-9E5C-F4B3624A53FE}"/>
                    </a:ext>
                  </a:extLst>
                </p:cNvPr>
                <p:cNvGrpSpPr/>
                <p:nvPr/>
              </p:nvGrpSpPr>
              <p:grpSpPr>
                <a:xfrm>
                  <a:off x="7241845" y="4112587"/>
                  <a:ext cx="435998" cy="358866"/>
                  <a:chOff x="7241845" y="4112587"/>
                  <a:chExt cx="435998" cy="358866"/>
                </a:xfrm>
              </p:grpSpPr>
              <p:sp>
                <p:nvSpPr>
                  <p:cNvPr id="111" name="Rectangle 110">
                    <a:extLst>
                      <a:ext uri="{FF2B5EF4-FFF2-40B4-BE49-F238E27FC236}">
                        <a16:creationId xmlns:a16="http://schemas.microsoft.com/office/drawing/2014/main" id="{59B40266-77B6-5B48-AF3B-1544AECE3C33}"/>
                      </a:ext>
                    </a:extLst>
                  </p:cNvPr>
                  <p:cNvSpPr/>
                  <p:nvPr/>
                </p:nvSpPr>
                <p:spPr>
                  <a:xfrm>
                    <a:off x="7241845" y="4112587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798" dirty="0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12" name="TextBox 111">
                        <a:extLst>
                          <a:ext uri="{FF2B5EF4-FFF2-40B4-BE49-F238E27FC236}">
                            <a16:creationId xmlns:a16="http://schemas.microsoft.com/office/drawing/2014/main" id="{72704565-B623-8C44-B36C-63EBFB89180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402960" y="4256009"/>
                        <a:ext cx="274883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GB" sz="1399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1399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GB" sz="1399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  <m:sup>
                                  <m:r>
                                    <a:rPr lang="en-GB" sz="1399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GB" sz="1399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oMath>
                          </m:oMathPara>
                        </a14:m>
                        <a:endParaRPr lang="en-GB" sz="1399" dirty="0"/>
                      </a:p>
                    </p:txBody>
                  </p:sp>
                </mc:Choice>
                <mc:Fallback xmlns="">
                  <p:sp>
                    <p:nvSpPr>
                      <p:cNvPr id="112" name="TextBox 111">
                        <a:extLst>
                          <a:ext uri="{FF2B5EF4-FFF2-40B4-BE49-F238E27FC236}">
                            <a16:creationId xmlns:a16="http://schemas.microsoft.com/office/drawing/2014/main" id="{72704565-B623-8C44-B36C-63EBFB891807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402960" y="4256009"/>
                        <a:ext cx="274883" cy="215444"/>
                      </a:xfrm>
                      <a:prstGeom prst="rect">
                        <a:avLst/>
                      </a:prstGeom>
                      <a:blipFill>
                        <a:blip r:embed="rId29"/>
                        <a:stretch>
                          <a:fillRect l="-22727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0" name="TextBox 109">
                      <a:extLst>
                        <a:ext uri="{FF2B5EF4-FFF2-40B4-BE49-F238E27FC236}">
                          <a16:creationId xmlns:a16="http://schemas.microsoft.com/office/drawing/2014/main" id="{D74217F0-928B-8C49-AF10-D8118B45665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79195" y="3248921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GB" sz="1798" i="1">
                                <a:latin typeface="Cambria Math" charset="0"/>
                              </a:rPr>
                              <m:t>𝐸𝑝𝑖𝑑</m:t>
                            </m:r>
                          </m:oMath>
                        </m:oMathPara>
                      </a14:m>
                      <a:endParaRPr lang="en-GB" sz="1798" dirty="0"/>
                    </a:p>
                  </p:txBody>
                </p:sp>
              </mc:Choice>
              <mc:Fallback xmlns="">
                <p:sp>
                  <p:nvSpPr>
                    <p:cNvPr id="90" name="TextBox 89">
                      <a:extLst>
                        <a:ext uri="{FF2B5EF4-FFF2-40B4-BE49-F238E27FC236}">
                          <a16:creationId xmlns:a16="http://schemas.microsoft.com/office/drawing/2014/main" id="{8B0FACB7-0AC2-9F4C-B62D-C6F7DCB4AF5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79195" y="3248921"/>
                      <a:ext cx="972000" cy="389513"/>
                    </a:xfrm>
                    <a:prstGeom prst="ellipse">
                      <a:avLst/>
                    </a:prstGeom>
                    <a:blipFill>
                      <a:blip r:embed="rId24"/>
                      <a:stretch>
                        <a:fillRect b="-6061"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647CA711-5C0B-DA44-936F-9B74630B7586}"/>
                  </a:ext>
                </a:extLst>
              </p:cNvPr>
              <p:cNvCxnSpPr>
                <a:cxnSpLocks/>
                <a:stCxn id="110" idx="6"/>
                <a:endCxn id="117" idx="1"/>
              </p:cNvCxnSpPr>
              <p:nvPr/>
            </p:nvCxnSpPr>
            <p:spPr>
              <a:xfrm>
                <a:off x="7688980" y="3443678"/>
                <a:ext cx="229899" cy="295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723B193A-3CD1-F245-9292-D847DFA72006}"/>
                </a:ext>
              </a:extLst>
            </p:cNvPr>
            <p:cNvSpPr/>
            <p:nvPr/>
          </p:nvSpPr>
          <p:spPr>
            <a:xfrm>
              <a:off x="9104282" y="257658"/>
              <a:ext cx="2905278" cy="2866592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 dirty="0"/>
            </a:p>
          </p:txBody>
        </p:sp>
      </p:grpSp>
      <p:sp>
        <p:nvSpPr>
          <p:cNvPr id="131" name="Rectangle 130">
            <a:extLst>
              <a:ext uri="{FF2B5EF4-FFF2-40B4-BE49-F238E27FC236}">
                <a16:creationId xmlns:a16="http://schemas.microsoft.com/office/drawing/2014/main" id="{4FC45B75-7CBE-0C4E-8EC1-BA1A2733D615}"/>
              </a:ext>
            </a:extLst>
          </p:cNvPr>
          <p:cNvSpPr/>
          <p:nvPr/>
        </p:nvSpPr>
        <p:spPr>
          <a:xfrm>
            <a:off x="4323656" y="1909679"/>
            <a:ext cx="2567806" cy="768078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8258F5-6E6D-0F44-9EFA-FD77234754D1}"/>
              </a:ext>
            </a:extLst>
          </p:cNvPr>
          <p:cNvSpPr txBox="1"/>
          <p:nvPr/>
        </p:nvSpPr>
        <p:spPr>
          <a:xfrm>
            <a:off x="5757466" y="1538918"/>
            <a:ext cx="1231234" cy="3689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798" dirty="0" err="1">
                <a:solidFill>
                  <a:srgbClr val="FFC000"/>
                </a:solidFill>
              </a:rPr>
              <a:t>Wie</a:t>
            </a:r>
            <a:r>
              <a:rPr lang="en-GB" sz="1798" dirty="0">
                <a:solidFill>
                  <a:srgbClr val="FFC000"/>
                </a:solidFill>
              </a:rPr>
              <a:t> </a:t>
            </a:r>
            <a:r>
              <a:rPr lang="en-GB" sz="1798" dirty="0" err="1">
                <a:solidFill>
                  <a:srgbClr val="FFC000"/>
                </a:solidFill>
              </a:rPr>
              <a:t>vorher</a:t>
            </a:r>
            <a:endParaRPr lang="en-GB" sz="1798" dirty="0">
              <a:solidFill>
                <a:srgbClr val="FFC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37F5C9EF-5EFF-2245-B853-08517805A80A}"/>
                  </a:ext>
                </a:extLst>
              </p:cNvPr>
              <p:cNvSpPr/>
              <p:nvPr/>
            </p:nvSpPr>
            <p:spPr>
              <a:xfrm>
                <a:off x="707171" y="1896971"/>
                <a:ext cx="6275636" cy="7934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en-GB" sz="1798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sz="1798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1798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GB" sz="1798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en-GB" sz="1798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en-GB" sz="1798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798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sSubSup>
                            <m:sSubSupPr>
                              <m:ctrlP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GB" sz="1798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p>
                          </m:sSubSup>
                          <m:d>
                            <m:dPr>
                              <m:ctrlP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798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𝑇𝑟𝑎𝑣𝑒𝑙</m:t>
                              </m:r>
                              <m: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sSubSup>
                            <m:sSubSupPr>
                              <m:ctrlP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en-GB" sz="1798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d>
                            <m:dPr>
                              <m:ctrlP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nary>
                            <m:naryPr>
                              <m:chr m:val="∑"/>
                              <m:supHide m:val="on"/>
                              <m:ctrlPr>
                                <a:rPr lang="en-GB" sz="1798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GB" sz="1798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GB" sz="1798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en-GB" sz="1798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en-GB" sz="1798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GB" sz="1798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GB" sz="1798" i="1">
                                      <a:latin typeface="Cambria Math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GB" sz="1798">
                                      <a:latin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1798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GB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GB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GB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en-GB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GB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GB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GB" sz="1798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d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en-GB" sz="1798" dirty="0"/>
              </a:p>
            </p:txBody>
          </p:sp>
        </mc:Choice>
        <mc:Fallback xmlns=""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37F5C9EF-5EFF-2245-B853-08517805A8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171" y="1896971"/>
                <a:ext cx="6275636" cy="793493"/>
              </a:xfrm>
              <a:prstGeom prst="rect">
                <a:avLst/>
              </a:prstGeom>
              <a:blipFill>
                <a:blip r:embed="rId30"/>
                <a:stretch>
                  <a:fillRect l="-5455" t="-115625" b="-15781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8C3A59E3-B030-B842-BB43-9806A6C0DC0E}"/>
                  </a:ext>
                </a:extLst>
              </p:cNvPr>
              <p:cNvSpPr/>
              <p:nvPr/>
            </p:nvSpPr>
            <p:spPr>
              <a:xfrm>
                <a:off x="707171" y="2822030"/>
                <a:ext cx="4428440" cy="7934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en-GB" sz="1798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sz="1798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1798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GB" sz="1798" i="1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en-GB" sz="1798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en-GB" sz="1798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798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sSubSup>
                            <m:sSubSupPr>
                              <m:ctrlP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GB" sz="1798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p>
                          </m:sSubSup>
                          <m:d>
                            <m:dPr>
                              <m:ctrlP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798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𝑇𝑟𝑎𝑣𝑒𝑙</m:t>
                              </m:r>
                              <m: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sSubSup>
                            <m:sSubSupPr>
                              <m:ctrlP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en-GB" sz="1798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d>
                            <m:dPr>
                              <m:ctrlP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798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sSub>
                            <m:sSubPr>
                              <m:ctrlPr>
                                <a:rPr lang="en-GB" sz="1798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798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GB" sz="1798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GB" sz="1798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GB" sz="1798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1798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GB" sz="1798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′′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en-GB" sz="1798" dirty="0"/>
              </a:p>
            </p:txBody>
          </p:sp>
        </mc:Choice>
        <mc:Fallback xmlns="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8C3A59E3-B030-B842-BB43-9806A6C0DC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171" y="2822030"/>
                <a:ext cx="4428440" cy="793493"/>
              </a:xfrm>
              <a:prstGeom prst="rect">
                <a:avLst/>
              </a:prstGeom>
              <a:blipFill>
                <a:blip r:embed="rId31"/>
                <a:stretch>
                  <a:fillRect l="-7450" t="-115625" b="-1562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2" name="Group 91">
            <a:extLst>
              <a:ext uri="{FF2B5EF4-FFF2-40B4-BE49-F238E27FC236}">
                <a16:creationId xmlns:a16="http://schemas.microsoft.com/office/drawing/2014/main" id="{91378667-0F6F-3247-8A99-C6F66AE0B3EC}"/>
              </a:ext>
            </a:extLst>
          </p:cNvPr>
          <p:cNvGrpSpPr/>
          <p:nvPr/>
        </p:nvGrpSpPr>
        <p:grpSpPr>
          <a:xfrm>
            <a:off x="9254052" y="3314949"/>
            <a:ext cx="2572774" cy="2154216"/>
            <a:chOff x="5901425" y="2314993"/>
            <a:chExt cx="2575454" cy="2156460"/>
          </a:xfrm>
        </p:grpSpPr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4F28A522-E9E4-744D-9026-8200179868BC}"/>
                </a:ext>
              </a:extLst>
            </p:cNvPr>
            <p:cNvGrpSpPr/>
            <p:nvPr/>
          </p:nvGrpSpPr>
          <p:grpSpPr>
            <a:xfrm>
              <a:off x="5901425" y="2314993"/>
              <a:ext cx="2575454" cy="2156460"/>
              <a:chOff x="5863640" y="2314993"/>
              <a:chExt cx="2575454" cy="215646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0" name="TextBox 119">
                    <a:extLst>
                      <a:ext uri="{FF2B5EF4-FFF2-40B4-BE49-F238E27FC236}">
                        <a16:creationId xmlns:a16="http://schemas.microsoft.com/office/drawing/2014/main" id="{F25C380C-FFB0-AA4B-A005-0E3AC1953967}"/>
                      </a:ext>
                    </a:extLst>
                  </p:cNvPr>
                  <p:cNvSpPr txBox="1"/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5859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798" i="1">
                              <a:latin typeface="Cambria Math" charset="0"/>
                            </a:rPr>
                            <m:t>𝑁𝑎</m:t>
                          </m:r>
                          <m:r>
                            <a:rPr lang="en-GB" sz="1798" i="1">
                              <a:latin typeface="Cambria Math" panose="02040503050406030204" pitchFamily="18" charset="0"/>
                            </a:rPr>
                            <m:t>𝑡𝐷𝑖𝑠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40AC5024-D483-214E-BF3C-A66C1039B1F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1" name="TextBox 120">
                    <a:extLst>
                      <a:ext uri="{FF2B5EF4-FFF2-40B4-BE49-F238E27FC236}">
                        <a16:creationId xmlns:a16="http://schemas.microsoft.com/office/drawing/2014/main" id="{4326252E-971F-1D45-941E-AE917A2E1F55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798" i="1">
                              <a:solidFill>
                                <a:schemeClr val="bg2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75" name="TextBox 74">
                    <a:extLst>
                      <a:ext uri="{FF2B5EF4-FFF2-40B4-BE49-F238E27FC236}">
                        <a16:creationId xmlns:a16="http://schemas.microsoft.com/office/drawing/2014/main" id="{629D671F-171D-FE49-845F-5EFC0E767EA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CEA185EC-1C49-E740-86D0-365A89925A58}"/>
                  </a:ext>
                </a:extLst>
              </p:cNvPr>
              <p:cNvCxnSpPr>
                <a:cxnSpLocks/>
                <a:stCxn id="121" idx="5"/>
                <a:endCxn id="150" idx="1"/>
              </p:cNvCxnSpPr>
              <p:nvPr/>
            </p:nvCxnSpPr>
            <p:spPr>
              <a:xfrm>
                <a:off x="6693294" y="3970904"/>
                <a:ext cx="226213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042F8197-D888-DB4E-9CC2-ECC8335EF8CA}"/>
                  </a:ext>
                </a:extLst>
              </p:cNvPr>
              <p:cNvCxnSpPr>
                <a:cxnSpLocks/>
                <a:stCxn id="150" idx="0"/>
                <a:endCxn id="145" idx="4"/>
              </p:cNvCxnSpPr>
              <p:nvPr/>
            </p:nvCxnSpPr>
            <p:spPr>
              <a:xfrm flipV="1">
                <a:off x="6991507" y="3638434"/>
                <a:ext cx="173688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4" name="Group 133">
                <a:extLst>
                  <a:ext uri="{FF2B5EF4-FFF2-40B4-BE49-F238E27FC236}">
                    <a16:creationId xmlns:a16="http://schemas.microsoft.com/office/drawing/2014/main" id="{CE4F001C-2CD7-B54D-9AA2-C57978086189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902756"/>
                <a:chOff x="7061843" y="2615881"/>
                <a:chExt cx="963251" cy="902756"/>
              </a:xfrm>
            </p:grpSpPr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52C33972-EB96-D443-9DA6-0A464543FF93}"/>
                    </a:ext>
                  </a:extLst>
                </p:cNvPr>
                <p:cNvSpPr/>
                <p:nvPr/>
              </p:nvSpPr>
              <p:spPr>
                <a:xfrm>
                  <a:off x="7881094" y="337463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3" name="TextBox 152">
                      <a:extLst>
                        <a:ext uri="{FF2B5EF4-FFF2-40B4-BE49-F238E27FC236}">
                          <a16:creationId xmlns:a16="http://schemas.microsoft.com/office/drawing/2014/main" id="{5B598645-6907-DF4E-9376-8083AE1626D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GB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13" name="TextBox 112">
                      <a:extLst>
                        <a:ext uri="{FF2B5EF4-FFF2-40B4-BE49-F238E27FC236}">
                          <a16:creationId xmlns:a16="http://schemas.microsoft.com/office/drawing/2014/main" id="{067500F4-6D6E-E240-BAF7-411FF819E0B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 l="-4000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EE6F47D2-05A1-FF4C-8B77-2A4C61117985}"/>
                  </a:ext>
                </a:extLst>
              </p:cNvPr>
              <p:cNvGrpSpPr/>
              <p:nvPr/>
            </p:nvGrpSpPr>
            <p:grpSpPr>
              <a:xfrm>
                <a:off x="6704298" y="4112587"/>
                <a:ext cx="359209" cy="358866"/>
                <a:chOff x="6704298" y="4112587"/>
                <a:chExt cx="359209" cy="358866"/>
              </a:xfrm>
            </p:grpSpPr>
            <p:sp>
              <p:nvSpPr>
                <p:cNvPr id="150" name="Rectangle 149">
                  <a:extLst>
                    <a:ext uri="{FF2B5EF4-FFF2-40B4-BE49-F238E27FC236}">
                      <a16:creationId xmlns:a16="http://schemas.microsoft.com/office/drawing/2014/main" id="{DE07E57B-A9D6-FD4A-BA6B-9DC9432735F9}"/>
                    </a:ext>
                  </a:extLst>
                </p:cNvPr>
                <p:cNvSpPr/>
                <p:nvPr/>
              </p:nvSpPr>
              <p:spPr>
                <a:xfrm>
                  <a:off x="6919507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1" name="TextBox 150">
                      <a:extLst>
                        <a:ext uri="{FF2B5EF4-FFF2-40B4-BE49-F238E27FC236}">
                          <a16:creationId xmlns:a16="http://schemas.microsoft.com/office/drawing/2014/main" id="{BB6BBB2E-5B4E-2E4D-998A-244C026A0CB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04298" y="4256009"/>
                      <a:ext cx="232371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en-GB" sz="1399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GB" sz="1399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p>
                            </m:sSubSup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51" name="TextBox 150">
                      <a:extLst>
                        <a:ext uri="{FF2B5EF4-FFF2-40B4-BE49-F238E27FC236}">
                          <a16:creationId xmlns:a16="http://schemas.microsoft.com/office/drawing/2014/main" id="{BB6BBB2E-5B4E-2E4D-998A-244C026A0CB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04298" y="4256009"/>
                      <a:ext cx="232371" cy="215444"/>
                    </a:xfrm>
                    <a:prstGeom prst="rect">
                      <a:avLst/>
                    </a:prstGeom>
                    <a:blipFill>
                      <a:blip r:embed="rId32"/>
                      <a:stretch>
                        <a:fillRect l="-26316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7E321354-33F8-4A41-BDD6-B01C19DD07AF}"/>
                  </a:ext>
                </a:extLst>
              </p:cNvPr>
              <p:cNvCxnSpPr>
                <a:cxnSpLocks/>
                <a:stCxn id="145" idx="0"/>
                <a:endCxn id="148" idx="2"/>
              </p:cNvCxnSpPr>
              <p:nvPr/>
            </p:nvCxnSpPr>
            <p:spPr>
              <a:xfrm flipV="1">
                <a:off x="7165195" y="3016120"/>
                <a:ext cx="0" cy="232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2445D428-F427-294B-ACC9-2021260FA368}"/>
                  </a:ext>
                </a:extLst>
              </p:cNvPr>
              <p:cNvCxnSpPr>
                <a:cxnSpLocks/>
                <a:stCxn id="148" idx="1"/>
                <a:endCxn id="120" idx="5"/>
              </p:cNvCxnSpPr>
              <p:nvPr/>
            </p:nvCxnSpPr>
            <p:spPr>
              <a:xfrm flipH="1" flipV="1">
                <a:off x="6704298" y="2648200"/>
                <a:ext cx="388897" cy="2959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7520FF7F-BBF2-204B-874A-475C1A07DE56}"/>
                  </a:ext>
                </a:extLst>
              </p:cNvPr>
              <p:cNvCxnSpPr>
                <a:cxnSpLocks/>
                <a:stCxn id="143" idx="3"/>
                <a:endCxn id="148" idx="3"/>
              </p:cNvCxnSpPr>
              <p:nvPr/>
            </p:nvCxnSpPr>
            <p:spPr>
              <a:xfrm flipH="1">
                <a:off x="7237195" y="2647463"/>
                <a:ext cx="372245" cy="2966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8C5FB9DE-DCD8-294C-A9C3-AE7972C7A9DD}"/>
                  </a:ext>
                </a:extLst>
              </p:cNvPr>
              <p:cNvCxnSpPr>
                <a:cxnSpLocks/>
                <a:stCxn id="145" idx="4"/>
                <a:endCxn id="146" idx="0"/>
              </p:cNvCxnSpPr>
              <p:nvPr/>
            </p:nvCxnSpPr>
            <p:spPr>
              <a:xfrm>
                <a:off x="7165195" y="3638434"/>
                <a:ext cx="148650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1" name="Group 140">
                <a:extLst>
                  <a:ext uri="{FF2B5EF4-FFF2-40B4-BE49-F238E27FC236}">
                    <a16:creationId xmlns:a16="http://schemas.microsoft.com/office/drawing/2014/main" id="{DFCA8C09-44B1-184C-9ECD-DB8A238FF130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196348" cy="676957"/>
                <a:chOff x="7093195" y="2872120"/>
                <a:chExt cx="1196348" cy="676957"/>
              </a:xfrm>
            </p:grpSpPr>
            <p:sp>
              <p:nvSpPr>
                <p:cNvPr id="148" name="Rectangle 147">
                  <a:extLst>
                    <a:ext uri="{FF2B5EF4-FFF2-40B4-BE49-F238E27FC236}">
                      <a16:creationId xmlns:a16="http://schemas.microsoft.com/office/drawing/2014/main" id="{B5138A28-43BE-DF46-ADDD-36B5C33119D7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9" name="TextBox 148">
                      <a:extLst>
                        <a:ext uri="{FF2B5EF4-FFF2-40B4-BE49-F238E27FC236}">
                          <a16:creationId xmlns:a16="http://schemas.microsoft.com/office/drawing/2014/main" id="{76A68DE8-2D44-C14F-903B-2975B830F84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GB" sz="1399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AD0C8622-B55E-5F48-82A5-9100A8EBAEC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blipFill>
                      <a:blip r:embed="rId33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D91BEDCC-7C6E-C241-A3A6-987325CEB56F}"/>
                  </a:ext>
                </a:extLst>
              </p:cNvPr>
              <p:cNvGrpSpPr/>
              <p:nvPr/>
            </p:nvGrpSpPr>
            <p:grpSpPr>
              <a:xfrm>
                <a:off x="7241845" y="4112587"/>
                <a:ext cx="435998" cy="358866"/>
                <a:chOff x="7241845" y="4112587"/>
                <a:chExt cx="435998" cy="358866"/>
              </a:xfrm>
            </p:grpSpPr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482CE1B1-E1C8-D24A-96E5-2BAB2723E634}"/>
                    </a:ext>
                  </a:extLst>
                </p:cNvPr>
                <p:cNvSpPr/>
                <p:nvPr/>
              </p:nvSpPr>
              <p:spPr>
                <a:xfrm>
                  <a:off x="7241845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7" name="TextBox 146">
                      <a:extLst>
                        <a:ext uri="{FF2B5EF4-FFF2-40B4-BE49-F238E27FC236}">
                          <a16:creationId xmlns:a16="http://schemas.microsoft.com/office/drawing/2014/main" id="{16C60A58-B1EA-1843-A6C9-5A53C9159AD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02960" y="4256009"/>
                      <a:ext cx="274883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en-GB" sz="1399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  <m:sup>
                                <m:r>
                                  <a:rPr lang="en-GB" sz="1399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GB" sz="1399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</m:oMath>
                        </m:oMathPara>
                      </a14:m>
                      <a:endParaRPr lang="en-GB" sz="1399" dirty="0"/>
                    </a:p>
                  </p:txBody>
                </p:sp>
              </mc:Choice>
              <mc:Fallback xmlns="">
                <p:sp>
                  <p:nvSpPr>
                    <p:cNvPr id="147" name="TextBox 146">
                      <a:extLst>
                        <a:ext uri="{FF2B5EF4-FFF2-40B4-BE49-F238E27FC236}">
                          <a16:creationId xmlns:a16="http://schemas.microsoft.com/office/drawing/2014/main" id="{16C60A58-B1EA-1843-A6C9-5A53C9159AD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02960" y="4256009"/>
                      <a:ext cx="274883" cy="215444"/>
                    </a:xfrm>
                    <a:prstGeom prst="rect">
                      <a:avLst/>
                    </a:prstGeom>
                    <a:blipFill>
                      <a:blip r:embed="rId34"/>
                      <a:stretch>
                        <a:fillRect l="-22727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3" name="TextBox 142">
                    <a:extLst>
                      <a:ext uri="{FF2B5EF4-FFF2-40B4-BE49-F238E27FC236}">
                        <a16:creationId xmlns:a16="http://schemas.microsoft.com/office/drawing/2014/main" id="{D9989B3C-3DCC-3D47-BD78-CFBB1A84AB1B}"/>
                      </a:ext>
                    </a:extLst>
                  </p:cNvPr>
                  <p:cNvSpPr txBox="1"/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798" i="1">
                              <a:latin typeface="Cambria Math" panose="02040503050406030204" pitchFamily="18" charset="0"/>
                            </a:rPr>
                            <m:t>𝐴𝑟𝑡𝑖𝑓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98" name="TextBox 97">
                    <a:extLst>
                      <a:ext uri="{FF2B5EF4-FFF2-40B4-BE49-F238E27FC236}">
                        <a16:creationId xmlns:a16="http://schemas.microsoft.com/office/drawing/2014/main" id="{B50EB494-7653-FC4F-B228-FE8A5A82AC3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blipFill>
                    <a:blip r:embed="rId9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5" name="TextBox 144">
                    <a:extLst>
                      <a:ext uri="{FF2B5EF4-FFF2-40B4-BE49-F238E27FC236}">
                        <a16:creationId xmlns:a16="http://schemas.microsoft.com/office/drawing/2014/main" id="{97AE397B-9C87-CB45-B257-CD275E2CD3BF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798" i="1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sz="1798" dirty="0"/>
                  </a:p>
                </p:txBody>
              </p:sp>
            </mc:Choice>
            <mc:Fallback xmlns="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8B0FACB7-0AC2-9F4C-B62D-C6F7DCB4AF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676D6AA9-A111-2C45-A9A5-2E9E74DAB7BC}"/>
                </a:ext>
              </a:extLst>
            </p:cNvPr>
            <p:cNvCxnSpPr>
              <a:cxnSpLocks/>
              <a:stCxn id="145" idx="6"/>
              <a:endCxn id="152" idx="1"/>
            </p:cNvCxnSpPr>
            <p:nvPr/>
          </p:nvCxnSpPr>
          <p:spPr>
            <a:xfrm>
              <a:off x="7688980" y="3443678"/>
              <a:ext cx="229899" cy="29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3" name="Table 192">
                <a:extLst>
                  <a:ext uri="{FF2B5EF4-FFF2-40B4-BE49-F238E27FC236}">
                    <a16:creationId xmlns:a16="http://schemas.microsoft.com/office/drawing/2014/main" id="{A88E1412-54E5-5B46-B462-DBDF0B8D457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85166598"/>
                  </p:ext>
                </p:extLst>
              </p:nvPr>
            </p:nvGraphicFramePr>
            <p:xfrm>
              <a:off x="7834537" y="3092013"/>
              <a:ext cx="984304" cy="916068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34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595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4483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′′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18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17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3" name="Table 192">
                <a:extLst>
                  <a:ext uri="{FF2B5EF4-FFF2-40B4-BE49-F238E27FC236}">
                    <a16:creationId xmlns:a16="http://schemas.microsoft.com/office/drawing/2014/main" id="{A88E1412-54E5-5B46-B462-DBDF0B8D457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85166598"/>
                  </p:ext>
                </p:extLst>
              </p:nvPr>
            </p:nvGraphicFramePr>
            <p:xfrm>
              <a:off x="7834537" y="3092013"/>
              <a:ext cx="984304" cy="916068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34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595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470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5"/>
                          <a:stretch>
                            <a:fillRect t="-4167" r="-75556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5"/>
                          <a:stretch>
                            <a:fillRect l="-132353" t="-4167" b="-2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5"/>
                          <a:stretch>
                            <a:fillRect t="-100000" r="-75556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5"/>
                          <a:stretch>
                            <a:fillRect l="-132353" t="-100000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5"/>
                          <a:stretch>
                            <a:fillRect t="-208333" r="-7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5"/>
                          <a:stretch>
                            <a:fillRect l="-132353" t="-2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4" name="Table 193">
                <a:extLst>
                  <a:ext uri="{FF2B5EF4-FFF2-40B4-BE49-F238E27FC236}">
                    <a16:creationId xmlns:a16="http://schemas.microsoft.com/office/drawing/2014/main" id="{0726D9D8-DD9C-6E4B-9D65-EC5C648ED9D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66146638"/>
                  </p:ext>
                </p:extLst>
              </p:nvPr>
            </p:nvGraphicFramePr>
            <p:xfrm>
              <a:off x="5331863" y="3088780"/>
              <a:ext cx="2237061" cy="275016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34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9441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5834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2595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4483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𝑁𝑎𝑡𝐷𝑖𝑠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trike="noStrike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𝐴𝑟𝑡𝑖𝑓</m:t>
                                </m:r>
                              </m:oMath>
                            </m:oMathPara>
                          </a14:m>
                          <a:endParaRPr lang="en-US" sz="1400" strike="noStrik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12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4" name="Table 193">
                <a:extLst>
                  <a:ext uri="{FF2B5EF4-FFF2-40B4-BE49-F238E27FC236}">
                    <a16:creationId xmlns:a16="http://schemas.microsoft.com/office/drawing/2014/main" id="{0726D9D8-DD9C-6E4B-9D65-EC5C648ED9D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66146638"/>
                  </p:ext>
                </p:extLst>
              </p:nvPr>
            </p:nvGraphicFramePr>
            <p:xfrm>
              <a:off x="5331863" y="3088780"/>
              <a:ext cx="2237061" cy="275016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34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9441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5834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2595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470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6"/>
                          <a:stretch>
                            <a:fillRect t="-4167" r="-304545" b="-8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6"/>
                          <a:stretch>
                            <a:fillRect l="-80000" t="-4167" r="-143636" b="-8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6"/>
                          <a:stretch>
                            <a:fillRect l="-225000" t="-4167" r="-79545" b="-8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6"/>
                          <a:stretch>
                            <a:fillRect l="-420588" t="-4167" r="-2941" b="-8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6"/>
                          <a:stretch>
                            <a:fillRect t="-104167" r="-304545" b="-7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6"/>
                          <a:stretch>
                            <a:fillRect l="-80000" t="-104167" r="-143636" b="-7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6"/>
                          <a:stretch>
                            <a:fillRect l="-225000" t="-104167" r="-79545" b="-7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6"/>
                          <a:stretch>
                            <a:fillRect l="-420588" t="-104167" r="-2941" b="-7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6"/>
                          <a:stretch>
                            <a:fillRect t="-204167" r="-304545" b="-6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6"/>
                          <a:stretch>
                            <a:fillRect l="-80000" t="-204167" r="-143636" b="-6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6"/>
                          <a:stretch>
                            <a:fillRect l="-225000" t="-204167" r="-79545" b="-6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6"/>
                          <a:stretch>
                            <a:fillRect l="-420588" t="-204167" r="-2941" b="-6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6"/>
                          <a:stretch>
                            <a:fillRect t="-304167" r="-304545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6"/>
                          <a:stretch>
                            <a:fillRect l="-80000" t="-304167" r="-143636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6"/>
                          <a:stretch>
                            <a:fillRect l="-225000" t="-304167" r="-79545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6"/>
                          <a:stretch>
                            <a:fillRect l="-420588" t="-304167" r="-2941" b="-5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6"/>
                          <a:stretch>
                            <a:fillRect t="-388000" r="-304545" b="-38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6"/>
                          <a:stretch>
                            <a:fillRect l="-80000" t="-388000" r="-143636" b="-38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6"/>
                          <a:stretch>
                            <a:fillRect l="-225000" t="-388000" r="-79545" b="-38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6"/>
                          <a:stretch>
                            <a:fillRect l="-420588" t="-388000" r="-2941" b="-38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6"/>
                          <a:stretch>
                            <a:fillRect t="-508333" r="-304545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6"/>
                          <a:stretch>
                            <a:fillRect l="-80000" t="-508333" r="-143636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6"/>
                          <a:stretch>
                            <a:fillRect l="-225000" t="-508333" r="-79545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6"/>
                          <a:stretch>
                            <a:fillRect l="-420588" t="-508333" r="-2941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6"/>
                          <a:stretch>
                            <a:fillRect t="-608333" r="-304545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6"/>
                          <a:stretch>
                            <a:fillRect l="-80000" t="-608333" r="-143636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6"/>
                          <a:stretch>
                            <a:fillRect l="-225000" t="-608333" r="-79545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6"/>
                          <a:stretch>
                            <a:fillRect l="-420588" t="-608333" r="-2941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6"/>
                          <a:stretch>
                            <a:fillRect t="-708333" r="-304545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6"/>
                          <a:stretch>
                            <a:fillRect l="-80000" t="-708333" r="-14363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6"/>
                          <a:stretch>
                            <a:fillRect l="-225000" t="-708333" r="-79545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6"/>
                          <a:stretch>
                            <a:fillRect l="-420588" t="-708333" r="-2941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6"/>
                          <a:stretch>
                            <a:fillRect t="-808333" r="-30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6"/>
                          <a:stretch>
                            <a:fillRect l="-80000" t="-808333" r="-14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6"/>
                          <a:stretch>
                            <a:fillRect l="-225000" t="-808333" r="-79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36"/>
                          <a:stretch>
                            <a:fillRect l="-420588" t="-808333" r="-29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7BE474-26A0-DC4A-8DA1-5E07475B722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PGMs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87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animBg="1"/>
      <p:bldP spid="3" grpId="0"/>
      <p:bldP spid="91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C110B-F496-E643-8BA2-1D1DE1CBA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VE with Evidence: Example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B5EE6-83DC-0148-815C-F756815509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A74EA6-7322-F545-974A-815B9CCBB1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en-GB" sz="1598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61</a:t>
            </a:fld>
            <a:r>
              <a:rPr lang="en-GB"/>
              <a:t> </a:t>
            </a:r>
            <a:endParaRPr lang="en-GB" sz="1399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E9A7548-B650-AE4D-911C-ED7758C7126D}"/>
                  </a:ext>
                </a:extLst>
              </p:cNvPr>
              <p:cNvSpPr/>
              <p:nvPr/>
            </p:nvSpPr>
            <p:spPr>
              <a:xfrm>
                <a:off x="359625" y="1482225"/>
                <a:ext cx="1862096" cy="3686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798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GB" sz="1798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798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𝑇𝑟𝑎𝑣𝑒𝑙</m:t>
                          </m:r>
                          <m:r>
                            <a:rPr lang="en-GB" sz="1798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 | </m:t>
                          </m:r>
                          <m:r>
                            <a:rPr lang="en-GB" sz="1798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𝑠𝑖𝑐𝑘</m:t>
                          </m:r>
                        </m:e>
                      </m:d>
                    </m:oMath>
                  </m:oMathPara>
                </a14:m>
                <a:endParaRPr lang="en-GB" sz="1798"/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E9A7548-B650-AE4D-911C-ED7758C712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625" y="1482225"/>
                <a:ext cx="1862096" cy="368628"/>
              </a:xfrm>
              <a:prstGeom prst="rect">
                <a:avLst/>
              </a:prstGeom>
              <a:blipFill>
                <a:blip r:embed="rId2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5B55F67-C9C7-D84A-A622-2F717359A678}"/>
                  </a:ext>
                </a:extLst>
              </p:cNvPr>
              <p:cNvSpPr txBox="1"/>
              <p:nvPr/>
            </p:nvSpPr>
            <p:spPr>
              <a:xfrm>
                <a:off x="3890547" y="6297726"/>
                <a:ext cx="4410204" cy="3074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399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GB" sz="1399" i="1" smtClean="0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en-GB" sz="1399" i="1" smtClean="0"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en-GB" sz="1399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1399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GB" sz="1399" i="1" smtClean="0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en-GB" sz="1399" i="1" smtClean="0">
                          <a:latin typeface="Cambria Math" panose="02040503050406030204" pitchFamily="18" charset="0"/>
                        </a:rPr>
                        <m:t>𝑁𝑎𝑡𝐷𝑖𝑠</m:t>
                      </m:r>
                      <m:r>
                        <a:rPr lang="en-GB" sz="1399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1399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GB" sz="1399" i="1" smtClean="0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en-GB" sz="1399" i="1" smtClean="0">
                          <a:latin typeface="Cambria Math" panose="02040503050406030204" pitchFamily="18" charset="0"/>
                        </a:rPr>
                        <m:t>𝐴𝑟𝑡𝑖𝑓</m:t>
                      </m:r>
                      <m:r>
                        <a:rPr lang="en-GB" sz="1399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1399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GB" sz="1399" i="1" smtClean="0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en-GB" sz="1399" i="1" smtClean="0">
                          <a:latin typeface="Cambria Math" panose="02040503050406030204" pitchFamily="18" charset="0"/>
                        </a:rPr>
                        <m:t>𝑆𝑖𝑐𝑘</m:t>
                      </m:r>
                      <m:r>
                        <a:rPr lang="en-GB" sz="1399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1399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GB" sz="1399" i="1" smtClean="0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en-GB" sz="1399" i="1" smtClean="0">
                          <a:latin typeface="Cambria Math" panose="02040503050406030204" pitchFamily="18" charset="0"/>
                        </a:rPr>
                        <m:t>𝑇𝑟𝑒𝑎𝑡</m:t>
                      </m:r>
                    </m:oMath>
                  </m:oMathPara>
                </a14:m>
                <a:endParaRPr lang="en-GB" sz="1399" i="1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5B55F67-C9C7-D84A-A622-2F717359A6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0547" y="6297726"/>
                <a:ext cx="4410204" cy="307457"/>
              </a:xfrm>
              <a:prstGeom prst="rect">
                <a:avLst/>
              </a:prstGeom>
              <a:blipFill>
                <a:blip r:embed="rId3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8" name="Group 57">
            <a:extLst>
              <a:ext uri="{FF2B5EF4-FFF2-40B4-BE49-F238E27FC236}">
                <a16:creationId xmlns:a16="http://schemas.microsoft.com/office/drawing/2014/main" id="{59EA68D0-ABCD-4543-B503-828C9D9EC10E}"/>
              </a:ext>
            </a:extLst>
          </p:cNvPr>
          <p:cNvGrpSpPr/>
          <p:nvPr/>
        </p:nvGrpSpPr>
        <p:grpSpPr>
          <a:xfrm>
            <a:off x="9094808" y="260958"/>
            <a:ext cx="2902255" cy="2863609"/>
            <a:chOff x="9104282" y="257658"/>
            <a:chExt cx="2905278" cy="2866592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4D2400EB-1C26-4947-81FA-C60EC2ABB6BA}"/>
                </a:ext>
              </a:extLst>
            </p:cNvPr>
            <p:cNvGrpSpPr/>
            <p:nvPr/>
          </p:nvGrpSpPr>
          <p:grpSpPr>
            <a:xfrm>
              <a:off x="9263692" y="1368060"/>
              <a:ext cx="1787555" cy="1231788"/>
              <a:chOff x="5863640" y="3248921"/>
              <a:chExt cx="1787555" cy="123178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6" name="TextBox 65">
                    <a:extLst>
                      <a:ext uri="{FF2B5EF4-FFF2-40B4-BE49-F238E27FC236}">
                        <a16:creationId xmlns:a16="http://schemas.microsoft.com/office/drawing/2014/main" id="{630927C6-BF99-BE4B-995E-3D2B7675839B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798" i="1" smtClean="0">
                              <a:solidFill>
                                <a:schemeClr val="bg2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en-GB" sz="1798"/>
                  </a:p>
                </p:txBody>
              </p:sp>
            </mc:Choice>
            <mc:Fallback xmlns="">
              <p:sp>
                <p:nvSpPr>
                  <p:cNvPr id="66" name="TextBox 65">
                    <a:extLst>
                      <a:ext uri="{FF2B5EF4-FFF2-40B4-BE49-F238E27FC236}">
                        <a16:creationId xmlns:a16="http://schemas.microsoft.com/office/drawing/2014/main" id="{630927C6-BF99-BE4B-995E-3D2B7675839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E0178567-44DC-D745-9D30-757FAD3D6796}"/>
                  </a:ext>
                </a:extLst>
              </p:cNvPr>
              <p:cNvCxnSpPr>
                <a:cxnSpLocks/>
                <a:stCxn id="66" idx="5"/>
                <a:endCxn id="115" idx="1"/>
              </p:cNvCxnSpPr>
              <p:nvPr/>
            </p:nvCxnSpPr>
            <p:spPr>
              <a:xfrm>
                <a:off x="6693294" y="3970904"/>
                <a:ext cx="399901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4E03C85D-CD3A-4F42-A613-CAFAFCD10A47}"/>
                  </a:ext>
                </a:extLst>
              </p:cNvPr>
              <p:cNvCxnSpPr>
                <a:cxnSpLocks/>
                <a:stCxn id="115" idx="0"/>
                <a:endCxn id="110" idx="4"/>
              </p:cNvCxnSpPr>
              <p:nvPr/>
            </p:nvCxnSpPr>
            <p:spPr>
              <a:xfrm flipV="1">
                <a:off x="7165195" y="3638434"/>
                <a:ext cx="0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42FE60E6-49FA-1140-92F7-2CD6B94AD088}"/>
                  </a:ext>
                </a:extLst>
              </p:cNvPr>
              <p:cNvGrpSpPr/>
              <p:nvPr/>
            </p:nvGrpSpPr>
            <p:grpSpPr>
              <a:xfrm>
                <a:off x="6875321" y="4112587"/>
                <a:ext cx="361874" cy="368122"/>
                <a:chOff x="6875321" y="4112587"/>
                <a:chExt cx="361874" cy="368122"/>
              </a:xfrm>
            </p:grpSpPr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5F8F5D6C-54A8-AE46-A624-14113A62A3A4}"/>
                    </a:ext>
                  </a:extLst>
                </p:cNvPr>
                <p:cNvSpPr/>
                <p:nvPr/>
              </p:nvSpPr>
              <p:spPr>
                <a:xfrm>
                  <a:off x="7093195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6" name="TextBox 115">
                      <a:extLst>
                        <a:ext uri="{FF2B5EF4-FFF2-40B4-BE49-F238E27FC236}">
                          <a16:creationId xmlns:a16="http://schemas.microsoft.com/office/drawing/2014/main" id="{73148034-2000-D740-8DBB-3E0052465FB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875321" y="4265265"/>
                      <a:ext cx="232371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GB" sz="1399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1399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p>
                                <m:r>
                                  <a:rPr lang="en-GB" sz="1399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p>
                            </m:sSup>
                          </m:oMath>
                        </m:oMathPara>
                      </a14:m>
                      <a:endParaRPr lang="en-GB" sz="1399"/>
                    </a:p>
                  </p:txBody>
                </p:sp>
              </mc:Choice>
              <mc:Fallback xmlns="">
                <p:sp>
                  <p:nvSpPr>
                    <p:cNvPr id="116" name="TextBox 115">
                      <a:extLst>
                        <a:ext uri="{FF2B5EF4-FFF2-40B4-BE49-F238E27FC236}">
                          <a16:creationId xmlns:a16="http://schemas.microsoft.com/office/drawing/2014/main" id="{73148034-2000-D740-8DBB-3E0052465FB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875321" y="4265265"/>
                      <a:ext cx="232371" cy="215444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2000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0" name="TextBox 109">
                    <a:extLst>
                      <a:ext uri="{FF2B5EF4-FFF2-40B4-BE49-F238E27FC236}">
                        <a16:creationId xmlns:a16="http://schemas.microsoft.com/office/drawing/2014/main" id="{D74217F0-928B-8C49-AF10-D8118B45665A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798" i="1" smtClean="0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sz="1798"/>
                  </a:p>
                </p:txBody>
              </p:sp>
            </mc:Choice>
            <mc:Fallback xmlns="">
              <p:sp>
                <p:nvSpPr>
                  <p:cNvPr id="110" name="TextBox 109">
                    <a:extLst>
                      <a:ext uri="{FF2B5EF4-FFF2-40B4-BE49-F238E27FC236}">
                        <a16:creationId xmlns:a16="http://schemas.microsoft.com/office/drawing/2014/main" id="{D74217F0-928B-8C49-AF10-D8118B45665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blipFill>
                    <a:blip r:embed="rId6"/>
                    <a:stretch>
                      <a:fillRect b="-6250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723B193A-3CD1-F245-9292-D847DFA72006}"/>
                </a:ext>
              </a:extLst>
            </p:cNvPr>
            <p:cNvSpPr/>
            <p:nvPr/>
          </p:nvSpPr>
          <p:spPr>
            <a:xfrm>
              <a:off x="9104282" y="257658"/>
              <a:ext cx="2905278" cy="2866592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</p:grpSp>
      <p:sp>
        <p:nvSpPr>
          <p:cNvPr id="131" name="Rectangle 130">
            <a:extLst>
              <a:ext uri="{FF2B5EF4-FFF2-40B4-BE49-F238E27FC236}">
                <a16:creationId xmlns:a16="http://schemas.microsoft.com/office/drawing/2014/main" id="{4FC45B75-7CBE-0C4E-8EC1-BA1A2733D615}"/>
              </a:ext>
            </a:extLst>
          </p:cNvPr>
          <p:cNvSpPr/>
          <p:nvPr/>
        </p:nvSpPr>
        <p:spPr>
          <a:xfrm>
            <a:off x="1749250" y="2029801"/>
            <a:ext cx="3193522" cy="44190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37F5C9EF-5EFF-2245-B853-08517805A80A}"/>
                  </a:ext>
                </a:extLst>
              </p:cNvPr>
              <p:cNvSpPr/>
              <p:nvPr/>
            </p:nvSpPr>
            <p:spPr>
              <a:xfrm>
                <a:off x="707171" y="1896971"/>
                <a:ext cx="4316796" cy="7934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en-GB" sz="1798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sz="1798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1798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GB" sz="1798" i="1" smtClean="0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en-GB" sz="1798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en-GB" sz="1798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798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en-GB" sz="1798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798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GB" sz="1798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GB" sz="1798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798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sSubSup>
                            <m:sSubSupPr>
                              <m:ctrlPr>
                                <a:rPr lang="en-GB" sz="1798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798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GB" sz="1798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GB" sz="1798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p>
                          </m:sSubSup>
                          <m:d>
                            <m:dPr>
                              <m:ctrlPr>
                                <a:rPr lang="en-GB" sz="1798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798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𝑇𝑟𝑎𝑣𝑒𝑙</m:t>
                              </m:r>
                              <m:r>
                                <a:rPr lang="en-GB" sz="1798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sz="1798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sSubSup>
                            <m:sSubSupPr>
                              <m:ctrlPr>
                                <a:rPr lang="en-GB" sz="1798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798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GB" sz="1798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en-GB" sz="1798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GB" sz="1798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d>
                            <m:dPr>
                              <m:ctrlPr>
                                <a:rPr lang="en-GB" sz="1798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798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sSubSup>
                            <m:sSubSupPr>
                              <m:ctrlPr>
                                <a:rPr lang="en-GB" sz="1798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798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GB" sz="1798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GB" sz="1798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bSup>
                          <m:d>
                            <m:dPr>
                              <m:ctrlPr>
                                <a:rPr lang="en-GB" sz="1798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798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GB" sz="1798"/>
              </a:p>
            </p:txBody>
          </p:sp>
        </mc:Choice>
        <mc:Fallback xmlns=""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37F5C9EF-5EFF-2245-B853-08517805A8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171" y="1896971"/>
                <a:ext cx="4316796" cy="793493"/>
              </a:xfrm>
              <a:prstGeom prst="rect">
                <a:avLst/>
              </a:prstGeom>
              <a:blipFill>
                <a:blip r:embed="rId7"/>
                <a:stretch>
                  <a:fillRect l="-7625" t="-115625" b="-15781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8C3A59E3-B030-B842-BB43-9806A6C0DC0E}"/>
                  </a:ext>
                </a:extLst>
              </p:cNvPr>
              <p:cNvSpPr/>
              <p:nvPr/>
            </p:nvSpPr>
            <p:spPr>
              <a:xfrm>
                <a:off x="707171" y="2822030"/>
                <a:ext cx="2520348" cy="7934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en-GB" sz="1798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sz="1798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1798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GB" sz="1798" i="1" smtClean="0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en-GB" sz="1798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en-GB" sz="1798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798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sSup>
                            <m:sSupPr>
                              <m:ctrlPr>
                                <a:rPr lang="en-GB" sz="1798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798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en-GB" sz="1798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p>
                          </m:sSup>
                          <m:d>
                            <m:dPr>
                              <m:ctrlPr>
                                <a:rPr lang="en-GB" sz="1798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798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𝑇𝑟𝑎𝑣𝑒𝑙</m:t>
                              </m:r>
                              <m:r>
                                <a:rPr lang="en-GB" sz="1798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sz="1798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GB" sz="1798"/>
              </a:p>
            </p:txBody>
          </p:sp>
        </mc:Choice>
        <mc:Fallback xmlns="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8C3A59E3-B030-B842-BB43-9806A6C0DC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171" y="2822030"/>
                <a:ext cx="2520348" cy="793493"/>
              </a:xfrm>
              <a:prstGeom prst="rect">
                <a:avLst/>
              </a:prstGeom>
              <a:blipFill>
                <a:blip r:embed="rId8"/>
                <a:stretch>
                  <a:fillRect l="-13065" t="-115625" b="-1562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2" name="Group 91">
            <a:extLst>
              <a:ext uri="{FF2B5EF4-FFF2-40B4-BE49-F238E27FC236}">
                <a16:creationId xmlns:a16="http://schemas.microsoft.com/office/drawing/2014/main" id="{91378667-0F6F-3247-8A99-C6F66AE0B3EC}"/>
              </a:ext>
            </a:extLst>
          </p:cNvPr>
          <p:cNvGrpSpPr/>
          <p:nvPr/>
        </p:nvGrpSpPr>
        <p:grpSpPr>
          <a:xfrm>
            <a:off x="9254053" y="3615524"/>
            <a:ext cx="2423379" cy="1853641"/>
            <a:chOff x="5901425" y="2615881"/>
            <a:chExt cx="2425903" cy="1855572"/>
          </a:xfrm>
        </p:grpSpPr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4F28A522-E9E4-744D-9026-8200179868BC}"/>
                </a:ext>
              </a:extLst>
            </p:cNvPr>
            <p:cNvGrpSpPr/>
            <p:nvPr/>
          </p:nvGrpSpPr>
          <p:grpSpPr>
            <a:xfrm>
              <a:off x="5901425" y="2615881"/>
              <a:ext cx="2425903" cy="1855572"/>
              <a:chOff x="5863640" y="2615881"/>
              <a:chExt cx="2425903" cy="185557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1" name="TextBox 120">
                    <a:extLst>
                      <a:ext uri="{FF2B5EF4-FFF2-40B4-BE49-F238E27FC236}">
                        <a16:creationId xmlns:a16="http://schemas.microsoft.com/office/drawing/2014/main" id="{4326252E-971F-1D45-941E-AE917A2E1F55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798" i="1" smtClean="0">
                              <a:solidFill>
                                <a:schemeClr val="bg2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en-GB" sz="1798"/>
                  </a:p>
                </p:txBody>
              </p:sp>
            </mc:Choice>
            <mc:Fallback xmlns="">
              <p:sp>
                <p:nvSpPr>
                  <p:cNvPr id="121" name="TextBox 120">
                    <a:extLst>
                      <a:ext uri="{FF2B5EF4-FFF2-40B4-BE49-F238E27FC236}">
                        <a16:creationId xmlns:a16="http://schemas.microsoft.com/office/drawing/2014/main" id="{4326252E-971F-1D45-941E-AE917A2E1F5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CEA185EC-1C49-E740-86D0-365A89925A58}"/>
                  </a:ext>
                </a:extLst>
              </p:cNvPr>
              <p:cNvCxnSpPr>
                <a:cxnSpLocks/>
                <a:stCxn id="121" idx="5"/>
                <a:endCxn id="150" idx="1"/>
              </p:cNvCxnSpPr>
              <p:nvPr/>
            </p:nvCxnSpPr>
            <p:spPr>
              <a:xfrm>
                <a:off x="6693294" y="3970904"/>
                <a:ext cx="226213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042F8197-D888-DB4E-9CC2-ECC8335EF8CA}"/>
                  </a:ext>
                </a:extLst>
              </p:cNvPr>
              <p:cNvCxnSpPr>
                <a:cxnSpLocks/>
                <a:stCxn id="150" idx="0"/>
                <a:endCxn id="145" idx="4"/>
              </p:cNvCxnSpPr>
              <p:nvPr/>
            </p:nvCxnSpPr>
            <p:spPr>
              <a:xfrm flipV="1">
                <a:off x="6991507" y="3638434"/>
                <a:ext cx="173688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4" name="Group 133">
                <a:extLst>
                  <a:ext uri="{FF2B5EF4-FFF2-40B4-BE49-F238E27FC236}">
                    <a16:creationId xmlns:a16="http://schemas.microsoft.com/office/drawing/2014/main" id="{CE4F001C-2CD7-B54D-9AA2-C57978086189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902756"/>
                <a:chOff x="7061843" y="2615881"/>
                <a:chExt cx="963251" cy="902756"/>
              </a:xfrm>
            </p:grpSpPr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52C33972-EB96-D443-9DA6-0A464543FF93}"/>
                    </a:ext>
                  </a:extLst>
                </p:cNvPr>
                <p:cNvSpPr/>
                <p:nvPr/>
              </p:nvSpPr>
              <p:spPr>
                <a:xfrm>
                  <a:off x="7881094" y="337463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3" name="TextBox 152">
                      <a:extLst>
                        <a:ext uri="{FF2B5EF4-FFF2-40B4-BE49-F238E27FC236}">
                          <a16:creationId xmlns:a16="http://schemas.microsoft.com/office/drawing/2014/main" id="{5B598645-6907-DF4E-9376-8083AE1626D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250838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en-GB" sz="1399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GB" sz="1399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GB" sz="1399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GB" sz="1399" i="1" smtClean="0">
                                    <a:latin typeface="Cambria Math" panose="02040503050406030204" pitchFamily="18" charset="0"/>
                                  </a:rPr>
                                  <m:t>′′</m:t>
                                </m:r>
                              </m:sup>
                            </m:sSubSup>
                          </m:oMath>
                        </m:oMathPara>
                      </a14:m>
                      <a:endParaRPr lang="en-GB" sz="1399"/>
                    </a:p>
                  </p:txBody>
                </p:sp>
              </mc:Choice>
              <mc:Fallback xmlns="">
                <p:sp>
                  <p:nvSpPr>
                    <p:cNvPr id="153" name="TextBox 152">
                      <a:extLst>
                        <a:ext uri="{FF2B5EF4-FFF2-40B4-BE49-F238E27FC236}">
                          <a16:creationId xmlns:a16="http://schemas.microsoft.com/office/drawing/2014/main" id="{5B598645-6907-DF4E-9376-8083AE1626D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250838" cy="215444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 l="-2381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EE6F47D2-05A1-FF4C-8B77-2A4C61117985}"/>
                  </a:ext>
                </a:extLst>
              </p:cNvPr>
              <p:cNvGrpSpPr/>
              <p:nvPr/>
            </p:nvGrpSpPr>
            <p:grpSpPr>
              <a:xfrm>
                <a:off x="6704298" y="4112587"/>
                <a:ext cx="359209" cy="358866"/>
                <a:chOff x="6704298" y="4112587"/>
                <a:chExt cx="359209" cy="358866"/>
              </a:xfrm>
            </p:grpSpPr>
            <p:sp>
              <p:nvSpPr>
                <p:cNvPr id="150" name="Rectangle 149">
                  <a:extLst>
                    <a:ext uri="{FF2B5EF4-FFF2-40B4-BE49-F238E27FC236}">
                      <a16:creationId xmlns:a16="http://schemas.microsoft.com/office/drawing/2014/main" id="{DE07E57B-A9D6-FD4A-BA6B-9DC9432735F9}"/>
                    </a:ext>
                  </a:extLst>
                </p:cNvPr>
                <p:cNvSpPr/>
                <p:nvPr/>
              </p:nvSpPr>
              <p:spPr>
                <a:xfrm>
                  <a:off x="6919507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1" name="TextBox 150">
                      <a:extLst>
                        <a:ext uri="{FF2B5EF4-FFF2-40B4-BE49-F238E27FC236}">
                          <a16:creationId xmlns:a16="http://schemas.microsoft.com/office/drawing/2014/main" id="{BB6BBB2E-5B4E-2E4D-998A-244C026A0CB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04298" y="4256009"/>
                      <a:ext cx="232371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en-GB" sz="1399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GB" sz="1399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GB" sz="1399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GB" sz="1399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p>
                            </m:sSubSup>
                          </m:oMath>
                        </m:oMathPara>
                      </a14:m>
                      <a:endParaRPr lang="en-GB" sz="1399"/>
                    </a:p>
                  </p:txBody>
                </p:sp>
              </mc:Choice>
              <mc:Fallback xmlns="">
                <p:sp>
                  <p:nvSpPr>
                    <p:cNvPr id="151" name="TextBox 150">
                      <a:extLst>
                        <a:ext uri="{FF2B5EF4-FFF2-40B4-BE49-F238E27FC236}">
                          <a16:creationId xmlns:a16="http://schemas.microsoft.com/office/drawing/2014/main" id="{BB6BBB2E-5B4E-2E4D-998A-244C026A0CB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04298" y="4256009"/>
                      <a:ext cx="232371" cy="215444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 l="-26316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7E321354-33F8-4A41-BDD6-B01C19DD07AF}"/>
                  </a:ext>
                </a:extLst>
              </p:cNvPr>
              <p:cNvCxnSpPr>
                <a:cxnSpLocks/>
                <a:stCxn id="145" idx="0"/>
                <a:endCxn id="148" idx="2"/>
              </p:cNvCxnSpPr>
              <p:nvPr/>
            </p:nvCxnSpPr>
            <p:spPr>
              <a:xfrm flipV="1">
                <a:off x="7165195" y="3016120"/>
                <a:ext cx="0" cy="232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8C5FB9DE-DCD8-294C-A9C3-AE7972C7A9DD}"/>
                  </a:ext>
                </a:extLst>
              </p:cNvPr>
              <p:cNvCxnSpPr>
                <a:cxnSpLocks/>
                <a:stCxn id="145" idx="4"/>
                <a:endCxn id="146" idx="0"/>
              </p:cNvCxnSpPr>
              <p:nvPr/>
            </p:nvCxnSpPr>
            <p:spPr>
              <a:xfrm>
                <a:off x="7165195" y="3638434"/>
                <a:ext cx="148650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1" name="Group 140">
                <a:extLst>
                  <a:ext uri="{FF2B5EF4-FFF2-40B4-BE49-F238E27FC236}">
                    <a16:creationId xmlns:a16="http://schemas.microsoft.com/office/drawing/2014/main" id="{DFCA8C09-44B1-184C-9ECD-DB8A238FF130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196348" cy="676957"/>
                <a:chOff x="7093195" y="2872120"/>
                <a:chExt cx="1196348" cy="676957"/>
              </a:xfrm>
            </p:grpSpPr>
            <p:sp>
              <p:nvSpPr>
                <p:cNvPr id="148" name="Rectangle 147">
                  <a:extLst>
                    <a:ext uri="{FF2B5EF4-FFF2-40B4-BE49-F238E27FC236}">
                      <a16:creationId xmlns:a16="http://schemas.microsoft.com/office/drawing/2014/main" id="{B5138A28-43BE-DF46-ADDD-36B5C33119D7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9" name="TextBox 148">
                      <a:extLst>
                        <a:ext uri="{FF2B5EF4-FFF2-40B4-BE49-F238E27FC236}">
                          <a16:creationId xmlns:a16="http://schemas.microsoft.com/office/drawing/2014/main" id="{76A68DE8-2D44-C14F-903B-2975B830F84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GB" sz="1399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399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GB" sz="1399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399"/>
                    </a:p>
                  </p:txBody>
                </p:sp>
              </mc:Choice>
              <mc:Fallback xmlns="">
                <p:sp>
                  <p:nvSpPr>
                    <p:cNvPr id="149" name="TextBox 148">
                      <a:extLst>
                        <a:ext uri="{FF2B5EF4-FFF2-40B4-BE49-F238E27FC236}">
                          <a16:creationId xmlns:a16="http://schemas.microsoft.com/office/drawing/2014/main" id="{76A68DE8-2D44-C14F-903B-2975B830F84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 l="-2500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D91BEDCC-7C6E-C241-A3A6-987325CEB56F}"/>
                  </a:ext>
                </a:extLst>
              </p:cNvPr>
              <p:cNvGrpSpPr/>
              <p:nvPr/>
            </p:nvGrpSpPr>
            <p:grpSpPr>
              <a:xfrm>
                <a:off x="7241845" y="4112587"/>
                <a:ext cx="435998" cy="358866"/>
                <a:chOff x="7241845" y="4112587"/>
                <a:chExt cx="435998" cy="358866"/>
              </a:xfrm>
            </p:grpSpPr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482CE1B1-E1C8-D24A-96E5-2BAB2723E634}"/>
                    </a:ext>
                  </a:extLst>
                </p:cNvPr>
                <p:cNvSpPr/>
                <p:nvPr/>
              </p:nvSpPr>
              <p:spPr>
                <a:xfrm>
                  <a:off x="7241845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7" name="TextBox 146">
                      <a:extLst>
                        <a:ext uri="{FF2B5EF4-FFF2-40B4-BE49-F238E27FC236}">
                          <a16:creationId xmlns:a16="http://schemas.microsoft.com/office/drawing/2014/main" id="{16C60A58-B1EA-1843-A6C9-5A53C9159AD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02960" y="4256009"/>
                      <a:ext cx="274883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en-GB" sz="1399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GB" sz="1399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GB" sz="1399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  <m:sup>
                                <m:r>
                                  <a:rPr lang="en-GB" sz="1399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GB" sz="1399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</m:oMath>
                        </m:oMathPara>
                      </a14:m>
                      <a:endParaRPr lang="en-GB" sz="1399"/>
                    </a:p>
                  </p:txBody>
                </p:sp>
              </mc:Choice>
              <mc:Fallback xmlns="">
                <p:sp>
                  <p:nvSpPr>
                    <p:cNvPr id="147" name="TextBox 146">
                      <a:extLst>
                        <a:ext uri="{FF2B5EF4-FFF2-40B4-BE49-F238E27FC236}">
                          <a16:creationId xmlns:a16="http://schemas.microsoft.com/office/drawing/2014/main" id="{16C60A58-B1EA-1843-A6C9-5A53C9159AD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02960" y="4256009"/>
                      <a:ext cx="274883" cy="215444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 l="-22727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5" name="TextBox 144">
                    <a:extLst>
                      <a:ext uri="{FF2B5EF4-FFF2-40B4-BE49-F238E27FC236}">
                        <a16:creationId xmlns:a16="http://schemas.microsoft.com/office/drawing/2014/main" id="{97AE397B-9C87-CB45-B257-CD275E2CD3BF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798" i="1" smtClean="0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sz="1798"/>
                  </a:p>
                </p:txBody>
              </p:sp>
            </mc:Choice>
            <mc:Fallback xmlns="">
              <p:sp>
                <p:nvSpPr>
                  <p:cNvPr id="145" name="TextBox 144">
                    <a:extLst>
                      <a:ext uri="{FF2B5EF4-FFF2-40B4-BE49-F238E27FC236}">
                        <a16:creationId xmlns:a16="http://schemas.microsoft.com/office/drawing/2014/main" id="{97AE397B-9C87-CB45-B257-CD275E2CD3B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blipFill>
                    <a:blip r:embed="rId14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676D6AA9-A111-2C45-A9A5-2E9E74DAB7BC}"/>
                </a:ext>
              </a:extLst>
            </p:cNvPr>
            <p:cNvCxnSpPr>
              <a:cxnSpLocks/>
              <a:stCxn id="145" idx="6"/>
              <a:endCxn id="152" idx="1"/>
            </p:cNvCxnSpPr>
            <p:nvPr/>
          </p:nvCxnSpPr>
          <p:spPr>
            <a:xfrm>
              <a:off x="7688980" y="3443678"/>
              <a:ext cx="229899" cy="29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1" name="Table 70">
                <a:extLst>
                  <a:ext uri="{FF2B5EF4-FFF2-40B4-BE49-F238E27FC236}">
                    <a16:creationId xmlns:a16="http://schemas.microsoft.com/office/drawing/2014/main" id="{11A739AD-9029-E747-BA9E-45A47D67822C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4771499" y="3968506"/>
              <a:ext cx="916493" cy="916068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34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58148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4483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′′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18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17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1" name="Table 70">
                <a:extLst>
                  <a:ext uri="{FF2B5EF4-FFF2-40B4-BE49-F238E27FC236}">
                    <a16:creationId xmlns:a16="http://schemas.microsoft.com/office/drawing/2014/main" id="{11A739AD-9029-E747-BA9E-45A47D67822C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4771499" y="3968506"/>
              <a:ext cx="916493" cy="916068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34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58148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470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5"/>
                          <a:stretch>
                            <a:fillRect l="-2273" t="-4167" r="-68182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5"/>
                          <a:stretch>
                            <a:fillRect l="-155172" t="-4167" r="-3448" b="-2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5"/>
                          <a:stretch>
                            <a:fillRect l="-2273" t="-100000" r="-68182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5"/>
                          <a:stretch>
                            <a:fillRect l="-155172" t="-100000" r="-3448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5"/>
                          <a:stretch>
                            <a:fillRect l="-2273" t="-208333" r="-6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5"/>
                          <a:stretch>
                            <a:fillRect l="-155172" t="-208333" r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2" name="Table 71">
                <a:extLst>
                  <a:ext uri="{FF2B5EF4-FFF2-40B4-BE49-F238E27FC236}">
                    <a16:creationId xmlns:a16="http://schemas.microsoft.com/office/drawing/2014/main" id="{EC99E86B-F481-3648-998C-9811C60204A4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2417939" y="3964498"/>
              <a:ext cx="984304" cy="916068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34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595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4483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50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2" name="Table 71">
                <a:extLst>
                  <a:ext uri="{FF2B5EF4-FFF2-40B4-BE49-F238E27FC236}">
                    <a16:creationId xmlns:a16="http://schemas.microsoft.com/office/drawing/2014/main" id="{EC99E86B-F481-3648-998C-9811C60204A4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2417939" y="3964498"/>
              <a:ext cx="984304" cy="916068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34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595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470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6"/>
                          <a:stretch>
                            <a:fillRect l="-2273" t="-4167" r="-79545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6"/>
                          <a:stretch>
                            <a:fillRect l="-132353" t="-4167" r="-2941" b="-2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6"/>
                          <a:stretch>
                            <a:fillRect l="-2273" t="-100000" r="-79545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6"/>
                          <a:stretch>
                            <a:fillRect l="-132353" t="-100000" r="-2941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6"/>
                          <a:stretch>
                            <a:fillRect l="-2273" t="-208333" r="-79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6"/>
                          <a:stretch>
                            <a:fillRect l="-132353" t="-208333" r="-29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3" name="Table 72">
                <a:extLst>
                  <a:ext uri="{FF2B5EF4-FFF2-40B4-BE49-F238E27FC236}">
                    <a16:creationId xmlns:a16="http://schemas.microsoft.com/office/drawing/2014/main" id="{02FEF304-93EB-3748-A1D0-1FC59600BC11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5930738" y="3973825"/>
              <a:ext cx="3291205" cy="1527432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6631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34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06655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4483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24∙50∙5∙18=108.000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6∙1∙8∙17=816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8∙50∙5∙18=36.000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2∙1∙8∙17=272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3" name="Table 72">
                <a:extLst>
                  <a:ext uri="{FF2B5EF4-FFF2-40B4-BE49-F238E27FC236}">
                    <a16:creationId xmlns:a16="http://schemas.microsoft.com/office/drawing/2014/main" id="{02FEF304-93EB-3748-A1D0-1FC59600BC11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5930738" y="3973825"/>
              <a:ext cx="3291205" cy="1527432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6631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34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06655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470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7"/>
                          <a:stretch>
                            <a:fillRect r="-392453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7"/>
                          <a:stretch>
                            <a:fillRect l="-120455" r="-372727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7"/>
                          <a:stretch>
                            <a:fillRect l="-59146" b="-4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7"/>
                          <a:stretch>
                            <a:fillRect t="-96000" r="-392453" b="-2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7"/>
                          <a:stretch>
                            <a:fillRect l="-120455" t="-96000" r="-372727" b="-2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7"/>
                          <a:stretch>
                            <a:fillRect l="-59146" t="-96000" b="-29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7"/>
                          <a:stretch>
                            <a:fillRect t="-204167" r="-392453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7"/>
                          <a:stretch>
                            <a:fillRect l="-120455" t="-204167" r="-372727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7"/>
                          <a:stretch>
                            <a:fillRect l="-59146" t="-204167" b="-2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7"/>
                          <a:stretch>
                            <a:fillRect t="-292000" r="-392453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7"/>
                          <a:stretch>
                            <a:fillRect l="-120455" t="-292000" r="-372727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7"/>
                          <a:stretch>
                            <a:fillRect l="-59146" t="-292000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7"/>
                          <a:stretch>
                            <a:fillRect t="-408333" r="-39245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7"/>
                          <a:stretch>
                            <a:fillRect l="-120455" t="-408333" r="-372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7"/>
                          <a:stretch>
                            <a:fillRect l="-59146" t="-4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6" name="Table 85">
                <a:extLst>
                  <a:ext uri="{FF2B5EF4-FFF2-40B4-BE49-F238E27FC236}">
                    <a16:creationId xmlns:a16="http://schemas.microsoft.com/office/drawing/2014/main" id="{D596E546-B1AC-9E4F-8B04-C749A46BA109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3642493" y="3970386"/>
              <a:ext cx="891754" cy="917046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34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3340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3698916637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32481641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6" name="Table 85">
                <a:extLst>
                  <a:ext uri="{FF2B5EF4-FFF2-40B4-BE49-F238E27FC236}">
                    <a16:creationId xmlns:a16="http://schemas.microsoft.com/office/drawing/2014/main" id="{D596E546-B1AC-9E4F-8B04-C749A46BA109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3642493" y="3970386"/>
              <a:ext cx="891754" cy="917046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34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3340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8"/>
                          <a:stretch>
                            <a:fillRect r="-60000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8"/>
                          <a:stretch>
                            <a:fillRect l="-166667" b="-2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8"/>
                          <a:stretch>
                            <a:fillRect t="-96000" r="-60000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8"/>
                          <a:stretch>
                            <a:fillRect l="-166667" t="-96000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98916637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8"/>
                          <a:stretch>
                            <a:fillRect t="-204167" r="-6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8"/>
                          <a:stretch>
                            <a:fillRect l="-166667" t="-2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816410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7" name="Table 86">
                <a:extLst>
                  <a:ext uri="{FF2B5EF4-FFF2-40B4-BE49-F238E27FC236}">
                    <a16:creationId xmlns:a16="http://schemas.microsoft.com/office/drawing/2014/main" id="{7294CE39-3AC1-DC4B-9A03-E36F34A2343C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627939" y="3972626"/>
              <a:ext cx="1558064" cy="152841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6631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34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3340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24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7" name="Table 86">
                <a:extLst>
                  <a:ext uri="{FF2B5EF4-FFF2-40B4-BE49-F238E27FC236}">
                    <a16:creationId xmlns:a16="http://schemas.microsoft.com/office/drawing/2014/main" id="{7294CE39-3AC1-DC4B-9A03-E36F34A2343C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627939" y="3972626"/>
              <a:ext cx="1558064" cy="152841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6631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34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3340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9"/>
                          <a:stretch>
                            <a:fillRect l="-1887" r="-133962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9"/>
                          <a:stretch>
                            <a:fillRect l="-122727" r="-61364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9"/>
                          <a:stretch>
                            <a:fillRect l="-362963" b="-4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9"/>
                          <a:stretch>
                            <a:fillRect l="-1887" t="-96000" r="-133962" b="-2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9"/>
                          <a:stretch>
                            <a:fillRect l="-122727" t="-96000" r="-61364" b="-2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9"/>
                          <a:stretch>
                            <a:fillRect l="-362963" t="-96000" b="-29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9"/>
                          <a:stretch>
                            <a:fillRect l="-1887" t="-204167" r="-133962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9"/>
                          <a:stretch>
                            <a:fillRect l="-122727" t="-204167" r="-61364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9"/>
                          <a:stretch>
                            <a:fillRect l="-362963" t="-204167" b="-2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9"/>
                          <a:stretch>
                            <a:fillRect l="-1887" t="-292000" r="-133962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9"/>
                          <a:stretch>
                            <a:fillRect l="-122727" t="-292000" r="-61364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9"/>
                          <a:stretch>
                            <a:fillRect l="-362963" t="-292000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9"/>
                          <a:stretch>
                            <a:fillRect l="-1887" t="-408333" r="-1339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9"/>
                          <a:stretch>
                            <a:fillRect l="-122727" t="-408333" r="-613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9"/>
                          <a:stretch>
                            <a:fillRect l="-362963" t="-4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58691A51-3759-004C-943B-C0BBDC16E763}"/>
              </a:ext>
            </a:extLst>
          </p:cNvPr>
          <p:cNvCxnSpPr>
            <a:cxnSpLocks/>
          </p:cNvCxnSpPr>
          <p:nvPr/>
        </p:nvCxnSpPr>
        <p:spPr>
          <a:xfrm>
            <a:off x="3406738" y="4426085"/>
            <a:ext cx="239810" cy="1399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337D77FA-9FAA-BC47-B51D-E739256884DB}"/>
              </a:ext>
            </a:extLst>
          </p:cNvPr>
          <p:cNvSpPr/>
          <p:nvPr/>
        </p:nvSpPr>
        <p:spPr>
          <a:xfrm>
            <a:off x="633791" y="4262999"/>
            <a:ext cx="1562483" cy="32757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D41F8F56-0827-2747-A12C-127083CD05AC}"/>
              </a:ext>
            </a:extLst>
          </p:cNvPr>
          <p:cNvSpPr/>
          <p:nvPr/>
        </p:nvSpPr>
        <p:spPr>
          <a:xfrm>
            <a:off x="2421371" y="4262999"/>
            <a:ext cx="532707" cy="327571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CF9C119-2BAB-9D4C-8A72-31D6D197A7B2}"/>
              </a:ext>
            </a:extLst>
          </p:cNvPr>
          <p:cNvCxnSpPr>
            <a:cxnSpLocks/>
          </p:cNvCxnSpPr>
          <p:nvPr/>
        </p:nvCxnSpPr>
        <p:spPr>
          <a:xfrm>
            <a:off x="2196273" y="4426785"/>
            <a:ext cx="225098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id="{D61C0937-D380-1749-AB21-81FF9E2F57FE}"/>
              </a:ext>
            </a:extLst>
          </p:cNvPr>
          <p:cNvSpPr/>
          <p:nvPr/>
        </p:nvSpPr>
        <p:spPr>
          <a:xfrm>
            <a:off x="3646549" y="4262999"/>
            <a:ext cx="887699" cy="32757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88A20E7C-74ED-114B-A3E4-034402C2A6DD}"/>
              </a:ext>
            </a:extLst>
          </p:cNvPr>
          <p:cNvSpPr/>
          <p:nvPr/>
        </p:nvSpPr>
        <p:spPr>
          <a:xfrm>
            <a:off x="1283118" y="4262999"/>
            <a:ext cx="539438" cy="327571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7AC075AB-BCA0-0042-A011-4318E963B777}"/>
              </a:ext>
            </a:extLst>
          </p:cNvPr>
          <p:cNvSpPr/>
          <p:nvPr/>
        </p:nvSpPr>
        <p:spPr>
          <a:xfrm>
            <a:off x="3646548" y="4262999"/>
            <a:ext cx="511049" cy="327571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177A21BD-2C97-FF40-8D8C-FA3D97BCB2C2}"/>
              </a:ext>
            </a:extLst>
          </p:cNvPr>
          <p:cNvSpPr/>
          <p:nvPr/>
        </p:nvSpPr>
        <p:spPr>
          <a:xfrm>
            <a:off x="2421371" y="4262999"/>
            <a:ext cx="985368" cy="32757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/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E9A906C9-2870-344E-914C-104B4B25A8C2}"/>
              </a:ext>
            </a:extLst>
          </p:cNvPr>
          <p:cNvCxnSpPr>
            <a:cxnSpLocks/>
          </p:cNvCxnSpPr>
          <p:nvPr/>
        </p:nvCxnSpPr>
        <p:spPr>
          <a:xfrm>
            <a:off x="3402244" y="4424603"/>
            <a:ext cx="244304" cy="4363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82">
            <a:extLst>
              <a:ext uri="{FF2B5EF4-FFF2-40B4-BE49-F238E27FC236}">
                <a16:creationId xmlns:a16="http://schemas.microsoft.com/office/drawing/2014/main" id="{8408E5C2-232F-0142-88D5-3257936F3C68}"/>
              </a:ext>
            </a:extLst>
          </p:cNvPr>
          <p:cNvSpPr/>
          <p:nvPr/>
        </p:nvSpPr>
        <p:spPr>
          <a:xfrm>
            <a:off x="5927981" y="4268318"/>
            <a:ext cx="3293962" cy="32757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534D2288-06CD-D443-AC2E-97188F439B16}"/>
              </a:ext>
            </a:extLst>
          </p:cNvPr>
          <p:cNvSpPr/>
          <p:nvPr/>
        </p:nvSpPr>
        <p:spPr>
          <a:xfrm>
            <a:off x="6598548" y="4268318"/>
            <a:ext cx="511049" cy="327571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/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DBC0155E-6EBC-644C-BAD6-67CEF543BA83}"/>
              </a:ext>
            </a:extLst>
          </p:cNvPr>
          <p:cNvCxnSpPr>
            <a:cxnSpLocks/>
            <a:stCxn id="89" idx="3"/>
            <a:endCxn id="83" idx="1"/>
          </p:cNvCxnSpPr>
          <p:nvPr/>
        </p:nvCxnSpPr>
        <p:spPr>
          <a:xfrm>
            <a:off x="5675999" y="4426785"/>
            <a:ext cx="251982" cy="5318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Rectangle 88">
            <a:extLst>
              <a:ext uri="{FF2B5EF4-FFF2-40B4-BE49-F238E27FC236}">
                <a16:creationId xmlns:a16="http://schemas.microsoft.com/office/drawing/2014/main" id="{A940B65C-E586-3446-95C9-FAB3ADFACFCC}"/>
              </a:ext>
            </a:extLst>
          </p:cNvPr>
          <p:cNvSpPr/>
          <p:nvPr/>
        </p:nvSpPr>
        <p:spPr>
          <a:xfrm>
            <a:off x="4788300" y="4262999"/>
            <a:ext cx="887699" cy="32757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08D2CC98-743C-5446-BDC8-6459C95A3C07}"/>
              </a:ext>
            </a:extLst>
          </p:cNvPr>
          <p:cNvSpPr/>
          <p:nvPr/>
        </p:nvSpPr>
        <p:spPr>
          <a:xfrm>
            <a:off x="4788300" y="4262999"/>
            <a:ext cx="511049" cy="327571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/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99D6D9DA-9582-A249-8116-E8A41E4A11C8}"/>
              </a:ext>
            </a:extLst>
          </p:cNvPr>
          <p:cNvCxnSpPr>
            <a:cxnSpLocks/>
            <a:stCxn id="78" idx="3"/>
            <a:endCxn id="90" idx="1"/>
          </p:cNvCxnSpPr>
          <p:nvPr/>
        </p:nvCxnSpPr>
        <p:spPr>
          <a:xfrm>
            <a:off x="4534248" y="4426785"/>
            <a:ext cx="254051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7A6715-414A-AC48-AAA8-D31D217E7FF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PGMs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98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animBg="1"/>
      <p:bldP spid="91" grpId="0"/>
      <p:bldP spid="75" grpId="0" animBg="1"/>
      <p:bldP spid="76" grpId="0" animBg="1"/>
      <p:bldP spid="78" grpId="0" animBg="1"/>
      <p:bldP spid="79" grpId="0" animBg="1"/>
      <p:bldP spid="80" grpId="0" animBg="1"/>
      <p:bldP spid="81" grpId="0" animBg="1"/>
      <p:bldP spid="83" grpId="0" animBg="1"/>
      <p:bldP spid="85" grpId="0" animBg="1"/>
      <p:bldP spid="89" grpId="0" animBg="1"/>
      <p:bldP spid="90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C110B-F496-E643-8BA2-1D1DE1CBA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VE with Evidence: Example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B5EE6-83DC-0148-815C-F756815509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A74EA6-7322-F545-974A-815B9CCBB1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en-GB" sz="1598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62</a:t>
            </a:fld>
            <a:r>
              <a:rPr lang="en-GB"/>
              <a:t> </a:t>
            </a:r>
            <a:endParaRPr lang="en-GB" sz="1399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E9A7548-B650-AE4D-911C-ED7758C7126D}"/>
                  </a:ext>
                </a:extLst>
              </p:cNvPr>
              <p:cNvSpPr/>
              <p:nvPr/>
            </p:nvSpPr>
            <p:spPr>
              <a:xfrm>
                <a:off x="359625" y="1482225"/>
                <a:ext cx="1862096" cy="3686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798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GB" sz="1798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798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𝑇𝑟𝑎𝑣𝑒𝑙</m:t>
                          </m:r>
                          <m:r>
                            <a:rPr lang="en-GB" sz="1798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 | </m:t>
                          </m:r>
                          <m:r>
                            <a:rPr lang="en-GB" sz="1798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𝑠𝑖𝑐𝑘</m:t>
                          </m:r>
                        </m:e>
                      </m:d>
                    </m:oMath>
                  </m:oMathPara>
                </a14:m>
                <a:endParaRPr lang="en-GB" sz="1798"/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E9A7548-B650-AE4D-911C-ED7758C712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625" y="1482225"/>
                <a:ext cx="1862096" cy="368628"/>
              </a:xfrm>
              <a:prstGeom prst="rect">
                <a:avLst/>
              </a:prstGeom>
              <a:blipFill>
                <a:blip r:embed="rId2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5B55F67-C9C7-D84A-A622-2F717359A678}"/>
                  </a:ext>
                </a:extLst>
              </p:cNvPr>
              <p:cNvSpPr txBox="1"/>
              <p:nvPr/>
            </p:nvSpPr>
            <p:spPr>
              <a:xfrm>
                <a:off x="3890547" y="6297726"/>
                <a:ext cx="4410204" cy="3074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399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GB" sz="1399" i="1" smtClean="0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en-GB" sz="1399" i="1" smtClean="0"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en-GB" sz="1399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1399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GB" sz="1399" i="1" smtClean="0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en-GB" sz="1399" i="1" smtClean="0">
                          <a:latin typeface="Cambria Math" panose="02040503050406030204" pitchFamily="18" charset="0"/>
                        </a:rPr>
                        <m:t>𝑁𝑎𝑡𝐷𝑖𝑠</m:t>
                      </m:r>
                      <m:r>
                        <a:rPr lang="en-GB" sz="1399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1399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GB" sz="1399" i="1" smtClean="0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en-GB" sz="1399" i="1" smtClean="0">
                          <a:latin typeface="Cambria Math" panose="02040503050406030204" pitchFamily="18" charset="0"/>
                        </a:rPr>
                        <m:t>𝐴𝑟𝑡𝑖𝑓</m:t>
                      </m:r>
                      <m:r>
                        <a:rPr lang="en-GB" sz="1399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1399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GB" sz="1399" i="1" smtClean="0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en-GB" sz="1399" i="1" smtClean="0">
                          <a:latin typeface="Cambria Math" panose="02040503050406030204" pitchFamily="18" charset="0"/>
                        </a:rPr>
                        <m:t>𝑆𝑖𝑐𝑘</m:t>
                      </m:r>
                      <m:r>
                        <a:rPr lang="en-GB" sz="1399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1399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GB" sz="1399" i="1" smtClean="0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en-GB" sz="1399" i="1" smtClean="0">
                          <a:latin typeface="Cambria Math" panose="02040503050406030204" pitchFamily="18" charset="0"/>
                        </a:rPr>
                        <m:t>𝑇𝑟𝑒𝑎𝑡</m:t>
                      </m:r>
                    </m:oMath>
                  </m:oMathPara>
                </a14:m>
                <a:endParaRPr lang="en-GB" sz="1399" i="1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5B55F67-C9C7-D84A-A622-2F717359A6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0547" y="6297726"/>
                <a:ext cx="4410204" cy="307457"/>
              </a:xfrm>
              <a:prstGeom prst="rect">
                <a:avLst/>
              </a:prstGeom>
              <a:blipFill>
                <a:blip r:embed="rId3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8" name="Group 57">
            <a:extLst>
              <a:ext uri="{FF2B5EF4-FFF2-40B4-BE49-F238E27FC236}">
                <a16:creationId xmlns:a16="http://schemas.microsoft.com/office/drawing/2014/main" id="{59EA68D0-ABCD-4543-B503-828C9D9EC10E}"/>
              </a:ext>
            </a:extLst>
          </p:cNvPr>
          <p:cNvGrpSpPr/>
          <p:nvPr/>
        </p:nvGrpSpPr>
        <p:grpSpPr>
          <a:xfrm>
            <a:off x="9094808" y="260958"/>
            <a:ext cx="2902255" cy="2863609"/>
            <a:chOff x="9104282" y="257658"/>
            <a:chExt cx="2905278" cy="2866592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4D2400EB-1C26-4947-81FA-C60EC2ABB6BA}"/>
                </a:ext>
              </a:extLst>
            </p:cNvPr>
            <p:cNvGrpSpPr/>
            <p:nvPr/>
          </p:nvGrpSpPr>
          <p:grpSpPr>
            <a:xfrm>
              <a:off x="9263692" y="1757573"/>
              <a:ext cx="1373555" cy="842275"/>
              <a:chOff x="5863640" y="3638434"/>
              <a:chExt cx="1373555" cy="84227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6" name="TextBox 65">
                    <a:extLst>
                      <a:ext uri="{FF2B5EF4-FFF2-40B4-BE49-F238E27FC236}">
                        <a16:creationId xmlns:a16="http://schemas.microsoft.com/office/drawing/2014/main" id="{630927C6-BF99-BE4B-995E-3D2B7675839B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798" i="1" smtClean="0">
                              <a:solidFill>
                                <a:schemeClr val="bg2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en-GB" sz="1798"/>
                  </a:p>
                </p:txBody>
              </p:sp>
            </mc:Choice>
            <mc:Fallback xmlns="">
              <p:sp>
                <p:nvSpPr>
                  <p:cNvPr id="66" name="TextBox 65">
                    <a:extLst>
                      <a:ext uri="{FF2B5EF4-FFF2-40B4-BE49-F238E27FC236}">
                        <a16:creationId xmlns:a16="http://schemas.microsoft.com/office/drawing/2014/main" id="{630927C6-BF99-BE4B-995E-3D2B7675839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E0178567-44DC-D745-9D30-757FAD3D6796}"/>
                  </a:ext>
                </a:extLst>
              </p:cNvPr>
              <p:cNvCxnSpPr>
                <a:cxnSpLocks/>
                <a:stCxn id="66" idx="5"/>
                <a:endCxn id="115" idx="1"/>
              </p:cNvCxnSpPr>
              <p:nvPr/>
            </p:nvCxnSpPr>
            <p:spPr>
              <a:xfrm>
                <a:off x="6693294" y="3970904"/>
                <a:ext cx="399901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42FE60E6-49FA-1140-92F7-2CD6B94AD088}"/>
                  </a:ext>
                </a:extLst>
              </p:cNvPr>
              <p:cNvGrpSpPr/>
              <p:nvPr/>
            </p:nvGrpSpPr>
            <p:grpSpPr>
              <a:xfrm>
                <a:off x="6875321" y="4112587"/>
                <a:ext cx="361874" cy="368122"/>
                <a:chOff x="6875321" y="4112587"/>
                <a:chExt cx="361874" cy="368122"/>
              </a:xfrm>
            </p:grpSpPr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5F8F5D6C-54A8-AE46-A624-14113A62A3A4}"/>
                    </a:ext>
                  </a:extLst>
                </p:cNvPr>
                <p:cNvSpPr/>
                <p:nvPr/>
              </p:nvSpPr>
              <p:spPr>
                <a:xfrm>
                  <a:off x="7093195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6" name="TextBox 115">
                      <a:extLst>
                        <a:ext uri="{FF2B5EF4-FFF2-40B4-BE49-F238E27FC236}">
                          <a16:creationId xmlns:a16="http://schemas.microsoft.com/office/drawing/2014/main" id="{73148034-2000-D740-8DBB-3E0052465FB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875321" y="4265265"/>
                      <a:ext cx="27263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GB" sz="1399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1399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p>
                                <m:r>
                                  <a:rPr lang="en-GB" sz="1399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GB" sz="1399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oMath>
                        </m:oMathPara>
                      </a14:m>
                      <a:endParaRPr lang="en-GB" sz="1399"/>
                    </a:p>
                  </p:txBody>
                </p:sp>
              </mc:Choice>
              <mc:Fallback xmlns="">
                <p:sp>
                  <p:nvSpPr>
                    <p:cNvPr id="116" name="TextBox 115">
                      <a:extLst>
                        <a:ext uri="{FF2B5EF4-FFF2-40B4-BE49-F238E27FC236}">
                          <a16:creationId xmlns:a16="http://schemas.microsoft.com/office/drawing/2014/main" id="{73148034-2000-D740-8DBB-3E0052465FB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875321" y="4265265"/>
                      <a:ext cx="272639" cy="215444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17391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723B193A-3CD1-F245-9292-D847DFA72006}"/>
                </a:ext>
              </a:extLst>
            </p:cNvPr>
            <p:cNvSpPr/>
            <p:nvPr/>
          </p:nvSpPr>
          <p:spPr>
            <a:xfrm>
              <a:off x="9104282" y="257658"/>
              <a:ext cx="2905278" cy="2866592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</p:grpSp>
      <p:sp>
        <p:nvSpPr>
          <p:cNvPr id="131" name="Rectangle 130">
            <a:extLst>
              <a:ext uri="{FF2B5EF4-FFF2-40B4-BE49-F238E27FC236}">
                <a16:creationId xmlns:a16="http://schemas.microsoft.com/office/drawing/2014/main" id="{4FC45B75-7CBE-0C4E-8EC1-BA1A2733D615}"/>
              </a:ext>
            </a:extLst>
          </p:cNvPr>
          <p:cNvSpPr/>
          <p:nvPr/>
        </p:nvSpPr>
        <p:spPr>
          <a:xfrm>
            <a:off x="1014944" y="1974960"/>
            <a:ext cx="2121229" cy="730739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8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37F5C9EF-5EFF-2245-B853-08517805A80A}"/>
                  </a:ext>
                </a:extLst>
              </p:cNvPr>
              <p:cNvSpPr/>
              <p:nvPr/>
            </p:nvSpPr>
            <p:spPr>
              <a:xfrm>
                <a:off x="707171" y="1896971"/>
                <a:ext cx="2520200" cy="7934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en-GB" sz="1798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sz="1798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1798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GB" sz="1798" i="1" smtClean="0">
                              <a:latin typeface="Cambria Math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en-GB" sz="1798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Val</m:t>
                          </m:r>
                          <m:d>
                            <m:dPr>
                              <m:ctrlPr>
                                <a:rPr lang="en-GB" sz="1798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798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sub>
                        <m:sup/>
                        <m:e>
                          <m:sSup>
                            <m:sSupPr>
                              <m:ctrlPr>
                                <a:rPr lang="en-GB" sz="1798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798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en-GB" sz="1798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p>
                          </m:sSup>
                          <m:d>
                            <m:dPr>
                              <m:ctrlPr>
                                <a:rPr lang="en-GB" sz="1798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798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𝑇𝑟𝑎𝑣𝑒𝑙</m:t>
                              </m:r>
                              <m:r>
                                <a:rPr lang="en-GB" sz="1798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sz="1798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GB" sz="1798"/>
              </a:p>
            </p:txBody>
          </p:sp>
        </mc:Choice>
        <mc:Fallback xmlns=""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37F5C9EF-5EFF-2245-B853-08517805A8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171" y="1896971"/>
                <a:ext cx="2520200" cy="793493"/>
              </a:xfrm>
              <a:prstGeom prst="rect">
                <a:avLst/>
              </a:prstGeom>
              <a:blipFill>
                <a:blip r:embed="rId6"/>
                <a:stretch>
                  <a:fillRect l="-13065" t="-115625" b="-15781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8C3A59E3-B030-B842-BB43-9806A6C0DC0E}"/>
                  </a:ext>
                </a:extLst>
              </p:cNvPr>
              <p:cNvSpPr/>
              <p:nvPr/>
            </p:nvSpPr>
            <p:spPr>
              <a:xfrm>
                <a:off x="707171" y="2822030"/>
                <a:ext cx="1617049" cy="3689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aln/>
                        </m:rPr>
                        <a:rPr lang="en-GB" sz="1798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GB" sz="1798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798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en-GB" sz="1798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p>
                      </m:sSup>
                      <m:r>
                        <a:rPr lang="en-GB" sz="1798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  <m:d>
                        <m:dPr>
                          <m:ctrlPr>
                            <a:rPr lang="en-GB" sz="1798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798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𝑇𝑟𝑎𝑣𝑒𝑙</m:t>
                          </m:r>
                        </m:e>
                      </m:d>
                    </m:oMath>
                  </m:oMathPara>
                </a14:m>
                <a:endParaRPr lang="en-GB" sz="1798"/>
              </a:p>
            </p:txBody>
          </p:sp>
        </mc:Choice>
        <mc:Fallback xmlns="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8C3A59E3-B030-B842-BB43-9806A6C0DC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171" y="2822030"/>
                <a:ext cx="1617049" cy="368948"/>
              </a:xfrm>
              <a:prstGeom prst="rect">
                <a:avLst/>
              </a:prstGeom>
              <a:blipFill>
                <a:blip r:embed="rId7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5" name="Group 104">
            <a:extLst>
              <a:ext uri="{FF2B5EF4-FFF2-40B4-BE49-F238E27FC236}">
                <a16:creationId xmlns:a16="http://schemas.microsoft.com/office/drawing/2014/main" id="{4F28A522-E9E4-744D-9026-8200179868BC}"/>
              </a:ext>
            </a:extLst>
          </p:cNvPr>
          <p:cNvGrpSpPr/>
          <p:nvPr/>
        </p:nvGrpSpPr>
        <p:grpSpPr>
          <a:xfrm>
            <a:off x="9254053" y="4247906"/>
            <a:ext cx="1785695" cy="1229470"/>
            <a:chOff x="5863640" y="3248921"/>
            <a:chExt cx="1787555" cy="123075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1" name="TextBox 120">
                  <a:extLst>
                    <a:ext uri="{FF2B5EF4-FFF2-40B4-BE49-F238E27FC236}">
                      <a16:creationId xmlns:a16="http://schemas.microsoft.com/office/drawing/2014/main" id="{4326252E-971F-1D45-941E-AE917A2E1F55}"/>
                    </a:ext>
                  </a:extLst>
                </p:cNvPr>
                <p:cNvSpPr txBox="1"/>
                <p:nvPr/>
              </p:nvSpPr>
              <p:spPr>
                <a:xfrm>
                  <a:off x="5863640" y="3638434"/>
                  <a:ext cx="972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798" i="1" smtClean="0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𝑇𝑟𝑎𝑣𝑒𝑙</m:t>
                        </m:r>
                      </m:oMath>
                    </m:oMathPara>
                  </a14:m>
                  <a:endParaRPr lang="en-GB" sz="1798"/>
                </a:p>
              </p:txBody>
            </p:sp>
          </mc:Choice>
          <mc:Fallback xmlns="">
            <p:sp>
              <p:nvSpPr>
                <p:cNvPr id="121" name="TextBox 120">
                  <a:extLst>
                    <a:ext uri="{FF2B5EF4-FFF2-40B4-BE49-F238E27FC236}">
                      <a16:creationId xmlns:a16="http://schemas.microsoft.com/office/drawing/2014/main" id="{4326252E-971F-1D45-941E-AE917A2E1F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63640" y="3638434"/>
                  <a:ext cx="972000" cy="389513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CEA185EC-1C49-E740-86D0-365A89925A58}"/>
                </a:ext>
              </a:extLst>
            </p:cNvPr>
            <p:cNvCxnSpPr>
              <a:cxnSpLocks/>
              <a:stCxn id="121" idx="5"/>
              <a:endCxn id="150" idx="1"/>
            </p:cNvCxnSpPr>
            <p:nvPr/>
          </p:nvCxnSpPr>
          <p:spPr>
            <a:xfrm>
              <a:off x="6693294" y="3970904"/>
              <a:ext cx="399901" cy="2316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042F8197-D888-DB4E-9CC2-ECC8335EF8CA}"/>
                </a:ext>
              </a:extLst>
            </p:cNvPr>
            <p:cNvCxnSpPr>
              <a:cxnSpLocks/>
              <a:stCxn id="150" idx="0"/>
              <a:endCxn id="145" idx="4"/>
            </p:cNvCxnSpPr>
            <p:nvPr/>
          </p:nvCxnSpPr>
          <p:spPr>
            <a:xfrm flipV="1">
              <a:off x="7165195" y="3638434"/>
              <a:ext cx="0" cy="49215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EE6F47D2-05A1-FF4C-8B77-2A4C61117985}"/>
                </a:ext>
              </a:extLst>
            </p:cNvPr>
            <p:cNvGrpSpPr/>
            <p:nvPr/>
          </p:nvGrpSpPr>
          <p:grpSpPr>
            <a:xfrm>
              <a:off x="6864351" y="4130586"/>
              <a:ext cx="372844" cy="349086"/>
              <a:chOff x="6864351" y="4130586"/>
              <a:chExt cx="372844" cy="349086"/>
            </a:xfrm>
          </p:grpSpPr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DE07E57B-A9D6-FD4A-BA6B-9DC9432735F9}"/>
                  </a:ext>
                </a:extLst>
              </p:cNvPr>
              <p:cNvSpPr/>
              <p:nvPr/>
            </p:nvSpPr>
            <p:spPr>
              <a:xfrm>
                <a:off x="7093195" y="4130586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798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1" name="TextBox 150">
                    <a:extLst>
                      <a:ext uri="{FF2B5EF4-FFF2-40B4-BE49-F238E27FC236}">
                        <a16:creationId xmlns:a16="http://schemas.microsoft.com/office/drawing/2014/main" id="{BB6BBB2E-5B4E-2E4D-998A-244C026A0CB9}"/>
                      </a:ext>
                    </a:extLst>
                  </p:cNvPr>
                  <p:cNvSpPr txBox="1"/>
                  <p:nvPr/>
                </p:nvSpPr>
                <p:spPr>
                  <a:xfrm>
                    <a:off x="6864351" y="4264228"/>
                    <a:ext cx="228844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GB" sz="1399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399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GB" sz="1399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p>
                          </m:sSup>
                        </m:oMath>
                      </m:oMathPara>
                    </a14:m>
                    <a:endParaRPr lang="en-GB" sz="1399"/>
                  </a:p>
                </p:txBody>
              </p:sp>
            </mc:Choice>
            <mc:Fallback xmlns="">
              <p:sp>
                <p:nvSpPr>
                  <p:cNvPr id="151" name="TextBox 150">
                    <a:extLst>
                      <a:ext uri="{FF2B5EF4-FFF2-40B4-BE49-F238E27FC236}">
                        <a16:creationId xmlns:a16="http://schemas.microsoft.com/office/drawing/2014/main" id="{BB6BBB2E-5B4E-2E4D-998A-244C026A0CB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64351" y="4264228"/>
                    <a:ext cx="228844" cy="215444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21053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5" name="TextBox 144">
                  <a:extLst>
                    <a:ext uri="{FF2B5EF4-FFF2-40B4-BE49-F238E27FC236}">
                      <a16:creationId xmlns:a16="http://schemas.microsoft.com/office/drawing/2014/main" id="{97AE397B-9C87-CB45-B257-CD275E2CD3BF}"/>
                    </a:ext>
                  </a:extLst>
                </p:cNvPr>
                <p:cNvSpPr txBox="1"/>
                <p:nvPr/>
              </p:nvSpPr>
              <p:spPr>
                <a:xfrm>
                  <a:off x="6679195" y="3248921"/>
                  <a:ext cx="972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798" i="1" smtClean="0"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798"/>
                </a:p>
              </p:txBody>
            </p:sp>
          </mc:Choice>
          <mc:Fallback xmlns="">
            <p:sp>
              <p:nvSpPr>
                <p:cNvPr id="145" name="TextBox 144">
                  <a:extLst>
                    <a:ext uri="{FF2B5EF4-FFF2-40B4-BE49-F238E27FC236}">
                      <a16:creationId xmlns:a16="http://schemas.microsoft.com/office/drawing/2014/main" id="{97AE397B-9C87-CB45-B257-CD275E2CD3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79195" y="3248921"/>
                  <a:ext cx="972000" cy="389513"/>
                </a:xfrm>
                <a:prstGeom prst="ellipse">
                  <a:avLst/>
                </a:prstGeom>
                <a:blipFill>
                  <a:blip r:embed="rId10"/>
                  <a:stretch>
                    <a:fillRect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7" name="Table 86">
                <a:extLst>
                  <a:ext uri="{FF2B5EF4-FFF2-40B4-BE49-F238E27FC236}">
                    <a16:creationId xmlns:a16="http://schemas.microsoft.com/office/drawing/2014/main" id="{7294CE39-3AC1-DC4B-9A03-E36F34A2343C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627940" y="3972626"/>
              <a:ext cx="1982056" cy="152841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6631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34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757401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p>
                                    <m:r>
                                      <a:rPr lang="de-DE" sz="1400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108.000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816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36.000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272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7" name="Table 86">
                <a:extLst>
                  <a:ext uri="{FF2B5EF4-FFF2-40B4-BE49-F238E27FC236}">
                    <a16:creationId xmlns:a16="http://schemas.microsoft.com/office/drawing/2014/main" id="{7294CE39-3AC1-DC4B-9A03-E36F34A2343C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627940" y="3972626"/>
              <a:ext cx="1982056" cy="152841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6631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34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757401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1"/>
                          <a:stretch>
                            <a:fillRect l="-1887" r="-196226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1"/>
                          <a:stretch>
                            <a:fillRect l="-122727" r="-136364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1"/>
                          <a:stretch>
                            <a:fillRect l="-163333" b="-4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1"/>
                          <a:stretch>
                            <a:fillRect l="-1887" t="-96000" r="-196226" b="-2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1"/>
                          <a:stretch>
                            <a:fillRect l="-122727" t="-96000" r="-136364" b="-2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1"/>
                          <a:stretch>
                            <a:fillRect l="-163333" t="-96000" b="-29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1"/>
                          <a:stretch>
                            <a:fillRect l="-1887" t="-204167" r="-196226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1"/>
                          <a:stretch>
                            <a:fillRect l="-122727" t="-204167" r="-136364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1"/>
                          <a:stretch>
                            <a:fillRect l="-163333" t="-204167" b="-2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1"/>
                          <a:stretch>
                            <a:fillRect l="-1887" t="-292000" r="-196226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1"/>
                          <a:stretch>
                            <a:fillRect l="-122727" t="-292000" r="-136364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1"/>
                          <a:stretch>
                            <a:fillRect l="-163333" t="-292000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1"/>
                          <a:stretch>
                            <a:fillRect l="-1887" t="-408333" r="-1962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1"/>
                          <a:stretch>
                            <a:fillRect l="-122727" t="-408333" r="-1363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1"/>
                          <a:stretch>
                            <a:fillRect l="-163333" t="-4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2" name="Table 61">
                <a:extLst>
                  <a:ext uri="{FF2B5EF4-FFF2-40B4-BE49-F238E27FC236}">
                    <a16:creationId xmlns:a16="http://schemas.microsoft.com/office/drawing/2014/main" id="{8D073929-E4D9-724B-AA0B-9FB03FE7359B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3166830" y="3972626"/>
              <a:ext cx="1423711" cy="916068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6631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57401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4483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p>
                                    <m:r>
                                      <a:rPr lang="de-DE" sz="1400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108.816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36.272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2" name="Table 61">
                <a:extLst>
                  <a:ext uri="{FF2B5EF4-FFF2-40B4-BE49-F238E27FC236}">
                    <a16:creationId xmlns:a16="http://schemas.microsoft.com/office/drawing/2014/main" id="{8D073929-E4D9-724B-AA0B-9FB03FE7359B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3166830" y="3972626"/>
              <a:ext cx="1423711" cy="916068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6631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57401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470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2"/>
                          <a:stretch>
                            <a:fillRect l="-1887" r="-113208" b="-2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2"/>
                          <a:stretch>
                            <a:fillRect l="-90000" b="-2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2"/>
                          <a:stretch>
                            <a:fillRect l="-1887" t="-96000" r="-113208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2"/>
                          <a:stretch>
                            <a:fillRect l="-90000" t="-9600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56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2"/>
                          <a:stretch>
                            <a:fillRect l="-1887" t="-204167" r="-113208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2"/>
                          <a:stretch>
                            <a:fillRect l="-90000" t="-204167" b="-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4" name="Table 63">
                <a:extLst>
                  <a:ext uri="{FF2B5EF4-FFF2-40B4-BE49-F238E27FC236}">
                    <a16:creationId xmlns:a16="http://schemas.microsoft.com/office/drawing/2014/main" id="{06F6ACEA-8728-D64E-BFAC-23D3A8819247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5137418" y="3972626"/>
              <a:ext cx="3683926" cy="1296128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6631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01761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4483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p>
                                    <m:r>
                                      <a:rPr lang="de-DE" sz="1400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9529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de-DE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108.816</m:t>
                                    </m:r>
                                  </m:num>
                                  <m:den>
                                    <m:r>
                                      <a:rPr lang="de-DE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108.816+36.272</m:t>
                                    </m:r>
                                  </m:den>
                                </m:f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de-DE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108.816</m:t>
                                    </m:r>
                                  </m:num>
                                  <m:den>
                                    <m:r>
                                      <a:rPr lang="de-DE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145.088</m:t>
                                    </m:r>
                                  </m:den>
                                </m:f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=0.75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9529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672" marR="45672" marT="45672" marB="45672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de-DE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36.272</m:t>
                                    </m:r>
                                  </m:num>
                                  <m:den>
                                    <m:r>
                                      <a:rPr lang="de-DE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108.816+36.272</m:t>
                                    </m:r>
                                  </m:den>
                                </m:f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de-DE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36.272</m:t>
                                    </m:r>
                                  </m:num>
                                  <m:den>
                                    <m:r>
                                      <a:rPr lang="de-DE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145.088</m:t>
                                    </m:r>
                                  </m:den>
                                </m:f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=0.25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45672" marR="45672" marT="45672" marB="45672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4" name="Table 63">
                <a:extLst>
                  <a:ext uri="{FF2B5EF4-FFF2-40B4-BE49-F238E27FC236}">
                    <a16:creationId xmlns:a16="http://schemas.microsoft.com/office/drawing/2014/main" id="{06F6ACEA-8728-D64E-BFAC-23D3A8819247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5137418" y="3972626"/>
              <a:ext cx="3683926" cy="1296128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6631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01761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470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3"/>
                          <a:stretch>
                            <a:fillRect l="-1887" r="-450943" b="-3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3"/>
                          <a:stretch>
                            <a:fillRect l="-22689" r="-420" b="-33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9571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 anchor="ctr">
                        <a:blipFill>
                          <a:blip r:embed="rId13"/>
                          <a:stretch>
                            <a:fillRect l="-1887" t="-60000" r="-450943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3"/>
                          <a:stretch>
                            <a:fillRect l="-22689" t="-60000" r="-42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9571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 anchor="ctr">
                        <a:blipFill>
                          <a:blip r:embed="rId13"/>
                          <a:stretch>
                            <a:fillRect l="-1887" t="-164103" r="-450943" b="-25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672" marR="45672" marT="45672" marB="45672">
                        <a:blipFill>
                          <a:blip r:embed="rId13"/>
                          <a:stretch>
                            <a:fillRect l="-22689" t="-164103" r="-420" b="-256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0C78C179-26B4-9F47-ACEF-5C74E9A22C13}"/>
              </a:ext>
            </a:extLst>
          </p:cNvPr>
          <p:cNvCxnSpPr>
            <a:cxnSpLocks/>
            <a:stCxn id="62" idx="3"/>
          </p:cNvCxnSpPr>
          <p:nvPr/>
        </p:nvCxnSpPr>
        <p:spPr>
          <a:xfrm flipV="1">
            <a:off x="4590541" y="4430549"/>
            <a:ext cx="546876" cy="11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28171A6C-3499-B24A-A2B0-FA058F665D07}"/>
              </a:ext>
            </a:extLst>
          </p:cNvPr>
          <p:cNvCxnSpPr>
            <a:cxnSpLocks/>
          </p:cNvCxnSpPr>
          <p:nvPr/>
        </p:nvCxnSpPr>
        <p:spPr>
          <a:xfrm>
            <a:off x="4590541" y="4735839"/>
            <a:ext cx="546876" cy="27738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4" name="Group 93">
            <a:extLst>
              <a:ext uri="{FF2B5EF4-FFF2-40B4-BE49-F238E27FC236}">
                <a16:creationId xmlns:a16="http://schemas.microsoft.com/office/drawing/2014/main" id="{F75DD2B3-42E4-D943-9257-B6A3B606D621}"/>
              </a:ext>
            </a:extLst>
          </p:cNvPr>
          <p:cNvGrpSpPr/>
          <p:nvPr/>
        </p:nvGrpSpPr>
        <p:grpSpPr>
          <a:xfrm>
            <a:off x="2604968" y="4276249"/>
            <a:ext cx="540286" cy="489870"/>
            <a:chOff x="4735923" y="3363230"/>
            <a:chExt cx="540849" cy="490380"/>
          </a:xfrm>
        </p:grpSpPr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679DB55E-503E-E342-8CB7-1DDF70AE20C2}"/>
                </a:ext>
              </a:extLst>
            </p:cNvPr>
            <p:cNvCxnSpPr>
              <a:cxnSpLocks/>
              <a:endCxn id="97" idx="1"/>
            </p:cNvCxnSpPr>
            <p:nvPr/>
          </p:nvCxnSpPr>
          <p:spPr>
            <a:xfrm>
              <a:off x="4735923" y="3547896"/>
              <a:ext cx="240767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B5D5C8DA-D1A6-4D44-BF18-37DAE19340CF}"/>
                </a:ext>
              </a:extLst>
            </p:cNvPr>
            <p:cNvCxnSpPr>
              <a:cxnSpLocks/>
              <a:endCxn id="97" idx="1"/>
            </p:cNvCxnSpPr>
            <p:nvPr/>
          </p:nvCxnSpPr>
          <p:spPr>
            <a:xfrm flipV="1">
              <a:off x="4737834" y="3547896"/>
              <a:ext cx="238856" cy="305714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47E5D061-26B2-9346-9862-6128E2BDBD8D}"/>
                </a:ext>
              </a:extLst>
            </p:cNvPr>
            <p:cNvSpPr txBox="1"/>
            <p:nvPr/>
          </p:nvSpPr>
          <p:spPr>
            <a:xfrm>
              <a:off x="4976690" y="3363230"/>
              <a:ext cx="3000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1798" b="1">
                  <a:solidFill>
                    <a:srgbClr val="FFC000"/>
                  </a:solidFill>
                </a:rPr>
                <a:t>+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56AB8F1C-C8BD-FD47-B5A9-6867BC571010}"/>
              </a:ext>
            </a:extLst>
          </p:cNvPr>
          <p:cNvGrpSpPr/>
          <p:nvPr/>
        </p:nvGrpSpPr>
        <p:grpSpPr>
          <a:xfrm>
            <a:off x="2604968" y="4567565"/>
            <a:ext cx="540286" cy="809663"/>
            <a:chOff x="4178203" y="2936498"/>
            <a:chExt cx="540849" cy="810506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7DE409E-8153-8D4B-9948-0BCBA38324E7}"/>
                </a:ext>
              </a:extLst>
            </p:cNvPr>
            <p:cNvCxnSpPr>
              <a:cxnSpLocks/>
              <a:endCxn id="101" idx="1"/>
            </p:cNvCxnSpPr>
            <p:nvPr/>
          </p:nvCxnSpPr>
          <p:spPr>
            <a:xfrm flipV="1">
              <a:off x="4178203" y="3121164"/>
              <a:ext cx="240767" cy="29936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B48B22C8-6642-5746-8F0E-48A14C86429C}"/>
                </a:ext>
              </a:extLst>
            </p:cNvPr>
            <p:cNvCxnSpPr>
              <a:cxnSpLocks/>
              <a:endCxn id="101" idx="1"/>
            </p:cNvCxnSpPr>
            <p:nvPr/>
          </p:nvCxnSpPr>
          <p:spPr>
            <a:xfrm flipV="1">
              <a:off x="4178203" y="3121164"/>
              <a:ext cx="240767" cy="62584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A03B2F38-0BBC-2046-B696-0FF94D056CC2}"/>
                </a:ext>
              </a:extLst>
            </p:cNvPr>
            <p:cNvSpPr txBox="1"/>
            <p:nvPr/>
          </p:nvSpPr>
          <p:spPr>
            <a:xfrm>
              <a:off x="4418970" y="2936498"/>
              <a:ext cx="3000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1798" b="1">
                  <a:solidFill>
                    <a:srgbClr val="FFC000"/>
                  </a:solidFill>
                </a:rPr>
                <a:t>+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DCBFEC2D-44B4-D74E-A75F-34CF3210AD69}"/>
                  </a:ext>
                </a:extLst>
              </p:cNvPr>
              <p:cNvSpPr/>
              <p:nvPr/>
            </p:nvSpPr>
            <p:spPr>
              <a:xfrm>
                <a:off x="727224" y="3156082"/>
                <a:ext cx="2013121" cy="6393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798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1798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798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en-GB" sz="1798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𝑠𝑛</m:t>
                          </m:r>
                        </m:sup>
                      </m:sSup>
                      <m:d>
                        <m:dPr>
                          <m:ctrlPr>
                            <a:rPr lang="en-GB" sz="1798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798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𝑇𝑟𝑎𝑣𝑒𝑙</m:t>
                          </m:r>
                        </m:e>
                      </m:d>
                      <m:r>
                        <a:rPr lang="en-GB" sz="1798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1798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GB" sz="1798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798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𝑇𝑟𝑎𝑣𝑒𝑙</m:t>
                          </m:r>
                          <m:r>
                            <a:rPr lang="en-GB" sz="1798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| </m:t>
                          </m:r>
                          <m:r>
                            <a:rPr lang="en-GB" sz="1798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𝑠𝑖𝑐𝑘</m:t>
                          </m:r>
                        </m:e>
                      </m:d>
                    </m:oMath>
                  </m:oMathPara>
                </a14:m>
                <a:endParaRPr lang="en-GB" sz="1798"/>
              </a:p>
            </p:txBody>
          </p:sp>
        </mc:Choice>
        <mc:Fallback xmlns="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DCBFEC2D-44B4-D74E-A75F-34CF3210AD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224" y="3156082"/>
                <a:ext cx="2013121" cy="639317"/>
              </a:xfrm>
              <a:prstGeom prst="rect">
                <a:avLst/>
              </a:prstGeom>
              <a:blipFill>
                <a:blip r:embed="rId14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8" name="Group 117">
            <a:extLst>
              <a:ext uri="{FF2B5EF4-FFF2-40B4-BE49-F238E27FC236}">
                <a16:creationId xmlns:a16="http://schemas.microsoft.com/office/drawing/2014/main" id="{5B91F9FA-1EDA-0E45-BFA2-AA9325E6C2F0}"/>
              </a:ext>
            </a:extLst>
          </p:cNvPr>
          <p:cNvGrpSpPr/>
          <p:nvPr/>
        </p:nvGrpSpPr>
        <p:grpSpPr>
          <a:xfrm>
            <a:off x="5843348" y="257793"/>
            <a:ext cx="2902255" cy="2863609"/>
            <a:chOff x="9104282" y="257658"/>
            <a:chExt cx="2905278" cy="2866592"/>
          </a:xfrm>
        </p:grpSpPr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B7F4904D-B1AE-1A42-8176-59D5996B4974}"/>
                </a:ext>
              </a:extLst>
            </p:cNvPr>
            <p:cNvGrpSpPr/>
            <p:nvPr/>
          </p:nvGrpSpPr>
          <p:grpSpPr>
            <a:xfrm>
              <a:off x="9263692" y="1757573"/>
              <a:ext cx="1373555" cy="842275"/>
              <a:chOff x="5863640" y="3638434"/>
              <a:chExt cx="1373555" cy="84227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2" name="TextBox 121">
                    <a:extLst>
                      <a:ext uri="{FF2B5EF4-FFF2-40B4-BE49-F238E27FC236}">
                        <a16:creationId xmlns:a16="http://schemas.microsoft.com/office/drawing/2014/main" id="{31BB0DEC-EAD7-5049-9E8E-E49451861416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798" i="1" smtClean="0">
                              <a:solidFill>
                                <a:schemeClr val="bg2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en-GB" sz="1798"/>
                  </a:p>
                </p:txBody>
              </p:sp>
            </mc:Choice>
            <mc:Fallback xmlns="">
              <p:sp>
                <p:nvSpPr>
                  <p:cNvPr id="122" name="TextBox 121">
                    <a:extLst>
                      <a:ext uri="{FF2B5EF4-FFF2-40B4-BE49-F238E27FC236}">
                        <a16:creationId xmlns:a16="http://schemas.microsoft.com/office/drawing/2014/main" id="{31BB0DEC-EAD7-5049-9E8E-E4945186141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8F662E8F-C751-BB48-827B-7433EB1D9CCB}"/>
                  </a:ext>
                </a:extLst>
              </p:cNvPr>
              <p:cNvCxnSpPr>
                <a:cxnSpLocks/>
                <a:stCxn id="122" idx="5"/>
                <a:endCxn id="125" idx="1"/>
              </p:cNvCxnSpPr>
              <p:nvPr/>
            </p:nvCxnSpPr>
            <p:spPr>
              <a:xfrm>
                <a:off x="6693294" y="3970904"/>
                <a:ext cx="399901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B6A5D76F-73B7-A645-9824-BB7BD5A8CC5F}"/>
                  </a:ext>
                </a:extLst>
              </p:cNvPr>
              <p:cNvGrpSpPr/>
              <p:nvPr/>
            </p:nvGrpSpPr>
            <p:grpSpPr>
              <a:xfrm>
                <a:off x="6875321" y="4112587"/>
                <a:ext cx="361874" cy="368122"/>
                <a:chOff x="6875321" y="4112587"/>
                <a:chExt cx="361874" cy="368122"/>
              </a:xfrm>
            </p:grpSpPr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6F78FB5D-1260-9D4F-BE30-588C08177B8A}"/>
                    </a:ext>
                  </a:extLst>
                </p:cNvPr>
                <p:cNvSpPr/>
                <p:nvPr/>
              </p:nvSpPr>
              <p:spPr>
                <a:xfrm>
                  <a:off x="7093195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798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6" name="TextBox 125">
                      <a:extLst>
                        <a:ext uri="{FF2B5EF4-FFF2-40B4-BE49-F238E27FC236}">
                          <a16:creationId xmlns:a16="http://schemas.microsoft.com/office/drawing/2014/main" id="{67C9A6CB-313B-D942-A847-516EE210926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875321" y="4265265"/>
                      <a:ext cx="313356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GB" sz="1399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1399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p>
                                <m:r>
                                  <a:rPr lang="en-GB" sz="1399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GB" sz="1399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</m:oMath>
                        </m:oMathPara>
                      </a14:m>
                      <a:endParaRPr lang="en-GB" sz="1399"/>
                    </a:p>
                  </p:txBody>
                </p:sp>
              </mc:Choice>
              <mc:Fallback xmlns="">
                <p:sp>
                  <p:nvSpPr>
                    <p:cNvPr id="126" name="TextBox 125">
                      <a:extLst>
                        <a:ext uri="{FF2B5EF4-FFF2-40B4-BE49-F238E27FC236}">
                          <a16:creationId xmlns:a16="http://schemas.microsoft.com/office/drawing/2014/main" id="{67C9A6CB-313B-D942-A847-516EE2109266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875321" y="4265265"/>
                      <a:ext cx="313356" cy="215444"/>
                    </a:xfrm>
                    <a:prstGeom prst="rect">
                      <a:avLst/>
                    </a:prstGeom>
                    <a:blipFill>
                      <a:blip r:embed="rId16"/>
                      <a:stretch>
                        <a:fillRect l="-2000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6F8D8D59-0A5C-BE49-B80F-BBD58ADE7312}"/>
                </a:ext>
              </a:extLst>
            </p:cNvPr>
            <p:cNvSpPr/>
            <p:nvPr/>
          </p:nvSpPr>
          <p:spPr>
            <a:xfrm>
              <a:off x="9104282" y="257658"/>
              <a:ext cx="2905278" cy="2866592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8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49DA4D-6BAC-2948-9EF3-6FBDBCBCB6A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PGMs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animBg="1"/>
      <p:bldP spid="91" grpId="0"/>
      <p:bldP spid="10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 Joint Probability Distribution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7955745" cy="4240848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1 </a:t>
                </a:r>
                <a:r>
                  <a:rPr lang="en-GB" dirty="0">
                    <a:solidFill>
                      <a:schemeClr val="accent1"/>
                    </a:solidFill>
                  </a:rPr>
                  <a:t>world</a:t>
                </a:r>
                <a:r>
                  <a:rPr lang="en-GB" dirty="0"/>
                  <a:t> = compound event for </a:t>
                </a:r>
                <a14:m>
                  <m:oMath xmlns:m="http://schemas.openxmlformats.org/officeDocument/2006/math">
                    <m:r>
                      <a:rPr lang="en-GB" b="1" i="1" dirty="0" smtClean="0">
                        <a:latin typeface="Cambria Math" panose="02040503050406030204" pitchFamily="18" charset="0"/>
                      </a:rPr>
                      <m:t>𝑹</m:t>
                    </m:r>
                  </m:oMath>
                </a14:m>
                <a:endParaRPr lang="en-GB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GB" i="1">
                          <a:latin typeface="Cambria Math" charset="0"/>
                        </a:rPr>
                        <m:t>𝑝𝑖𝑑</m:t>
                      </m:r>
                    </m:oMath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𝑟𝑎𝑣𝑒𝑙</m:t>
                      </m:r>
                    </m:oMath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 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𝑖𝑐𝑘</m:t>
                      </m:r>
                    </m:oMath>
                  </m:oMathPara>
                </a14:m>
                <a:endParaRPr lang="en-GB" i="1" dirty="0"/>
              </a:p>
              <a:p>
                <a:r>
                  <a:rPr lang="en-GB" dirty="0"/>
                  <a:t>Specify a </a:t>
                </a:r>
                <a:r>
                  <a:rPr lang="en-GB" dirty="0">
                    <a:solidFill>
                      <a:schemeClr val="accent1"/>
                    </a:solidFill>
                  </a:rPr>
                  <a:t>probability</a:t>
                </a:r>
                <a:r>
                  <a:rPr lang="en-GB" dirty="0"/>
                  <a:t> for a world</a:t>
                </a:r>
              </a:p>
              <a:p>
                <a:pPr marL="12065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𝑒𝑝𝑖𝑑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,</m:t>
                      </m:r>
                    </m:oMath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𝑟𝑎𝑣𝑒𝑙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, </m:t>
                      </m:r>
                    </m:oMath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𝑖𝑐𝑘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       )=0.05</m:t>
                      </m:r>
                    </m:oMath>
                  </m:oMathPara>
                </a14:m>
                <a:endParaRPr lang="de-DE" b="0" i="1" dirty="0">
                  <a:latin typeface="Cambria Math" panose="02040503050406030204" pitchFamily="18" charset="0"/>
                </a:endParaRPr>
              </a:p>
              <a:p>
                <a:pPr marL="228600" lvl="1">
                  <a:spcBef>
                    <a:spcPts val="1000"/>
                  </a:spcBef>
                </a:pPr>
                <a:r>
                  <a:rPr lang="en-GB" sz="2400" dirty="0">
                    <a:solidFill>
                      <a:schemeClr val="accent1"/>
                    </a:solidFill>
                  </a:rPr>
                  <a:t>Joint probability distribution</a:t>
                </a:r>
                <a:r>
                  <a:rPr lang="en-GB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charset="0"/>
                          </a:rPr>
                          <m:t>𝑃</m:t>
                        </m:r>
                      </m:e>
                      <m:sub>
                        <m:r>
                          <a:rPr lang="de-DE" sz="2400" b="1" i="1" smtClean="0">
                            <a:latin typeface="Cambria Math" panose="02040503050406030204" pitchFamily="18" charset="0"/>
                          </a:rPr>
                          <m:t>𝑹</m:t>
                        </m:r>
                      </m:sub>
                    </m:sSub>
                  </m:oMath>
                </a14:m>
                <a:r>
                  <a:rPr lang="en-GB" sz="2400" dirty="0"/>
                  <a:t> over all (</a:t>
                </a:r>
                <a14:m>
                  <m:oMath xmlns:m="http://schemas.openxmlformats.org/officeDocument/2006/math">
                    <m:r>
                      <a:rPr lang="en-GB" sz="2400" i="1" dirty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GB" sz="2400" dirty="0"/>
                  <a:t>) possible worlds</a:t>
                </a:r>
              </a:p>
              <a:p>
                <a:pPr marL="422538" lvl="1">
                  <a:spcBef>
                    <a:spcPts val="1000"/>
                  </a:spcBef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de-DE" sz="22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de-DE" sz="22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sz="22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sz="2200" i="1"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  <m:e>
                        <m:r>
                          <a:rPr lang="de-DE" sz="2200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de-DE" sz="2200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de-DE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2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sz="22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de-DE" sz="22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  <m:r>
                      <a:rPr lang="de-DE" sz="22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GB" sz="2200" dirty="0"/>
              </a:p>
              <a:p>
                <a:pPr marL="878152" lvl="2">
                  <a:spcBef>
                    <a:spcPts val="1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sz="2200" dirty="0"/>
                  <a:t>: compound event for </a:t>
                </a:r>
                <a14:m>
                  <m:oMath xmlns:m="http://schemas.openxmlformats.org/officeDocument/2006/math">
                    <m:r>
                      <a:rPr lang="de-DE" sz="22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𝑹</m:t>
                    </m:r>
                  </m:oMath>
                </a14:m>
                <a:endParaRPr lang="en-GB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7955745" cy="4240848"/>
              </a:xfrm>
              <a:blipFill>
                <a:blip r:embed="rId3"/>
                <a:stretch>
                  <a:fillRect l="-2070" t="-2687" b="-14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7A16CC-700E-DC46-838C-A7B600E8A5D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PGMs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09DEE704-6D6C-BF44-AA4A-13E33097C6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pPr/>
              <a:t>7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FC46D91-58F2-264E-B28A-5AE58A2A0DE6}"/>
              </a:ext>
            </a:extLst>
          </p:cNvPr>
          <p:cNvGrpSpPr/>
          <p:nvPr/>
        </p:nvGrpSpPr>
        <p:grpSpPr>
          <a:xfrm>
            <a:off x="5669329" y="5129480"/>
            <a:ext cx="1968508" cy="562213"/>
            <a:chOff x="2365497" y="5192309"/>
            <a:chExt cx="1968508" cy="56221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6BEB28F-CD5C-614B-B25D-2E91730EC2A4}"/>
                </a:ext>
              </a:extLst>
            </p:cNvPr>
            <p:cNvSpPr txBox="1"/>
            <p:nvPr/>
          </p:nvSpPr>
          <p:spPr>
            <a:xfrm>
              <a:off x="2365497" y="5192309"/>
              <a:ext cx="1968508" cy="562213"/>
            </a:xfrm>
            <a:prstGeom prst="cloudCallout">
              <a:avLst>
                <a:gd name="adj1" fmla="val -42002"/>
                <a:gd name="adj2" fmla="val -121506"/>
              </a:avLst>
            </a:prstGeom>
            <a:solidFill>
              <a:srgbClr val="FFC000"/>
            </a:solidFill>
            <a:ln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endParaRPr lang="en-GB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F0D697D4-BCCE-9E49-9683-6151B17FD03F}"/>
                    </a:ext>
                  </a:extLst>
                </p:cNvPr>
                <p:cNvSpPr/>
                <p:nvPr/>
              </p:nvSpPr>
              <p:spPr>
                <a:xfrm>
                  <a:off x="2602469" y="5288749"/>
                  <a:ext cx="156619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GB" dirty="0">
                      <a:solidFill>
                        <a:schemeClr val="bg1"/>
                      </a:solidFill>
                    </a:rPr>
                    <a:t>How large is </a:t>
                  </a:r>
                  <a14:m>
                    <m:oMath xmlns:m="http://schemas.openxmlformats.org/officeDocument/2006/math">
                      <m:r>
                        <a:rPr lang="en-GB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</m:oMath>
                  </a14:m>
                  <a:r>
                    <a:rPr lang="en-GB" dirty="0">
                      <a:solidFill>
                        <a:schemeClr val="bg1"/>
                      </a:solidFill>
                    </a:rPr>
                    <a:t>?</a:t>
                  </a:r>
                </a:p>
              </p:txBody>
            </p:sp>
          </mc:Choice>
          <mc:Fallback xmlns="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F0D697D4-BCCE-9E49-9683-6151B17FD03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02469" y="5288749"/>
                  <a:ext cx="1566198" cy="369332"/>
                </a:xfrm>
                <a:prstGeom prst="rect">
                  <a:avLst/>
                </a:prstGeom>
                <a:blipFill>
                  <a:blip r:embed="rId16"/>
                  <a:stretch>
                    <a:fillRect l="-2400" t="-6897" r="-1600" b="-2413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8" name="Table 67">
                <a:extLst>
                  <a:ext uri="{FF2B5EF4-FFF2-40B4-BE49-F238E27FC236}">
                    <a16:creationId xmlns:a16="http://schemas.microsoft.com/office/drawing/2014/main" id="{36D62B96-E647-9941-84F5-95A836023C5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82495751"/>
                  </p:ext>
                </p:extLst>
              </p:nvPr>
            </p:nvGraphicFramePr>
            <p:xfrm>
              <a:off x="9105971" y="1177806"/>
              <a:ext cx="2778570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3051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68859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708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𝑆𝑖𝑐𝑘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0.20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0.24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0.28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0.08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0.05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0.06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0.07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0.02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8" name="Table 67">
                <a:extLst>
                  <a:ext uri="{FF2B5EF4-FFF2-40B4-BE49-F238E27FC236}">
                    <a16:creationId xmlns:a16="http://schemas.microsoft.com/office/drawing/2014/main" id="{36D62B96-E647-9941-84F5-95A836023C5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82495751"/>
                  </p:ext>
                </p:extLst>
              </p:nvPr>
            </p:nvGraphicFramePr>
            <p:xfrm>
              <a:off x="9105971" y="1177806"/>
              <a:ext cx="2778570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3051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68859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708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7"/>
                          <a:stretch>
                            <a:fillRect l="-1852" r="-305556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7"/>
                          <a:stretch>
                            <a:fillRect l="-83333" r="-150000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7"/>
                          <a:stretch>
                            <a:fillRect l="-224074" r="-83333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7"/>
                          <a:stretch>
                            <a:fillRect l="-388889" b="-8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7"/>
                          <a:stretch>
                            <a:fillRect l="-1852" t="-100000" r="-305556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7"/>
                          <a:stretch>
                            <a:fillRect l="-83333" t="-100000" r="-150000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7"/>
                          <a:stretch>
                            <a:fillRect l="-224074" t="-100000" r="-83333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7"/>
                          <a:stretch>
                            <a:fillRect l="-388889" t="-100000" b="-7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7"/>
                          <a:stretch>
                            <a:fillRect l="-1852" t="-200000" r="-305556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7"/>
                          <a:stretch>
                            <a:fillRect l="-83333" t="-200000" r="-150000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7"/>
                          <a:stretch>
                            <a:fillRect l="-224074" t="-200000" r="-83333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7"/>
                          <a:stretch>
                            <a:fillRect l="-388889" t="-200000" b="-6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7"/>
                          <a:stretch>
                            <a:fillRect l="-1852" t="-300000" r="-305556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7"/>
                          <a:stretch>
                            <a:fillRect l="-83333" t="-300000" r="-150000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7"/>
                          <a:stretch>
                            <a:fillRect l="-224074" t="-300000" r="-83333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7"/>
                          <a:stretch>
                            <a:fillRect l="-388889" t="-300000" b="-5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7"/>
                          <a:stretch>
                            <a:fillRect l="-1852" t="-414286" r="-305556" b="-417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7"/>
                          <a:stretch>
                            <a:fillRect l="-83333" t="-414286" r="-150000" b="-417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7"/>
                          <a:stretch>
                            <a:fillRect l="-224074" t="-414286" r="-83333" b="-417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7"/>
                          <a:stretch>
                            <a:fillRect l="-388889" t="-414286" b="-41785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7"/>
                          <a:stretch>
                            <a:fillRect l="-1852" t="-496552" r="-305556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7"/>
                          <a:stretch>
                            <a:fillRect l="-83333" t="-496552" r="-150000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7"/>
                          <a:stretch>
                            <a:fillRect l="-224074" t="-496552" r="-83333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7"/>
                          <a:stretch>
                            <a:fillRect l="-388889" t="-496552" b="-3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7"/>
                          <a:stretch>
                            <a:fillRect l="-1852" t="-596552" r="-305556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7"/>
                          <a:stretch>
                            <a:fillRect l="-83333" t="-596552" r="-150000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7"/>
                          <a:stretch>
                            <a:fillRect l="-224074" t="-596552" r="-83333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7"/>
                          <a:stretch>
                            <a:fillRect l="-388889" t="-596552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7"/>
                          <a:stretch>
                            <a:fillRect l="-1852" t="-696552" r="-305556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7"/>
                          <a:stretch>
                            <a:fillRect l="-83333" t="-696552" r="-150000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7"/>
                          <a:stretch>
                            <a:fillRect l="-224074" t="-696552" r="-83333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7"/>
                          <a:stretch>
                            <a:fillRect l="-388889" t="-696552" b="-1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7"/>
                          <a:stretch>
                            <a:fillRect l="-1852" t="-796552" r="-305556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7"/>
                          <a:stretch>
                            <a:fillRect l="-83333" t="-796552" r="-150000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7"/>
                          <a:stretch>
                            <a:fillRect l="-224074" t="-796552" r="-83333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7"/>
                          <a:stretch>
                            <a:fillRect l="-388889" t="-796552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A303153D-FFB8-2147-8FE9-5CB02929EFCD}"/>
                  </a:ext>
                </a:extLst>
              </p:cNvPr>
              <p:cNvSpPr/>
              <p:nvPr/>
            </p:nvSpPr>
            <p:spPr>
              <a:xfrm>
                <a:off x="11145971" y="5512152"/>
                <a:ext cx="685704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𝑆𝑖𝑐𝑘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A303153D-FFB8-2147-8FE9-5CB02929EF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45971" y="5512152"/>
                <a:ext cx="685704" cy="389513"/>
              </a:xfrm>
              <a:prstGeom prst="ellipse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0CF2EE2B-13B3-944C-9BD1-3347DE7A7293}"/>
                  </a:ext>
                </a:extLst>
              </p:cNvPr>
              <p:cNvSpPr/>
              <p:nvPr/>
            </p:nvSpPr>
            <p:spPr>
              <a:xfrm>
                <a:off x="8940125" y="5516401"/>
                <a:ext cx="1049430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𝑇𝑟𝑎𝑣𝑒𝑙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0CF2EE2B-13B3-944C-9BD1-3347DE7A72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0125" y="5516401"/>
                <a:ext cx="1049430" cy="389513"/>
              </a:xfrm>
              <a:prstGeom prst="ellipse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80AAA9D5-8DC5-AA46-B697-E2232058C052}"/>
                  </a:ext>
                </a:extLst>
              </p:cNvPr>
              <p:cNvSpPr/>
              <p:nvPr/>
            </p:nvSpPr>
            <p:spPr>
              <a:xfrm>
                <a:off x="10115932" y="4616588"/>
                <a:ext cx="758649" cy="38951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𝐸𝑝𝑖𝑑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80AAA9D5-8DC5-AA46-B697-E2232058C0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5932" y="4616588"/>
                <a:ext cx="758649" cy="389513"/>
              </a:xfrm>
              <a:prstGeom prst="ellipse">
                <a:avLst/>
              </a:prstGeom>
              <a:blipFill>
                <a:blip r:embed="rId20"/>
                <a:stretch>
                  <a:fillRect b="-62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153BADA3-14C1-1F4D-B5C6-E173D0954D93}"/>
              </a:ext>
            </a:extLst>
          </p:cNvPr>
          <p:cNvGrpSpPr/>
          <p:nvPr/>
        </p:nvGrpSpPr>
        <p:grpSpPr>
          <a:xfrm>
            <a:off x="9464840" y="5006101"/>
            <a:ext cx="2023983" cy="581035"/>
            <a:chOff x="9464840" y="5006101"/>
            <a:chExt cx="2023983" cy="581035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1F29D49-0A87-D648-B0F4-9CB5B3F1ED8C}"/>
                </a:ext>
              </a:extLst>
            </p:cNvPr>
            <p:cNvCxnSpPr>
              <a:cxnSpLocks/>
              <a:stCxn id="43" idx="0"/>
              <a:endCxn id="49" idx="1"/>
            </p:cNvCxnSpPr>
            <p:nvPr/>
          </p:nvCxnSpPr>
          <p:spPr>
            <a:xfrm flipV="1">
              <a:off x="9464840" y="5299985"/>
              <a:ext cx="958850" cy="2164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49BC337F-68D8-2644-A31A-C8097CE64670}"/>
                </a:ext>
              </a:extLst>
            </p:cNvPr>
            <p:cNvCxnSpPr>
              <a:cxnSpLocks/>
              <a:stCxn id="44" idx="4"/>
              <a:endCxn id="49" idx="0"/>
            </p:cNvCxnSpPr>
            <p:nvPr/>
          </p:nvCxnSpPr>
          <p:spPr>
            <a:xfrm>
              <a:off x="10495257" y="5006101"/>
              <a:ext cx="433" cy="2218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B2C55DF0-178C-3547-9615-0A319C4E632F}"/>
                </a:ext>
              </a:extLst>
            </p:cNvPr>
            <p:cNvCxnSpPr>
              <a:cxnSpLocks/>
              <a:stCxn id="42" idx="0"/>
              <a:endCxn id="49" idx="3"/>
            </p:cNvCxnSpPr>
            <p:nvPr/>
          </p:nvCxnSpPr>
          <p:spPr>
            <a:xfrm flipH="1" flipV="1">
              <a:off x="10567690" y="5299985"/>
              <a:ext cx="921133" cy="2121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45C41CB3-3E74-014D-AB2E-3E3969157452}"/>
                </a:ext>
              </a:extLst>
            </p:cNvPr>
            <p:cNvGrpSpPr/>
            <p:nvPr/>
          </p:nvGrpSpPr>
          <p:grpSpPr>
            <a:xfrm>
              <a:off x="10423690" y="5227985"/>
              <a:ext cx="374191" cy="359151"/>
              <a:chOff x="9846969" y="2741408"/>
              <a:chExt cx="374191" cy="359151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08F0B459-BC62-A245-887B-C289A38BC4D7}"/>
                  </a:ext>
                </a:extLst>
              </p:cNvPr>
              <p:cNvSpPr/>
              <p:nvPr/>
            </p:nvSpPr>
            <p:spPr>
              <a:xfrm>
                <a:off x="9846969" y="2741408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DBB7224B-38E9-F743-9EE9-E8AFA1FD39FE}"/>
                      </a:ext>
                    </a:extLst>
                  </p:cNvPr>
                  <p:cNvSpPr txBox="1"/>
                  <p:nvPr/>
                </p:nvSpPr>
                <p:spPr>
                  <a:xfrm>
                    <a:off x="9990969" y="2885115"/>
                    <a:ext cx="230191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sz="1400" b="1" i="1" smtClean="0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DBB7224B-38E9-F743-9EE9-E8AFA1FD39F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990969" y="2885115"/>
                    <a:ext cx="230191" cy="215444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15789" r="-5263" b="-1111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219871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Space Complexity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7678273" cy="4240848"/>
              </a:xfrm>
            </p:spPr>
            <p:txBody>
              <a:bodyPr/>
              <a:lstStyle/>
              <a:p>
                <a:r>
                  <a:rPr lang="en-GB" dirty="0"/>
                  <a:t>Joint probability distribution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</m:t>
                        </m:r>
                      </m:sub>
                    </m:sSub>
                  </m:oMath>
                </a14:m>
                <a:r>
                  <a:rPr lang="en-GB" dirty="0"/>
                  <a:t> over all (</a:t>
                </a:r>
                <a14:m>
                  <m:oMath xmlns:m="http://schemas.openxmlformats.org/officeDocument/2006/math">
                    <m:r>
                      <a:rPr lang="en-GB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GB" dirty="0"/>
                  <a:t>) possible worlds</a:t>
                </a:r>
              </a:p>
              <a:p>
                <a:pPr lvl="1"/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</m:sup>
                      <m:e>
                        <m: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nary>
                    <m: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endParaRPr lang="de-DE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: compound event for </a:t>
                </a:r>
                <a14:m>
                  <m:oMath xmlns:m="http://schemas.openxmlformats.org/officeDocument/2006/math">
                    <m:r>
                      <a:rPr lang="en-GB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en-GB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𝑹</m:t>
                    </m:r>
                  </m:oMath>
                </a14:m>
                <a:endParaRPr lang="en-GB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GB" dirty="0"/>
                  <a:t>Space complexity: </a:t>
                </a:r>
                <a14:m>
                  <m:oMath xmlns:m="http://schemas.openxmlformats.org/officeDocument/2006/math">
                    <m:r>
                      <a:rPr lang="en-GB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p>
                        </m:sSup>
                      </m:e>
                    </m:d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a:rPr lang="de-DE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de-DE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limLow>
                      <m:limLowPr>
                        <m:ctrlP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de-DE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max</m:t>
                        </m:r>
                      </m:e>
                      <m:lim>
                        <m:r>
                          <a:rPr lang="de-DE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  <m:r>
                          <a:rPr lang="en-GB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de-DE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</m:t>
                        </m:r>
                      </m:lim>
                    </m:limLow>
                    <m:d>
                      <m:dPr>
                        <m:begChr m:val="|"/>
                        <m:endChr m:val="|"/>
                        <m:ctrlP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𝑟𝑎𝑛</m:t>
                        </m:r>
                        <m:r>
                          <a:rPr lang="de-DE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de-DE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  <m:r>
                          <a:rPr lang="de-DE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en-GB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r>
                      <a:rPr lang="de-DE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=|</m:t>
                    </m:r>
                    <m:r>
                      <a:rPr lang="de-DE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𝑹</m:t>
                    </m:r>
                    <m:r>
                      <a:rPr lang="de-DE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</m:oMath>
                </a14:m>
                <a:endParaRPr lang="en-GB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:r>
                  <a:rPr lang="en-GB" dirty="0"/>
                  <a:t>Derivation: </a:t>
                </a:r>
              </a:p>
              <a:p>
                <a:pPr marL="258503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∏"/>
                          <m:supHide m:val="on"/>
                          <m:ctrlPr>
                            <a:rPr lang="de-DE" sz="2000" i="1" dirty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sz="2000" i="1" dirty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GB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de-DE" sz="20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𝑹</m:t>
                          </m:r>
                        </m:sub>
                        <m:sup/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de-DE" sz="20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𝑟𝑎𝑛</m:t>
                              </m:r>
                              <m:r>
                                <a:rPr lang="de-DE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de-DE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de-DE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</m:nary>
                      <m:r>
                        <a:rPr lang="de-DE" sz="20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nary>
                        <m:naryPr>
                          <m:chr m:val="∏"/>
                          <m:supHide m:val="on"/>
                          <m:ctrlPr>
                            <a:rPr lang="de-DE" sz="2000" i="1" dirty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sz="2000" i="1" dirty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GB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de-DE" sz="20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𝑹</m:t>
                          </m:r>
                        </m:sub>
                        <m:sup/>
                        <m:e>
                          <m:limLow>
                            <m:limLowPr>
                              <m:ctrlPr>
                                <a:rPr lang="de-DE" sz="2000" i="1" dirty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 sz="2000" dirty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de-DE" sz="2000" i="1" dirty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GB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de-DE" sz="20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𝑹</m:t>
                              </m:r>
                            </m:lim>
                          </m:limLow>
                          <m:d>
                            <m:dPr>
                              <m:begChr m:val="|"/>
                              <m:endChr m:val="|"/>
                              <m:ctrlPr>
                                <a:rPr lang="de-DE" sz="20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000" b="0" i="1" dirty="0" smtClean="0">
                                  <a:latin typeface="Cambria Math" panose="02040503050406030204" pitchFamily="18" charset="0"/>
                                </a:rPr>
                                <m:t>𝑟𝑎𝑛</m:t>
                              </m:r>
                              <m:d>
                                <m:dPr>
                                  <m:ctrlPr>
                                    <a:rPr lang="de-DE" sz="20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20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</m:d>
                            </m:e>
                          </m:d>
                        </m:e>
                      </m:nary>
                      <m:r>
                        <a:rPr lang="de-DE" sz="20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supHide m:val="on"/>
                          <m:ctrlPr>
                            <a:rPr lang="de-DE" sz="2000" i="1" dirty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sz="2000" i="1" dirty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GB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de-DE" sz="20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𝑹</m:t>
                          </m:r>
                        </m:sub>
                        <m:sup/>
                        <m:e>
                          <m:r>
                            <a:rPr lang="de-DE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nary>
                      <m:r>
                        <a:rPr lang="de-DE" sz="20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d>
                            <m:dPr>
                              <m:begChr m:val="|"/>
                              <m:endChr m:val="|"/>
                              <m:ctrlPr>
                                <a:rPr lang="de-DE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0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𝑹</m:t>
                              </m:r>
                            </m:e>
                          </m:d>
                        </m:sup>
                      </m:sSup>
                      <m:r>
                        <a:rPr lang="de-DE" sz="20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de-DE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p>
                      </m:sSup>
                    </m:oMath>
                  </m:oMathPara>
                </a14:m>
                <a:endParaRPr lang="en-GB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7678273" cy="4240848"/>
              </a:xfrm>
              <a:blipFill>
                <a:blip r:embed="rId3"/>
                <a:stretch>
                  <a:fillRect l="-2145" t="-4179" b="-149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6BD1EA-07AC-6A4C-95B4-D0A28C4043A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PGMs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C752BC-D95A-D14B-9A78-B1E4EF8A2F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pPr/>
              <a:t>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F1E69D6-EA9F-8F48-B4E4-D0468064A7F6}"/>
                  </a:ext>
                </a:extLst>
              </p:cNvPr>
              <p:cNvSpPr txBox="1"/>
              <p:nvPr/>
            </p:nvSpPr>
            <p:spPr>
              <a:xfrm>
                <a:off x="4568273" y="5397711"/>
                <a:ext cx="2370333" cy="369332"/>
              </a:xfrm>
              <a:prstGeom prst="rect">
                <a:avLst/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chemeClr val="bg1"/>
                    </a:solidFill>
                  </a:rPr>
                  <a:t>Exponential in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GB" dirty="0">
                    <a:solidFill>
                      <a:schemeClr val="bg1"/>
                    </a:solidFill>
                  </a:rPr>
                  <a:t>!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F1E69D6-EA9F-8F48-B4E4-D0468064A7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8273" y="5397711"/>
                <a:ext cx="237033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Left Brace 45">
            <a:extLst>
              <a:ext uri="{FF2B5EF4-FFF2-40B4-BE49-F238E27FC236}">
                <a16:creationId xmlns:a16="http://schemas.microsoft.com/office/drawing/2014/main" id="{68E3D894-2F2F-144D-9266-E09612AEAD30}"/>
              </a:ext>
            </a:extLst>
          </p:cNvPr>
          <p:cNvSpPr/>
          <p:nvPr/>
        </p:nvSpPr>
        <p:spPr>
          <a:xfrm rot="16200000">
            <a:off x="1715695" y="4416277"/>
            <a:ext cx="279955" cy="1418085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A09B972-362C-174E-8946-45AB2C89DA31}"/>
              </a:ext>
            </a:extLst>
          </p:cNvPr>
          <p:cNvSpPr txBox="1"/>
          <p:nvPr/>
        </p:nvSpPr>
        <p:spPr>
          <a:xfrm>
            <a:off x="1318377" y="5227985"/>
            <a:ext cx="1074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Exact size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2" name="Table 31">
                <a:extLst>
                  <a:ext uri="{FF2B5EF4-FFF2-40B4-BE49-F238E27FC236}">
                    <a16:creationId xmlns:a16="http://schemas.microsoft.com/office/drawing/2014/main" id="{1608A218-E266-1047-8AC0-64E96D91F62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15522010"/>
                  </p:ext>
                </p:extLst>
              </p:nvPr>
            </p:nvGraphicFramePr>
            <p:xfrm>
              <a:off x="9105971" y="1177806"/>
              <a:ext cx="2778570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3051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68859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708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𝑆𝑖𝑐𝑘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0.20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0.24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0.28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0.08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0.05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0.06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0.07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0.02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2" name="Table 31">
                <a:extLst>
                  <a:ext uri="{FF2B5EF4-FFF2-40B4-BE49-F238E27FC236}">
                    <a16:creationId xmlns:a16="http://schemas.microsoft.com/office/drawing/2014/main" id="{1608A218-E266-1047-8AC0-64E96D91F62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15522010"/>
                  </p:ext>
                </p:extLst>
              </p:nvPr>
            </p:nvGraphicFramePr>
            <p:xfrm>
              <a:off x="9105971" y="1177806"/>
              <a:ext cx="2778570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3051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68859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708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852" r="-305556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83333" r="-150000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24074" r="-83333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388889" b="-8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852" t="-100000" r="-305556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83333" t="-100000" r="-150000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24074" t="-100000" r="-83333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388889" t="-100000" b="-7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852" t="-200000" r="-305556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83333" t="-200000" r="-150000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24074" t="-200000" r="-83333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388889" t="-200000" b="-6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852" t="-300000" r="-305556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83333" t="-300000" r="-150000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24074" t="-300000" r="-83333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388889" t="-300000" b="-5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852" t="-414286" r="-305556" b="-417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83333" t="-414286" r="-150000" b="-417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24074" t="-414286" r="-83333" b="-417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388889" t="-414286" b="-41785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852" t="-496552" r="-305556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83333" t="-496552" r="-150000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24074" t="-496552" r="-83333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388889" t="-496552" b="-3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852" t="-596552" r="-305556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83333" t="-596552" r="-150000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24074" t="-596552" r="-83333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388889" t="-596552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852" t="-696552" r="-305556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83333" t="-696552" r="-150000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24074" t="-696552" r="-83333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388889" t="-696552" b="-1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852" t="-796552" r="-305556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83333" t="-796552" r="-150000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24074" t="-796552" r="-83333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388889" t="-796552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56" name="Group 55">
            <a:extLst>
              <a:ext uri="{FF2B5EF4-FFF2-40B4-BE49-F238E27FC236}">
                <a16:creationId xmlns:a16="http://schemas.microsoft.com/office/drawing/2014/main" id="{4922D3AE-4006-BD48-940E-105AAFAAF073}"/>
              </a:ext>
            </a:extLst>
          </p:cNvPr>
          <p:cNvGrpSpPr/>
          <p:nvPr/>
        </p:nvGrpSpPr>
        <p:grpSpPr>
          <a:xfrm>
            <a:off x="8940125" y="4616588"/>
            <a:ext cx="2891550" cy="1289326"/>
            <a:chOff x="7684951" y="4084198"/>
            <a:chExt cx="2891550" cy="12893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AC0899BA-8923-414F-910F-9F41BEAE7242}"/>
                    </a:ext>
                  </a:extLst>
                </p:cNvPr>
                <p:cNvSpPr/>
                <p:nvPr/>
              </p:nvSpPr>
              <p:spPr>
                <a:xfrm>
                  <a:off x="9890797" y="4979762"/>
                  <a:ext cx="685704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AC0899BA-8923-414F-910F-9F41BEAE724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90797" y="4979762"/>
                  <a:ext cx="685704" cy="389513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1891695B-BB25-FD4A-8899-3DE2D47FA08A}"/>
                    </a:ext>
                  </a:extLst>
                </p:cNvPr>
                <p:cNvSpPr/>
                <p:nvPr/>
              </p:nvSpPr>
              <p:spPr>
                <a:xfrm>
                  <a:off x="7684951" y="4984011"/>
                  <a:ext cx="1049430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1891695B-BB25-FD4A-8899-3DE2D47FA08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84951" y="4984011"/>
                  <a:ext cx="1049430" cy="389513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9D24023B-2C8C-EE43-B0F3-D86BAFDC6F13}"/>
                    </a:ext>
                  </a:extLst>
                </p:cNvPr>
                <p:cNvSpPr/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59" name="Oval 158">
                  <a:extLst>
                    <a:ext uri="{FF2B5EF4-FFF2-40B4-BE49-F238E27FC236}">
                      <a16:creationId xmlns:a16="http://schemas.microsoft.com/office/drawing/2014/main" id="{BA57A76A-1A60-8D4B-A7E5-0DE4E3A414C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blipFill>
                  <a:blip r:embed="rId10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44C278DC-F832-1B4F-8D6F-ED1A9EDAB098}"/>
                </a:ext>
              </a:extLst>
            </p:cNvPr>
            <p:cNvCxnSpPr>
              <a:cxnSpLocks/>
              <a:stCxn id="58" idx="0"/>
              <a:endCxn id="64" idx="1"/>
            </p:cNvCxnSpPr>
            <p:nvPr/>
          </p:nvCxnSpPr>
          <p:spPr>
            <a:xfrm flipV="1">
              <a:off x="8209666" y="4767595"/>
              <a:ext cx="958850" cy="2164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C5A0A3B-57F5-8445-A712-091FFFED3434}"/>
                </a:ext>
              </a:extLst>
            </p:cNvPr>
            <p:cNvCxnSpPr>
              <a:cxnSpLocks/>
              <a:stCxn id="59" idx="4"/>
              <a:endCxn id="64" idx="0"/>
            </p:cNvCxnSpPr>
            <p:nvPr/>
          </p:nvCxnSpPr>
          <p:spPr>
            <a:xfrm>
              <a:off x="9240083" y="4473711"/>
              <a:ext cx="433" cy="2218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C0999F72-6CC5-8540-8170-F89564E8D89D}"/>
                </a:ext>
              </a:extLst>
            </p:cNvPr>
            <p:cNvCxnSpPr>
              <a:cxnSpLocks/>
              <a:stCxn id="57" idx="0"/>
              <a:endCxn id="64" idx="3"/>
            </p:cNvCxnSpPr>
            <p:nvPr/>
          </p:nvCxnSpPr>
          <p:spPr>
            <a:xfrm flipH="1" flipV="1">
              <a:off x="9312516" y="4767595"/>
              <a:ext cx="921133" cy="2121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A4E5D15D-367A-A249-842E-2BA93C36D0D3}"/>
                </a:ext>
              </a:extLst>
            </p:cNvPr>
            <p:cNvGrpSpPr/>
            <p:nvPr/>
          </p:nvGrpSpPr>
          <p:grpSpPr>
            <a:xfrm>
              <a:off x="9168516" y="4695595"/>
              <a:ext cx="374191" cy="359151"/>
              <a:chOff x="9846969" y="2741408"/>
              <a:chExt cx="374191" cy="359151"/>
            </a:xfrm>
          </p:grpSpPr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2CCB1529-718D-1046-ACB2-2043625D52B3}"/>
                  </a:ext>
                </a:extLst>
              </p:cNvPr>
              <p:cNvSpPr/>
              <p:nvPr/>
            </p:nvSpPr>
            <p:spPr>
              <a:xfrm>
                <a:off x="9846969" y="2741408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5" name="TextBox 64">
                    <a:extLst>
                      <a:ext uri="{FF2B5EF4-FFF2-40B4-BE49-F238E27FC236}">
                        <a16:creationId xmlns:a16="http://schemas.microsoft.com/office/drawing/2014/main" id="{BD5287B3-56D3-3545-B903-E92640128F00}"/>
                      </a:ext>
                    </a:extLst>
                  </p:cNvPr>
                  <p:cNvSpPr txBox="1"/>
                  <p:nvPr/>
                </p:nvSpPr>
                <p:spPr>
                  <a:xfrm>
                    <a:off x="9990969" y="2885115"/>
                    <a:ext cx="230191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sz="1400" b="1" i="1" smtClean="0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65" name="TextBox 64">
                    <a:extLst>
                      <a:ext uri="{FF2B5EF4-FFF2-40B4-BE49-F238E27FC236}">
                        <a16:creationId xmlns:a16="http://schemas.microsoft.com/office/drawing/2014/main" id="{BD5287B3-56D3-3545-B903-E92640128F0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990969" y="2885115"/>
                    <a:ext cx="230191" cy="215444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15789" r="-5263" b="-1111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28580689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34FA6C5-F0E1-3B46-B7AE-D629CD9DC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Inference Tasks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A7A35D44-BC59-8142-99E8-33C20817382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6" y="1665066"/>
                <a:ext cx="8762362" cy="4240848"/>
              </a:xfrm>
            </p:spPr>
            <p:txBody>
              <a:bodyPr>
                <a:normAutofit/>
              </a:bodyPr>
              <a:lstStyle/>
              <a:p>
                <a:r>
                  <a:rPr lang="en-GB" dirty="0">
                    <a:solidFill>
                      <a:schemeClr val="accent1"/>
                    </a:solidFill>
                  </a:rPr>
                  <a:t>Query Answering Problem</a:t>
                </a:r>
              </a:p>
              <a:p>
                <a:pPr lvl="1"/>
                <a:r>
                  <a:rPr lang="en-GB" dirty="0"/>
                  <a:t>Compute an answer to a query given full joint probability distribution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de-DE" b="1" i="1" dirty="0" smtClean="0">
                            <a:latin typeface="Cambria Math" panose="02040503050406030204" pitchFamily="18" charset="0"/>
                          </a:rPr>
                          <m:t>𝑹</m:t>
                        </m:r>
                      </m:sub>
                    </m:sSub>
                  </m:oMath>
                </a14:m>
                <a:endParaRPr lang="de-DE" b="0" dirty="0"/>
              </a:p>
              <a:p>
                <a:pPr lvl="2"/>
                <a:r>
                  <a:rPr lang="en-GB" dirty="0"/>
                  <a:t>Query for a marginal (conditional) probability (distribution)</a:t>
                </a:r>
              </a:p>
              <a:p>
                <a:pPr lvl="3"/>
                <a:r>
                  <a:rPr lang="en-GB" dirty="0"/>
                  <a:t>Marginal probability of events: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𝑒𝑝𝑖𝑑</m:t>
                        </m:r>
                      </m:e>
                    </m:d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Marginal probability distribution of random variables: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</m:e>
                    </m:d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Marginal </a:t>
                </a:r>
                <a:r>
                  <a:rPr lang="en-GB" dirty="0">
                    <a:solidFill>
                      <a:srgbClr val="FFC000"/>
                    </a:solidFill>
                  </a:rPr>
                  <a:t>conditional</a:t>
                </a:r>
                <a:r>
                  <a:rPr lang="en-GB" dirty="0"/>
                  <a:t> probability of events </a:t>
                </a:r>
                <a:r>
                  <a:rPr lang="en-GB" dirty="0">
                    <a:solidFill>
                      <a:srgbClr val="FFC000"/>
                    </a:solidFill>
                  </a:rPr>
                  <a:t>given</a:t>
                </a:r>
                <a:r>
                  <a:rPr lang="en-GB" dirty="0"/>
                  <a:t> random variables or events: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𝑝𝑖𝑑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𝑠𝑖𝑐𝑘</m:t>
                        </m:r>
                      </m:e>
                    </m:d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Marginal </a:t>
                </a:r>
                <a:r>
                  <a:rPr lang="en-GB" dirty="0">
                    <a:solidFill>
                      <a:srgbClr val="FFC000"/>
                    </a:solidFill>
                  </a:rPr>
                  <a:t>conditional</a:t>
                </a:r>
                <a:r>
                  <a:rPr lang="en-GB" dirty="0"/>
                  <a:t> probability distribution of random variables </a:t>
                </a:r>
                <a:r>
                  <a:rPr lang="en-GB" dirty="0">
                    <a:solidFill>
                      <a:srgbClr val="FFC000"/>
                    </a:solidFill>
                  </a:rPr>
                  <a:t>given</a:t>
                </a:r>
                <a:r>
                  <a:rPr lang="en-GB" dirty="0"/>
                  <a:t> random variables or events: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</m:e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e>
                    </m:d>
                  </m:oMath>
                </a14:m>
                <a:endParaRPr lang="en-GB" dirty="0"/>
              </a:p>
              <a:p>
                <a:r>
                  <a:rPr lang="en-GB" dirty="0"/>
                  <a:t>Next slides</a:t>
                </a:r>
              </a:p>
              <a:p>
                <a:pPr lvl="1"/>
                <a:r>
                  <a:rPr lang="en-GB" dirty="0"/>
                  <a:t>Syntax of queries</a:t>
                </a:r>
              </a:p>
              <a:p>
                <a:pPr lvl="1"/>
                <a:r>
                  <a:rPr lang="en-GB" dirty="0"/>
                  <a:t>Solving an instance of a query answering problem</a:t>
                </a:r>
              </a:p>
              <a:p>
                <a:pPr lvl="2"/>
                <a:r>
                  <a:rPr lang="en-GB" dirty="0"/>
                  <a:t>Preview: Eliminate all non-query terms</a:t>
                </a:r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A7A35D44-BC59-8142-99E8-33C20817382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5066"/>
                <a:ext cx="8762362" cy="4240848"/>
              </a:xfrm>
              <a:blipFill>
                <a:blip r:embed="rId2"/>
                <a:stretch>
                  <a:fillRect l="-1881" t="-2687" r="-145" b="-29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7972DC-F600-7B48-93B9-B15996BA30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9</a:t>
            </a:fld>
            <a:endParaRPr lang="en-GB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7630B9-D4ED-774F-8EA2-04AE36EDD1E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PGMs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138DCF-79C2-484F-B41C-37D07F70AB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StaRAI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9" name="Table 28">
                <a:extLst>
                  <a:ext uri="{FF2B5EF4-FFF2-40B4-BE49-F238E27FC236}">
                    <a16:creationId xmlns:a16="http://schemas.microsoft.com/office/drawing/2014/main" id="{79A66487-10DA-8347-9D7B-F95E77681DF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15522010"/>
                  </p:ext>
                </p:extLst>
              </p:nvPr>
            </p:nvGraphicFramePr>
            <p:xfrm>
              <a:off x="9105971" y="1177806"/>
              <a:ext cx="2778570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3051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68859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708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charset="0"/>
                                  </a:rPr>
                                  <m:t>𝑆𝑖𝑐𝑘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0.20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0.24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0.28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0.08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0.05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0.06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0.07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0.02</m:t>
                                </m:r>
                              </m:oMath>
                            </m:oMathPara>
                          </a14:m>
                          <a:endParaRPr lang="en-US" sz="180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9" name="Table 28">
                <a:extLst>
                  <a:ext uri="{FF2B5EF4-FFF2-40B4-BE49-F238E27FC236}">
                    <a16:creationId xmlns:a16="http://schemas.microsoft.com/office/drawing/2014/main" id="{79A66487-10DA-8347-9D7B-F95E77681DF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15522010"/>
                  </p:ext>
                </p:extLst>
              </p:nvPr>
            </p:nvGraphicFramePr>
            <p:xfrm>
              <a:off x="9105971" y="1177806"/>
              <a:ext cx="2778570" cy="329184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885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3051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68859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708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r="-305556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3333" r="-150000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24074" r="-83333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88889" b="-8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100000" r="-305556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3333" t="-100000" r="-150000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24074" t="-100000" r="-83333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88889" t="-100000" b="-7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200000" r="-305556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3333" t="-200000" r="-150000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24074" t="-200000" r="-83333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88889" t="-200000" b="-6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300000" r="-305556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3333" t="-300000" r="-150000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24074" t="-300000" r="-83333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88889" t="-300000" b="-5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414286" r="-305556" b="-417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3333" t="-414286" r="-150000" b="-417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24074" t="-414286" r="-83333" b="-417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88889" t="-414286" b="-41785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496552" r="-305556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3333" t="-496552" r="-150000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24074" t="-496552" r="-83333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88889" t="-496552" b="-3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596552" r="-305556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3333" t="-596552" r="-150000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24074" t="-596552" r="-83333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88889" t="-596552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696552" r="-305556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3333" t="-696552" r="-150000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24074" t="-696552" r="-83333" b="-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88889" t="-696552" b="-1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852" t="-796552" r="-305556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83333" t="-796552" r="-150000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24074" t="-796552" r="-83333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88889" t="-796552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40" name="Group 39">
            <a:extLst>
              <a:ext uri="{FF2B5EF4-FFF2-40B4-BE49-F238E27FC236}">
                <a16:creationId xmlns:a16="http://schemas.microsoft.com/office/drawing/2014/main" id="{770A1F4B-D3D1-834F-ABF0-DD06BE1D1653}"/>
              </a:ext>
            </a:extLst>
          </p:cNvPr>
          <p:cNvGrpSpPr/>
          <p:nvPr/>
        </p:nvGrpSpPr>
        <p:grpSpPr>
          <a:xfrm>
            <a:off x="8940125" y="4616588"/>
            <a:ext cx="2891550" cy="1289326"/>
            <a:chOff x="7684951" y="4084198"/>
            <a:chExt cx="2891550" cy="12893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5BC96293-046F-0C45-9569-4FB122532B0E}"/>
                    </a:ext>
                  </a:extLst>
                </p:cNvPr>
                <p:cNvSpPr/>
                <p:nvPr/>
              </p:nvSpPr>
              <p:spPr>
                <a:xfrm>
                  <a:off x="9890797" y="4979762"/>
                  <a:ext cx="685704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5BC96293-046F-0C45-9569-4FB122532B0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90797" y="4979762"/>
                  <a:ext cx="685704" cy="389513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D298C547-D451-F246-AE59-C65DB3CE9E65}"/>
                    </a:ext>
                  </a:extLst>
                </p:cNvPr>
                <p:cNvSpPr/>
                <p:nvPr/>
              </p:nvSpPr>
              <p:spPr>
                <a:xfrm>
                  <a:off x="7684951" y="4984011"/>
                  <a:ext cx="1049430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D298C547-D451-F246-AE59-C65DB3CE9E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84951" y="4984011"/>
                  <a:ext cx="1049430" cy="389513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AED3E105-DA0A-664D-A44A-791CB6688BA6}"/>
                    </a:ext>
                  </a:extLst>
                </p:cNvPr>
                <p:cNvSpPr/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59" name="Oval 158">
                  <a:extLst>
                    <a:ext uri="{FF2B5EF4-FFF2-40B4-BE49-F238E27FC236}">
                      <a16:creationId xmlns:a16="http://schemas.microsoft.com/office/drawing/2014/main" id="{BA57A76A-1A60-8D4B-A7E5-0DE4E3A414C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0758" y="4084198"/>
                  <a:ext cx="758649" cy="389513"/>
                </a:xfrm>
                <a:prstGeom prst="ellipse">
                  <a:avLst/>
                </a:prstGeom>
                <a:blipFill>
                  <a:blip r:embed="rId10"/>
                  <a:stretch>
                    <a:fillRect b="-625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65DBB7E-5657-DD4D-B547-930060CE3509}"/>
                </a:ext>
              </a:extLst>
            </p:cNvPr>
            <p:cNvCxnSpPr>
              <a:cxnSpLocks/>
              <a:stCxn id="42" idx="0"/>
              <a:endCxn id="48" idx="1"/>
            </p:cNvCxnSpPr>
            <p:nvPr/>
          </p:nvCxnSpPr>
          <p:spPr>
            <a:xfrm flipV="1">
              <a:off x="8209666" y="4767595"/>
              <a:ext cx="958850" cy="2164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41E9CD2-29B4-2946-8D64-821538BB79E8}"/>
                </a:ext>
              </a:extLst>
            </p:cNvPr>
            <p:cNvCxnSpPr>
              <a:cxnSpLocks/>
              <a:stCxn id="43" idx="4"/>
              <a:endCxn id="48" idx="0"/>
            </p:cNvCxnSpPr>
            <p:nvPr/>
          </p:nvCxnSpPr>
          <p:spPr>
            <a:xfrm>
              <a:off x="9240083" y="4473711"/>
              <a:ext cx="433" cy="2218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FB51870-814C-D844-9E61-DDCD07E576DB}"/>
                </a:ext>
              </a:extLst>
            </p:cNvPr>
            <p:cNvCxnSpPr>
              <a:cxnSpLocks/>
              <a:stCxn id="41" idx="0"/>
              <a:endCxn id="48" idx="3"/>
            </p:cNvCxnSpPr>
            <p:nvPr/>
          </p:nvCxnSpPr>
          <p:spPr>
            <a:xfrm flipH="1" flipV="1">
              <a:off x="9312516" y="4767595"/>
              <a:ext cx="921133" cy="2121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C1908F06-734B-1B47-A836-EF8A510D9225}"/>
                </a:ext>
              </a:extLst>
            </p:cNvPr>
            <p:cNvGrpSpPr/>
            <p:nvPr/>
          </p:nvGrpSpPr>
          <p:grpSpPr>
            <a:xfrm>
              <a:off x="9168516" y="4695595"/>
              <a:ext cx="374191" cy="359151"/>
              <a:chOff x="9846969" y="2741408"/>
              <a:chExt cx="374191" cy="359151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50434D62-27EE-CB4A-9B6B-3C8B9D59D1FA}"/>
                  </a:ext>
                </a:extLst>
              </p:cNvPr>
              <p:cNvSpPr/>
              <p:nvPr/>
            </p:nvSpPr>
            <p:spPr>
              <a:xfrm>
                <a:off x="9846969" y="2741408"/>
                <a:ext cx="144000" cy="14400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F37E0C9F-262F-AF48-A0E5-F9C4B1D36398}"/>
                      </a:ext>
                    </a:extLst>
                  </p:cNvPr>
                  <p:cNvSpPr txBox="1"/>
                  <p:nvPr/>
                </p:nvSpPr>
                <p:spPr>
                  <a:xfrm>
                    <a:off x="9990969" y="2885115"/>
                    <a:ext cx="230191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sz="1400" b="1" i="1" smtClean="0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F37E0C9F-262F-AF48-A0E5-F9C4B1D3639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990969" y="2885115"/>
                    <a:ext cx="230191" cy="215444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15789" r="-5263" b="-1111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866830517"/>
      </p:ext>
    </p:extLst>
  </p:cSld>
  <p:clrMapOvr>
    <a:masterClrMapping/>
  </p:clrMapOvr>
</p:sld>
</file>

<file path=ppt/theme/theme1.xml><?xml version="1.0" encoding="utf-8"?>
<a:theme xmlns:a="http://schemas.openxmlformats.org/drawingml/2006/main" name="1_wwu-adapted-16x9-en">
  <a:themeElements>
    <a:clrScheme name="WWU Münster Var3">
      <a:dk1>
        <a:srgbClr val="58585A"/>
      </a:dk1>
      <a:lt1>
        <a:srgbClr val="F4F4F4"/>
      </a:lt1>
      <a:dk2>
        <a:srgbClr val="F4F4F4"/>
      </a:dk2>
      <a:lt2>
        <a:srgbClr val="00568A"/>
      </a:lt2>
      <a:accent1>
        <a:srgbClr val="009DD1"/>
      </a:accent1>
      <a:accent2>
        <a:srgbClr val="67C5E4"/>
      </a:accent2>
      <a:accent3>
        <a:srgbClr val="008E96"/>
      </a:accent3>
      <a:accent4>
        <a:srgbClr val="65BBBF"/>
      </a:accent4>
      <a:accent5>
        <a:srgbClr val="00568A"/>
      </a:accent5>
      <a:accent6>
        <a:srgbClr val="679AB9"/>
      </a:accent6>
      <a:hlink>
        <a:srgbClr val="58585A"/>
      </a:hlink>
      <a:folHlink>
        <a:srgbClr val="58585A"/>
      </a:folHlink>
    </a:clrScheme>
    <a:fontScheme name="WWU Münster">
      <a:majorFont>
        <a:latin typeface="Meta Offc Pro"/>
        <a:ea typeface=""/>
        <a:cs typeface=""/>
      </a:majorFont>
      <a:minorFont>
        <a:latin typeface="Meta Offc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wwu-adapted-16x9-en" id="{932D5FDF-4513-284D-9ED8-AE139A104C78}" vid="{2A9CC8D2-CF15-384A-88E0-C3EC59682EA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wwu-adapted-16x9-en</Template>
  <TotalTime>15415</TotalTime>
  <Words>6563</Words>
  <Application>Microsoft Macintosh PowerPoint</Application>
  <PresentationFormat>Widescreen</PresentationFormat>
  <Paragraphs>2911</Paragraphs>
  <Slides>62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7" baseType="lpstr">
      <vt:lpstr>Arial</vt:lpstr>
      <vt:lpstr>Calibri</vt:lpstr>
      <vt:lpstr>Cambria Math</vt:lpstr>
      <vt:lpstr>Meta Offc Pro</vt:lpstr>
      <vt:lpstr>1_wwu-adapted-16x9-en</vt:lpstr>
      <vt:lpstr>Foundations:  Probabilistic Graphical Models</vt:lpstr>
      <vt:lpstr>Contents</vt:lpstr>
      <vt:lpstr>Overview: 2. Foundations</vt:lpstr>
      <vt:lpstr>Propositional Graphical Models (PGMs)</vt:lpstr>
      <vt:lpstr>Random Variables</vt:lpstr>
      <vt:lpstr>Events</vt:lpstr>
      <vt:lpstr>Full Joint Probability Distribution</vt:lpstr>
      <vt:lpstr>Space Complexity</vt:lpstr>
      <vt:lpstr>Inference Tasks</vt:lpstr>
      <vt:lpstr>Query Syntax</vt:lpstr>
      <vt:lpstr>Answering Marginal Queries</vt:lpstr>
      <vt:lpstr>Answering Marginal Queries</vt:lpstr>
      <vt:lpstr>Answering Marginal Queries</vt:lpstr>
      <vt:lpstr>Answering Conditional Queries</vt:lpstr>
      <vt:lpstr>Answering Conditional Queries: Normalisation</vt:lpstr>
      <vt:lpstr>Answering Conditional Queries: Evidence – Absorption </vt:lpstr>
      <vt:lpstr>Answering Conditional Queries: Evidence – Normalisation</vt:lpstr>
      <vt:lpstr>Runtime Complexity</vt:lpstr>
      <vt:lpstr>Exponential Blowup!</vt:lpstr>
      <vt:lpstr>Compact Encoding</vt:lpstr>
      <vt:lpstr>Excursion: Multiplication</vt:lpstr>
      <vt:lpstr>Excursion: Multiplication</vt:lpstr>
      <vt:lpstr>Excursion: Multiplication</vt:lpstr>
      <vt:lpstr>Independences: Examples</vt:lpstr>
      <vt:lpstr>Independences: Examples</vt:lpstr>
      <vt:lpstr>Independences: Examples</vt:lpstr>
      <vt:lpstr>Finding a Compact Encoding</vt:lpstr>
      <vt:lpstr>Exponential Blowup! ➝ Sparse Encoding</vt:lpstr>
      <vt:lpstr>Model Representation: Factors</vt:lpstr>
      <vt:lpstr>Model Representation: Factors</vt:lpstr>
      <vt:lpstr>Model Representation: Factors</vt:lpstr>
      <vt:lpstr>Other Model Representations</vt:lpstr>
      <vt:lpstr>Other Model Representations</vt:lpstr>
      <vt:lpstr>Space Complexity</vt:lpstr>
      <vt:lpstr>Compact Encoding for Faster Inference</vt:lpstr>
      <vt:lpstr>Variable Elimination (VE)</vt:lpstr>
      <vt:lpstr>Variable Elimination (VE): Example</vt:lpstr>
      <vt:lpstr>PowerPoint Presentation</vt:lpstr>
      <vt:lpstr>PowerPoint Presentation</vt:lpstr>
      <vt:lpstr>VE with Evidence</vt:lpstr>
      <vt:lpstr>VE with Evidence: Example</vt:lpstr>
      <vt:lpstr>Elimination Order &amp; Complexity</vt:lpstr>
      <vt:lpstr>Interim Summary</vt:lpstr>
      <vt:lpstr>Overview: 2. Foundations</vt:lpstr>
      <vt:lpstr>Appendix</vt:lpstr>
      <vt:lpstr>Absorption: Formal Definition</vt:lpstr>
      <vt:lpstr>Factor Multiplication: Formal Definition</vt:lpstr>
      <vt:lpstr>Summing out Variables: Formal Definition</vt:lpstr>
      <vt:lpstr>VE Algorithm Using a Heuristics 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 with Evidence: Example</vt:lpstr>
      <vt:lpstr>VE with Evidence: Example</vt:lpstr>
      <vt:lpstr>VE with Evidence: Example</vt:lpstr>
      <vt:lpstr>VE with Evidence: Example</vt:lpstr>
      <vt:lpstr>VE with Evidence: Example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Tanya</cp:lastModifiedBy>
  <cp:revision>242</cp:revision>
  <cp:lastPrinted>2021-01-05T15:13:19Z</cp:lastPrinted>
  <dcterms:created xsi:type="dcterms:W3CDTF">2020-02-28T12:43:09Z</dcterms:created>
  <dcterms:modified xsi:type="dcterms:W3CDTF">2022-10-25T13:49:50Z</dcterms:modified>
</cp:coreProperties>
</file>